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charts/chart30.xml" ContentType="application/vnd.openxmlformats-officedocument.drawingml.chart+xml"/>
  <Override PartName="/ppt/charts/chart40.xml" ContentType="application/vnd.openxmlformats-officedocument.drawingml.chart+xml"/>
  <Override PartName="/ppt/charts/chart10.xml" ContentType="application/vnd.openxmlformats-officedocument.drawingml.chart+xml"/>
  <Override PartName="/ppt/charts/colors30.xml" ContentType="application/vnd.ms-office.chartcolorstyle+xml"/>
  <Override PartName="/ppt/charts/style30.xml" ContentType="application/vnd.ms-office.chartstyle+xml"/>
  <Override PartName="/ppt/charts/colors40.xml" ContentType="application/vnd.ms-office.chartcolorstyle+xml"/>
  <Override PartName="/ppt/charts/style40.xml" ContentType="application/vnd.ms-office.chartstyle+xml"/>
  <Override PartName="/ppt/charts/colors10.xml" ContentType="application/vnd.ms-office.chartcolorstyle+xml"/>
  <Override PartName="/ppt/charts/style10.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60" r:id="rId1"/>
  </p:sldMasterIdLst>
  <p:notesMasterIdLst>
    <p:notesMasterId r:id="rId54"/>
  </p:notesMasterIdLst>
  <p:handoutMasterIdLst>
    <p:handoutMasterId r:id="rId55"/>
  </p:handoutMasterIdLst>
  <p:sldIdLst>
    <p:sldId id="256" r:id="rId2"/>
    <p:sldId id="374" r:id="rId3"/>
    <p:sldId id="372" r:id="rId4"/>
    <p:sldId id="370" r:id="rId5"/>
    <p:sldId id="358" r:id="rId6"/>
    <p:sldId id="373" r:id="rId7"/>
    <p:sldId id="369" r:id="rId8"/>
    <p:sldId id="359" r:id="rId9"/>
    <p:sldId id="352" r:id="rId10"/>
    <p:sldId id="382" r:id="rId11"/>
    <p:sldId id="354" r:id="rId12"/>
    <p:sldId id="375" r:id="rId13"/>
    <p:sldId id="381" r:id="rId14"/>
    <p:sldId id="357" r:id="rId15"/>
    <p:sldId id="376" r:id="rId16"/>
    <p:sldId id="377" r:id="rId17"/>
    <p:sldId id="329" r:id="rId18"/>
    <p:sldId id="272" r:id="rId19"/>
    <p:sldId id="265" r:id="rId20"/>
    <p:sldId id="305" r:id="rId21"/>
    <p:sldId id="360" r:id="rId22"/>
    <p:sldId id="379" r:id="rId23"/>
    <p:sldId id="275" r:id="rId24"/>
    <p:sldId id="378" r:id="rId25"/>
    <p:sldId id="262" r:id="rId26"/>
    <p:sldId id="277" r:id="rId27"/>
    <p:sldId id="269" r:id="rId28"/>
    <p:sldId id="270" r:id="rId29"/>
    <p:sldId id="271" r:id="rId30"/>
    <p:sldId id="335" r:id="rId31"/>
    <p:sldId id="333" r:id="rId32"/>
    <p:sldId id="336" r:id="rId33"/>
    <p:sldId id="334" r:id="rId34"/>
    <p:sldId id="339" r:id="rId35"/>
    <p:sldId id="340" r:id="rId36"/>
    <p:sldId id="380" r:id="rId37"/>
    <p:sldId id="353" r:id="rId38"/>
    <p:sldId id="307" r:id="rId39"/>
    <p:sldId id="302" r:id="rId40"/>
    <p:sldId id="304" r:id="rId41"/>
    <p:sldId id="274" r:id="rId42"/>
    <p:sldId id="264" r:id="rId43"/>
    <p:sldId id="327" r:id="rId44"/>
    <p:sldId id="338" r:id="rId45"/>
    <p:sldId id="350" r:id="rId46"/>
    <p:sldId id="344" r:id="rId47"/>
    <p:sldId id="347" r:id="rId48"/>
    <p:sldId id="345" r:id="rId49"/>
    <p:sldId id="349" r:id="rId50"/>
    <p:sldId id="348" r:id="rId51"/>
    <p:sldId id="280" r:id="rId52"/>
    <p:sldId id="282" r:id="rId53"/>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B5F80"/>
    <a:srgbClr val="FF8524"/>
    <a:srgbClr val="1D1DFF"/>
    <a:srgbClr val="B9FB43"/>
    <a:srgbClr val="A7E8FF"/>
    <a:srgbClr val="E5FDBB"/>
    <a:srgbClr val="FF6600"/>
    <a:srgbClr val="FEE2E8"/>
    <a:srgbClr val="FF49FF"/>
    <a:srgbClr val="FDD3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392" autoAdjust="0"/>
    <p:restoredTop sz="95701" autoAdjust="0"/>
  </p:normalViewPr>
  <p:slideViewPr>
    <p:cSldViewPr snapToGrid="0" showGuides="1">
      <p:cViewPr varScale="1">
        <p:scale>
          <a:sx n="103" d="100"/>
          <a:sy n="103" d="100"/>
        </p:scale>
        <p:origin x="68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ena\Desktop\STJ\SOI-STJ5\data\171226_ph.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rena\Desktop\STJ\SOI-STJ5\data\pulse.xlsx" TargetMode="External"/><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oleObject" Target="file:////C:\Users\rena\Desktop\STJ\SOI-STJ5\data\171226_ph.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ena\Desktop\STJ\SOI-STJ5\data\pulse.xlsx"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C:\Users\rena\Desktop\STJ\SOI-STJ5\data\pulse.xlsx" TargetMode="External"/><Relationship Id="rId2" Type="http://schemas.microsoft.com/office/2011/relationships/chartColorStyle" Target="colors30.xml"/><Relationship Id="rId1" Type="http://schemas.microsoft.com/office/2011/relationships/chartStyle" Target="style30.xml"/></Relationships>
</file>

<file path=ppt/charts/_rels/chart4.xml.rels><?xml version="1.0" encoding="UTF-8" standalone="yes"?>
<Relationships xmlns="http://schemas.openxmlformats.org/package/2006/relationships"><Relationship Id="rId3" Type="http://schemas.openxmlformats.org/officeDocument/2006/relationships/oleObject" Target="file:////C:\Users\rena\Desktop\STJ\SOI-STJ5\data\pulse.xlsx"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oleObject" Target="file:///C:\Users\rena\Desktop\STJ\SOI-STJ5\data\pulse.xlsx" TargetMode="External"/><Relationship Id="rId2" Type="http://schemas.microsoft.com/office/2011/relationships/chartColorStyle" Target="colors40.xml"/><Relationship Id="rId1" Type="http://schemas.microsoft.com/office/2011/relationships/chartStyle" Target="style40.xml"/></Relationships>
</file>

<file path=ppt/charts/_rels/chart5.xml.rels><?xml version="1.0" encoding="UTF-8" standalone="yes"?>
<Relationships xmlns="http://schemas.openxmlformats.org/package/2006/relationships"><Relationship Id="rId3" Type="http://schemas.openxmlformats.org/officeDocument/2006/relationships/oleObject" Target="file:////C:\Users\rena\Desktop\STJ\SOI-STJ5\data\pulse.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rena\Desktop\STJ\SOI-STJ5\data\SOISTJ5_cmos_operation.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rena\Desktop\STJ\SOI-STJ5\data\SOISTJ5_cmos_operation.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ja-JP" altLang="en-US" sz="2400"/>
              <a:t>入力換算雑音電荷</a:t>
            </a:r>
          </a:p>
        </c:rich>
      </c:tx>
      <c:layout>
        <c:manualLayout>
          <c:xMode val="edge"/>
          <c:yMode val="edge"/>
          <c:x val="0.2567895284544483"/>
          <c:y val="3.1482747501826451E-3"/>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2089261473005925"/>
          <c:y val="0.13800368209449557"/>
          <c:w val="0.71236389110209797"/>
          <c:h val="0.69240331899149177"/>
        </c:manualLayout>
      </c:layout>
      <c:scatterChart>
        <c:scatterStyle val="lineMarker"/>
        <c:varyColors val="0"/>
        <c:ser>
          <c:idx val="0"/>
          <c:order val="0"/>
          <c:spPr>
            <a:ln w="25400" cap="rnd">
              <a:noFill/>
              <a:round/>
            </a:ln>
            <a:effectLst/>
          </c:spPr>
          <c:marker>
            <c:symbol val="circle"/>
            <c:size val="9"/>
            <c:spPr>
              <a:solidFill>
                <a:schemeClr val="accent2"/>
              </a:solidFill>
              <a:ln w="9525">
                <a:solidFill>
                  <a:schemeClr val="accent2"/>
                </a:solidFill>
              </a:ln>
              <a:effectLst/>
            </c:spPr>
          </c:marker>
          <c:trendline>
            <c:spPr>
              <a:ln w="38100" cap="rnd">
                <a:solidFill>
                  <a:schemeClr val="accent2"/>
                </a:solidFill>
                <a:prstDash val="sysDot"/>
              </a:ln>
              <a:effectLst/>
            </c:spPr>
            <c:trendlineType val="linear"/>
            <c:dispRSqr val="0"/>
            <c:dispEq val="0"/>
          </c:trendline>
          <c:xVal>
            <c:numRef>
              <c:f>Sheet1!$A$22:$A$25</c:f>
              <c:numCache>
                <c:formatCode>General</c:formatCode>
                <c:ptCount val="4"/>
                <c:pt idx="0">
                  <c:v>404</c:v>
                </c:pt>
                <c:pt idx="1">
                  <c:v>188</c:v>
                </c:pt>
                <c:pt idx="2">
                  <c:v>40</c:v>
                </c:pt>
                <c:pt idx="3">
                  <c:v>200</c:v>
                </c:pt>
              </c:numCache>
            </c:numRef>
          </c:xVal>
          <c:yVal>
            <c:numRef>
              <c:f>Sheet1!$R$22:$R$25</c:f>
              <c:numCache>
                <c:formatCode>General</c:formatCode>
                <c:ptCount val="4"/>
                <c:pt idx="0">
                  <c:v>7.6516129032258071</c:v>
                </c:pt>
                <c:pt idx="1">
                  <c:v>6.3774193548387101</c:v>
                </c:pt>
                <c:pt idx="2">
                  <c:v>6.0322580645161299</c:v>
                </c:pt>
                <c:pt idx="3">
                  <c:v>5.854838709677419</c:v>
                </c:pt>
              </c:numCache>
            </c:numRef>
          </c:yVal>
          <c:smooth val="0"/>
          <c:extLst>
            <c:ext xmlns:c16="http://schemas.microsoft.com/office/drawing/2014/chart" uri="{C3380CC4-5D6E-409C-BE32-E72D297353CC}">
              <c16:uniqueId val="{00000001-C52A-4230-A010-1025D18CE216}"/>
            </c:ext>
          </c:extLst>
        </c:ser>
        <c:dLbls>
          <c:showLegendKey val="0"/>
          <c:showVal val="0"/>
          <c:showCatName val="0"/>
          <c:showSerName val="0"/>
          <c:showPercent val="0"/>
          <c:showBubbleSize val="0"/>
        </c:dLbls>
        <c:axId val="466689792"/>
        <c:axId val="466690776"/>
      </c:scatterChart>
      <c:valAx>
        <c:axId val="46668979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crossAx val="466690776"/>
        <c:crosses val="autoZero"/>
        <c:crossBetween val="midCat"/>
      </c:valAx>
      <c:valAx>
        <c:axId val="466690776"/>
        <c:scaling>
          <c:orientation val="minMax"/>
          <c:min val="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altLang="ja-JP" sz="2000"/>
                  <a:t> σ</a:t>
                </a:r>
                <a:r>
                  <a:rPr lang="en-US" altLang="ja-JP" sz="2000" baseline="-25000"/>
                  <a:t>Qin</a:t>
                </a:r>
                <a:r>
                  <a:rPr lang="en-US" altLang="ja-JP" sz="2000"/>
                  <a:t> [fCrms]</a:t>
                </a:r>
                <a:endParaRPr lang="ja-JP" altLang="en-US" sz="2000"/>
              </a:p>
            </c:rich>
          </c:tx>
          <c:layout>
            <c:manualLayout>
              <c:xMode val="edge"/>
              <c:yMode val="edge"/>
              <c:x val="1.8436111718274646E-2"/>
              <c:y val="0.29732859356408387"/>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ja-JP"/>
          </a:p>
        </c:txPr>
        <c:crossAx val="46668979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67559583848744"/>
          <c:y val="0.12064439632345154"/>
          <c:w val="0.77244352537204175"/>
          <c:h val="0.73529204081392474"/>
        </c:manualLayout>
      </c:layout>
      <c:scatterChart>
        <c:scatterStyle val="lineMarker"/>
        <c:varyColors val="0"/>
        <c:ser>
          <c:idx val="0"/>
          <c:order val="0"/>
          <c:spPr>
            <a:ln w="19050" cap="rnd">
              <a:noFill/>
              <a:round/>
            </a:ln>
            <a:effectLst/>
          </c:spPr>
          <c:marker>
            <c:symbol val="circle"/>
            <c:size val="9"/>
            <c:spPr>
              <a:solidFill>
                <a:schemeClr val="accent1"/>
              </a:solidFill>
              <a:ln w="9525">
                <a:solidFill>
                  <a:schemeClr val="accent1"/>
                </a:solidFill>
              </a:ln>
              <a:effectLst/>
            </c:spPr>
          </c:marker>
          <c:trendline>
            <c:spPr>
              <a:ln w="38100" cap="rnd">
                <a:solidFill>
                  <a:schemeClr val="accent1"/>
                </a:solidFill>
                <a:prstDash val="sysDot"/>
              </a:ln>
              <a:effectLst/>
            </c:spPr>
            <c:trendlineType val="linear"/>
            <c:intercept val="0"/>
            <c:dispRSqr val="0"/>
            <c:dispEq val="0"/>
          </c:trendline>
          <c:xVal>
            <c:numRef>
              <c:f>Sheet1!$A$22:$A$26</c:f>
              <c:numCache>
                <c:formatCode>General</c:formatCode>
                <c:ptCount val="5"/>
                <c:pt idx="0">
                  <c:v>404</c:v>
                </c:pt>
                <c:pt idx="1">
                  <c:v>188</c:v>
                </c:pt>
                <c:pt idx="2">
                  <c:v>40</c:v>
                </c:pt>
                <c:pt idx="3">
                  <c:v>200</c:v>
                </c:pt>
                <c:pt idx="4">
                  <c:v>0</c:v>
                </c:pt>
              </c:numCache>
            </c:numRef>
          </c:xVal>
          <c:yVal>
            <c:numRef>
              <c:f>Sheet1!$Q$22:$Q$26</c:f>
              <c:numCache>
                <c:formatCode>General</c:formatCode>
                <c:ptCount val="5"/>
                <c:pt idx="0">
                  <c:v>189.28035982009013</c:v>
                </c:pt>
                <c:pt idx="1">
                  <c:v>87.560386473429389</c:v>
                </c:pt>
                <c:pt idx="2">
                  <c:v>16.103059581320622</c:v>
                </c:pt>
                <c:pt idx="3">
                  <c:v>73.343894854192826</c:v>
                </c:pt>
                <c:pt idx="4">
                  <c:v>0</c:v>
                </c:pt>
              </c:numCache>
            </c:numRef>
          </c:yVal>
          <c:smooth val="0"/>
          <c:extLst>
            <c:ext xmlns:c16="http://schemas.microsoft.com/office/drawing/2014/chart" uri="{C3380CC4-5D6E-409C-BE32-E72D297353CC}">
              <c16:uniqueId val="{00000001-90E0-45DA-8331-2ED6F20EC8F0}"/>
            </c:ext>
          </c:extLst>
        </c:ser>
        <c:dLbls>
          <c:showLegendKey val="0"/>
          <c:showVal val="0"/>
          <c:showCatName val="0"/>
          <c:showSerName val="0"/>
          <c:showPercent val="0"/>
          <c:showBubbleSize val="0"/>
        </c:dLbls>
        <c:axId val="476905128"/>
        <c:axId val="476911688"/>
      </c:scatterChart>
      <c:valAx>
        <c:axId val="476905128"/>
        <c:scaling>
          <c:logBase val="10"/>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ltLang="ja-JP" sz="1600" dirty="0"/>
                  <a:t>log(Qin) [</a:t>
                </a:r>
                <a:r>
                  <a:rPr lang="en-US" altLang="ja-JP" sz="1600" dirty="0" err="1"/>
                  <a:t>fC</a:t>
                </a:r>
                <a:r>
                  <a:rPr lang="en-US" altLang="ja-JP" sz="1600" dirty="0"/>
                  <a:t>]</a:t>
                </a:r>
                <a:endParaRPr lang="ja-JP" altLang="en-US" sz="1600" dirty="0"/>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cross"/>
        <c:minorTickMark val="cross"/>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76911688"/>
        <c:crosses val="autoZero"/>
        <c:crossBetween val="midCat"/>
      </c:valAx>
      <c:valAx>
        <c:axId val="476911688"/>
        <c:scaling>
          <c:logBase val="10"/>
          <c:orientation val="minMax"/>
          <c:min val="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ltLang="ja-JP" sz="1600"/>
                  <a:t>log[(Qout/σ0)/(CFB/Ceff)]</a:t>
                </a:r>
                <a:endParaRPr lang="ja-JP" altLang="en-US" sz="1600"/>
              </a:p>
            </c:rich>
          </c:tx>
          <c:layout>
            <c:manualLayout>
              <c:xMode val="edge"/>
              <c:yMode val="edge"/>
              <c:x val="2.9395562427379073E-2"/>
              <c:y val="0.154493297713337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7690512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884910548661548E-2"/>
          <c:y val="5.687974632312464E-2"/>
          <c:w val="0.85341911427748951"/>
          <c:h val="0.80781125865834591"/>
        </c:manualLayout>
      </c:layout>
      <c:scatterChart>
        <c:scatterStyle val="lineMarker"/>
        <c:varyColors val="0"/>
        <c:ser>
          <c:idx val="0"/>
          <c:order val="0"/>
          <c:tx>
            <c:strRef>
              <c:f>'171226(true)'!$W$21</c:f>
              <c:strCache>
                <c:ptCount val="1"/>
                <c:pt idx="0">
                  <c:v>Vpp</c:v>
                </c:pt>
              </c:strCache>
            </c:strRef>
          </c:tx>
          <c:spPr>
            <a:ln w="19050" cap="rnd">
              <a:noFill/>
              <a:round/>
            </a:ln>
            <a:effectLst/>
          </c:spPr>
          <c:marker>
            <c:symbol val="circle"/>
            <c:size val="10"/>
            <c:spPr>
              <a:solidFill>
                <a:schemeClr val="accent3">
                  <a:lumMod val="75000"/>
                </a:schemeClr>
              </a:solidFill>
              <a:ln w="9525">
                <a:solidFill>
                  <a:schemeClr val="accent3">
                    <a:lumMod val="75000"/>
                  </a:schemeClr>
                </a:solidFill>
              </a:ln>
              <a:effectLst/>
            </c:spPr>
          </c:marker>
          <c:trendline>
            <c:spPr>
              <a:ln w="47625" cap="rnd">
                <a:solidFill>
                  <a:schemeClr val="accent3">
                    <a:lumMod val="75000"/>
                  </a:schemeClr>
                </a:solidFill>
                <a:prstDash val="sysDot"/>
              </a:ln>
              <a:effectLst/>
            </c:spPr>
            <c:trendlineType val="linear"/>
            <c:intercept val="0"/>
            <c:dispRSqr val="0"/>
            <c:dispEq val="0"/>
          </c:trendline>
          <c:xVal>
            <c:numRef>
              <c:f>'171226(true)'!$A$22:$A$25</c:f>
              <c:numCache>
                <c:formatCode>General</c:formatCode>
                <c:ptCount val="4"/>
                <c:pt idx="0">
                  <c:v>404</c:v>
                </c:pt>
                <c:pt idx="1">
                  <c:v>188</c:v>
                </c:pt>
                <c:pt idx="2">
                  <c:v>40</c:v>
                </c:pt>
                <c:pt idx="3">
                  <c:v>200</c:v>
                </c:pt>
              </c:numCache>
            </c:numRef>
          </c:xVal>
          <c:yVal>
            <c:numRef>
              <c:f>'171226(true)'!$W$22:$W$25</c:f>
              <c:numCache>
                <c:formatCode>General</c:formatCode>
                <c:ptCount val="4"/>
                <c:pt idx="0">
                  <c:v>49.935517241379252</c:v>
                </c:pt>
                <c:pt idx="1">
                  <c:v>22.986190476190352</c:v>
                </c:pt>
                <c:pt idx="2">
                  <c:v>4.7557635467980575</c:v>
                </c:pt>
                <c:pt idx="3">
                  <c:v>23.778817733990142</c:v>
                </c:pt>
              </c:numCache>
            </c:numRef>
          </c:yVal>
          <c:smooth val="0"/>
          <c:extLst>
            <c:ext xmlns:c16="http://schemas.microsoft.com/office/drawing/2014/chart" uri="{C3380CC4-5D6E-409C-BE32-E72D297353CC}">
              <c16:uniqueId val="{00000001-1F82-AE4D-AC84-A915A3F99ED7}"/>
            </c:ext>
          </c:extLst>
        </c:ser>
        <c:dLbls>
          <c:showLegendKey val="0"/>
          <c:showVal val="0"/>
          <c:showCatName val="0"/>
          <c:showSerName val="0"/>
          <c:showPercent val="0"/>
          <c:showBubbleSize val="0"/>
        </c:dLbls>
        <c:axId val="479651560"/>
        <c:axId val="479650904"/>
      </c:scatterChart>
      <c:valAx>
        <c:axId val="479651560"/>
        <c:scaling>
          <c:orientation val="minMax"/>
        </c:scaling>
        <c:delete val="0"/>
        <c:axPos val="b"/>
        <c:majorGridlines>
          <c:spPr>
            <a:ln w="9525" cap="flat" cmpd="sng" algn="ctr">
              <a:solidFill>
                <a:schemeClr val="tx1">
                  <a:lumMod val="50000"/>
                  <a:lumOff val="50000"/>
                </a:schemeClr>
              </a:solidFill>
              <a:round/>
            </a:ln>
            <a:effectLst/>
          </c:spPr>
        </c:majorGridlines>
        <c:numFmt formatCode="General" sourceLinked="1"/>
        <c:majorTickMark val="in"/>
        <c:minorTickMark val="in"/>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ja-JP"/>
          </a:p>
        </c:txPr>
        <c:crossAx val="479650904"/>
        <c:crosses val="autoZero"/>
        <c:crossBetween val="midCat"/>
      </c:valAx>
      <c:valAx>
        <c:axId val="479650904"/>
        <c:scaling>
          <c:orientation val="minMax"/>
        </c:scaling>
        <c:delete val="0"/>
        <c:axPos val="l"/>
        <c:majorGridlines>
          <c:spPr>
            <a:ln w="9525" cap="flat" cmpd="sng" algn="ctr">
              <a:solidFill>
                <a:schemeClr val="tx1">
                  <a:lumMod val="50000"/>
                  <a:lumOff val="50000"/>
                </a:schemeClr>
              </a:solidFill>
              <a:round/>
            </a:ln>
            <a:effectLst/>
          </c:spPr>
        </c:majorGridlines>
        <c:numFmt formatCode="General" sourceLinked="1"/>
        <c:majorTickMark val="in"/>
        <c:minorTickMark val="in"/>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ja-JP"/>
          </a:p>
        </c:txPr>
        <c:crossAx val="47965156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altLang="ja-JP" sz="1600"/>
              <a:t>Qout</a:t>
            </a:r>
            <a:r>
              <a:rPr lang="en-US" altLang="ja-JP" sz="1600" baseline="0"/>
              <a:t> vs Qin</a:t>
            </a:r>
            <a:endParaRPr lang="ja-JP" altLang="en-US" sz="1600"/>
          </a:p>
        </c:rich>
      </c:tx>
      <c:layout>
        <c:manualLayout>
          <c:xMode val="edge"/>
          <c:yMode val="edge"/>
          <c:x val="0.39749999999999996"/>
          <c:y val="3.2771085580915876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0238648293963254"/>
          <c:y val="0.18522581953780271"/>
          <c:w val="0.74805796150481185"/>
          <c:h val="0.65147747849401705"/>
        </c:manualLayout>
      </c:layout>
      <c:scatterChart>
        <c:scatterStyle val="lineMarker"/>
        <c:varyColors val="0"/>
        <c:ser>
          <c:idx val="0"/>
          <c:order val="0"/>
          <c:spPr>
            <a:ln w="19050" cap="rnd">
              <a:noFill/>
              <a:round/>
            </a:ln>
            <a:effectLst/>
          </c:spPr>
          <c:marker>
            <c:symbol val="circle"/>
            <c:size val="9"/>
            <c:spPr>
              <a:solidFill>
                <a:schemeClr val="accent5"/>
              </a:solidFill>
              <a:ln w="9525">
                <a:solidFill>
                  <a:schemeClr val="accent5"/>
                </a:solidFill>
              </a:ln>
              <a:effectLst/>
            </c:spPr>
          </c:marker>
          <c:trendline>
            <c:spPr>
              <a:ln w="38100" cap="rnd">
                <a:solidFill>
                  <a:schemeClr val="accent5"/>
                </a:solidFill>
                <a:prstDash val="sysDot"/>
              </a:ln>
              <a:effectLst/>
            </c:spPr>
            <c:trendlineType val="linear"/>
            <c:intercept val="0"/>
            <c:dispRSqr val="0"/>
            <c:dispEq val="0"/>
          </c:trendline>
          <c:xVal>
            <c:numRef>
              <c:f>Sheet1!$A$22:$A$26</c:f>
              <c:numCache>
                <c:formatCode>General</c:formatCode>
                <c:ptCount val="5"/>
                <c:pt idx="0">
                  <c:v>404</c:v>
                </c:pt>
                <c:pt idx="1">
                  <c:v>188</c:v>
                </c:pt>
                <c:pt idx="2">
                  <c:v>40</c:v>
                </c:pt>
                <c:pt idx="3">
                  <c:v>200</c:v>
                </c:pt>
                <c:pt idx="4">
                  <c:v>0</c:v>
                </c:pt>
              </c:numCache>
            </c:numRef>
          </c:xVal>
          <c:yVal>
            <c:numRef>
              <c:f>Sheet1!$N$22:$N$26</c:f>
              <c:numCache>
                <c:formatCode>General</c:formatCode>
                <c:ptCount val="5"/>
                <c:pt idx="0">
                  <c:v>1253793.1034482771</c:v>
                </c:pt>
                <c:pt idx="1">
                  <c:v>579999.99999999627</c:v>
                </c:pt>
                <c:pt idx="2">
                  <c:v>106666.66666666779</c:v>
                </c:pt>
                <c:pt idx="3">
                  <c:v>485829.95951417327</c:v>
                </c:pt>
                <c:pt idx="4">
                  <c:v>0</c:v>
                </c:pt>
              </c:numCache>
            </c:numRef>
          </c:yVal>
          <c:smooth val="0"/>
          <c:extLst>
            <c:ext xmlns:c16="http://schemas.microsoft.com/office/drawing/2014/chart" uri="{C3380CC4-5D6E-409C-BE32-E72D297353CC}">
              <c16:uniqueId val="{00000001-F073-4F19-A2B5-947A2D4B38C9}"/>
            </c:ext>
          </c:extLst>
        </c:ser>
        <c:dLbls>
          <c:showLegendKey val="0"/>
          <c:showVal val="0"/>
          <c:showCatName val="0"/>
          <c:showSerName val="0"/>
          <c:showPercent val="0"/>
          <c:showBubbleSize val="0"/>
        </c:dLbls>
        <c:axId val="466689792"/>
        <c:axId val="466690776"/>
      </c:scatterChart>
      <c:valAx>
        <c:axId val="46668979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1400"/>
                  <a:t>Qin [fC]</a:t>
                </a:r>
                <a:endParaRPr lang="ja-JP" altLang="en-US" sz="1400"/>
              </a:p>
            </c:rich>
          </c:tx>
          <c:layout>
            <c:manualLayout>
              <c:xMode val="edge"/>
              <c:yMode val="edge"/>
              <c:x val="0.47365157480314962"/>
              <c:y val="0.92120585983135794"/>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66690776"/>
        <c:crosses val="autoZero"/>
        <c:crossBetween val="midCat"/>
      </c:valAx>
      <c:valAx>
        <c:axId val="4666907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1400"/>
                  <a:t>Qout [fC]</a:t>
                </a:r>
                <a:endParaRPr lang="ja-JP" altLang="en-US" sz="1400"/>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6668979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altLang="ja-JP" sz="1600"/>
              <a:t>Qout</a:t>
            </a:r>
            <a:r>
              <a:rPr lang="en-US" altLang="ja-JP" sz="1600" baseline="0"/>
              <a:t> vs Qin</a:t>
            </a:r>
            <a:endParaRPr lang="ja-JP" altLang="en-US" sz="1600"/>
          </a:p>
        </c:rich>
      </c:tx>
      <c:layout>
        <c:manualLayout>
          <c:xMode val="edge"/>
          <c:yMode val="edge"/>
          <c:x val="0.39749999999999996"/>
          <c:y val="3.2771085580915876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0238648293963254"/>
          <c:y val="0.18522581953780271"/>
          <c:w val="0.74805796150481185"/>
          <c:h val="0.65147747849401705"/>
        </c:manualLayout>
      </c:layout>
      <c:scatterChart>
        <c:scatterStyle val="lineMarker"/>
        <c:varyColors val="0"/>
        <c:ser>
          <c:idx val="0"/>
          <c:order val="0"/>
          <c:spPr>
            <a:ln w="19050" cap="rnd">
              <a:noFill/>
              <a:round/>
            </a:ln>
            <a:effectLst/>
          </c:spPr>
          <c:marker>
            <c:symbol val="circle"/>
            <c:size val="9"/>
            <c:spPr>
              <a:solidFill>
                <a:schemeClr val="accent5"/>
              </a:solidFill>
              <a:ln w="9525">
                <a:solidFill>
                  <a:schemeClr val="accent5"/>
                </a:solidFill>
              </a:ln>
              <a:effectLst/>
            </c:spPr>
          </c:marker>
          <c:trendline>
            <c:spPr>
              <a:ln w="38100" cap="rnd">
                <a:solidFill>
                  <a:schemeClr val="accent5"/>
                </a:solidFill>
                <a:prstDash val="sysDot"/>
              </a:ln>
              <a:effectLst/>
            </c:spPr>
            <c:trendlineType val="linear"/>
            <c:intercept val="0"/>
            <c:dispRSqr val="0"/>
            <c:dispEq val="0"/>
          </c:trendline>
          <c:xVal>
            <c:numRef>
              <c:f>Sheet1!$A$22:$A$26</c:f>
              <c:numCache>
                <c:formatCode>General</c:formatCode>
                <c:ptCount val="5"/>
                <c:pt idx="0">
                  <c:v>404</c:v>
                </c:pt>
                <c:pt idx="1">
                  <c:v>188</c:v>
                </c:pt>
                <c:pt idx="2">
                  <c:v>40</c:v>
                </c:pt>
                <c:pt idx="3">
                  <c:v>200</c:v>
                </c:pt>
                <c:pt idx="4">
                  <c:v>0</c:v>
                </c:pt>
              </c:numCache>
            </c:numRef>
          </c:xVal>
          <c:yVal>
            <c:numRef>
              <c:f>Sheet1!$N$22:$N$26</c:f>
              <c:numCache>
                <c:formatCode>General</c:formatCode>
                <c:ptCount val="5"/>
                <c:pt idx="0">
                  <c:v>1253793.1034482771</c:v>
                </c:pt>
                <c:pt idx="1">
                  <c:v>579999.99999999627</c:v>
                </c:pt>
                <c:pt idx="2">
                  <c:v>106666.66666666779</c:v>
                </c:pt>
                <c:pt idx="3">
                  <c:v>485829.95951417327</c:v>
                </c:pt>
                <c:pt idx="4">
                  <c:v>0</c:v>
                </c:pt>
              </c:numCache>
            </c:numRef>
          </c:yVal>
          <c:smooth val="0"/>
          <c:extLst>
            <c:ext xmlns:c16="http://schemas.microsoft.com/office/drawing/2014/chart" uri="{C3380CC4-5D6E-409C-BE32-E72D297353CC}">
              <c16:uniqueId val="{00000001-F073-4F19-A2B5-947A2D4B38C9}"/>
            </c:ext>
          </c:extLst>
        </c:ser>
        <c:dLbls>
          <c:showLegendKey val="0"/>
          <c:showVal val="0"/>
          <c:showCatName val="0"/>
          <c:showSerName val="0"/>
          <c:showPercent val="0"/>
          <c:showBubbleSize val="0"/>
        </c:dLbls>
        <c:axId val="466689792"/>
        <c:axId val="466690776"/>
      </c:scatterChart>
      <c:valAx>
        <c:axId val="46668979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1400"/>
                  <a:t>Qin [fC]</a:t>
                </a:r>
                <a:endParaRPr lang="ja-JP" altLang="en-US" sz="1400"/>
              </a:p>
            </c:rich>
          </c:tx>
          <c:layout>
            <c:manualLayout>
              <c:xMode val="edge"/>
              <c:yMode val="edge"/>
              <c:x val="0.47365157480314962"/>
              <c:y val="0.92120585983135794"/>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66690776"/>
        <c:crosses val="autoZero"/>
        <c:crossBetween val="midCat"/>
      </c:valAx>
      <c:valAx>
        <c:axId val="4666907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1400"/>
                  <a:t>Qout [fC]</a:t>
                </a:r>
                <a:endParaRPr lang="ja-JP" altLang="en-US" sz="1400"/>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6668979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ja-JP" sz="2400" b="0" i="0" baseline="0" dirty="0" err="1">
                <a:effectLst/>
              </a:rPr>
              <a:t>σ</a:t>
            </a:r>
            <a:r>
              <a:rPr lang="en-US" altLang="ja-JP" sz="2400" b="0" i="0" baseline="-25000" dirty="0" err="1">
                <a:effectLst/>
              </a:rPr>
              <a:t>Qout</a:t>
            </a:r>
            <a:r>
              <a:rPr lang="ja-JP" altLang="ja-JP" sz="1800" b="0" i="0" baseline="0" dirty="0">
                <a:effectLst/>
              </a:rPr>
              <a:t> </a:t>
            </a:r>
            <a:r>
              <a:rPr lang="en-US" altLang="ja-JP" sz="1800" b="0" i="0" baseline="0" dirty="0">
                <a:effectLst/>
              </a:rPr>
              <a:t>vs Qin</a:t>
            </a:r>
            <a:endParaRPr lang="ja-JP" altLang="ja-JP"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8325660460908566"/>
          <c:y val="0.17195615639445053"/>
          <c:w val="0.76743780259773509"/>
          <c:h val="0.66519542854930946"/>
        </c:manualLayout>
      </c:layout>
      <c:scatterChart>
        <c:scatterStyle val="lineMarker"/>
        <c:varyColors val="0"/>
        <c:ser>
          <c:idx val="0"/>
          <c:order val="0"/>
          <c:spPr>
            <a:ln w="19050" cap="rnd">
              <a:noFill/>
              <a:round/>
            </a:ln>
            <a:effectLst/>
          </c:spPr>
          <c:marker>
            <c:symbol val="circle"/>
            <c:size val="8"/>
            <c:spPr>
              <a:solidFill>
                <a:schemeClr val="accent5"/>
              </a:solidFill>
              <a:ln w="9525">
                <a:solidFill>
                  <a:schemeClr val="accent5"/>
                </a:solidFill>
              </a:ln>
              <a:effectLst/>
            </c:spPr>
          </c:marker>
          <c:trendline>
            <c:spPr>
              <a:ln w="38100" cap="rnd">
                <a:solidFill>
                  <a:schemeClr val="accent5"/>
                </a:solidFill>
                <a:prstDash val="sysDot"/>
              </a:ln>
              <a:effectLst/>
            </c:spPr>
            <c:trendlineType val="linear"/>
            <c:dispRSqr val="0"/>
            <c:dispEq val="0"/>
          </c:trendline>
          <c:xVal>
            <c:numRef>
              <c:f>Sheet1!$A$22:$A$26</c:f>
              <c:numCache>
                <c:formatCode>General</c:formatCode>
                <c:ptCount val="5"/>
                <c:pt idx="0">
                  <c:v>404</c:v>
                </c:pt>
                <c:pt idx="1">
                  <c:v>188</c:v>
                </c:pt>
                <c:pt idx="2">
                  <c:v>40</c:v>
                </c:pt>
                <c:pt idx="3">
                  <c:v>200</c:v>
                </c:pt>
                <c:pt idx="4">
                  <c:v>0</c:v>
                </c:pt>
              </c:numCache>
            </c:numRef>
          </c:xVal>
          <c:yVal>
            <c:numRef>
              <c:f>Sheet1!$M$22:$M$26</c:f>
              <c:numCache>
                <c:formatCode>General</c:formatCode>
                <c:ptCount val="5"/>
                <c:pt idx="0">
                  <c:v>23603.152709359601</c:v>
                </c:pt>
                <c:pt idx="1">
                  <c:v>19769.999999999931</c:v>
                </c:pt>
                <c:pt idx="2">
                  <c:v>16622.222222222259</c:v>
                </c:pt>
                <c:pt idx="3">
                  <c:v>14696.356275303706</c:v>
                </c:pt>
                <c:pt idx="4">
                  <c:v>16435.555555555591</c:v>
                </c:pt>
              </c:numCache>
            </c:numRef>
          </c:yVal>
          <c:smooth val="0"/>
          <c:extLst>
            <c:ext xmlns:c16="http://schemas.microsoft.com/office/drawing/2014/chart" uri="{C3380CC4-5D6E-409C-BE32-E72D297353CC}">
              <c16:uniqueId val="{00000001-7AD6-4D3C-BFAC-6961AD7AA780}"/>
            </c:ext>
          </c:extLst>
        </c:ser>
        <c:dLbls>
          <c:showLegendKey val="0"/>
          <c:showVal val="0"/>
          <c:showCatName val="0"/>
          <c:showSerName val="0"/>
          <c:showPercent val="0"/>
          <c:showBubbleSize val="0"/>
        </c:dLbls>
        <c:axId val="476404712"/>
        <c:axId val="466304936"/>
      </c:scatterChart>
      <c:valAx>
        <c:axId val="47640471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1400" baseline="0"/>
                  <a:t>Qin [fC]</a:t>
                </a:r>
              </a:p>
            </c:rich>
          </c:tx>
          <c:layout>
            <c:manualLayout>
              <c:xMode val="edge"/>
              <c:yMode val="edge"/>
              <c:x val="0.44790151335624673"/>
              <c:y val="0.90326020689588438"/>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66304936"/>
        <c:crosses val="autoZero"/>
        <c:crossBetween val="midCat"/>
      </c:valAx>
      <c:valAx>
        <c:axId val="4663049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2000" dirty="0" err="1"/>
                  <a:t>σ</a:t>
                </a:r>
                <a:r>
                  <a:rPr lang="en-US" altLang="ja-JP" sz="2000" baseline="-25000" dirty="0" err="1"/>
                  <a:t>Qout</a:t>
                </a:r>
                <a:r>
                  <a:rPr lang="en-US" altLang="ja-JP" sz="1400" baseline="0" dirty="0"/>
                  <a:t> [</a:t>
                </a:r>
                <a:r>
                  <a:rPr lang="en-US" altLang="ja-JP" sz="1400" baseline="0" dirty="0" err="1"/>
                  <a:t>fC</a:t>
                </a:r>
                <a:r>
                  <a:rPr lang="en-US" altLang="ja-JP" sz="1400" baseline="0" dirty="0"/>
                  <a:t>]</a:t>
                </a:r>
                <a:endParaRPr lang="ja-JP" altLang="en-US" sz="1400" dirty="0"/>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7640471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ja-JP"/>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ja-JP" sz="2400" b="0" i="0" baseline="0" dirty="0" err="1">
                <a:effectLst/>
              </a:rPr>
              <a:t>σ</a:t>
            </a:r>
            <a:r>
              <a:rPr lang="en-US" altLang="ja-JP" sz="2400" b="0" i="0" baseline="-25000" dirty="0" err="1">
                <a:effectLst/>
              </a:rPr>
              <a:t>Qout</a:t>
            </a:r>
            <a:r>
              <a:rPr lang="ja-JP" altLang="ja-JP" sz="1800" b="0" i="0" baseline="0" dirty="0">
                <a:effectLst/>
              </a:rPr>
              <a:t> </a:t>
            </a:r>
            <a:r>
              <a:rPr lang="en-US" altLang="ja-JP" sz="1800" b="0" i="0" baseline="0" dirty="0">
                <a:effectLst/>
              </a:rPr>
              <a:t>vs Qin</a:t>
            </a:r>
            <a:endParaRPr lang="ja-JP" altLang="ja-JP"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8325660460908566"/>
          <c:y val="0.17195615639445053"/>
          <c:w val="0.76743780259773509"/>
          <c:h val="0.66519542854930946"/>
        </c:manualLayout>
      </c:layout>
      <c:scatterChart>
        <c:scatterStyle val="lineMarker"/>
        <c:varyColors val="0"/>
        <c:ser>
          <c:idx val="0"/>
          <c:order val="0"/>
          <c:spPr>
            <a:ln w="19050" cap="rnd">
              <a:noFill/>
              <a:round/>
            </a:ln>
            <a:effectLst/>
          </c:spPr>
          <c:marker>
            <c:symbol val="circle"/>
            <c:size val="8"/>
            <c:spPr>
              <a:solidFill>
                <a:schemeClr val="accent5"/>
              </a:solidFill>
              <a:ln w="9525">
                <a:solidFill>
                  <a:schemeClr val="accent5"/>
                </a:solidFill>
              </a:ln>
              <a:effectLst/>
            </c:spPr>
          </c:marker>
          <c:trendline>
            <c:spPr>
              <a:ln w="38100" cap="rnd">
                <a:solidFill>
                  <a:schemeClr val="accent5"/>
                </a:solidFill>
                <a:prstDash val="sysDot"/>
              </a:ln>
              <a:effectLst/>
            </c:spPr>
            <c:trendlineType val="linear"/>
            <c:dispRSqr val="0"/>
            <c:dispEq val="0"/>
          </c:trendline>
          <c:xVal>
            <c:numRef>
              <c:f>Sheet1!$A$22:$A$26</c:f>
              <c:numCache>
                <c:formatCode>General</c:formatCode>
                <c:ptCount val="5"/>
                <c:pt idx="0">
                  <c:v>404</c:v>
                </c:pt>
                <c:pt idx="1">
                  <c:v>188</c:v>
                </c:pt>
                <c:pt idx="2">
                  <c:v>40</c:v>
                </c:pt>
                <c:pt idx="3">
                  <c:v>200</c:v>
                </c:pt>
                <c:pt idx="4">
                  <c:v>0</c:v>
                </c:pt>
              </c:numCache>
            </c:numRef>
          </c:xVal>
          <c:yVal>
            <c:numRef>
              <c:f>Sheet1!$M$22:$M$26</c:f>
              <c:numCache>
                <c:formatCode>General</c:formatCode>
                <c:ptCount val="5"/>
                <c:pt idx="0">
                  <c:v>23603.152709359601</c:v>
                </c:pt>
                <c:pt idx="1">
                  <c:v>19769.999999999931</c:v>
                </c:pt>
                <c:pt idx="2">
                  <c:v>16622.222222222259</c:v>
                </c:pt>
                <c:pt idx="3">
                  <c:v>14696.356275303706</c:v>
                </c:pt>
                <c:pt idx="4">
                  <c:v>16435.555555555591</c:v>
                </c:pt>
              </c:numCache>
            </c:numRef>
          </c:yVal>
          <c:smooth val="0"/>
          <c:extLst>
            <c:ext xmlns:c16="http://schemas.microsoft.com/office/drawing/2014/chart" uri="{C3380CC4-5D6E-409C-BE32-E72D297353CC}">
              <c16:uniqueId val="{00000001-7AD6-4D3C-BFAC-6961AD7AA780}"/>
            </c:ext>
          </c:extLst>
        </c:ser>
        <c:dLbls>
          <c:showLegendKey val="0"/>
          <c:showVal val="0"/>
          <c:showCatName val="0"/>
          <c:showSerName val="0"/>
          <c:showPercent val="0"/>
          <c:showBubbleSize val="0"/>
        </c:dLbls>
        <c:axId val="476404712"/>
        <c:axId val="466304936"/>
      </c:scatterChart>
      <c:valAx>
        <c:axId val="47640471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1400" baseline="0"/>
                  <a:t>Qin [fC]</a:t>
                </a:r>
              </a:p>
            </c:rich>
          </c:tx>
          <c:layout>
            <c:manualLayout>
              <c:xMode val="edge"/>
              <c:yMode val="edge"/>
              <c:x val="0.44790151335624673"/>
              <c:y val="0.90326020689588438"/>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66304936"/>
        <c:crosses val="autoZero"/>
        <c:crossBetween val="midCat"/>
      </c:valAx>
      <c:valAx>
        <c:axId val="4663049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altLang="ja-JP" sz="2000" dirty="0" err="1"/>
                  <a:t>σ</a:t>
                </a:r>
                <a:r>
                  <a:rPr lang="en-US" altLang="ja-JP" sz="2000" baseline="-25000" dirty="0" err="1"/>
                  <a:t>Qout</a:t>
                </a:r>
                <a:r>
                  <a:rPr lang="en-US" altLang="ja-JP" sz="1400" baseline="0" dirty="0"/>
                  <a:t> [</a:t>
                </a:r>
                <a:r>
                  <a:rPr lang="en-US" altLang="ja-JP" sz="1400" baseline="0" dirty="0" err="1"/>
                  <a:t>fC</a:t>
                </a:r>
                <a:r>
                  <a:rPr lang="en-US" altLang="ja-JP" sz="1400" baseline="0" dirty="0"/>
                  <a:t>]</a:t>
                </a:r>
                <a:endParaRPr lang="ja-JP" altLang="en-US" sz="1400" dirty="0"/>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title>
        <c:numFmt formatCode="0.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7640471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67559583848744"/>
          <c:y val="0.12064439632345154"/>
          <c:w val="0.77244352537204175"/>
          <c:h val="0.73529204081392474"/>
        </c:manualLayout>
      </c:layout>
      <c:scatterChart>
        <c:scatterStyle val="lineMarker"/>
        <c:varyColors val="0"/>
        <c:ser>
          <c:idx val="0"/>
          <c:order val="0"/>
          <c:spPr>
            <a:ln w="19050" cap="rnd">
              <a:noFill/>
              <a:round/>
            </a:ln>
            <a:effectLst/>
          </c:spPr>
          <c:marker>
            <c:symbol val="circle"/>
            <c:size val="9"/>
            <c:spPr>
              <a:solidFill>
                <a:schemeClr val="accent1"/>
              </a:solidFill>
              <a:ln w="9525">
                <a:solidFill>
                  <a:schemeClr val="accent1"/>
                </a:solidFill>
              </a:ln>
              <a:effectLst/>
            </c:spPr>
          </c:marker>
          <c:trendline>
            <c:spPr>
              <a:ln w="38100" cap="rnd">
                <a:solidFill>
                  <a:schemeClr val="accent1"/>
                </a:solidFill>
                <a:prstDash val="sysDot"/>
              </a:ln>
              <a:effectLst/>
            </c:spPr>
            <c:trendlineType val="linear"/>
            <c:intercept val="0"/>
            <c:dispRSqr val="0"/>
            <c:dispEq val="0"/>
          </c:trendline>
          <c:xVal>
            <c:numRef>
              <c:f>Sheet1!$A$22:$A$26</c:f>
              <c:numCache>
                <c:formatCode>General</c:formatCode>
                <c:ptCount val="5"/>
                <c:pt idx="0">
                  <c:v>404</c:v>
                </c:pt>
                <c:pt idx="1">
                  <c:v>188</c:v>
                </c:pt>
                <c:pt idx="2">
                  <c:v>40</c:v>
                </c:pt>
                <c:pt idx="3">
                  <c:v>200</c:v>
                </c:pt>
                <c:pt idx="4">
                  <c:v>0</c:v>
                </c:pt>
              </c:numCache>
            </c:numRef>
          </c:xVal>
          <c:yVal>
            <c:numRef>
              <c:f>Sheet1!$Q$22:$Q$26</c:f>
              <c:numCache>
                <c:formatCode>General</c:formatCode>
                <c:ptCount val="5"/>
                <c:pt idx="0">
                  <c:v>189.28035982009013</c:v>
                </c:pt>
                <c:pt idx="1">
                  <c:v>87.560386473429389</c:v>
                </c:pt>
                <c:pt idx="2">
                  <c:v>16.103059581320622</c:v>
                </c:pt>
                <c:pt idx="3">
                  <c:v>73.343894854192826</c:v>
                </c:pt>
                <c:pt idx="4">
                  <c:v>0</c:v>
                </c:pt>
              </c:numCache>
            </c:numRef>
          </c:yVal>
          <c:smooth val="0"/>
          <c:extLst>
            <c:ext xmlns:c16="http://schemas.microsoft.com/office/drawing/2014/chart" uri="{C3380CC4-5D6E-409C-BE32-E72D297353CC}">
              <c16:uniqueId val="{00000001-FE0F-4BF4-9940-2DE4BBF7249A}"/>
            </c:ext>
          </c:extLst>
        </c:ser>
        <c:dLbls>
          <c:showLegendKey val="0"/>
          <c:showVal val="0"/>
          <c:showCatName val="0"/>
          <c:showSerName val="0"/>
          <c:showPercent val="0"/>
          <c:showBubbleSize val="0"/>
        </c:dLbls>
        <c:axId val="476905128"/>
        <c:axId val="476911688"/>
      </c:scatterChart>
      <c:valAx>
        <c:axId val="476905128"/>
        <c:scaling>
          <c:logBase val="10"/>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ltLang="ja-JP" sz="1600" dirty="0"/>
                  <a:t>log(Qin) [</a:t>
                </a:r>
                <a:r>
                  <a:rPr lang="en-US" altLang="ja-JP" sz="1600" dirty="0" err="1"/>
                  <a:t>fC</a:t>
                </a:r>
                <a:r>
                  <a:rPr lang="en-US" altLang="ja-JP" sz="1600" dirty="0"/>
                  <a:t>]</a:t>
                </a:r>
                <a:endParaRPr lang="ja-JP" altLang="en-US" sz="1600" dirty="0"/>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cross"/>
        <c:minorTickMark val="cross"/>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76911688"/>
        <c:crosses val="autoZero"/>
        <c:crossBetween val="midCat"/>
      </c:valAx>
      <c:valAx>
        <c:axId val="476911688"/>
        <c:scaling>
          <c:logBase val="10"/>
          <c:orientation val="minMax"/>
          <c:min val="0.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ltLang="ja-JP" sz="1600"/>
                  <a:t>log[(Qout/σ0)/(CFB/Ceff)]</a:t>
                </a:r>
                <a:endParaRPr lang="ja-JP" altLang="en-US" sz="1600"/>
              </a:p>
            </c:rich>
          </c:tx>
          <c:layout>
            <c:manualLayout>
              <c:xMode val="edge"/>
              <c:yMode val="edge"/>
              <c:x val="2.9395562427379073E-2"/>
              <c:y val="0.154493297713337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47690512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ja-JP" altLang="en-US" sz="1600" dirty="0"/>
              <a:t>ドレインアバランシェの起こる点</a:t>
            </a:r>
            <a:r>
              <a:rPr lang="en-US" altLang="ja-JP" sz="1600" dirty="0"/>
              <a:t>(</a:t>
            </a:r>
            <a:r>
              <a:rPr lang="en-US" altLang="ja-JP" sz="1600" dirty="0" err="1"/>
              <a:t>pch</a:t>
            </a:r>
            <a:r>
              <a:rPr lang="en-US" altLang="ja-JP" sz="1600" dirty="0"/>
              <a:t>)</a:t>
            </a:r>
            <a:endParaRPr lang="ja-JP" sz="1600" dirty="0"/>
          </a:p>
        </c:rich>
      </c:tx>
      <c:layout>
        <c:manualLayout>
          <c:xMode val="edge"/>
          <c:yMode val="edge"/>
          <c:x val="0.12792153307634599"/>
          <c:y val="5.850227288401532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5.1234405826672436E-2"/>
          <c:y val="0.1273903918815123"/>
          <c:w val="0.90301274355996741"/>
          <c:h val="0.71286965644841538"/>
        </c:manualLayout>
      </c:layout>
      <c:scatterChart>
        <c:scatterStyle val="lineMarker"/>
        <c:varyColors val="0"/>
        <c:ser>
          <c:idx val="0"/>
          <c:order val="0"/>
          <c:tx>
            <c:strRef>
              <c:f>Sheet2!$B$2</c:f>
              <c:strCache>
                <c:ptCount val="1"/>
                <c:pt idx="0">
                  <c:v>1/0.4</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Sheet2!$C$2:$C$7</c:f>
              <c:numCache>
                <c:formatCode>General</c:formatCode>
                <c:ptCount val="6"/>
                <c:pt idx="0">
                  <c:v>0</c:v>
                </c:pt>
                <c:pt idx="1">
                  <c:v>-0.4</c:v>
                </c:pt>
                <c:pt idx="2">
                  <c:v>-0.8</c:v>
                </c:pt>
                <c:pt idx="3">
                  <c:v>-1.2</c:v>
                </c:pt>
                <c:pt idx="4">
                  <c:v>-1.6</c:v>
                </c:pt>
                <c:pt idx="5">
                  <c:v>-2</c:v>
                </c:pt>
              </c:numCache>
            </c:numRef>
          </c:xVal>
          <c:yVal>
            <c:numRef>
              <c:f>Sheet2!$D$2:$D$7</c:f>
              <c:numCache>
                <c:formatCode>General</c:formatCode>
                <c:ptCount val="6"/>
              </c:numCache>
            </c:numRef>
          </c:yVal>
          <c:smooth val="0"/>
          <c:extLst>
            <c:ext xmlns:c16="http://schemas.microsoft.com/office/drawing/2014/chart" uri="{C3380CC4-5D6E-409C-BE32-E72D297353CC}">
              <c16:uniqueId val="{00000000-F532-4C7A-8251-BA2800F89421}"/>
            </c:ext>
          </c:extLst>
        </c:ser>
        <c:ser>
          <c:idx val="1"/>
          <c:order val="1"/>
          <c:tx>
            <c:strRef>
              <c:f>Sheet2!$B$8</c:f>
              <c:strCache>
                <c:ptCount val="1"/>
                <c:pt idx="0">
                  <c:v>2/0.4</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Sheet2!$C$8:$C$13</c:f>
              <c:numCache>
                <c:formatCode>General</c:formatCode>
                <c:ptCount val="6"/>
                <c:pt idx="0">
                  <c:v>0</c:v>
                </c:pt>
                <c:pt idx="1">
                  <c:v>-0.4</c:v>
                </c:pt>
                <c:pt idx="2">
                  <c:v>-0.8</c:v>
                </c:pt>
                <c:pt idx="3">
                  <c:v>-1.2</c:v>
                </c:pt>
                <c:pt idx="4">
                  <c:v>-1.6</c:v>
                </c:pt>
                <c:pt idx="5">
                  <c:v>-2</c:v>
                </c:pt>
              </c:numCache>
            </c:numRef>
          </c:xVal>
          <c:yVal>
            <c:numRef>
              <c:f>Sheet2!$D$8:$D$13</c:f>
              <c:numCache>
                <c:formatCode>General</c:formatCode>
                <c:ptCount val="6"/>
                <c:pt idx="2">
                  <c:v>-1.5</c:v>
                </c:pt>
                <c:pt idx="3">
                  <c:v>-1.5</c:v>
                </c:pt>
              </c:numCache>
            </c:numRef>
          </c:yVal>
          <c:smooth val="0"/>
          <c:extLst>
            <c:ext xmlns:c16="http://schemas.microsoft.com/office/drawing/2014/chart" uri="{C3380CC4-5D6E-409C-BE32-E72D297353CC}">
              <c16:uniqueId val="{00000001-F532-4C7A-8251-BA2800F89421}"/>
            </c:ext>
          </c:extLst>
        </c:ser>
        <c:ser>
          <c:idx val="2"/>
          <c:order val="2"/>
          <c:tx>
            <c:strRef>
              <c:f>Sheet2!$B$14</c:f>
              <c:strCache>
                <c:ptCount val="1"/>
                <c:pt idx="0">
                  <c:v>10/0.4</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Sheet2!$C$14:$C$19</c:f>
              <c:numCache>
                <c:formatCode>General</c:formatCode>
                <c:ptCount val="6"/>
                <c:pt idx="0">
                  <c:v>0</c:v>
                </c:pt>
                <c:pt idx="1">
                  <c:v>-0.4</c:v>
                </c:pt>
                <c:pt idx="2">
                  <c:v>-0.8</c:v>
                </c:pt>
                <c:pt idx="3">
                  <c:v>-1.2</c:v>
                </c:pt>
                <c:pt idx="4">
                  <c:v>-1.6</c:v>
                </c:pt>
                <c:pt idx="5">
                  <c:v>-2</c:v>
                </c:pt>
              </c:numCache>
            </c:numRef>
          </c:xVal>
          <c:yVal>
            <c:numRef>
              <c:f>Sheet2!$D$14:$D$19</c:f>
              <c:numCache>
                <c:formatCode>General</c:formatCode>
                <c:ptCount val="6"/>
                <c:pt idx="3">
                  <c:v>-1.1499999999999999</c:v>
                </c:pt>
              </c:numCache>
            </c:numRef>
          </c:yVal>
          <c:smooth val="0"/>
          <c:extLst>
            <c:ext xmlns:c16="http://schemas.microsoft.com/office/drawing/2014/chart" uri="{C3380CC4-5D6E-409C-BE32-E72D297353CC}">
              <c16:uniqueId val="{00000002-F532-4C7A-8251-BA2800F89421}"/>
            </c:ext>
          </c:extLst>
        </c:ser>
        <c:ser>
          <c:idx val="5"/>
          <c:order val="3"/>
          <c:tx>
            <c:strRef>
              <c:f>Sheet2!$B$32</c:f>
              <c:strCache>
                <c:ptCount val="1"/>
                <c:pt idx="0">
                  <c:v>1/1</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Sheet2!$C$32:$C$37</c:f>
              <c:numCache>
                <c:formatCode>General</c:formatCode>
                <c:ptCount val="6"/>
                <c:pt idx="0">
                  <c:v>0</c:v>
                </c:pt>
                <c:pt idx="1">
                  <c:v>-0.4</c:v>
                </c:pt>
                <c:pt idx="2">
                  <c:v>-0.8</c:v>
                </c:pt>
                <c:pt idx="3">
                  <c:v>-1.2</c:v>
                </c:pt>
                <c:pt idx="4">
                  <c:v>-1.6</c:v>
                </c:pt>
                <c:pt idx="5">
                  <c:v>-2</c:v>
                </c:pt>
              </c:numCache>
            </c:numRef>
          </c:xVal>
          <c:yVal>
            <c:numRef>
              <c:f>Sheet2!$D$32:$D$37</c:f>
              <c:numCache>
                <c:formatCode>General</c:formatCode>
                <c:ptCount val="6"/>
              </c:numCache>
            </c:numRef>
          </c:yVal>
          <c:smooth val="0"/>
          <c:extLst>
            <c:ext xmlns:c16="http://schemas.microsoft.com/office/drawing/2014/chart" uri="{C3380CC4-5D6E-409C-BE32-E72D297353CC}">
              <c16:uniqueId val="{00000003-F532-4C7A-8251-BA2800F89421}"/>
            </c:ext>
          </c:extLst>
        </c:ser>
        <c:ser>
          <c:idx val="7"/>
          <c:order val="4"/>
          <c:tx>
            <c:strRef>
              <c:f>Sheet2!$B$44</c:f>
              <c:strCache>
                <c:ptCount val="1"/>
                <c:pt idx="0">
                  <c:v>2/1</c:v>
                </c:pt>
              </c:strCache>
            </c:strRef>
          </c:tx>
          <c:spPr>
            <a:ln w="19050"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xVal>
            <c:numRef>
              <c:f>Sheet2!$C$44:$C$49</c:f>
              <c:numCache>
                <c:formatCode>General</c:formatCode>
                <c:ptCount val="6"/>
                <c:pt idx="0">
                  <c:v>0</c:v>
                </c:pt>
                <c:pt idx="1">
                  <c:v>-0.4</c:v>
                </c:pt>
                <c:pt idx="2">
                  <c:v>-0.8</c:v>
                </c:pt>
                <c:pt idx="3">
                  <c:v>-1.2</c:v>
                </c:pt>
                <c:pt idx="4">
                  <c:v>-1.6</c:v>
                </c:pt>
                <c:pt idx="5">
                  <c:v>-2</c:v>
                </c:pt>
              </c:numCache>
            </c:numRef>
          </c:xVal>
          <c:yVal>
            <c:numRef>
              <c:f>Sheet2!$D$44:$D$49</c:f>
              <c:numCache>
                <c:formatCode>General</c:formatCode>
                <c:ptCount val="6"/>
                <c:pt idx="2">
                  <c:v>-1.7</c:v>
                </c:pt>
                <c:pt idx="3">
                  <c:v>-1.5</c:v>
                </c:pt>
              </c:numCache>
            </c:numRef>
          </c:yVal>
          <c:smooth val="0"/>
          <c:extLst>
            <c:ext xmlns:c16="http://schemas.microsoft.com/office/drawing/2014/chart" uri="{C3380CC4-5D6E-409C-BE32-E72D297353CC}">
              <c16:uniqueId val="{00000004-F532-4C7A-8251-BA2800F89421}"/>
            </c:ext>
          </c:extLst>
        </c:ser>
        <c:ser>
          <c:idx val="3"/>
          <c:order val="5"/>
          <c:tx>
            <c:strRef>
              <c:f>Sheet2!$B$20</c:f>
              <c:strCache>
                <c:ptCount val="1"/>
                <c:pt idx="0">
                  <c:v>10/1</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Sheet2!$C$20:$C$25</c:f>
              <c:numCache>
                <c:formatCode>General</c:formatCode>
                <c:ptCount val="6"/>
                <c:pt idx="0">
                  <c:v>0</c:v>
                </c:pt>
                <c:pt idx="1">
                  <c:v>-0.4</c:v>
                </c:pt>
                <c:pt idx="2">
                  <c:v>-0.8</c:v>
                </c:pt>
                <c:pt idx="3">
                  <c:v>-1.2</c:v>
                </c:pt>
                <c:pt idx="4">
                  <c:v>-1.6</c:v>
                </c:pt>
                <c:pt idx="5">
                  <c:v>-2</c:v>
                </c:pt>
              </c:numCache>
            </c:numRef>
          </c:xVal>
          <c:yVal>
            <c:numRef>
              <c:f>Sheet2!$D$20:$D$25</c:f>
              <c:numCache>
                <c:formatCode>General</c:formatCode>
                <c:ptCount val="6"/>
                <c:pt idx="2">
                  <c:v>-1.5</c:v>
                </c:pt>
                <c:pt idx="3">
                  <c:v>-1.3</c:v>
                </c:pt>
              </c:numCache>
            </c:numRef>
          </c:yVal>
          <c:smooth val="0"/>
          <c:extLst>
            <c:ext xmlns:c16="http://schemas.microsoft.com/office/drawing/2014/chart" uri="{C3380CC4-5D6E-409C-BE32-E72D297353CC}">
              <c16:uniqueId val="{00000005-F532-4C7A-8251-BA2800F89421}"/>
            </c:ext>
          </c:extLst>
        </c:ser>
        <c:ser>
          <c:idx val="6"/>
          <c:order val="6"/>
          <c:tx>
            <c:strRef>
              <c:f>Sheet2!$B$38</c:f>
              <c:strCache>
                <c:ptCount val="1"/>
                <c:pt idx="0">
                  <c:v>1/5</c:v>
                </c:pt>
              </c:strCache>
            </c:strRef>
          </c:tx>
          <c:spPr>
            <a:ln w="19050"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xVal>
            <c:numRef>
              <c:f>Sheet2!$C$38:$C$43</c:f>
              <c:numCache>
                <c:formatCode>General</c:formatCode>
                <c:ptCount val="6"/>
                <c:pt idx="0">
                  <c:v>0</c:v>
                </c:pt>
                <c:pt idx="1">
                  <c:v>-0.4</c:v>
                </c:pt>
                <c:pt idx="2">
                  <c:v>-0.8</c:v>
                </c:pt>
                <c:pt idx="3">
                  <c:v>-1.2</c:v>
                </c:pt>
                <c:pt idx="4">
                  <c:v>-1.6</c:v>
                </c:pt>
                <c:pt idx="5">
                  <c:v>-2</c:v>
                </c:pt>
              </c:numCache>
            </c:numRef>
          </c:xVal>
          <c:yVal>
            <c:numRef>
              <c:f>Sheet2!$D$38:$D$43</c:f>
              <c:numCache>
                <c:formatCode>General</c:formatCode>
                <c:ptCount val="6"/>
                <c:pt idx="1">
                  <c:v>-1.95</c:v>
                </c:pt>
                <c:pt idx="2">
                  <c:v>-1.65</c:v>
                </c:pt>
                <c:pt idx="3">
                  <c:v>-1.4</c:v>
                </c:pt>
              </c:numCache>
            </c:numRef>
          </c:yVal>
          <c:smooth val="0"/>
          <c:extLst>
            <c:ext xmlns:c16="http://schemas.microsoft.com/office/drawing/2014/chart" uri="{C3380CC4-5D6E-409C-BE32-E72D297353CC}">
              <c16:uniqueId val="{00000006-F532-4C7A-8251-BA2800F89421}"/>
            </c:ext>
          </c:extLst>
        </c:ser>
        <c:ser>
          <c:idx val="4"/>
          <c:order val="7"/>
          <c:tx>
            <c:strRef>
              <c:f>Sheet2!$B$26</c:f>
              <c:strCache>
                <c:ptCount val="1"/>
                <c:pt idx="0">
                  <c:v>10/5</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Sheet2!$C$26:$C$31</c:f>
              <c:numCache>
                <c:formatCode>General</c:formatCode>
                <c:ptCount val="6"/>
                <c:pt idx="0">
                  <c:v>0</c:v>
                </c:pt>
                <c:pt idx="1">
                  <c:v>-0.4</c:v>
                </c:pt>
                <c:pt idx="2">
                  <c:v>-0.8</c:v>
                </c:pt>
                <c:pt idx="3">
                  <c:v>-1.2</c:v>
                </c:pt>
                <c:pt idx="4">
                  <c:v>-1.6</c:v>
                </c:pt>
                <c:pt idx="5">
                  <c:v>-2</c:v>
                </c:pt>
              </c:numCache>
            </c:numRef>
          </c:xVal>
          <c:yVal>
            <c:numRef>
              <c:f>Sheet2!$D$26:$D$31</c:f>
              <c:numCache>
                <c:formatCode>General</c:formatCode>
                <c:ptCount val="6"/>
                <c:pt idx="2">
                  <c:v>-1.6</c:v>
                </c:pt>
                <c:pt idx="3">
                  <c:v>-1.4</c:v>
                </c:pt>
              </c:numCache>
            </c:numRef>
          </c:yVal>
          <c:smooth val="0"/>
          <c:extLst>
            <c:ext xmlns:c16="http://schemas.microsoft.com/office/drawing/2014/chart" uri="{C3380CC4-5D6E-409C-BE32-E72D297353CC}">
              <c16:uniqueId val="{00000007-F532-4C7A-8251-BA2800F89421}"/>
            </c:ext>
          </c:extLst>
        </c:ser>
        <c:dLbls>
          <c:showLegendKey val="0"/>
          <c:showVal val="0"/>
          <c:showCatName val="0"/>
          <c:showSerName val="0"/>
          <c:showPercent val="0"/>
          <c:showBubbleSize val="0"/>
        </c:dLbls>
        <c:axId val="502029920"/>
        <c:axId val="502030576"/>
      </c:scatterChart>
      <c:valAx>
        <c:axId val="50202992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Vgs</a:t>
                </a:r>
                <a:endParaRPr lang="ja-JP"/>
              </a:p>
            </c:rich>
          </c:tx>
          <c:layout>
            <c:manualLayout>
              <c:xMode val="edge"/>
              <c:yMode val="edge"/>
              <c:x val="0.46390703519228987"/>
              <c:y val="0.83643631836145271"/>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502030576"/>
        <c:crosses val="autoZero"/>
        <c:crossBetween val="midCat"/>
      </c:valAx>
      <c:valAx>
        <c:axId val="502030576"/>
        <c:scaling>
          <c:orientation val="minMax"/>
          <c:min val="-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Vds</a:t>
                </a:r>
                <a:endParaRPr lang="ja-JP"/>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502029920"/>
        <c:crosses val="autoZero"/>
        <c:crossBetween val="midCat"/>
      </c:valAx>
      <c:spPr>
        <a:noFill/>
        <a:ln>
          <a:noFill/>
        </a:ln>
        <a:effectLst/>
      </c:spPr>
    </c:plotArea>
    <c:legend>
      <c:legendPos val="b"/>
      <c:layout>
        <c:manualLayout>
          <c:xMode val="edge"/>
          <c:yMode val="edge"/>
          <c:x val="9.266850154423191E-2"/>
          <c:y val="0.29929535015987663"/>
          <c:w val="0.73724457472336413"/>
          <c:h val="0.109430938818151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sz="1600"/>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ja-JP" altLang="en-US" sz="1600"/>
              <a:t>ドレインアバランシェの</a:t>
            </a:r>
            <a:r>
              <a:rPr lang="ja-JP" altLang="en-US" sz="1600" dirty="0"/>
              <a:t>起こる点</a:t>
            </a:r>
            <a:r>
              <a:rPr lang="en-US" altLang="ja-JP" sz="1600" dirty="0"/>
              <a:t>(</a:t>
            </a:r>
            <a:r>
              <a:rPr lang="en-US" altLang="ja-JP" sz="1600" dirty="0" err="1"/>
              <a:t>nch</a:t>
            </a:r>
            <a:r>
              <a:rPr lang="en-US" altLang="ja-JP" sz="1600" dirty="0"/>
              <a:t>)</a:t>
            </a:r>
            <a:endParaRPr lang="ja-JP" sz="1600" dirty="0"/>
          </a:p>
        </c:rich>
      </c:tx>
      <c:layout>
        <c:manualLayout>
          <c:xMode val="edge"/>
          <c:yMode val="edge"/>
          <c:x val="0.12523237552664923"/>
          <c:y val="4.1054829590130563E-2"/>
        </c:manualLayout>
      </c:layout>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0586186355316314"/>
          <c:y val="0.11451369042604796"/>
          <c:w val="0.82574059492563434"/>
          <c:h val="0.6422635469649407"/>
        </c:manualLayout>
      </c:layout>
      <c:scatterChart>
        <c:scatterStyle val="lineMarker"/>
        <c:varyColors val="0"/>
        <c:ser>
          <c:idx val="0"/>
          <c:order val="0"/>
          <c:tx>
            <c:strRef>
              <c:f>Sheet2!$H$2</c:f>
              <c:strCache>
                <c:ptCount val="1"/>
                <c:pt idx="0">
                  <c:v>1/0.4</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Sheet2!$I$2:$I$7</c:f>
              <c:numCache>
                <c:formatCode>General</c:formatCode>
                <c:ptCount val="6"/>
                <c:pt idx="0">
                  <c:v>0</c:v>
                </c:pt>
                <c:pt idx="1">
                  <c:v>0.4</c:v>
                </c:pt>
                <c:pt idx="2">
                  <c:v>0.8</c:v>
                </c:pt>
                <c:pt idx="3">
                  <c:v>1.2</c:v>
                </c:pt>
                <c:pt idx="4">
                  <c:v>1.6</c:v>
                </c:pt>
                <c:pt idx="5">
                  <c:v>2</c:v>
                </c:pt>
              </c:numCache>
            </c:numRef>
          </c:xVal>
          <c:yVal>
            <c:numRef>
              <c:f>Sheet2!$J$2:$J$7</c:f>
              <c:numCache>
                <c:formatCode>General</c:formatCode>
                <c:ptCount val="6"/>
                <c:pt idx="3">
                  <c:v>1.7</c:v>
                </c:pt>
              </c:numCache>
            </c:numRef>
          </c:yVal>
          <c:smooth val="0"/>
          <c:extLst>
            <c:ext xmlns:c16="http://schemas.microsoft.com/office/drawing/2014/chart" uri="{C3380CC4-5D6E-409C-BE32-E72D297353CC}">
              <c16:uniqueId val="{00000000-BDBA-4D80-AFDE-269365D4640D}"/>
            </c:ext>
          </c:extLst>
        </c:ser>
        <c:ser>
          <c:idx val="1"/>
          <c:order val="1"/>
          <c:tx>
            <c:strRef>
              <c:f>Sheet2!$H$8</c:f>
              <c:strCache>
                <c:ptCount val="1"/>
                <c:pt idx="0">
                  <c:v>2/0.4</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Sheet2!$I$8:$I$13</c:f>
              <c:numCache>
                <c:formatCode>General</c:formatCode>
                <c:ptCount val="6"/>
                <c:pt idx="0">
                  <c:v>0</c:v>
                </c:pt>
                <c:pt idx="1">
                  <c:v>0.4</c:v>
                </c:pt>
                <c:pt idx="2">
                  <c:v>0.8</c:v>
                </c:pt>
                <c:pt idx="3">
                  <c:v>1.2</c:v>
                </c:pt>
                <c:pt idx="4">
                  <c:v>1.6</c:v>
                </c:pt>
                <c:pt idx="5">
                  <c:v>2</c:v>
                </c:pt>
              </c:numCache>
            </c:numRef>
          </c:xVal>
          <c:yVal>
            <c:numRef>
              <c:f>Sheet2!$J$8:$J$13</c:f>
              <c:numCache>
                <c:formatCode>General</c:formatCode>
                <c:ptCount val="6"/>
                <c:pt idx="2">
                  <c:v>1.5</c:v>
                </c:pt>
                <c:pt idx="3">
                  <c:v>1.6</c:v>
                </c:pt>
              </c:numCache>
            </c:numRef>
          </c:yVal>
          <c:smooth val="0"/>
          <c:extLst>
            <c:ext xmlns:c16="http://schemas.microsoft.com/office/drawing/2014/chart" uri="{C3380CC4-5D6E-409C-BE32-E72D297353CC}">
              <c16:uniqueId val="{00000001-BDBA-4D80-AFDE-269365D4640D}"/>
            </c:ext>
          </c:extLst>
        </c:ser>
        <c:ser>
          <c:idx val="2"/>
          <c:order val="2"/>
          <c:tx>
            <c:strRef>
              <c:f>Sheet2!$H$14</c:f>
              <c:strCache>
                <c:ptCount val="1"/>
                <c:pt idx="0">
                  <c:v>10/0.4</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Sheet2!$I$14:$I$19</c:f>
              <c:numCache>
                <c:formatCode>General</c:formatCode>
                <c:ptCount val="6"/>
                <c:pt idx="0">
                  <c:v>0</c:v>
                </c:pt>
                <c:pt idx="1">
                  <c:v>0.4</c:v>
                </c:pt>
                <c:pt idx="2">
                  <c:v>0.8</c:v>
                </c:pt>
                <c:pt idx="3">
                  <c:v>1.2</c:v>
                </c:pt>
                <c:pt idx="4">
                  <c:v>1.6</c:v>
                </c:pt>
                <c:pt idx="5">
                  <c:v>2</c:v>
                </c:pt>
              </c:numCache>
            </c:numRef>
          </c:xVal>
          <c:yVal>
            <c:numRef>
              <c:f>Sheet2!$J$14:$J$19</c:f>
              <c:numCache>
                <c:formatCode>General</c:formatCode>
                <c:ptCount val="6"/>
                <c:pt idx="2">
                  <c:v>1</c:v>
                </c:pt>
                <c:pt idx="3">
                  <c:v>1.75</c:v>
                </c:pt>
              </c:numCache>
            </c:numRef>
          </c:yVal>
          <c:smooth val="0"/>
          <c:extLst>
            <c:ext xmlns:c16="http://schemas.microsoft.com/office/drawing/2014/chart" uri="{C3380CC4-5D6E-409C-BE32-E72D297353CC}">
              <c16:uniqueId val="{00000002-BDBA-4D80-AFDE-269365D4640D}"/>
            </c:ext>
          </c:extLst>
        </c:ser>
        <c:ser>
          <c:idx val="5"/>
          <c:order val="3"/>
          <c:tx>
            <c:strRef>
              <c:f>Sheet2!$H$32</c:f>
              <c:strCache>
                <c:ptCount val="1"/>
                <c:pt idx="0">
                  <c:v>1/1</c:v>
                </c:pt>
              </c:strCache>
            </c:strRef>
          </c:tx>
          <c:spPr>
            <a:ln w="19050" cap="rnd">
              <a:solidFill>
                <a:schemeClr val="accent6"/>
              </a:solidFill>
              <a:round/>
            </a:ln>
            <a:effectLst/>
          </c:spPr>
          <c:marker>
            <c:symbol val="circle"/>
            <c:size val="5"/>
            <c:spPr>
              <a:solidFill>
                <a:schemeClr val="accent6"/>
              </a:solidFill>
              <a:ln w="9525">
                <a:solidFill>
                  <a:schemeClr val="accent6"/>
                </a:solidFill>
              </a:ln>
              <a:effectLst/>
            </c:spPr>
          </c:marker>
          <c:xVal>
            <c:numRef>
              <c:f>Sheet2!$I$32:$I$37</c:f>
              <c:numCache>
                <c:formatCode>General</c:formatCode>
                <c:ptCount val="6"/>
                <c:pt idx="0">
                  <c:v>0</c:v>
                </c:pt>
                <c:pt idx="1">
                  <c:v>0.4</c:v>
                </c:pt>
                <c:pt idx="2">
                  <c:v>0.8</c:v>
                </c:pt>
                <c:pt idx="3">
                  <c:v>1.2</c:v>
                </c:pt>
                <c:pt idx="4">
                  <c:v>1.6</c:v>
                </c:pt>
                <c:pt idx="5">
                  <c:v>2</c:v>
                </c:pt>
              </c:numCache>
            </c:numRef>
          </c:xVal>
          <c:yVal>
            <c:numRef>
              <c:f>Sheet2!$J$32:$J$37</c:f>
              <c:numCache>
                <c:formatCode>General</c:formatCode>
                <c:ptCount val="6"/>
                <c:pt idx="2">
                  <c:v>1.8</c:v>
                </c:pt>
                <c:pt idx="3">
                  <c:v>1.5</c:v>
                </c:pt>
              </c:numCache>
            </c:numRef>
          </c:yVal>
          <c:smooth val="0"/>
          <c:extLst>
            <c:ext xmlns:c16="http://schemas.microsoft.com/office/drawing/2014/chart" uri="{C3380CC4-5D6E-409C-BE32-E72D297353CC}">
              <c16:uniqueId val="{00000003-BDBA-4D80-AFDE-269365D4640D}"/>
            </c:ext>
          </c:extLst>
        </c:ser>
        <c:ser>
          <c:idx val="7"/>
          <c:order val="4"/>
          <c:tx>
            <c:strRef>
              <c:f>Sheet2!$H$44</c:f>
              <c:strCache>
                <c:ptCount val="1"/>
                <c:pt idx="0">
                  <c:v>2/1</c:v>
                </c:pt>
              </c:strCache>
            </c:strRef>
          </c:tx>
          <c:spPr>
            <a:ln w="19050"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xVal>
            <c:numRef>
              <c:f>Sheet2!$I$44:$I$49</c:f>
              <c:numCache>
                <c:formatCode>General</c:formatCode>
                <c:ptCount val="6"/>
                <c:pt idx="0">
                  <c:v>0</c:v>
                </c:pt>
                <c:pt idx="1">
                  <c:v>0.4</c:v>
                </c:pt>
                <c:pt idx="2">
                  <c:v>0.8</c:v>
                </c:pt>
                <c:pt idx="3">
                  <c:v>1.2</c:v>
                </c:pt>
                <c:pt idx="4">
                  <c:v>1.6</c:v>
                </c:pt>
                <c:pt idx="5">
                  <c:v>2</c:v>
                </c:pt>
              </c:numCache>
            </c:numRef>
          </c:xVal>
          <c:yVal>
            <c:numRef>
              <c:f>Sheet2!$J$44:$J$49</c:f>
              <c:numCache>
                <c:formatCode>General</c:formatCode>
                <c:ptCount val="6"/>
                <c:pt idx="2">
                  <c:v>1.7</c:v>
                </c:pt>
                <c:pt idx="3">
                  <c:v>1.3</c:v>
                </c:pt>
              </c:numCache>
            </c:numRef>
          </c:yVal>
          <c:smooth val="0"/>
          <c:extLst>
            <c:ext xmlns:c16="http://schemas.microsoft.com/office/drawing/2014/chart" uri="{C3380CC4-5D6E-409C-BE32-E72D297353CC}">
              <c16:uniqueId val="{00000004-BDBA-4D80-AFDE-269365D4640D}"/>
            </c:ext>
          </c:extLst>
        </c:ser>
        <c:ser>
          <c:idx val="3"/>
          <c:order val="5"/>
          <c:tx>
            <c:strRef>
              <c:f>Sheet2!$H$20</c:f>
              <c:strCache>
                <c:ptCount val="1"/>
                <c:pt idx="0">
                  <c:v>10/1</c:v>
                </c:pt>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Sheet2!$I$20:$I$25</c:f>
              <c:numCache>
                <c:formatCode>General</c:formatCode>
                <c:ptCount val="6"/>
                <c:pt idx="0">
                  <c:v>0</c:v>
                </c:pt>
                <c:pt idx="1">
                  <c:v>0.4</c:v>
                </c:pt>
                <c:pt idx="2">
                  <c:v>0.8</c:v>
                </c:pt>
                <c:pt idx="3">
                  <c:v>1.2</c:v>
                </c:pt>
                <c:pt idx="4">
                  <c:v>1.6</c:v>
                </c:pt>
                <c:pt idx="5">
                  <c:v>2</c:v>
                </c:pt>
              </c:numCache>
            </c:numRef>
          </c:xVal>
          <c:yVal>
            <c:numRef>
              <c:f>Sheet2!$J$20:$J$25</c:f>
              <c:numCache>
                <c:formatCode>General</c:formatCode>
                <c:ptCount val="6"/>
                <c:pt idx="2">
                  <c:v>1.1000000000000001</c:v>
                </c:pt>
                <c:pt idx="3">
                  <c:v>1.35</c:v>
                </c:pt>
              </c:numCache>
            </c:numRef>
          </c:yVal>
          <c:smooth val="0"/>
          <c:extLst>
            <c:ext xmlns:c16="http://schemas.microsoft.com/office/drawing/2014/chart" uri="{C3380CC4-5D6E-409C-BE32-E72D297353CC}">
              <c16:uniqueId val="{00000005-BDBA-4D80-AFDE-269365D4640D}"/>
            </c:ext>
          </c:extLst>
        </c:ser>
        <c:ser>
          <c:idx val="6"/>
          <c:order val="6"/>
          <c:tx>
            <c:strRef>
              <c:f>Sheet2!$H$38</c:f>
              <c:strCache>
                <c:ptCount val="1"/>
                <c:pt idx="0">
                  <c:v>1/5</c:v>
                </c:pt>
              </c:strCache>
            </c:strRef>
          </c:tx>
          <c:spPr>
            <a:ln w="19050"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xVal>
            <c:numRef>
              <c:f>Sheet2!$I$38:$I$43</c:f>
              <c:numCache>
                <c:formatCode>General</c:formatCode>
                <c:ptCount val="6"/>
                <c:pt idx="0">
                  <c:v>0</c:v>
                </c:pt>
                <c:pt idx="1">
                  <c:v>0.4</c:v>
                </c:pt>
                <c:pt idx="2">
                  <c:v>0.8</c:v>
                </c:pt>
                <c:pt idx="3">
                  <c:v>1.2</c:v>
                </c:pt>
                <c:pt idx="4">
                  <c:v>1.6</c:v>
                </c:pt>
                <c:pt idx="5">
                  <c:v>2</c:v>
                </c:pt>
              </c:numCache>
            </c:numRef>
          </c:xVal>
          <c:yVal>
            <c:numRef>
              <c:f>Sheet2!$J$38:$J$43</c:f>
              <c:numCache>
                <c:formatCode>General</c:formatCode>
                <c:ptCount val="6"/>
                <c:pt idx="3">
                  <c:v>1.6</c:v>
                </c:pt>
                <c:pt idx="4">
                  <c:v>1.5</c:v>
                </c:pt>
                <c:pt idx="5">
                  <c:v>1.7</c:v>
                </c:pt>
              </c:numCache>
            </c:numRef>
          </c:yVal>
          <c:smooth val="0"/>
          <c:extLst>
            <c:ext xmlns:c16="http://schemas.microsoft.com/office/drawing/2014/chart" uri="{C3380CC4-5D6E-409C-BE32-E72D297353CC}">
              <c16:uniqueId val="{00000006-BDBA-4D80-AFDE-269365D4640D}"/>
            </c:ext>
          </c:extLst>
        </c:ser>
        <c:ser>
          <c:idx val="4"/>
          <c:order val="7"/>
          <c:tx>
            <c:strRef>
              <c:f>Sheet2!$H$26</c:f>
              <c:strCache>
                <c:ptCount val="1"/>
                <c:pt idx="0">
                  <c:v>10/5</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Sheet2!$I$26:$I$31</c:f>
              <c:numCache>
                <c:formatCode>General</c:formatCode>
                <c:ptCount val="6"/>
                <c:pt idx="0">
                  <c:v>0</c:v>
                </c:pt>
                <c:pt idx="1">
                  <c:v>0.4</c:v>
                </c:pt>
                <c:pt idx="2">
                  <c:v>0.8</c:v>
                </c:pt>
                <c:pt idx="3">
                  <c:v>1.2</c:v>
                </c:pt>
                <c:pt idx="4">
                  <c:v>1.6</c:v>
                </c:pt>
                <c:pt idx="5">
                  <c:v>2</c:v>
                </c:pt>
              </c:numCache>
            </c:numRef>
          </c:xVal>
          <c:yVal>
            <c:numRef>
              <c:f>Sheet2!$J$26:$J$31</c:f>
              <c:numCache>
                <c:formatCode>General</c:formatCode>
                <c:ptCount val="6"/>
                <c:pt idx="2">
                  <c:v>1.4</c:v>
                </c:pt>
                <c:pt idx="3">
                  <c:v>1.35</c:v>
                </c:pt>
                <c:pt idx="4">
                  <c:v>1.65</c:v>
                </c:pt>
              </c:numCache>
            </c:numRef>
          </c:yVal>
          <c:smooth val="0"/>
          <c:extLst>
            <c:ext xmlns:c16="http://schemas.microsoft.com/office/drawing/2014/chart" uri="{C3380CC4-5D6E-409C-BE32-E72D297353CC}">
              <c16:uniqueId val="{00000007-BDBA-4D80-AFDE-269365D4640D}"/>
            </c:ext>
          </c:extLst>
        </c:ser>
        <c:dLbls>
          <c:showLegendKey val="0"/>
          <c:showVal val="0"/>
          <c:showCatName val="0"/>
          <c:showSerName val="0"/>
          <c:showPercent val="0"/>
          <c:showBubbleSize val="0"/>
        </c:dLbls>
        <c:axId val="492442136"/>
        <c:axId val="492453944"/>
      </c:scatterChart>
      <c:valAx>
        <c:axId val="49244213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altLang="ja-JP" sz="2000" dirty="0" err="1"/>
                  <a:t>Vgs</a:t>
                </a:r>
                <a:endParaRPr lang="ja-JP" altLang="en-US" sz="2000" dirty="0"/>
              </a:p>
            </c:rich>
          </c:tx>
          <c:layout>
            <c:manualLayout>
              <c:xMode val="edge"/>
              <c:yMode val="edge"/>
              <c:x val="0.45995646005047169"/>
              <c:y val="0.7842771221914569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ja-JP"/>
          </a:p>
        </c:txPr>
        <c:crossAx val="492453944"/>
        <c:crosses val="autoZero"/>
        <c:crossBetween val="midCat"/>
      </c:valAx>
      <c:valAx>
        <c:axId val="4924539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altLang="ja-JP" sz="2000" dirty="0" err="1"/>
                  <a:t>Vds</a:t>
                </a:r>
                <a:endParaRPr lang="ja-JP" altLang="en-US" sz="2000" dirty="0"/>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492442136"/>
        <c:crosses val="autoZero"/>
        <c:crossBetween val="midCat"/>
      </c:valAx>
      <c:spPr>
        <a:noFill/>
        <a:ln>
          <a:noFill/>
        </a:ln>
        <a:effectLst/>
      </c:spPr>
    </c:plotArea>
    <c:legend>
      <c:legendPos val="b"/>
      <c:layout>
        <c:manualLayout>
          <c:xMode val="edge"/>
          <c:yMode val="edge"/>
          <c:x val="0.17994324643394813"/>
          <c:y val="0.53435456350387278"/>
          <c:w val="0.70635228368118363"/>
          <c:h val="0.15169673963042288"/>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sz="1600"/>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D506ADB5-FB81-4500-9C98-31AD016B5B12}"/>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CC573038-3C8C-4DBF-876A-5EE41B919689}"/>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F9C5DFC6-3218-4F1C-B9E3-ACA4B29FFFFE}" type="datetimeFigureOut">
              <a:rPr kumimoji="1" lang="ja-JP" altLang="en-US" smtClean="0"/>
              <a:t>2018/6/12</a:t>
            </a:fld>
            <a:endParaRPr kumimoji="1" lang="ja-JP" altLang="en-US"/>
          </a:p>
        </p:txBody>
      </p:sp>
      <p:sp>
        <p:nvSpPr>
          <p:cNvPr id="4" name="フッター プレースホルダー 3">
            <a:extLst>
              <a:ext uri="{FF2B5EF4-FFF2-40B4-BE49-F238E27FC236}">
                <a16:creationId xmlns:a16="http://schemas.microsoft.com/office/drawing/2014/main" id="{9505F5EE-FDD8-4250-8754-54B2BED3658B}"/>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19FFD847-785C-44F2-B103-18541FA2E05E}"/>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E35F1320-9CA5-46A2-B23E-85C0A3A8A5A9}" type="slidenum">
              <a:rPr kumimoji="1" lang="ja-JP" altLang="en-US" smtClean="0"/>
              <a:t>‹#›</a:t>
            </a:fld>
            <a:endParaRPr kumimoji="1" lang="ja-JP" altLang="en-US"/>
          </a:p>
        </p:txBody>
      </p:sp>
    </p:spTree>
    <p:extLst>
      <p:ext uri="{BB962C8B-B14F-4D97-AF65-F5344CB8AC3E}">
        <p14:creationId xmlns:p14="http://schemas.microsoft.com/office/powerpoint/2010/main" val="2972992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67CEC8F-5701-493F-BDC1-48E1B190FEEF}" type="datetimeFigureOut">
              <a:rPr kumimoji="1" lang="ja-JP" altLang="en-US" smtClean="0"/>
              <a:t>2018/6/12</a:t>
            </a:fld>
            <a:endParaRPr kumimoji="1" lang="ja-JP" altLang="en-US"/>
          </a:p>
        </p:txBody>
      </p:sp>
      <p:sp>
        <p:nvSpPr>
          <p:cNvPr id="4" name="スライド イメージ プレースホルダー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DBC3296-061E-4E23-8C9D-22222E7C55CA}" type="slidenum">
              <a:rPr kumimoji="1" lang="ja-JP" altLang="en-US" smtClean="0"/>
              <a:t>‹#›</a:t>
            </a:fld>
            <a:endParaRPr kumimoji="1" lang="ja-JP" altLang="en-US"/>
          </a:p>
        </p:txBody>
      </p:sp>
    </p:spTree>
    <p:extLst>
      <p:ext uri="{BB962C8B-B14F-4D97-AF65-F5344CB8AC3E}">
        <p14:creationId xmlns:p14="http://schemas.microsoft.com/office/powerpoint/2010/main" val="86681257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5</a:t>
            </a:fld>
            <a:endParaRPr kumimoji="1" lang="ja-JP" altLang="en-US"/>
          </a:p>
        </p:txBody>
      </p:sp>
    </p:spTree>
    <p:extLst>
      <p:ext uri="{BB962C8B-B14F-4D97-AF65-F5344CB8AC3E}">
        <p14:creationId xmlns:p14="http://schemas.microsoft.com/office/powerpoint/2010/main" val="2625125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32</a:t>
            </a:fld>
            <a:endParaRPr kumimoji="1" lang="ja-JP" altLang="en-US"/>
          </a:p>
        </p:txBody>
      </p:sp>
    </p:spTree>
    <p:extLst>
      <p:ext uri="{BB962C8B-B14F-4D97-AF65-F5344CB8AC3E}">
        <p14:creationId xmlns:p14="http://schemas.microsoft.com/office/powerpoint/2010/main" val="1315092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33</a:t>
            </a:fld>
            <a:endParaRPr kumimoji="1" lang="ja-JP" altLang="en-US"/>
          </a:p>
        </p:txBody>
      </p:sp>
    </p:spTree>
    <p:extLst>
      <p:ext uri="{BB962C8B-B14F-4D97-AF65-F5344CB8AC3E}">
        <p14:creationId xmlns:p14="http://schemas.microsoft.com/office/powerpoint/2010/main" val="3954805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5σ</a:t>
            </a:r>
            <a:r>
              <a:rPr kumimoji="1" lang="ja-JP" altLang="en-US" dirty="0"/>
              <a:t>→片側確率　約</a:t>
            </a:r>
            <a:r>
              <a:rPr kumimoji="1" lang="en-US" altLang="ja-JP" dirty="0"/>
              <a:t>3*10^-7</a:t>
            </a:r>
            <a:endParaRPr kumimoji="1" lang="ja-JP" altLang="en-US" dirty="0"/>
          </a:p>
        </p:txBody>
      </p:sp>
      <p:sp>
        <p:nvSpPr>
          <p:cNvPr id="4" name="スライド番号プレースホルダー 3"/>
          <p:cNvSpPr>
            <a:spLocks noGrp="1"/>
          </p:cNvSpPr>
          <p:nvPr>
            <p:ph type="sldNum" sz="quarter" idx="10"/>
          </p:nvPr>
        </p:nvSpPr>
        <p:spPr/>
        <p:txBody>
          <a:bodyPr/>
          <a:lstStyle/>
          <a:p>
            <a:fld id="{B454B98F-DC69-49E5-9C88-315D184EEEBD}" type="slidenum">
              <a:rPr kumimoji="1" lang="ja-JP" altLang="en-US" smtClean="0"/>
              <a:t>39</a:t>
            </a:fld>
            <a:endParaRPr kumimoji="1" lang="ja-JP" altLang="en-US"/>
          </a:p>
        </p:txBody>
      </p:sp>
    </p:spTree>
    <p:extLst>
      <p:ext uri="{BB962C8B-B14F-4D97-AF65-F5344CB8AC3E}">
        <p14:creationId xmlns:p14="http://schemas.microsoft.com/office/powerpoint/2010/main" val="4216259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7733B0B-25E8-429D-A741-4DD5B9C88046}" type="slidenum">
              <a:rPr kumimoji="1" lang="ja-JP" altLang="en-US" smtClean="0"/>
              <a:t>40</a:t>
            </a:fld>
            <a:endParaRPr kumimoji="1" lang="ja-JP" altLang="en-US" dirty="0"/>
          </a:p>
        </p:txBody>
      </p:sp>
    </p:spTree>
    <p:extLst>
      <p:ext uri="{BB962C8B-B14F-4D97-AF65-F5344CB8AC3E}">
        <p14:creationId xmlns:p14="http://schemas.microsoft.com/office/powerpoint/2010/main" val="816590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42</a:t>
            </a:fld>
            <a:endParaRPr kumimoji="1" lang="ja-JP" altLang="en-US"/>
          </a:p>
        </p:txBody>
      </p:sp>
    </p:spTree>
    <p:extLst>
      <p:ext uri="{BB962C8B-B14F-4D97-AF65-F5344CB8AC3E}">
        <p14:creationId xmlns:p14="http://schemas.microsoft.com/office/powerpoint/2010/main" val="313496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a:solidFill>
                  <a:srgbClr val="002060"/>
                </a:solidFill>
                <a:latin typeface="Arial Unicode MS" pitchFamily="50" charset="-128"/>
                <a:ea typeface="Arial Unicode MS" pitchFamily="50" charset="-128"/>
                <a:cs typeface="Arial Unicode MS" pitchFamily="50" charset="-128"/>
              </a:rPr>
              <a:t>星間塵からの熱放射</a:t>
            </a:r>
          </a:p>
          <a:p>
            <a:endParaRPr lang="ja-JP" altLang="en-US" sz="1200" b="1" dirty="0">
              <a:solidFill>
                <a:srgbClr val="0070C0"/>
              </a:solidFill>
              <a:latin typeface="Arial Unicode MS" pitchFamily="50" charset="-128"/>
              <a:ea typeface="Arial Unicode MS" pitchFamily="50" charset="-128"/>
              <a:cs typeface="Arial Unicode MS" pitchFamily="50" charset="-128"/>
            </a:endParaRPr>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8</a:t>
            </a:fld>
            <a:endParaRPr kumimoji="1" lang="ja-JP" altLang="en-US"/>
          </a:p>
        </p:txBody>
      </p:sp>
    </p:spTree>
    <p:extLst>
      <p:ext uri="{BB962C8B-B14F-4D97-AF65-F5344CB8AC3E}">
        <p14:creationId xmlns:p14="http://schemas.microsoft.com/office/powerpoint/2010/main" val="3563841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9</a:t>
            </a:fld>
            <a:endParaRPr kumimoji="1" lang="ja-JP" altLang="en-US"/>
          </a:p>
        </p:txBody>
      </p:sp>
    </p:spTree>
    <p:extLst>
      <p:ext uri="{BB962C8B-B14F-4D97-AF65-F5344CB8AC3E}">
        <p14:creationId xmlns:p14="http://schemas.microsoft.com/office/powerpoint/2010/main" val="4053460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11</a:t>
            </a:fld>
            <a:endParaRPr kumimoji="1" lang="ja-JP" altLang="en-US"/>
          </a:p>
        </p:txBody>
      </p:sp>
    </p:spTree>
    <p:extLst>
      <p:ext uri="{BB962C8B-B14F-4D97-AF65-F5344CB8AC3E}">
        <p14:creationId xmlns:p14="http://schemas.microsoft.com/office/powerpoint/2010/main" val="4268554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14</a:t>
            </a:fld>
            <a:endParaRPr kumimoji="1" lang="ja-JP" altLang="en-US"/>
          </a:p>
        </p:txBody>
      </p:sp>
    </p:spTree>
    <p:extLst>
      <p:ext uri="{BB962C8B-B14F-4D97-AF65-F5344CB8AC3E}">
        <p14:creationId xmlns:p14="http://schemas.microsoft.com/office/powerpoint/2010/main" val="669511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E580E04-24E6-41D7-BFB9-4C7BE1CF9FFF}" type="slidenum">
              <a:rPr kumimoji="1" lang="ja-JP" altLang="en-US" smtClean="0"/>
              <a:t>20</a:t>
            </a:fld>
            <a:endParaRPr kumimoji="1" lang="ja-JP" altLang="en-US"/>
          </a:p>
        </p:txBody>
      </p:sp>
    </p:spTree>
    <p:extLst>
      <p:ext uri="{BB962C8B-B14F-4D97-AF65-F5344CB8AC3E}">
        <p14:creationId xmlns:p14="http://schemas.microsoft.com/office/powerpoint/2010/main" val="195878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DBC3296-061E-4E23-8C9D-22222E7C55CA}" type="slidenum">
              <a:rPr kumimoji="1" lang="ja-JP" altLang="en-US" smtClean="0"/>
              <a:t>21</a:t>
            </a:fld>
            <a:endParaRPr kumimoji="1" lang="ja-JP" altLang="en-US"/>
          </a:p>
        </p:txBody>
      </p:sp>
    </p:spTree>
    <p:extLst>
      <p:ext uri="{BB962C8B-B14F-4D97-AF65-F5344CB8AC3E}">
        <p14:creationId xmlns:p14="http://schemas.microsoft.com/office/powerpoint/2010/main" val="2860054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1C159A03-F576-4BBF-A753-3A55CF7B2C48}" type="slidenum">
              <a:rPr kumimoji="1" lang="ja-JP" altLang="en-US" smtClean="0"/>
              <a:t>23</a:t>
            </a:fld>
            <a:endParaRPr kumimoji="1" lang="ja-JP" altLang="en-US"/>
          </a:p>
        </p:txBody>
      </p:sp>
    </p:spTree>
    <p:extLst>
      <p:ext uri="{BB962C8B-B14F-4D97-AF65-F5344CB8AC3E}">
        <p14:creationId xmlns:p14="http://schemas.microsoft.com/office/powerpoint/2010/main" val="1625989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1C159A03-F576-4BBF-A753-3A55CF7B2C48}" type="slidenum">
              <a:rPr kumimoji="1" lang="ja-JP" altLang="en-US" smtClean="0"/>
              <a:t>24</a:t>
            </a:fld>
            <a:endParaRPr kumimoji="1" lang="ja-JP" altLang="en-US"/>
          </a:p>
        </p:txBody>
      </p:sp>
    </p:spTree>
    <p:extLst>
      <p:ext uri="{BB962C8B-B14F-4D97-AF65-F5344CB8AC3E}">
        <p14:creationId xmlns:p14="http://schemas.microsoft.com/office/powerpoint/2010/main" val="3274786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Rectangle 6"/>
          <p:cNvSpPr/>
          <p:nvPr/>
        </p:nvSpPr>
        <p:spPr>
          <a:xfrm>
            <a:off x="283464" y="1276344"/>
            <a:ext cx="8577072" cy="267386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dirty="0"/>
          </a:p>
        </p:txBody>
      </p:sp>
      <p:sp>
        <p:nvSpPr>
          <p:cNvPr id="2" name="Title 1"/>
          <p:cNvSpPr>
            <a:spLocks noGrp="1"/>
          </p:cNvSpPr>
          <p:nvPr>
            <p:ph type="ctrTitle"/>
          </p:nvPr>
        </p:nvSpPr>
        <p:spPr>
          <a:xfrm>
            <a:off x="581192" y="1347216"/>
            <a:ext cx="7989752" cy="1504844"/>
          </a:xfrm>
          <a:effectLst/>
        </p:spPr>
        <p:txBody>
          <a:bodyPr anchor="b">
            <a:normAutofit/>
          </a:bodyPr>
          <a:lstStyle>
            <a:lvl1pPr>
              <a:defRPr sz="3600">
                <a:solidFill>
                  <a:schemeClr val="bg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581192" y="2852060"/>
            <a:ext cx="7989752"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r>
              <a:rPr lang="en-US" altLang="ja-JP"/>
              <a:t>2/16/2018</a:t>
            </a:r>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r>
              <a:rPr lang="ja-JP" altLang="en-US"/>
              <a:t>修論発表会</a:t>
            </a:r>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76847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r>
              <a:rPr lang="en-US" altLang="ja-JP"/>
              <a:t>2/16/2018</a:t>
            </a:r>
            <a:endParaRPr lang="en-US" dirty="0"/>
          </a:p>
        </p:txBody>
      </p:sp>
      <p:sp>
        <p:nvSpPr>
          <p:cNvPr id="5" name="Footer Placeholder 4"/>
          <p:cNvSpPr>
            <a:spLocks noGrp="1"/>
          </p:cNvSpPr>
          <p:nvPr>
            <p:ph type="ftr" sz="quarter" idx="11"/>
          </p:nvPr>
        </p:nvSpPr>
        <p:spPr/>
        <p:txBody>
          <a:bodyPr/>
          <a:lstStyle/>
          <a:p>
            <a:r>
              <a:rPr lang="ja-JP" altLang="en-US"/>
              <a:t>修論発表会</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90672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7" name="Rectangle 6"/>
          <p:cNvSpPr>
            <a:spLocks noChangeAspect="1"/>
          </p:cNvSpPr>
          <p:nvPr/>
        </p:nvSpPr>
        <p:spPr>
          <a:xfrm>
            <a:off x="6629400" y="599725"/>
            <a:ext cx="2057399"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0" y="675725"/>
            <a:ext cx="1503123" cy="5183073"/>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581192" y="675725"/>
            <a:ext cx="5922209" cy="5183073"/>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6745255" y="5956136"/>
            <a:ext cx="947672" cy="365125"/>
          </a:xfrm>
        </p:spPr>
        <p:txBody>
          <a:bodyPr/>
          <a:lstStyle>
            <a:lvl1pPr>
              <a:defRPr>
                <a:solidFill>
                  <a:schemeClr val="accent1">
                    <a:lumMod val="75000"/>
                    <a:lumOff val="25000"/>
                  </a:schemeClr>
                </a:solidFill>
              </a:defRPr>
            </a:lvl1pPr>
          </a:lstStyle>
          <a:p>
            <a:r>
              <a:rPr lang="en-US" altLang="ja-JP"/>
              <a:t>2/16/2018</a:t>
            </a:r>
            <a:endParaRPr lang="en-US" dirty="0"/>
          </a:p>
        </p:txBody>
      </p:sp>
      <p:sp>
        <p:nvSpPr>
          <p:cNvPr id="5" name="Footer Placeholder 4"/>
          <p:cNvSpPr>
            <a:spLocks noGrp="1"/>
          </p:cNvSpPr>
          <p:nvPr>
            <p:ph type="ftr" sz="quarter" idx="11"/>
          </p:nvPr>
        </p:nvSpPr>
        <p:spPr>
          <a:xfrm>
            <a:off x="581192" y="5951810"/>
            <a:ext cx="5922209" cy="365125"/>
          </a:xfrm>
        </p:spPr>
        <p:txBody>
          <a:bodyPr/>
          <a:lstStyle/>
          <a:p>
            <a:r>
              <a:rPr lang="ja-JP" altLang="en-US"/>
              <a:t>修論発表会</a:t>
            </a:r>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09177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7" name="Rectangle 6"/>
          <p:cNvSpPr>
            <a:spLocks noChangeAspect="1"/>
          </p:cNvSpPr>
          <p:nvPr/>
        </p:nvSpPr>
        <p:spPr>
          <a:xfrm>
            <a:off x="448092" y="269788"/>
            <a:ext cx="8238707" cy="101226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cap="none" baseline="0"/>
            </a:lvl1pPr>
          </a:lstStyle>
          <a:p>
            <a:r>
              <a:rPr lang="ja-JP" altLang="en-US" dirty="0"/>
              <a:t>マスター タイトルの書式設定</a:t>
            </a:r>
            <a:endParaRPr lang="en-US" dirty="0"/>
          </a:p>
        </p:txBody>
      </p:sp>
      <p:sp>
        <p:nvSpPr>
          <p:cNvPr id="3" name="Content Placeholder 2"/>
          <p:cNvSpPr>
            <a:spLocks noGrp="1"/>
          </p:cNvSpPr>
          <p:nvPr>
            <p:ph idx="1"/>
          </p:nvPr>
        </p:nvSpPr>
        <p:spPr>
          <a:xfrm>
            <a:off x="581192" y="2228003"/>
            <a:ext cx="7989752" cy="363079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lvl1pPr>
              <a:defRPr sz="1600"/>
            </a:lvl1pPr>
          </a:lstStyle>
          <a:p>
            <a:r>
              <a:rPr lang="en-US" altLang="ja-JP"/>
              <a:t>2/16/2018</a:t>
            </a:r>
            <a:endParaRPr lang="en-US" dirty="0"/>
          </a:p>
        </p:txBody>
      </p:sp>
      <p:sp>
        <p:nvSpPr>
          <p:cNvPr id="5" name="Footer Placeholder 4"/>
          <p:cNvSpPr>
            <a:spLocks noGrp="1"/>
          </p:cNvSpPr>
          <p:nvPr>
            <p:ph type="ftr" sz="quarter" idx="11"/>
          </p:nvPr>
        </p:nvSpPr>
        <p:spPr/>
        <p:txBody>
          <a:bodyPr/>
          <a:lstStyle>
            <a:lvl1pPr>
              <a:defRPr sz="1600"/>
            </a:lvl1pPr>
          </a:lstStyle>
          <a:p>
            <a:r>
              <a:rPr lang="ja-JP" altLang="en-US"/>
              <a:t>修論発表会</a:t>
            </a:r>
            <a:endParaRPr lang="en-US" dirty="0"/>
          </a:p>
        </p:txBody>
      </p:sp>
      <p:sp>
        <p:nvSpPr>
          <p:cNvPr id="6" name="Slide Number Placeholder 5"/>
          <p:cNvSpPr>
            <a:spLocks noGrp="1"/>
          </p:cNvSpPr>
          <p:nvPr>
            <p:ph type="sldNum" sz="quarter" idx="12"/>
          </p:nvPr>
        </p:nvSpPr>
        <p:spPr/>
        <p:txBody>
          <a:bodyPr/>
          <a:lstStyle>
            <a:lvl1pPr>
              <a:defRPr sz="1600"/>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510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8" name="Rectangle 7"/>
          <p:cNvSpPr>
            <a:spLocks noChangeAspect="1"/>
          </p:cNvSpPr>
          <p:nvPr/>
        </p:nvSpPr>
        <p:spPr>
          <a:xfrm>
            <a:off x="452646" y="5141973"/>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nchor="b">
            <a:normAutofit/>
          </a:bodyPr>
          <a:lstStyle>
            <a:lvl1pPr algn="l">
              <a:defRPr sz="3600" b="0" cap="all">
                <a:solidFill>
                  <a:schemeClr val="accent1"/>
                </a:solidFill>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r>
              <a:rPr lang="en-US" altLang="ja-JP"/>
              <a:t>2/16/2018</a:t>
            </a:r>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r>
              <a:rPr lang="ja-JP" altLang="en-US"/>
              <a:t>修論発表会</a:t>
            </a:r>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62260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altLang="ja-JP"/>
              <a:t>2/16/2018</a:t>
            </a:r>
            <a:endParaRPr lang="en-US" dirty="0"/>
          </a:p>
        </p:txBody>
      </p:sp>
      <p:sp>
        <p:nvSpPr>
          <p:cNvPr id="6" name="Footer Placeholder 5"/>
          <p:cNvSpPr>
            <a:spLocks noGrp="1"/>
          </p:cNvSpPr>
          <p:nvPr>
            <p:ph type="ftr" sz="quarter" idx="11"/>
          </p:nvPr>
        </p:nvSpPr>
        <p:spPr/>
        <p:txBody>
          <a:bodyPr/>
          <a:lstStyle/>
          <a:p>
            <a:r>
              <a:rPr lang="ja-JP" altLang="en-US"/>
              <a:t>修論発表会</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9" name="Rectangle 6">
            <a:extLst>
              <a:ext uri="{FF2B5EF4-FFF2-40B4-BE49-F238E27FC236}">
                <a16:creationId xmlns:a16="http://schemas.microsoft.com/office/drawing/2014/main" id="{822DC310-529B-4C8F-B649-A597C51F1BFC}"/>
              </a:ext>
            </a:extLst>
          </p:cNvPr>
          <p:cNvSpPr>
            <a:spLocks noChangeAspect="1"/>
          </p:cNvSpPr>
          <p:nvPr userDrawn="1"/>
        </p:nvSpPr>
        <p:spPr>
          <a:xfrm>
            <a:off x="448092" y="269788"/>
            <a:ext cx="8238707" cy="101226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581192" y="2228002"/>
            <a:ext cx="3899527" cy="363304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Tree>
    <p:extLst>
      <p:ext uri="{BB962C8B-B14F-4D97-AF65-F5344CB8AC3E}">
        <p14:creationId xmlns:p14="http://schemas.microsoft.com/office/powerpoint/2010/main" val="1739238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1" name="Rectangle 6">
            <a:extLst>
              <a:ext uri="{FF2B5EF4-FFF2-40B4-BE49-F238E27FC236}">
                <a16:creationId xmlns:a16="http://schemas.microsoft.com/office/drawing/2014/main" id="{82EEB6C9-F9EB-4EBD-8BF7-D2D2589763F1}"/>
              </a:ext>
            </a:extLst>
          </p:cNvPr>
          <p:cNvSpPr>
            <a:spLocks noChangeAspect="1"/>
          </p:cNvSpPr>
          <p:nvPr userDrawn="1"/>
        </p:nvSpPr>
        <p:spPr>
          <a:xfrm>
            <a:off x="448092" y="269788"/>
            <a:ext cx="8238707" cy="101226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dirty="0"/>
              <a:t>マスター テキストの書式設定</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r>
              <a:rPr lang="en-US" altLang="ja-JP"/>
              <a:t>2/16/2018</a:t>
            </a:r>
            <a:endParaRPr lang="en-US" dirty="0"/>
          </a:p>
        </p:txBody>
      </p:sp>
      <p:sp>
        <p:nvSpPr>
          <p:cNvPr id="8" name="Footer Placeholder 7"/>
          <p:cNvSpPr>
            <a:spLocks noGrp="1"/>
          </p:cNvSpPr>
          <p:nvPr>
            <p:ph type="ftr" sz="quarter" idx="11"/>
          </p:nvPr>
        </p:nvSpPr>
        <p:spPr/>
        <p:txBody>
          <a:bodyPr/>
          <a:lstStyle/>
          <a:p>
            <a:r>
              <a:rPr lang="ja-JP" altLang="en-US"/>
              <a:t>修論発表会</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4637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1567C73-788D-4EA0-84A3-11E1114778E1}"/>
              </a:ext>
            </a:extLst>
          </p:cNvPr>
          <p:cNvSpPr>
            <a:spLocks noChangeAspect="1"/>
          </p:cNvSpPr>
          <p:nvPr userDrawn="1"/>
        </p:nvSpPr>
        <p:spPr>
          <a:xfrm>
            <a:off x="448092" y="269788"/>
            <a:ext cx="8238707" cy="101226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a:t>2/16/2018</a:t>
            </a:r>
            <a:endParaRPr lang="en-US" dirty="0"/>
          </a:p>
        </p:txBody>
      </p:sp>
      <p:sp>
        <p:nvSpPr>
          <p:cNvPr id="4" name="Footer Placeholder 3"/>
          <p:cNvSpPr>
            <a:spLocks noGrp="1"/>
          </p:cNvSpPr>
          <p:nvPr>
            <p:ph type="ftr" sz="quarter" idx="11"/>
          </p:nvPr>
        </p:nvSpPr>
        <p:spPr/>
        <p:txBody>
          <a:bodyPr/>
          <a:lstStyle/>
          <a:p>
            <a:r>
              <a:rPr lang="ja-JP" altLang="en-US"/>
              <a:t>修論発表会</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10950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a:t>2/16/2018</a:t>
            </a:r>
            <a:endParaRPr lang="en-US" dirty="0"/>
          </a:p>
        </p:txBody>
      </p:sp>
      <p:sp>
        <p:nvSpPr>
          <p:cNvPr id="3" name="Footer Placeholder 2"/>
          <p:cNvSpPr>
            <a:spLocks noGrp="1"/>
          </p:cNvSpPr>
          <p:nvPr>
            <p:ph type="ftr" sz="quarter" idx="11"/>
          </p:nvPr>
        </p:nvSpPr>
        <p:spPr/>
        <p:txBody>
          <a:bodyPr/>
          <a:lstStyle/>
          <a:p>
            <a:r>
              <a:rPr lang="ja-JP" altLang="en-US"/>
              <a:t>修論発表会</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72590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9" name="Rectangle 8"/>
          <p:cNvSpPr>
            <a:spLocks noChangeAspect="1"/>
          </p:cNvSpPr>
          <p:nvPr/>
        </p:nvSpPr>
        <p:spPr>
          <a:xfrm>
            <a:off x="452646" y="5141973"/>
            <a:ext cx="8238707"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ja-JP" altLang="en-US"/>
              <a:t>マスター タイトルの書式設定</a:t>
            </a:r>
            <a:endParaRPr lang="en-US" dirty="0"/>
          </a:p>
        </p:txBody>
      </p:sp>
      <p:sp>
        <p:nvSpPr>
          <p:cNvPr id="3" name="Content Placeholder 2"/>
          <p:cNvSpPr>
            <a:spLocks noGrp="1"/>
          </p:cNvSpPr>
          <p:nvPr>
            <p:ph idx="1"/>
          </p:nvPr>
        </p:nvSpPr>
        <p:spPr>
          <a:xfrm>
            <a:off x="446399" y="601200"/>
            <a:ext cx="824040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305617" y="5262295"/>
            <a:ext cx="426532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r>
              <a:rPr lang="en-US" altLang="ja-JP"/>
              <a:t>2/16/2018</a:t>
            </a:r>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r>
              <a:rPr lang="ja-JP" altLang="en-US"/>
              <a:t>修論発表会</a:t>
            </a:r>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0697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581192" y="4693389"/>
            <a:ext cx="7989752" cy="566738"/>
          </a:xfrm>
        </p:spPr>
        <p:txBody>
          <a:bodyPr anchor="b">
            <a:normAutofit/>
          </a:bodyPr>
          <a:lstStyle>
            <a:lvl1pPr algn="l">
              <a:defRPr sz="2400" b="0">
                <a:solidFill>
                  <a:schemeClr val="accent1"/>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48093" y="599725"/>
            <a:ext cx="8238706"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581192" y="5260126"/>
            <a:ext cx="7989752"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r>
              <a:rPr lang="en-US" altLang="ja-JP"/>
              <a:t>2/16/2018</a:t>
            </a:r>
            <a:endParaRPr lang="en-US" dirty="0"/>
          </a:p>
        </p:txBody>
      </p:sp>
      <p:sp>
        <p:nvSpPr>
          <p:cNvPr id="6" name="Footer Placeholder 5"/>
          <p:cNvSpPr>
            <a:spLocks noGrp="1"/>
          </p:cNvSpPr>
          <p:nvPr>
            <p:ph type="ftr" sz="quarter" idx="11"/>
          </p:nvPr>
        </p:nvSpPr>
        <p:spPr/>
        <p:txBody>
          <a:bodyPr/>
          <a:lstStyle/>
          <a:p>
            <a:r>
              <a:rPr lang="ja-JP" altLang="en-US"/>
              <a:t>修論発表会</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81907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198720"/>
            <a:ext cx="7989752" cy="1083329"/>
          </a:xfrm>
          <a:prstGeom prst="rect">
            <a:avLst/>
          </a:prstGeom>
        </p:spPr>
        <p:txBody>
          <a:bodyPr vert="horz" lIns="91440" tIns="45720" rIns="91440" bIns="45720" rtlCol="0" anchor="b">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581192" y="1536192"/>
            <a:ext cx="7989752" cy="4322605"/>
          </a:xfrm>
          <a:prstGeom prst="rect">
            <a:avLst/>
          </a:prstGeom>
        </p:spPr>
        <p:txBody>
          <a:bodyPr vert="horz" lIns="91440" tIns="45720" rIns="91440" bIns="45720" rtlCol="0"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559327" y="6468200"/>
            <a:ext cx="2133600" cy="365125"/>
          </a:xfrm>
          <a:prstGeom prst="rect">
            <a:avLst/>
          </a:prstGeom>
        </p:spPr>
        <p:txBody>
          <a:bodyPr vert="horz" lIns="91440" tIns="45720" rIns="91440" bIns="45720" rtlCol="0" anchor="ctr"/>
          <a:lstStyle>
            <a:lvl1pPr algn="r">
              <a:defRPr sz="1800">
                <a:solidFill>
                  <a:schemeClr val="accent2"/>
                </a:solidFill>
              </a:defRPr>
            </a:lvl1pPr>
          </a:lstStyle>
          <a:p>
            <a:r>
              <a:rPr lang="en-US" altLang="ja-JP"/>
              <a:t>2/16/2018</a:t>
            </a:r>
            <a:endParaRPr lang="en-US" dirty="0"/>
          </a:p>
        </p:txBody>
      </p:sp>
      <p:sp>
        <p:nvSpPr>
          <p:cNvPr id="5" name="Footer Placeholder 4"/>
          <p:cNvSpPr>
            <a:spLocks noGrp="1"/>
          </p:cNvSpPr>
          <p:nvPr>
            <p:ph type="ftr" sz="quarter" idx="3"/>
          </p:nvPr>
        </p:nvSpPr>
        <p:spPr>
          <a:xfrm>
            <a:off x="581192" y="6463874"/>
            <a:ext cx="4870585" cy="365125"/>
          </a:xfrm>
          <a:prstGeom prst="rect">
            <a:avLst/>
          </a:prstGeom>
        </p:spPr>
        <p:txBody>
          <a:bodyPr vert="horz" lIns="91440" tIns="45720" rIns="91440" bIns="45720" rtlCol="0" anchor="ctr"/>
          <a:lstStyle>
            <a:lvl1pPr algn="l">
              <a:defRPr sz="1800" cap="all">
                <a:solidFill>
                  <a:schemeClr val="accent2"/>
                </a:solidFill>
              </a:defRPr>
            </a:lvl1pPr>
          </a:lstStyle>
          <a:p>
            <a:r>
              <a:rPr lang="ja-JP" altLang="en-US"/>
              <a:t>修論発表会</a:t>
            </a:r>
            <a:endParaRPr lang="en-US" dirty="0"/>
          </a:p>
        </p:txBody>
      </p:sp>
      <p:sp>
        <p:nvSpPr>
          <p:cNvPr id="6" name="Slide Number Placeholder 5"/>
          <p:cNvSpPr>
            <a:spLocks noGrp="1"/>
          </p:cNvSpPr>
          <p:nvPr>
            <p:ph type="sldNum" sz="quarter" idx="4"/>
          </p:nvPr>
        </p:nvSpPr>
        <p:spPr>
          <a:xfrm>
            <a:off x="8301567" y="6463873"/>
            <a:ext cx="770468" cy="365125"/>
          </a:xfrm>
          <a:prstGeom prst="rect">
            <a:avLst/>
          </a:prstGeom>
        </p:spPr>
        <p:txBody>
          <a:bodyPr vert="horz" lIns="91440" tIns="45720" rIns="91440" bIns="45720" rtlCol="0" anchor="ctr"/>
          <a:lstStyle>
            <a:lvl1pPr algn="r">
              <a:defRPr sz="2000">
                <a:solidFill>
                  <a:schemeClr val="accent1"/>
                </a:solidFill>
              </a:defRPr>
            </a:lvl1pPr>
          </a:lstStyle>
          <a:p>
            <a:fld id="{D57F1E4F-1CFF-5643-939E-217C01CDF565}" type="slidenum">
              <a:rPr lang="en-US" smtClean="0"/>
              <a:pPr/>
              <a:t>‹#›</a:t>
            </a:fld>
            <a:endParaRPr lang="en-US" dirty="0"/>
          </a:p>
        </p:txBody>
      </p:sp>
      <p:sp>
        <p:nvSpPr>
          <p:cNvPr id="9" name="Rectangle 8"/>
          <p:cNvSpPr/>
          <p:nvPr/>
        </p:nvSpPr>
        <p:spPr>
          <a:xfrm>
            <a:off x="448091" y="93853"/>
            <a:ext cx="2719909" cy="10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6001" y="93853"/>
            <a:ext cx="2710800" cy="10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601" y="93853"/>
            <a:ext cx="271080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102913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457200" rtl="0" eaLnBrk="1" latinLnBrk="0" hangingPunct="1">
        <a:spcBef>
          <a:spcPct val="0"/>
        </a:spcBef>
        <a:buNone/>
        <a:defRPr kumimoji="1" sz="2800" b="0" kern="1200" cap="none" baseline="0">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20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image" Target="../media/image22.tmp"/><Relationship Id="rId3" Type="http://schemas.openxmlformats.org/officeDocument/2006/relationships/image" Target="../media/image12.emf"/><Relationship Id="rId7" Type="http://schemas.openxmlformats.org/officeDocument/2006/relationships/image" Target="../media/image16.emf"/><Relationship Id="rId12" Type="http://schemas.openxmlformats.org/officeDocument/2006/relationships/image" Target="../media/image21.tmp"/><Relationship Id="rId2" Type="http://schemas.openxmlformats.org/officeDocument/2006/relationships/image" Target="../media/image11.emf"/><Relationship Id="rId1" Type="http://schemas.openxmlformats.org/officeDocument/2006/relationships/slideLayout" Target="../slideLayouts/slideLayout2.xml"/><Relationship Id="rId6" Type="http://schemas.openxmlformats.org/officeDocument/2006/relationships/image" Target="../media/image15.emf"/><Relationship Id="rId11" Type="http://schemas.openxmlformats.org/officeDocument/2006/relationships/image" Target="../media/image20.tmp"/><Relationship Id="rId5" Type="http://schemas.openxmlformats.org/officeDocument/2006/relationships/image" Target="../media/image14.emf"/><Relationship Id="rId10" Type="http://schemas.openxmlformats.org/officeDocument/2006/relationships/image" Target="../media/image19.emf"/><Relationship Id="rId4" Type="http://schemas.openxmlformats.org/officeDocument/2006/relationships/image" Target="../media/image13.emf"/><Relationship Id="rId9" Type="http://schemas.openxmlformats.org/officeDocument/2006/relationships/image" Target="../media/image18.emf"/><Relationship Id="rId14" Type="http://schemas.openxmlformats.org/officeDocument/2006/relationships/image" Target="../media/image23.tiff"/></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0.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7" Type="http://schemas.openxmlformats.org/officeDocument/2006/relationships/image" Target="../media/image28.png"/><Relationship Id="rId1" Type="http://schemas.openxmlformats.org/officeDocument/2006/relationships/slideLayout" Target="../slideLayouts/slideLayout6.xml"/><Relationship Id="rId6" Type="http://schemas.openxmlformats.org/officeDocument/2006/relationships/image" Target="../media/image27.png"/><Relationship Id="rId11" Type="http://schemas.openxmlformats.org/officeDocument/2006/relationships/image" Target="../media/image26.emf"/><Relationship Id="rId10" Type="http://schemas.openxmlformats.org/officeDocument/2006/relationships/image" Target="../media/image31.png"/><Relationship Id="rId9"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tiff"/><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21.png"/></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NULL"/><Relationship Id="rId3" Type="http://schemas.openxmlformats.org/officeDocument/2006/relationships/image" Target="../media/image52.png"/><Relationship Id="rId7" Type="http://schemas.openxmlformats.org/officeDocument/2006/relationships/image" Target="NULL"/><Relationship Id="rId12" Type="http://schemas.openxmlformats.org/officeDocument/2006/relationships/image" Target="NUL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NULL"/><Relationship Id="rId11" Type="http://schemas.openxmlformats.org/officeDocument/2006/relationships/image" Target="NULL"/><Relationship Id="rId5" Type="http://schemas.openxmlformats.org/officeDocument/2006/relationships/image" Target="NULL"/><Relationship Id="rId15" Type="http://schemas.openxmlformats.org/officeDocument/2006/relationships/image" Target="NULL"/><Relationship Id="rId10" Type="http://schemas.openxmlformats.org/officeDocument/2006/relationships/image" Target="NULL"/><Relationship Id="rId4" Type="http://schemas.openxmlformats.org/officeDocument/2006/relationships/image" Target="../media/image53.png"/><Relationship Id="rId9" Type="http://schemas.openxmlformats.org/officeDocument/2006/relationships/image" Target="NULL"/><Relationship Id="rId14" Type="http://schemas.openxmlformats.org/officeDocument/2006/relationships/image" Target="NULL"/></Relationships>
</file>

<file path=ppt/slides/_rels/slide24.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NULL"/><Relationship Id="rId3" Type="http://schemas.openxmlformats.org/officeDocument/2006/relationships/image" Target="../media/image28.emf"/><Relationship Id="rId7" Type="http://schemas.openxmlformats.org/officeDocument/2006/relationships/image" Target="NULL"/><Relationship Id="rId12" Type="http://schemas.openxmlformats.org/officeDocument/2006/relationships/image" Target="NULL"/><Relationship Id="rId17" Type="http://schemas.openxmlformats.org/officeDocument/2006/relationships/image" Target="NULL"/><Relationship Id="rId2" Type="http://schemas.openxmlformats.org/officeDocument/2006/relationships/notesSlide" Target="../notesSlides/notesSlide9.xml"/><Relationship Id="rId16" Type="http://schemas.openxmlformats.org/officeDocument/2006/relationships/image" Target="NULL"/><Relationship Id="rId1" Type="http://schemas.openxmlformats.org/officeDocument/2006/relationships/slideLayout" Target="../slideLayouts/slideLayout5.xml"/><Relationship Id="rId6" Type="http://schemas.openxmlformats.org/officeDocument/2006/relationships/image" Target="NULL"/><Relationship Id="rId11" Type="http://schemas.openxmlformats.org/officeDocument/2006/relationships/image" Target="NULL"/><Relationship Id="rId5" Type="http://schemas.openxmlformats.org/officeDocument/2006/relationships/image" Target="NULL"/><Relationship Id="rId15" Type="http://schemas.openxmlformats.org/officeDocument/2006/relationships/image" Target="NULL"/><Relationship Id="rId10" Type="http://schemas.openxmlformats.org/officeDocument/2006/relationships/image" Target="NULL"/><Relationship Id="rId4" Type="http://schemas.openxmlformats.org/officeDocument/2006/relationships/image" Target="../media/image48.emf"/><Relationship Id="rId9" Type="http://schemas.openxmlformats.org/officeDocument/2006/relationships/image" Target="NULL"/><Relationship Id="rId14" Type="http://schemas.openxmlformats.org/officeDocument/2006/relationships/image" Target="NULL"/></Relationships>
</file>

<file path=ppt/slides/_rels/slide25.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image" Target="../media/image140.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61.png"/><Relationship Id="rId4" Type="http://schemas.openxmlformats.org/officeDocument/2006/relationships/image" Target="../media/image161.png"/></Relationships>
</file>

<file path=ppt/slides/_rels/slide26.xml.rels><?xml version="1.0" encoding="UTF-8" standalone="yes"?>
<Relationships xmlns="http://schemas.openxmlformats.org/package/2006/relationships"><Relationship Id="rId8" Type="http://schemas.openxmlformats.org/officeDocument/2006/relationships/image" Target="../media/image182.png"/><Relationship Id="rId13" Type="http://schemas.openxmlformats.org/officeDocument/2006/relationships/image" Target="../media/image261.png"/><Relationship Id="rId18" Type="http://schemas.openxmlformats.org/officeDocument/2006/relationships/image" Target="../media/image390.png"/><Relationship Id="rId7" Type="http://schemas.openxmlformats.org/officeDocument/2006/relationships/image" Target="../media/image340.png"/><Relationship Id="rId12" Type="http://schemas.openxmlformats.org/officeDocument/2006/relationships/image" Target="../media/image210.png"/><Relationship Id="rId2" Type="http://schemas.openxmlformats.org/officeDocument/2006/relationships/image" Target="../media/image310.png"/><Relationship Id="rId1" Type="http://schemas.openxmlformats.org/officeDocument/2006/relationships/slideLayout" Target="../slideLayouts/slideLayout2.xml"/><Relationship Id="rId6" Type="http://schemas.openxmlformats.org/officeDocument/2006/relationships/image" Target="../media/image330.png"/><Relationship Id="rId11" Type="http://schemas.openxmlformats.org/officeDocument/2006/relationships/image" Target="../media/image202.png"/><Relationship Id="rId5" Type="http://schemas.openxmlformats.org/officeDocument/2006/relationships/image" Target="../media/image411.png"/><Relationship Id="rId15" Type="http://schemas.openxmlformats.org/officeDocument/2006/relationships/image" Target="../media/image1710.png"/><Relationship Id="rId10" Type="http://schemas.openxmlformats.org/officeDocument/2006/relationships/image" Target="../media/image490.png"/><Relationship Id="rId4" Type="http://schemas.openxmlformats.org/officeDocument/2006/relationships/image" Target="../media/image311.png"/><Relationship Id="rId9" Type="http://schemas.openxmlformats.org/officeDocument/2006/relationships/image" Target="../media/image350.png"/><Relationship Id="rId14" Type="http://schemas.openxmlformats.org/officeDocument/2006/relationships/image" Target="../media/image281.png"/></Relationships>
</file>

<file path=ppt/slides/_rels/slide27.xml.rels><?xml version="1.0" encoding="UTF-8" standalone="yes"?>
<Relationships xmlns="http://schemas.openxmlformats.org/package/2006/relationships"><Relationship Id="rId8" Type="http://schemas.openxmlformats.org/officeDocument/2006/relationships/image" Target="../media/image481.png"/><Relationship Id="rId3" Type="http://schemas.openxmlformats.org/officeDocument/2006/relationships/image" Target="../media/image57.png"/><Relationship Id="rId7" Type="http://schemas.openxmlformats.org/officeDocument/2006/relationships/image" Target="../media/image460.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450.png"/><Relationship Id="rId10" Type="http://schemas.openxmlformats.org/officeDocument/2006/relationships/image" Target="../media/image60.png"/><Relationship Id="rId4" Type="http://schemas.openxmlformats.org/officeDocument/2006/relationships/image" Target="../media/image50.png"/><Relationship Id="rId9" Type="http://schemas.openxmlformats.org/officeDocument/2006/relationships/image" Target="../media/image511.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40.png"/><Relationship Id="rId5" Type="http://schemas.openxmlformats.org/officeDocument/2006/relationships/image" Target="../media/image64.pn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8" Type="http://schemas.openxmlformats.org/officeDocument/2006/relationships/image" Target="../media/image640.png"/><Relationship Id="rId3" Type="http://schemas.openxmlformats.org/officeDocument/2006/relationships/image" Target="../media/image55.png"/><Relationship Id="rId7" Type="http://schemas.openxmlformats.org/officeDocument/2006/relationships/image" Target="../media/image630.png"/><Relationship Id="rId2" Type="http://schemas.openxmlformats.org/officeDocument/2006/relationships/image" Target="../media/image632.png"/><Relationship Id="rId1" Type="http://schemas.openxmlformats.org/officeDocument/2006/relationships/slideLayout" Target="../slideLayouts/slideLayout2.xml"/><Relationship Id="rId6" Type="http://schemas.openxmlformats.org/officeDocument/2006/relationships/image" Target="../media/image620.png"/><Relationship Id="rId5" Type="http://schemas.openxmlformats.org/officeDocument/2006/relationships/image" Target="../media/image610.png"/><Relationship Id="rId10" Type="http://schemas.openxmlformats.org/officeDocument/2006/relationships/image" Target="../media/image661.png"/><Relationship Id="rId4" Type="http://schemas.openxmlformats.org/officeDocument/2006/relationships/image" Target="../media/image58.png"/><Relationship Id="rId9" Type="http://schemas.openxmlformats.org/officeDocument/2006/relationships/image" Target="../media/image650.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550.png"/><Relationship Id="rId3" Type="http://schemas.openxmlformats.org/officeDocument/2006/relationships/image" Target="../media/image65.png"/><Relationship Id="rId7" Type="http://schemas.openxmlformats.org/officeDocument/2006/relationships/image" Target="../media/image68.png"/><Relationship Id="rId2" Type="http://schemas.openxmlformats.org/officeDocument/2006/relationships/image" Target="../media/image61.png"/><Relationship Id="rId1" Type="http://schemas.openxmlformats.org/officeDocument/2006/relationships/slideLayout" Target="../slideLayouts/slideLayout4.xml"/><Relationship Id="rId6" Type="http://schemas.openxmlformats.org/officeDocument/2006/relationships/image" Target="../media/image67.png"/><Relationship Id="rId11" Type="http://schemas.openxmlformats.org/officeDocument/2006/relationships/image" Target="../media/image76.png"/><Relationship Id="rId5" Type="http://schemas.openxmlformats.org/officeDocument/2006/relationships/image" Target="../media/image501.png"/><Relationship Id="rId10" Type="http://schemas.openxmlformats.org/officeDocument/2006/relationships/image" Target="../media/image75.png"/><Relationship Id="rId4" Type="http://schemas.openxmlformats.org/officeDocument/2006/relationships/image" Target="../media/image480.png"/><Relationship Id="rId9" Type="http://schemas.openxmlformats.org/officeDocument/2006/relationships/image" Target="../media/image560.png"/></Relationships>
</file>

<file path=ppt/slides/_rels/slide3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20.png"/><Relationship Id="rId7" Type="http://schemas.openxmlformats.org/officeDocument/2006/relationships/image" Target="../media/image7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69.png"/><Relationship Id="rId9" Type="http://schemas.openxmlformats.org/officeDocument/2006/relationships/image" Target="../media/image631.png"/></Relationships>
</file>

<file path=ppt/slides/_rels/slide33.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chart" Target="../charts/chart1.xml"/><Relationship Id="rId7" Type="http://schemas.openxmlformats.org/officeDocument/2006/relationships/chart" Target="../charts/chart2.xml"/><Relationship Id="rId12" Type="http://schemas.openxmlformats.org/officeDocument/2006/relationships/image" Target="../media/image8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01.png"/><Relationship Id="rId11" Type="http://schemas.openxmlformats.org/officeDocument/2006/relationships/image" Target="../media/image83.png"/><Relationship Id="rId5" Type="http://schemas.openxmlformats.org/officeDocument/2006/relationships/image" Target="../media/image790.png"/><Relationship Id="rId10" Type="http://schemas.openxmlformats.org/officeDocument/2006/relationships/image" Target="../media/image82.png"/><Relationship Id="rId4" Type="http://schemas.openxmlformats.org/officeDocument/2006/relationships/image" Target="../media/image781.png"/><Relationship Id="rId9" Type="http://schemas.openxmlformats.org/officeDocument/2006/relationships/image" Target="../media/image811.png"/></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5.png"/><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681.png"/></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8.png"/><Relationship Id="rId1" Type="http://schemas.openxmlformats.org/officeDocument/2006/relationships/slideLayout" Target="../slideLayouts/slideLayout2.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2" Type="http://schemas.openxmlformats.org/officeDocument/2006/relationships/image" Target="../media/image79.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7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0.em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8" Type="http://schemas.openxmlformats.org/officeDocument/2006/relationships/image" Target="../media/image900.png"/><Relationship Id="rId3" Type="http://schemas.openxmlformats.org/officeDocument/2006/relationships/image" Target="../media/image130.png"/><Relationship Id="rId7" Type="http://schemas.openxmlformats.org/officeDocument/2006/relationships/image" Target="../media/image800.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700.png"/><Relationship Id="rId5" Type="http://schemas.openxmlformats.org/officeDocument/2006/relationships/image" Target="../media/image600.png"/><Relationship Id="rId4" Type="http://schemas.openxmlformats.org/officeDocument/2006/relationships/image" Target="../media/image500.png"/></Relationships>
</file>

<file path=ppt/slides/_rels/slide4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42.xml.rels><?xml version="1.0" encoding="UTF-8" standalone="yes"?>
<Relationships xmlns="http://schemas.openxmlformats.org/package/2006/relationships"><Relationship Id="rId8" Type="http://schemas.openxmlformats.org/officeDocument/2006/relationships/image" Target="../media/image370.png"/><Relationship Id="rId13" Type="http://schemas.openxmlformats.org/officeDocument/2006/relationships/image" Target="../media/image430.png"/><Relationship Id="rId3" Type="http://schemas.openxmlformats.org/officeDocument/2006/relationships/image" Target="../media/image55.png"/><Relationship Id="rId7" Type="http://schemas.openxmlformats.org/officeDocument/2006/relationships/image" Target="../media/image50.png"/><Relationship Id="rId12" Type="http://schemas.openxmlformats.org/officeDocument/2006/relationships/image" Target="../media/image42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20.png"/><Relationship Id="rId11" Type="http://schemas.openxmlformats.org/officeDocument/2006/relationships/image" Target="../media/image54.png"/><Relationship Id="rId5" Type="http://schemas.openxmlformats.org/officeDocument/2006/relationships/image" Target="../media/image313.png"/><Relationship Id="rId10" Type="http://schemas.openxmlformats.org/officeDocument/2006/relationships/image" Target="../media/image400.png"/><Relationship Id="rId4" Type="http://schemas.openxmlformats.org/officeDocument/2006/relationships/image" Target="../media/image300.png"/><Relationship Id="rId9" Type="http://schemas.openxmlformats.org/officeDocument/2006/relationships/image" Target="../media/image380.png"/><Relationship Id="rId14" Type="http://schemas.openxmlformats.org/officeDocument/2006/relationships/image" Target="../media/image440.png"/></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850.png"/></Relationships>
</file>

<file path=ppt/slides/_rels/slide46.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91.png"/><Relationship Id="rId3" Type="http://schemas.openxmlformats.org/officeDocument/2006/relationships/image" Target="../media/image69.png"/><Relationship Id="rId7" Type="http://schemas.openxmlformats.org/officeDocument/2006/relationships/image" Target="../media/image950.png"/><Relationship Id="rId12" Type="http://schemas.openxmlformats.org/officeDocument/2006/relationships/image" Target="../media/image96.png"/><Relationship Id="rId2" Type="http://schemas.openxmlformats.org/officeDocument/2006/relationships/image" Target="../media/image912.png"/><Relationship Id="rId16" Type="http://schemas.openxmlformats.org/officeDocument/2006/relationships/image" Target="../media/image880.png"/><Relationship Id="rId1" Type="http://schemas.openxmlformats.org/officeDocument/2006/relationships/slideLayout" Target="../slideLayouts/slideLayout2.xml"/><Relationship Id="rId6" Type="http://schemas.openxmlformats.org/officeDocument/2006/relationships/image" Target="../media/image73.png"/><Relationship Id="rId11" Type="http://schemas.openxmlformats.org/officeDocument/2006/relationships/image" Target="../media/image990.png"/><Relationship Id="rId5" Type="http://schemas.openxmlformats.org/officeDocument/2006/relationships/image" Target="../media/image72.png"/><Relationship Id="rId15" Type="http://schemas.openxmlformats.org/officeDocument/2006/relationships/image" Target="../media/image870.png"/><Relationship Id="rId10" Type="http://schemas.openxmlformats.org/officeDocument/2006/relationships/image" Target="../media/image980.png"/><Relationship Id="rId4" Type="http://schemas.openxmlformats.org/officeDocument/2006/relationships/image" Target="../media/image71.png"/><Relationship Id="rId9" Type="http://schemas.openxmlformats.org/officeDocument/2006/relationships/image" Target="../media/image970.png"/><Relationship Id="rId14" Type="http://schemas.openxmlformats.org/officeDocument/2006/relationships/image" Target="../media/image780.png"/></Relationships>
</file>

<file path=ppt/slides/_rels/slide47.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chart" Target="../charts/chart3.xml"/><Relationship Id="rId7" Type="http://schemas.openxmlformats.org/officeDocument/2006/relationships/image" Target="../media/image97.png"/><Relationship Id="rId2" Type="http://schemas.openxmlformats.org/officeDocument/2006/relationships/image" Target="../media/image890.png"/><Relationship Id="rId16" Type="http://schemas.openxmlformats.org/officeDocument/2006/relationships/image" Target="../media/image820.pn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01.png"/><Relationship Id="rId15" Type="http://schemas.openxmlformats.org/officeDocument/2006/relationships/image" Target="../media/image660.png"/><Relationship Id="rId4" Type="http://schemas.openxmlformats.org/officeDocument/2006/relationships/chart" Target="../charts/chart30.xml"/></Relationships>
</file>

<file path=ppt/slides/_rels/slide48.xml.rels><?xml version="1.0" encoding="UTF-8" standalone="yes"?>
<Relationships xmlns="http://schemas.openxmlformats.org/package/2006/relationships"><Relationship Id="rId8" Type="http://schemas.openxmlformats.org/officeDocument/2006/relationships/image" Target="../media/image930.png"/><Relationship Id="rId3" Type="http://schemas.openxmlformats.org/officeDocument/2006/relationships/chart" Target="../charts/chart40.xml"/><Relationship Id="rId7" Type="http://schemas.openxmlformats.org/officeDocument/2006/relationships/chart" Target="../charts/chart10.xml"/><Relationship Id="rId2" Type="http://schemas.openxmlformats.org/officeDocument/2006/relationships/chart" Target="../charts/chart4.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image" Target="../media/image920.png"/><Relationship Id="rId4" Type="http://schemas.openxmlformats.org/officeDocument/2006/relationships/image" Target="../media/image910.png"/><Relationship Id="rId9" Type="http://schemas.openxmlformats.org/officeDocument/2006/relationships/image" Target="../media/image960.png"/></Relationships>
</file>

<file path=ppt/slides/_rels/slide4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tiff"/><Relationship Id="rId4" Type="http://schemas.openxmlformats.org/officeDocument/2006/relationships/image" Target="../media/image612.png"/></Relationships>
</file>

<file path=ppt/slides/_rels/slide5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810.png"/><Relationship Id="rId13" Type="http://schemas.openxmlformats.org/officeDocument/2006/relationships/image" Target="../media/image120.png"/><Relationship Id="rId7" Type="http://schemas.openxmlformats.org/officeDocument/2006/relationships/image" Target="../media/image710.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2.png"/><Relationship Id="rId16"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611.png"/><Relationship Id="rId11" Type="http://schemas.openxmlformats.org/officeDocument/2006/relationships/image" Target="../media/image13.png"/><Relationship Id="rId5" Type="http://schemas.openxmlformats.org/officeDocument/2006/relationships/image" Target="../media/image5.png"/><Relationship Id="rId15" Type="http://schemas.openxmlformats.org/officeDocument/2006/relationships/image" Target="../media/image14.png"/><Relationship Id="rId10" Type="http://schemas.openxmlformats.org/officeDocument/2006/relationships/image" Target="../media/image104.png"/><Relationship Id="rId9" Type="http://schemas.openxmlformats.org/officeDocument/2006/relationships/image" Target="../media/image911.png"/><Relationship Id="rId14" Type="http://schemas.openxmlformats.org/officeDocument/2006/relationships/image" Target="../media/image131.png"/></Relationships>
</file>

<file path=ppt/slides/_rels/slide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08696F-665D-4DE8-8398-CFF149A77536}"/>
              </a:ext>
            </a:extLst>
          </p:cNvPr>
          <p:cNvSpPr>
            <a:spLocks noGrp="1"/>
          </p:cNvSpPr>
          <p:nvPr>
            <p:ph type="ctrTitle"/>
          </p:nvPr>
        </p:nvSpPr>
        <p:spPr>
          <a:xfrm>
            <a:off x="278090" y="1623242"/>
            <a:ext cx="8587819" cy="1805758"/>
          </a:xfrm>
        </p:spPr>
        <p:txBody>
          <a:bodyPr>
            <a:noAutofit/>
          </a:bodyPr>
          <a:lstStyle/>
          <a:p>
            <a:r>
              <a:rPr lang="en-US" altLang="ja-JP" dirty="0"/>
              <a:t>COBAND</a:t>
            </a:r>
            <a:r>
              <a:rPr lang="ja-JP" altLang="en-US"/>
              <a:t>実験に向けた</a:t>
            </a:r>
            <a:br>
              <a:rPr lang="en-US" altLang="ja-JP" dirty="0"/>
            </a:br>
            <a:r>
              <a:rPr lang="ja-JP" altLang="en-US"/>
              <a:t>極低温電荷積分型前置増幅器の研究開発</a:t>
            </a:r>
          </a:p>
        </p:txBody>
      </p:sp>
      <p:sp>
        <p:nvSpPr>
          <p:cNvPr id="3" name="サブタイトル 2">
            <a:extLst>
              <a:ext uri="{FF2B5EF4-FFF2-40B4-BE49-F238E27FC236}">
                <a16:creationId xmlns:a16="http://schemas.microsoft.com/office/drawing/2014/main" id="{75988600-50F3-4399-AAFC-E183A6289E5F}"/>
              </a:ext>
            </a:extLst>
          </p:cNvPr>
          <p:cNvSpPr>
            <a:spLocks noGrp="1"/>
          </p:cNvSpPr>
          <p:nvPr>
            <p:ph type="subTitle" idx="1"/>
          </p:nvPr>
        </p:nvSpPr>
        <p:spPr>
          <a:xfrm>
            <a:off x="425572" y="3523875"/>
            <a:ext cx="8292854" cy="590321"/>
          </a:xfrm>
        </p:spPr>
        <p:txBody>
          <a:bodyPr>
            <a:normAutofit/>
          </a:bodyPr>
          <a:lstStyle/>
          <a:p>
            <a:pPr algn="r"/>
            <a:r>
              <a:rPr lang="ja-JP" altLang="en-US" b="1"/>
              <a:t>埼玉大学</a:t>
            </a:r>
            <a:r>
              <a:rPr lang="en-US" altLang="ja-JP" b="1" dirty="0"/>
              <a:t> </a:t>
            </a:r>
            <a:r>
              <a:rPr lang="ja-JP" altLang="en-US" b="1"/>
              <a:t>素粒子論研究室セミナー</a:t>
            </a:r>
            <a:endParaRPr kumimoji="1" lang="ja-JP" altLang="en-US" sz="2000" cap="none" dirty="0"/>
          </a:p>
        </p:txBody>
      </p:sp>
      <p:sp>
        <p:nvSpPr>
          <p:cNvPr id="4" name="テキスト ボックス 3">
            <a:extLst>
              <a:ext uri="{FF2B5EF4-FFF2-40B4-BE49-F238E27FC236}">
                <a16:creationId xmlns:a16="http://schemas.microsoft.com/office/drawing/2014/main" id="{FB2C6AD1-F02E-4E0F-A252-A4B14C92D243}"/>
              </a:ext>
            </a:extLst>
          </p:cNvPr>
          <p:cNvSpPr txBox="1"/>
          <p:nvPr/>
        </p:nvSpPr>
        <p:spPr>
          <a:xfrm>
            <a:off x="334296" y="4166046"/>
            <a:ext cx="8475406" cy="707886"/>
          </a:xfrm>
          <a:prstGeom prst="rect">
            <a:avLst/>
          </a:prstGeom>
          <a:noFill/>
        </p:spPr>
        <p:txBody>
          <a:bodyPr wrap="square" rtlCol="0">
            <a:spAutoFit/>
          </a:bodyPr>
          <a:lstStyle/>
          <a:p>
            <a:pPr algn="r"/>
            <a:r>
              <a:rPr lang="ja-JP" altLang="en-US" sz="2000">
                <a:solidFill>
                  <a:schemeClr val="accent1"/>
                </a:solidFill>
              </a:rPr>
              <a:t>筑波大学　博士課程</a:t>
            </a:r>
            <a:r>
              <a:rPr lang="en-US" altLang="ja-JP" sz="2000" dirty="0">
                <a:solidFill>
                  <a:schemeClr val="accent1"/>
                </a:solidFill>
              </a:rPr>
              <a:t>1</a:t>
            </a:r>
            <a:r>
              <a:rPr lang="ja-JP" altLang="en-US" sz="2000">
                <a:solidFill>
                  <a:schemeClr val="accent1"/>
                </a:solidFill>
              </a:rPr>
              <a:t>年</a:t>
            </a:r>
            <a:endParaRPr lang="en-US" altLang="ja-JP" sz="2000" dirty="0">
              <a:solidFill>
                <a:schemeClr val="accent1"/>
              </a:solidFill>
            </a:endParaRPr>
          </a:p>
          <a:p>
            <a:pPr algn="r"/>
            <a:r>
              <a:rPr lang="ja-JP" altLang="en-US" sz="2000">
                <a:solidFill>
                  <a:schemeClr val="accent1"/>
                </a:solidFill>
              </a:rPr>
              <a:t>若狭玲那</a:t>
            </a:r>
            <a:endParaRPr lang="en-US" altLang="ja-JP" dirty="0">
              <a:solidFill>
                <a:schemeClr val="accent1"/>
              </a:solidFill>
            </a:endParaRPr>
          </a:p>
        </p:txBody>
      </p:sp>
      <p:pic>
        <p:nvPicPr>
          <p:cNvPr id="5" name="図 4">
            <a:extLst>
              <a:ext uri="{FF2B5EF4-FFF2-40B4-BE49-F238E27FC236}">
                <a16:creationId xmlns:a16="http://schemas.microsoft.com/office/drawing/2014/main" id="{A540F7BB-C4F8-41F7-BD80-18F7EE1FEE1F}"/>
              </a:ext>
            </a:extLst>
          </p:cNvPr>
          <p:cNvPicPr>
            <a:picLocks noChangeAspect="1"/>
          </p:cNvPicPr>
          <p:nvPr/>
        </p:nvPicPr>
        <p:blipFill>
          <a:blip r:embed="rId2"/>
          <a:stretch>
            <a:fillRect/>
          </a:stretch>
        </p:blipFill>
        <p:spPr>
          <a:xfrm>
            <a:off x="1007364" y="5289753"/>
            <a:ext cx="1841076" cy="1308792"/>
          </a:xfrm>
          <a:prstGeom prst="rect">
            <a:avLst/>
          </a:prstGeom>
        </p:spPr>
      </p:pic>
      <p:pic>
        <p:nvPicPr>
          <p:cNvPr id="6" name="図 5">
            <a:extLst>
              <a:ext uri="{FF2B5EF4-FFF2-40B4-BE49-F238E27FC236}">
                <a16:creationId xmlns:a16="http://schemas.microsoft.com/office/drawing/2014/main" id="{6A1F0F53-3E6F-4A55-944F-CC0375F23C80}"/>
              </a:ext>
            </a:extLst>
          </p:cNvPr>
          <p:cNvPicPr>
            <a:picLocks noChangeAspect="1"/>
          </p:cNvPicPr>
          <p:nvPr/>
        </p:nvPicPr>
        <p:blipFill>
          <a:blip r:embed="rId3"/>
          <a:stretch>
            <a:fillRect/>
          </a:stretch>
        </p:blipFill>
        <p:spPr>
          <a:xfrm>
            <a:off x="6752620" y="5289753"/>
            <a:ext cx="1308792" cy="1308792"/>
          </a:xfrm>
          <a:prstGeom prst="rect">
            <a:avLst/>
          </a:prstGeom>
        </p:spPr>
      </p:pic>
    </p:spTree>
    <p:extLst>
      <p:ext uri="{BB962C8B-B14F-4D97-AF65-F5344CB8AC3E}">
        <p14:creationId xmlns:p14="http://schemas.microsoft.com/office/powerpoint/2010/main" val="3606808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COBAND</a:t>
            </a:r>
            <a:r>
              <a:rPr lang="ja-JP" altLang="en-US"/>
              <a:t>実験の</a:t>
            </a:r>
            <a:r>
              <a:rPr lang="ja-JP" altLang="en-US" dirty="0"/>
              <a:t>コラボレーター</a:t>
            </a:r>
            <a:endParaRPr kumimoji="1" lang="ja-JP" altLang="en-US" dirty="0"/>
          </a:p>
        </p:txBody>
      </p:sp>
      <p:pic>
        <p:nvPicPr>
          <p:cNvPr id="4" name="図 3"/>
          <p:cNvPicPr>
            <a:picLocks noChangeAspect="1"/>
          </p:cNvPicPr>
          <p:nvPr/>
        </p:nvPicPr>
        <p:blipFill>
          <a:blip r:embed="rId2"/>
          <a:stretch>
            <a:fillRect/>
          </a:stretch>
        </p:blipFill>
        <p:spPr>
          <a:xfrm>
            <a:off x="581192" y="1316535"/>
            <a:ext cx="2156519" cy="1212676"/>
          </a:xfrm>
          <a:prstGeom prst="rect">
            <a:avLst/>
          </a:prstGeom>
        </p:spPr>
      </p:pic>
      <p:pic>
        <p:nvPicPr>
          <p:cNvPr id="5" name="図 4"/>
          <p:cNvPicPr>
            <a:picLocks noChangeAspect="1"/>
          </p:cNvPicPr>
          <p:nvPr/>
        </p:nvPicPr>
        <p:blipFill>
          <a:blip r:embed="rId3"/>
          <a:stretch>
            <a:fillRect/>
          </a:stretch>
        </p:blipFill>
        <p:spPr>
          <a:xfrm>
            <a:off x="248142" y="4045066"/>
            <a:ext cx="3913188" cy="847779"/>
          </a:xfrm>
          <a:prstGeom prst="rect">
            <a:avLst/>
          </a:prstGeom>
        </p:spPr>
      </p:pic>
      <p:pic>
        <p:nvPicPr>
          <p:cNvPr id="6" name="図 5"/>
          <p:cNvPicPr>
            <a:picLocks noChangeAspect="1"/>
          </p:cNvPicPr>
          <p:nvPr/>
        </p:nvPicPr>
        <p:blipFill>
          <a:blip r:embed="rId4"/>
          <a:stretch>
            <a:fillRect/>
          </a:stretch>
        </p:blipFill>
        <p:spPr>
          <a:xfrm>
            <a:off x="3257854" y="2097416"/>
            <a:ext cx="1999931" cy="488473"/>
          </a:xfrm>
          <a:prstGeom prst="rect">
            <a:avLst/>
          </a:prstGeom>
        </p:spPr>
      </p:pic>
      <p:pic>
        <p:nvPicPr>
          <p:cNvPr id="7" name="図 6"/>
          <p:cNvPicPr>
            <a:picLocks noChangeAspect="1"/>
          </p:cNvPicPr>
          <p:nvPr/>
        </p:nvPicPr>
        <p:blipFill>
          <a:blip r:embed="rId5"/>
          <a:stretch>
            <a:fillRect/>
          </a:stretch>
        </p:blipFill>
        <p:spPr>
          <a:xfrm>
            <a:off x="2906655" y="3127094"/>
            <a:ext cx="3725655" cy="581098"/>
          </a:xfrm>
          <a:prstGeom prst="rect">
            <a:avLst/>
          </a:prstGeom>
        </p:spPr>
      </p:pic>
      <p:pic>
        <p:nvPicPr>
          <p:cNvPr id="9" name="図 8"/>
          <p:cNvPicPr>
            <a:picLocks noChangeAspect="1"/>
          </p:cNvPicPr>
          <p:nvPr/>
        </p:nvPicPr>
        <p:blipFill>
          <a:blip r:embed="rId6"/>
          <a:stretch>
            <a:fillRect/>
          </a:stretch>
        </p:blipFill>
        <p:spPr>
          <a:xfrm>
            <a:off x="6752594" y="2730434"/>
            <a:ext cx="1916056" cy="641744"/>
          </a:xfrm>
          <a:prstGeom prst="rect">
            <a:avLst/>
          </a:prstGeom>
        </p:spPr>
      </p:pic>
      <p:pic>
        <p:nvPicPr>
          <p:cNvPr id="10" name="図 9"/>
          <p:cNvPicPr>
            <a:picLocks noChangeAspect="1"/>
          </p:cNvPicPr>
          <p:nvPr/>
        </p:nvPicPr>
        <p:blipFill>
          <a:blip r:embed="rId7"/>
          <a:stretch>
            <a:fillRect/>
          </a:stretch>
        </p:blipFill>
        <p:spPr>
          <a:xfrm>
            <a:off x="5777928" y="1662901"/>
            <a:ext cx="1997381" cy="566873"/>
          </a:xfrm>
          <a:prstGeom prst="rect">
            <a:avLst/>
          </a:prstGeom>
        </p:spPr>
      </p:pic>
      <p:pic>
        <p:nvPicPr>
          <p:cNvPr id="11" name="図 10"/>
          <p:cNvPicPr>
            <a:picLocks noChangeAspect="1"/>
          </p:cNvPicPr>
          <p:nvPr/>
        </p:nvPicPr>
        <p:blipFill>
          <a:blip r:embed="rId8"/>
          <a:stretch>
            <a:fillRect/>
          </a:stretch>
        </p:blipFill>
        <p:spPr>
          <a:xfrm>
            <a:off x="4485533" y="4132033"/>
            <a:ext cx="4493358" cy="410633"/>
          </a:xfrm>
          <a:prstGeom prst="rect">
            <a:avLst/>
          </a:prstGeom>
        </p:spPr>
      </p:pic>
      <p:pic>
        <p:nvPicPr>
          <p:cNvPr id="13" name="図 12"/>
          <p:cNvPicPr>
            <a:picLocks noChangeAspect="1"/>
          </p:cNvPicPr>
          <p:nvPr/>
        </p:nvPicPr>
        <p:blipFill>
          <a:blip r:embed="rId9"/>
          <a:stretch>
            <a:fillRect/>
          </a:stretch>
        </p:blipFill>
        <p:spPr>
          <a:xfrm>
            <a:off x="1005702" y="5892457"/>
            <a:ext cx="3268772" cy="614322"/>
          </a:xfrm>
          <a:prstGeom prst="rect">
            <a:avLst/>
          </a:prstGeom>
        </p:spPr>
      </p:pic>
      <p:pic>
        <p:nvPicPr>
          <p:cNvPr id="15" name="図 14"/>
          <p:cNvPicPr>
            <a:picLocks noChangeAspect="1"/>
          </p:cNvPicPr>
          <p:nvPr/>
        </p:nvPicPr>
        <p:blipFill>
          <a:blip r:embed="rId10"/>
          <a:stretch>
            <a:fillRect/>
          </a:stretch>
        </p:blipFill>
        <p:spPr>
          <a:xfrm>
            <a:off x="1659451" y="2323390"/>
            <a:ext cx="1631745" cy="1607408"/>
          </a:xfrm>
          <a:prstGeom prst="rect">
            <a:avLst/>
          </a:prstGeom>
        </p:spPr>
      </p:pic>
      <p:pic>
        <p:nvPicPr>
          <p:cNvPr id="16" name="図 15" descr="画面の領域"/>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737" y="2797904"/>
            <a:ext cx="1780658" cy="919522"/>
          </a:xfrm>
          <a:prstGeom prst="rect">
            <a:avLst/>
          </a:prstGeom>
        </p:spPr>
      </p:pic>
      <p:pic>
        <p:nvPicPr>
          <p:cNvPr id="17" name="図 16" descr="画面の領域"/>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331887" y="5220485"/>
            <a:ext cx="2488361" cy="536706"/>
          </a:xfrm>
          <a:prstGeom prst="rect">
            <a:avLst/>
          </a:prstGeom>
        </p:spPr>
      </p:pic>
      <p:pic>
        <p:nvPicPr>
          <p:cNvPr id="18" name="図 17" descr="画面の領域"/>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47343" y="4904718"/>
            <a:ext cx="1873826" cy="796375"/>
          </a:xfrm>
          <a:prstGeom prst="rect">
            <a:avLst/>
          </a:prstGeom>
        </p:spPr>
      </p:pic>
      <p:pic>
        <p:nvPicPr>
          <p:cNvPr id="3" name="図 2">
            <a:extLst>
              <a:ext uri="{FF2B5EF4-FFF2-40B4-BE49-F238E27FC236}">
                <a16:creationId xmlns:a16="http://schemas.microsoft.com/office/drawing/2014/main" id="{F05FA675-C2BE-424A-8987-A88D587CB149}"/>
              </a:ext>
            </a:extLst>
          </p:cNvPr>
          <p:cNvPicPr>
            <a:picLocks noChangeAspect="1"/>
          </p:cNvPicPr>
          <p:nvPr/>
        </p:nvPicPr>
        <p:blipFill>
          <a:blip r:embed="rId14">
            <a:clrChange>
              <a:clrFrom>
                <a:srgbClr val="FFFFFF"/>
              </a:clrFrom>
              <a:clrTo>
                <a:srgbClr val="FFFFFF">
                  <a:alpha val="0"/>
                </a:srgbClr>
              </a:clrTo>
            </a:clrChange>
          </a:blip>
          <a:stretch>
            <a:fillRect/>
          </a:stretch>
        </p:blipFill>
        <p:spPr>
          <a:xfrm>
            <a:off x="6484749" y="4771805"/>
            <a:ext cx="2086195" cy="2086195"/>
          </a:xfrm>
          <a:prstGeom prst="rect">
            <a:avLst/>
          </a:prstGeom>
        </p:spPr>
      </p:pic>
      <p:sp>
        <p:nvSpPr>
          <p:cNvPr id="19" name="スライド番号プレースホルダー 3">
            <a:extLst>
              <a:ext uri="{FF2B5EF4-FFF2-40B4-BE49-F238E27FC236}">
                <a16:creationId xmlns:a16="http://schemas.microsoft.com/office/drawing/2014/main" id="{6951A28D-D765-7A40-8E6E-6E9170F22A22}"/>
              </a:ext>
            </a:extLst>
          </p:cNvPr>
          <p:cNvSpPr>
            <a:spLocks noGrp="1"/>
          </p:cNvSpPr>
          <p:nvPr>
            <p:ph type="sldNum" sz="quarter" idx="12"/>
          </p:nvPr>
        </p:nvSpPr>
        <p:spPr>
          <a:xfrm>
            <a:off x="8301567" y="6463873"/>
            <a:ext cx="770468" cy="365125"/>
          </a:xfrm>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870200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423FA99C-40E2-4E26-A1DB-733E94C13D6F}"/>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
        <p:nvSpPr>
          <p:cNvPr id="2" name="タイトル 1">
            <a:extLst>
              <a:ext uri="{FF2B5EF4-FFF2-40B4-BE49-F238E27FC236}">
                <a16:creationId xmlns:a16="http://schemas.microsoft.com/office/drawing/2014/main" id="{B566E234-4EBE-4ACA-8B95-3CF06F1BFA42}"/>
              </a:ext>
            </a:extLst>
          </p:cNvPr>
          <p:cNvSpPr>
            <a:spLocks noGrp="1"/>
          </p:cNvSpPr>
          <p:nvPr>
            <p:ph type="title"/>
          </p:nvPr>
        </p:nvSpPr>
        <p:spPr/>
        <p:txBody>
          <a:bodyPr/>
          <a:lstStyle/>
          <a:p>
            <a:r>
              <a:rPr lang="en-US" altLang="ja-JP" dirty="0"/>
              <a:t>STJ</a:t>
            </a:r>
            <a:r>
              <a:rPr lang="ja-JP" altLang="en-US"/>
              <a:t>検出器</a:t>
            </a:r>
            <a:br>
              <a:rPr lang="en-US" altLang="ja-JP" dirty="0"/>
            </a:br>
            <a:r>
              <a:rPr lang="en-US" altLang="ja-JP" dirty="0">
                <a:solidFill>
                  <a:srgbClr val="FB5F80"/>
                </a:solidFill>
              </a:rPr>
              <a:t>S</a:t>
            </a:r>
            <a:r>
              <a:rPr lang="en-US" altLang="ja-JP" dirty="0"/>
              <a:t>uperconducting </a:t>
            </a:r>
            <a:r>
              <a:rPr lang="en-US" altLang="ja-JP" dirty="0">
                <a:solidFill>
                  <a:srgbClr val="FB5F80"/>
                </a:solidFill>
              </a:rPr>
              <a:t>T</a:t>
            </a:r>
            <a:r>
              <a:rPr lang="en-US" altLang="ja-JP" dirty="0"/>
              <a:t>unnel </a:t>
            </a:r>
            <a:r>
              <a:rPr lang="en-US" altLang="ja-JP" dirty="0">
                <a:solidFill>
                  <a:srgbClr val="FB5F80"/>
                </a:solidFill>
              </a:rPr>
              <a:t>J</a:t>
            </a:r>
            <a:r>
              <a:rPr lang="en-US" altLang="ja-JP" dirty="0"/>
              <a:t>unction </a:t>
            </a:r>
            <a:endParaRPr kumimoji="1" lang="ja-JP" altLang="en-US" dirty="0"/>
          </a:p>
        </p:txBody>
      </p:sp>
      <p:sp>
        <p:nvSpPr>
          <p:cNvPr id="3" name="コンテンツ プレースホルダー 2">
            <a:extLst>
              <a:ext uri="{FF2B5EF4-FFF2-40B4-BE49-F238E27FC236}">
                <a16:creationId xmlns:a16="http://schemas.microsoft.com/office/drawing/2014/main" id="{7970ED20-75D7-4E43-8C5B-2C99D4031B25}"/>
              </a:ext>
            </a:extLst>
          </p:cNvPr>
          <p:cNvSpPr>
            <a:spLocks noGrp="1"/>
          </p:cNvSpPr>
          <p:nvPr>
            <p:ph sz="half" idx="1"/>
          </p:nvPr>
        </p:nvSpPr>
        <p:spPr>
          <a:xfrm>
            <a:off x="4406144" y="1534474"/>
            <a:ext cx="3677255" cy="1230412"/>
          </a:xfrm>
        </p:spPr>
        <p:txBody>
          <a:bodyPr>
            <a:normAutofit/>
          </a:bodyPr>
          <a:lstStyle/>
          <a:p>
            <a:r>
              <a:rPr lang="ja-JP" altLang="en-US"/>
              <a:t>構造</a:t>
            </a:r>
            <a:endParaRPr lang="en-US" altLang="ja-JP" dirty="0"/>
          </a:p>
          <a:p>
            <a:pPr lvl="1">
              <a:buFont typeface="Wingdings" panose="05000000000000000000" pitchFamily="2" charset="2"/>
              <a:buChar char="Ø"/>
            </a:pPr>
            <a:r>
              <a:rPr kumimoji="1" lang="ja-JP" altLang="en-US">
                <a:solidFill>
                  <a:schemeClr val="accent2"/>
                </a:solidFill>
              </a:rPr>
              <a:t>超伝導体</a:t>
            </a:r>
            <a:r>
              <a:rPr kumimoji="1" lang="en-US" altLang="ja-JP" dirty="0"/>
              <a:t>/</a:t>
            </a:r>
            <a:r>
              <a:rPr lang="ja-JP" altLang="en-US">
                <a:solidFill>
                  <a:schemeClr val="tx1"/>
                </a:solidFill>
              </a:rPr>
              <a:t>絶縁膜</a:t>
            </a:r>
            <a:r>
              <a:rPr kumimoji="1" lang="en-US" altLang="ja-JP" dirty="0"/>
              <a:t>/</a:t>
            </a:r>
            <a:r>
              <a:rPr kumimoji="1" lang="ja-JP" altLang="en-US">
                <a:solidFill>
                  <a:schemeClr val="accent2"/>
                </a:solidFill>
              </a:rPr>
              <a:t>超伝導体</a:t>
            </a:r>
            <a:br>
              <a:rPr kumimoji="1" lang="en-US" altLang="ja-JP" dirty="0">
                <a:solidFill>
                  <a:schemeClr val="accent2"/>
                </a:solidFill>
              </a:rPr>
            </a:br>
            <a:r>
              <a:rPr kumimoji="1" lang="ja-JP" altLang="en-US"/>
              <a:t>の</a:t>
            </a:r>
            <a:r>
              <a:rPr lang="ja-JP" altLang="en-US"/>
              <a:t>サンドウィッチ構造。</a:t>
            </a:r>
            <a:endParaRPr kumimoji="1" lang="en-US" altLang="ja-JP" dirty="0"/>
          </a:p>
        </p:txBody>
      </p:sp>
      <mc:AlternateContent xmlns:mc="http://schemas.openxmlformats.org/markup-compatibility/2006" xmlns:a14="http://schemas.microsoft.com/office/drawing/2010/main">
        <mc:Choice Requires="a14">
          <p:sp>
            <p:nvSpPr>
              <p:cNvPr id="105" name="コンテンツ プレースホルダー 104">
                <a:extLst>
                  <a:ext uri="{FF2B5EF4-FFF2-40B4-BE49-F238E27FC236}">
                    <a16:creationId xmlns:a16="http://schemas.microsoft.com/office/drawing/2014/main" id="{8FC08486-4222-4AE6-AF09-67D97CF3387C}"/>
                  </a:ext>
                </a:extLst>
              </p:cNvPr>
              <p:cNvSpPr>
                <a:spLocks noGrp="1"/>
              </p:cNvSpPr>
              <p:nvPr>
                <p:ph sz="half" idx="2"/>
              </p:nvPr>
            </p:nvSpPr>
            <p:spPr>
              <a:xfrm>
                <a:off x="4403918" y="2944269"/>
                <a:ext cx="4740082" cy="2698662"/>
              </a:xfrm>
            </p:spPr>
            <p:txBody>
              <a:bodyPr>
                <a:normAutofit/>
              </a:bodyPr>
              <a:lstStyle/>
              <a:p>
                <a:r>
                  <a:rPr lang="ja-JP" altLang="en-US"/>
                  <a:t>動作原理</a:t>
                </a:r>
                <a:endParaRPr lang="en-US" altLang="ja-JP" dirty="0"/>
              </a:p>
              <a:p>
                <a:pPr lvl="1">
                  <a:buFont typeface="Wingdings" panose="05000000000000000000" pitchFamily="2" charset="2"/>
                  <a:buChar char="Ø"/>
                </a:pPr>
                <a:r>
                  <a:rPr lang="ja-JP" altLang="en-US"/>
                  <a:t>光子が入射すると超伝導体中の</a:t>
                </a:r>
                <a:br>
                  <a:rPr lang="en-US" altLang="ja-JP" dirty="0"/>
                </a:br>
                <a:r>
                  <a:rPr lang="ja-JP" altLang="en-US"/>
                  <a:t>クーパー対がエネルギー</a:t>
                </a:r>
                <a:r>
                  <a:rPr lang="en-US" altLang="ja-JP" dirty="0"/>
                  <a:t>(</a:t>
                </a:r>
                <a14:m>
                  <m:oMath xmlns:m="http://schemas.openxmlformats.org/officeDocument/2006/math">
                    <m:r>
                      <a:rPr lang="en-US" altLang="ja-JP" b="0" i="1" smtClean="0">
                        <a:latin typeface="Cambria Math" panose="02040503050406030204" pitchFamily="18" charset="0"/>
                      </a:rPr>
                      <m:t>2</m:t>
                    </m:r>
                    <m:r>
                      <m:rPr>
                        <m:sty m:val="p"/>
                      </m:rPr>
                      <a:rPr lang="en-US" altLang="ja-JP" b="0" i="0" smtClean="0">
                        <a:latin typeface="Cambria Math" panose="02040503050406030204" pitchFamily="18" charset="0"/>
                      </a:rPr>
                      <m:t>Δ</m:t>
                    </m:r>
                  </m:oMath>
                </a14:m>
                <a:r>
                  <a:rPr lang="ja-JP" altLang="en-US" dirty="0"/>
                  <a:t>以上</a:t>
                </a:r>
                <a:r>
                  <a:rPr lang="en-US" altLang="ja-JP" dirty="0"/>
                  <a:t>)</a:t>
                </a:r>
                <a:r>
                  <a:rPr lang="ja-JP" altLang="en-US"/>
                  <a:t>を受け取って励起し、準粒子となる。</a:t>
                </a:r>
                <a:endParaRPr lang="en-US" altLang="ja-JP" dirty="0"/>
              </a:p>
              <a:p>
                <a:pPr lvl="1">
                  <a:buFont typeface="Wingdings" panose="05000000000000000000" pitchFamily="2" charset="2"/>
                  <a:buChar char="Ø"/>
                </a:pPr>
                <a:r>
                  <a:rPr lang="ja-JP" altLang="en-US"/>
                  <a:t>上部</a:t>
                </a:r>
                <a:r>
                  <a:rPr lang="en-US" altLang="ja-JP" dirty="0"/>
                  <a:t>-</a:t>
                </a:r>
                <a:r>
                  <a:rPr lang="ja-JP" altLang="en-US"/>
                  <a:t>下部の電極間に電圧差を設ける</a:t>
                </a:r>
                <a:br>
                  <a:rPr lang="en-US" altLang="ja-JP" dirty="0"/>
                </a:br>
                <a:r>
                  <a:rPr lang="ja-JP" altLang="en-US"/>
                  <a:t>ことで</a:t>
                </a:r>
                <a:r>
                  <a:rPr lang="ja-JP" altLang="en-US">
                    <a:solidFill>
                      <a:srgbClr val="FF8524"/>
                    </a:solidFill>
                  </a:rPr>
                  <a:t>準粒子が絶縁膜をトンネルして</a:t>
                </a:r>
                <a:br>
                  <a:rPr lang="en-US" altLang="ja-JP" dirty="0">
                    <a:solidFill>
                      <a:srgbClr val="FF8524"/>
                    </a:solidFill>
                  </a:rPr>
                </a:br>
                <a:r>
                  <a:rPr lang="ja-JP" altLang="en-US">
                    <a:solidFill>
                      <a:srgbClr val="FF8524"/>
                    </a:solidFill>
                  </a:rPr>
                  <a:t>電流が流れる。</a:t>
                </a:r>
                <a:endParaRPr lang="en-US" altLang="ja-JP" dirty="0">
                  <a:solidFill>
                    <a:srgbClr val="FF8524"/>
                  </a:solidFill>
                </a:endParaRPr>
              </a:p>
            </p:txBody>
          </p:sp>
        </mc:Choice>
        <mc:Fallback xmlns="">
          <p:sp>
            <p:nvSpPr>
              <p:cNvPr id="105" name="コンテンツ プレースホルダー 104">
                <a:extLst>
                  <a:ext uri="{FF2B5EF4-FFF2-40B4-BE49-F238E27FC236}">
                    <a16:creationId xmlns:a16="http://schemas.microsoft.com/office/drawing/2014/main" id="{8FC08486-4222-4AE6-AF09-67D97CF3387C}"/>
                  </a:ext>
                </a:extLst>
              </p:cNvPr>
              <p:cNvSpPr>
                <a:spLocks noGrp="1" noRot="1" noChangeAspect="1" noMove="1" noResize="1" noEditPoints="1" noAdjustHandles="1" noChangeArrowheads="1" noChangeShapeType="1" noTextEdit="1"/>
              </p:cNvSpPr>
              <p:nvPr>
                <p:ph sz="half" idx="2"/>
              </p:nvPr>
            </p:nvSpPr>
            <p:spPr>
              <a:xfrm>
                <a:off x="4403918" y="2944269"/>
                <a:ext cx="4740082" cy="2698662"/>
              </a:xfrm>
              <a:blipFill>
                <a:blip r:embed="rId3"/>
                <a:stretch>
                  <a:fillRect l="-535"/>
                </a:stretch>
              </a:blipFill>
            </p:spPr>
            <p:txBody>
              <a:bodyPr/>
              <a:lstStyle/>
              <a:p>
                <a:r>
                  <a:rPr lang="ja-JP" altLang="en-US">
                    <a:noFill/>
                  </a:rPr>
                  <a:t> </a:t>
                </a:r>
              </a:p>
            </p:txBody>
          </p:sp>
        </mc:Fallback>
      </mc:AlternateContent>
      <p:pic>
        <p:nvPicPr>
          <p:cNvPr id="50" name="図 49">
            <a:extLst>
              <a:ext uri="{FF2B5EF4-FFF2-40B4-BE49-F238E27FC236}">
                <a16:creationId xmlns:a16="http://schemas.microsoft.com/office/drawing/2014/main" id="{2D5ED161-F742-4A9F-8020-3F9080B922CD}"/>
              </a:ext>
            </a:extLst>
          </p:cNvPr>
          <p:cNvPicPr>
            <a:picLocks noChangeAspect="1"/>
          </p:cNvPicPr>
          <p:nvPr/>
        </p:nvPicPr>
        <p:blipFill>
          <a:blip r:embed="rId4"/>
          <a:stretch>
            <a:fillRect/>
          </a:stretch>
        </p:blipFill>
        <p:spPr>
          <a:xfrm>
            <a:off x="75736" y="1888592"/>
            <a:ext cx="4328639" cy="1867855"/>
          </a:xfrm>
          <a:prstGeom prst="rect">
            <a:avLst/>
          </a:prstGeom>
        </p:spPr>
      </p:pic>
      <p:grpSp>
        <p:nvGrpSpPr>
          <p:cNvPr id="51" name="グループ化 50">
            <a:extLst>
              <a:ext uri="{FF2B5EF4-FFF2-40B4-BE49-F238E27FC236}">
                <a16:creationId xmlns:a16="http://schemas.microsoft.com/office/drawing/2014/main" id="{01D9F14B-5F3C-4ED4-8121-E63AF549404E}"/>
              </a:ext>
            </a:extLst>
          </p:cNvPr>
          <p:cNvGrpSpPr/>
          <p:nvPr/>
        </p:nvGrpSpPr>
        <p:grpSpPr>
          <a:xfrm>
            <a:off x="273273" y="4066046"/>
            <a:ext cx="4519130" cy="2580389"/>
            <a:chOff x="300578" y="816095"/>
            <a:chExt cx="10928123" cy="5892783"/>
          </a:xfrm>
        </p:grpSpPr>
        <p:cxnSp>
          <p:nvCxnSpPr>
            <p:cNvPr id="54" name="直線コネクタ 53">
              <a:extLst>
                <a:ext uri="{FF2B5EF4-FFF2-40B4-BE49-F238E27FC236}">
                  <a16:creationId xmlns:a16="http://schemas.microsoft.com/office/drawing/2014/main" id="{9F529C2A-B4CB-46DC-BA0E-08764ACC1C51}"/>
                </a:ext>
              </a:extLst>
            </p:cNvPr>
            <p:cNvCxnSpPr>
              <a:cxnSpLocks/>
            </p:cNvCxnSpPr>
            <p:nvPr/>
          </p:nvCxnSpPr>
          <p:spPr>
            <a:xfrm>
              <a:off x="907447" y="5750594"/>
              <a:ext cx="5045001" cy="0"/>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AE6CF9EE-B21D-400D-8965-49D392952AA7}"/>
                </a:ext>
              </a:extLst>
            </p:cNvPr>
            <p:cNvCxnSpPr>
              <a:cxnSpLocks/>
            </p:cNvCxnSpPr>
            <p:nvPr/>
          </p:nvCxnSpPr>
          <p:spPr>
            <a:xfrm>
              <a:off x="6240273" y="6431820"/>
              <a:ext cx="3589686" cy="0"/>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8A3CC864-A548-4ADC-8464-83A0DDE3BF84}"/>
                </a:ext>
              </a:extLst>
            </p:cNvPr>
            <p:cNvCxnSpPr>
              <a:cxnSpLocks/>
            </p:cNvCxnSpPr>
            <p:nvPr/>
          </p:nvCxnSpPr>
          <p:spPr>
            <a:xfrm>
              <a:off x="897213" y="3572437"/>
              <a:ext cx="5044998" cy="0"/>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F6BEC7EE-B985-4363-8A97-E01F672DFF03}"/>
                </a:ext>
              </a:extLst>
            </p:cNvPr>
            <p:cNvCxnSpPr>
              <a:cxnSpLocks/>
            </p:cNvCxnSpPr>
            <p:nvPr/>
          </p:nvCxnSpPr>
          <p:spPr>
            <a:xfrm>
              <a:off x="6233200" y="4360393"/>
              <a:ext cx="3589688" cy="0"/>
            </a:xfrm>
            <a:prstGeom prst="line">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38246B02-80A1-493F-A924-853B508283BF}"/>
                </a:ext>
              </a:extLst>
            </p:cNvPr>
            <p:cNvCxnSpPr>
              <a:cxnSpLocks/>
            </p:cNvCxnSpPr>
            <p:nvPr/>
          </p:nvCxnSpPr>
          <p:spPr>
            <a:xfrm>
              <a:off x="907447" y="4637013"/>
              <a:ext cx="5024530" cy="0"/>
            </a:xfrm>
            <a:prstGeom prst="line">
              <a:avLst/>
            </a:prstGeom>
            <a:ln w="19050">
              <a:solidFill>
                <a:schemeClr val="accent2">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3E3F64FB-BE6A-4541-B8ED-0B066CAF36A1}"/>
                </a:ext>
              </a:extLst>
            </p:cNvPr>
            <p:cNvCxnSpPr>
              <a:cxnSpLocks/>
            </p:cNvCxnSpPr>
            <p:nvPr/>
          </p:nvCxnSpPr>
          <p:spPr>
            <a:xfrm>
              <a:off x="6240273" y="5386312"/>
              <a:ext cx="3603833" cy="0"/>
            </a:xfrm>
            <a:prstGeom prst="line">
              <a:avLst/>
            </a:prstGeom>
            <a:ln w="19050">
              <a:solidFill>
                <a:schemeClr val="accent2">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52" name="円/楕円 44">
              <a:extLst>
                <a:ext uri="{FF2B5EF4-FFF2-40B4-BE49-F238E27FC236}">
                  <a16:creationId xmlns:a16="http://schemas.microsoft.com/office/drawing/2014/main" id="{2B81F027-0D10-4B08-B3FB-4346667F19A8}"/>
                </a:ext>
              </a:extLst>
            </p:cNvPr>
            <p:cNvSpPr/>
            <p:nvPr/>
          </p:nvSpPr>
          <p:spPr>
            <a:xfrm>
              <a:off x="1068999" y="4186345"/>
              <a:ext cx="1300113" cy="8818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53" name="正方形/長方形 52">
              <a:extLst>
                <a:ext uri="{FF2B5EF4-FFF2-40B4-BE49-F238E27FC236}">
                  <a16:creationId xmlns:a16="http://schemas.microsoft.com/office/drawing/2014/main" id="{FE3FD360-812C-4AA4-A083-5A5DF6D2D3CD}"/>
                </a:ext>
              </a:extLst>
            </p:cNvPr>
            <p:cNvSpPr/>
            <p:nvPr/>
          </p:nvSpPr>
          <p:spPr>
            <a:xfrm>
              <a:off x="5958798" y="816095"/>
              <a:ext cx="274404" cy="58927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56" name="稲妻 55">
              <a:extLst>
                <a:ext uri="{FF2B5EF4-FFF2-40B4-BE49-F238E27FC236}">
                  <a16:creationId xmlns:a16="http://schemas.microsoft.com/office/drawing/2014/main" id="{5A067FA3-ADC3-49ED-8B08-8D83A492DDAB}"/>
                </a:ext>
              </a:extLst>
            </p:cNvPr>
            <p:cNvSpPr/>
            <p:nvPr/>
          </p:nvSpPr>
          <p:spPr>
            <a:xfrm flipV="1">
              <a:off x="300578" y="4847580"/>
              <a:ext cx="1338559" cy="903014"/>
            </a:xfrm>
            <a:prstGeom prst="lightningBolt">
              <a:avLst/>
            </a:prstGeom>
            <a:solidFill>
              <a:srgbClr val="FFFF00"/>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9" name="フリーフォーム 14">
              <a:extLst>
                <a:ext uri="{FF2B5EF4-FFF2-40B4-BE49-F238E27FC236}">
                  <a16:creationId xmlns:a16="http://schemas.microsoft.com/office/drawing/2014/main" id="{078C2C81-C020-40C1-B278-93D30AFF4A05}"/>
                </a:ext>
              </a:extLst>
            </p:cNvPr>
            <p:cNvSpPr/>
            <p:nvPr/>
          </p:nvSpPr>
          <p:spPr>
            <a:xfrm rot="11201835" flipH="1">
              <a:off x="3115037" y="2672818"/>
              <a:ext cx="583669" cy="1619472"/>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28575">
              <a:solidFill>
                <a:schemeClr val="bg1">
                  <a:lumMod val="6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テキスト ボックス 59">
              <a:extLst>
                <a:ext uri="{FF2B5EF4-FFF2-40B4-BE49-F238E27FC236}">
                  <a16:creationId xmlns:a16="http://schemas.microsoft.com/office/drawing/2014/main" id="{551F225E-2CA3-4BD8-9CBB-222FB6F91ADB}"/>
                </a:ext>
              </a:extLst>
            </p:cNvPr>
            <p:cNvSpPr txBox="1"/>
            <p:nvPr/>
          </p:nvSpPr>
          <p:spPr>
            <a:xfrm>
              <a:off x="3460755" y="3809275"/>
              <a:ext cx="559211" cy="541897"/>
            </a:xfrm>
            <a:prstGeom prst="rect">
              <a:avLst/>
            </a:prstGeom>
            <a:noFill/>
          </p:spPr>
          <p:txBody>
            <a:bodyPr wrap="none" rtlCol="0">
              <a:spAutoFit/>
            </a:bodyPr>
            <a:lstStyle/>
            <a:p>
              <a:r>
                <a:rPr lang="en-US" altLang="ja-JP" sz="1600" b="1" dirty="0">
                  <a:solidFill>
                    <a:schemeClr val="tx1">
                      <a:lumMod val="50000"/>
                      <a:lumOff val="50000"/>
                    </a:schemeClr>
                  </a:solidFill>
                </a:rPr>
                <a:t>Ω</a:t>
              </a:r>
              <a:endParaRPr lang="ja-JP" altLang="en-US" sz="1600" b="1" dirty="0">
                <a:solidFill>
                  <a:schemeClr val="tx1">
                    <a:lumMod val="50000"/>
                    <a:lumOff val="50000"/>
                  </a:schemeClr>
                </a:solidFill>
              </a:endParaRPr>
            </a:p>
          </p:txBody>
        </p:sp>
        <p:sp>
          <p:nvSpPr>
            <p:cNvPr id="62" name="円/楕円 25">
              <a:extLst>
                <a:ext uri="{FF2B5EF4-FFF2-40B4-BE49-F238E27FC236}">
                  <a16:creationId xmlns:a16="http://schemas.microsoft.com/office/drawing/2014/main" id="{AA438BAE-D4B4-4B0B-9F69-BD63B3AC8249}"/>
                </a:ext>
              </a:extLst>
            </p:cNvPr>
            <p:cNvSpPr/>
            <p:nvPr/>
          </p:nvSpPr>
          <p:spPr>
            <a:xfrm>
              <a:off x="1783043" y="4417195"/>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3" name="円/楕円 25">
              <a:extLst>
                <a:ext uri="{FF2B5EF4-FFF2-40B4-BE49-F238E27FC236}">
                  <a16:creationId xmlns:a16="http://schemas.microsoft.com/office/drawing/2014/main" id="{B3BBF5D7-B3C0-405B-A33F-2DFAB81F5CBF}"/>
                </a:ext>
              </a:extLst>
            </p:cNvPr>
            <p:cNvSpPr/>
            <p:nvPr/>
          </p:nvSpPr>
          <p:spPr>
            <a:xfrm>
              <a:off x="1249149" y="4417195"/>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64" name="円/楕円 25">
              <a:extLst>
                <a:ext uri="{FF2B5EF4-FFF2-40B4-BE49-F238E27FC236}">
                  <a16:creationId xmlns:a16="http://schemas.microsoft.com/office/drawing/2014/main" id="{AD0E628F-799D-4141-A2EF-42EC4AD69520}"/>
                </a:ext>
              </a:extLst>
            </p:cNvPr>
            <p:cNvSpPr/>
            <p:nvPr/>
          </p:nvSpPr>
          <p:spPr>
            <a:xfrm>
              <a:off x="1283469" y="1687855"/>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65" name="円/楕円 25">
              <a:extLst>
                <a:ext uri="{FF2B5EF4-FFF2-40B4-BE49-F238E27FC236}">
                  <a16:creationId xmlns:a16="http://schemas.microsoft.com/office/drawing/2014/main" id="{C394E54C-C936-4620-A818-CD4303FAE655}"/>
                </a:ext>
              </a:extLst>
            </p:cNvPr>
            <p:cNvSpPr/>
            <p:nvPr/>
          </p:nvSpPr>
          <p:spPr>
            <a:xfrm>
              <a:off x="1796503" y="1687854"/>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66" name="円/楕円 25">
              <a:extLst>
                <a:ext uri="{FF2B5EF4-FFF2-40B4-BE49-F238E27FC236}">
                  <a16:creationId xmlns:a16="http://schemas.microsoft.com/office/drawing/2014/main" id="{ED56A8F1-8606-4F17-9E70-5774495B5E09}"/>
                </a:ext>
              </a:extLst>
            </p:cNvPr>
            <p:cNvSpPr/>
            <p:nvPr/>
          </p:nvSpPr>
          <p:spPr>
            <a:xfrm>
              <a:off x="5261629" y="3123996"/>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67" name="円/楕円 25">
              <a:extLst>
                <a:ext uri="{FF2B5EF4-FFF2-40B4-BE49-F238E27FC236}">
                  <a16:creationId xmlns:a16="http://schemas.microsoft.com/office/drawing/2014/main" id="{D0D4B57D-845F-41EA-82E1-DFBC689074B5}"/>
                </a:ext>
              </a:extLst>
            </p:cNvPr>
            <p:cNvSpPr/>
            <p:nvPr/>
          </p:nvSpPr>
          <p:spPr>
            <a:xfrm>
              <a:off x="7317366" y="3925646"/>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68" name="矢印: 上 67">
              <a:extLst>
                <a:ext uri="{FF2B5EF4-FFF2-40B4-BE49-F238E27FC236}">
                  <a16:creationId xmlns:a16="http://schemas.microsoft.com/office/drawing/2014/main" id="{87F58F86-93A1-4969-9E21-4F0EFAFBDE18}"/>
                </a:ext>
              </a:extLst>
            </p:cNvPr>
            <p:cNvSpPr/>
            <p:nvPr/>
          </p:nvSpPr>
          <p:spPr>
            <a:xfrm>
              <a:off x="1400791" y="2051509"/>
              <a:ext cx="649812" cy="2378961"/>
            </a:xfrm>
            <a:prstGeom prst="upArrow">
              <a:avLst/>
            </a:prstGeom>
            <a:gradFill>
              <a:gsLst>
                <a:gs pos="0">
                  <a:srgbClr val="FFC000"/>
                </a:gs>
                <a:gs pos="100000">
                  <a:schemeClr val="bg1">
                    <a:alpha val="7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9" name="矢印: 上 68">
              <a:extLst>
                <a:ext uri="{FF2B5EF4-FFF2-40B4-BE49-F238E27FC236}">
                  <a16:creationId xmlns:a16="http://schemas.microsoft.com/office/drawing/2014/main" id="{E2F20A15-B04B-4F28-A7FF-32C6F1FB782B}"/>
                </a:ext>
              </a:extLst>
            </p:cNvPr>
            <p:cNvSpPr/>
            <p:nvPr/>
          </p:nvSpPr>
          <p:spPr>
            <a:xfrm rot="6576564">
              <a:off x="3338831" y="1050783"/>
              <a:ext cx="649812" cy="3261118"/>
            </a:xfrm>
            <a:prstGeom prst="upArrow">
              <a:avLst/>
            </a:prstGeom>
            <a:gradFill>
              <a:gsLst>
                <a:gs pos="0">
                  <a:srgbClr val="FFC000"/>
                </a:gs>
                <a:gs pos="100000">
                  <a:schemeClr val="bg1">
                    <a:alpha val="7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70" name="矢印: 上 69">
              <a:extLst>
                <a:ext uri="{FF2B5EF4-FFF2-40B4-BE49-F238E27FC236}">
                  <a16:creationId xmlns:a16="http://schemas.microsoft.com/office/drawing/2014/main" id="{BA998E2E-DC63-4320-8DCB-5B5A0D9A3AF3}"/>
                </a:ext>
              </a:extLst>
            </p:cNvPr>
            <p:cNvSpPr/>
            <p:nvPr/>
          </p:nvSpPr>
          <p:spPr>
            <a:xfrm rot="6793404">
              <a:off x="6183155" y="2909713"/>
              <a:ext cx="649812" cy="1595770"/>
            </a:xfrm>
            <a:prstGeom prst="upArrow">
              <a:avLst/>
            </a:prstGeom>
            <a:gradFill>
              <a:gsLst>
                <a:gs pos="0">
                  <a:srgbClr val="FFC000"/>
                </a:gs>
                <a:gs pos="100000">
                  <a:schemeClr val="bg1">
                    <a:alpha val="7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73" name="円/楕円 44">
              <a:extLst>
                <a:ext uri="{FF2B5EF4-FFF2-40B4-BE49-F238E27FC236}">
                  <a16:creationId xmlns:a16="http://schemas.microsoft.com/office/drawing/2014/main" id="{62F1D686-0201-4E12-8488-2A1C3D043C91}"/>
                </a:ext>
              </a:extLst>
            </p:cNvPr>
            <p:cNvSpPr/>
            <p:nvPr/>
          </p:nvSpPr>
          <p:spPr>
            <a:xfrm>
              <a:off x="4452402" y="4192971"/>
              <a:ext cx="1300113" cy="8818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74" name="円/楕円 25">
              <a:extLst>
                <a:ext uri="{FF2B5EF4-FFF2-40B4-BE49-F238E27FC236}">
                  <a16:creationId xmlns:a16="http://schemas.microsoft.com/office/drawing/2014/main" id="{D8CD0968-CE5A-498F-93E8-7D6C5F1A0E73}"/>
                </a:ext>
              </a:extLst>
            </p:cNvPr>
            <p:cNvSpPr/>
            <p:nvPr/>
          </p:nvSpPr>
          <p:spPr>
            <a:xfrm>
              <a:off x="5166446" y="4423821"/>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5" name="円/楕円 25">
              <a:extLst>
                <a:ext uri="{FF2B5EF4-FFF2-40B4-BE49-F238E27FC236}">
                  <a16:creationId xmlns:a16="http://schemas.microsoft.com/office/drawing/2014/main" id="{ADF9C2D4-ED0A-4B13-9065-650F1F77A362}"/>
                </a:ext>
              </a:extLst>
            </p:cNvPr>
            <p:cNvSpPr/>
            <p:nvPr/>
          </p:nvSpPr>
          <p:spPr>
            <a:xfrm>
              <a:off x="4632552" y="4423821"/>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76" name="円/楕円 44">
              <a:extLst>
                <a:ext uri="{FF2B5EF4-FFF2-40B4-BE49-F238E27FC236}">
                  <a16:creationId xmlns:a16="http://schemas.microsoft.com/office/drawing/2014/main" id="{35647384-F25B-4C8C-B617-93B31B27E6A6}"/>
                </a:ext>
              </a:extLst>
            </p:cNvPr>
            <p:cNvSpPr/>
            <p:nvPr/>
          </p:nvSpPr>
          <p:spPr>
            <a:xfrm>
              <a:off x="6611241" y="4938379"/>
              <a:ext cx="1300113" cy="8818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77" name="円/楕円 25">
              <a:extLst>
                <a:ext uri="{FF2B5EF4-FFF2-40B4-BE49-F238E27FC236}">
                  <a16:creationId xmlns:a16="http://schemas.microsoft.com/office/drawing/2014/main" id="{D94C56DB-A8A1-4778-B587-1E47850A0ADA}"/>
                </a:ext>
              </a:extLst>
            </p:cNvPr>
            <p:cNvSpPr/>
            <p:nvPr/>
          </p:nvSpPr>
          <p:spPr>
            <a:xfrm>
              <a:off x="7325285" y="5169229"/>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8" name="円/楕円 25">
              <a:extLst>
                <a:ext uri="{FF2B5EF4-FFF2-40B4-BE49-F238E27FC236}">
                  <a16:creationId xmlns:a16="http://schemas.microsoft.com/office/drawing/2014/main" id="{981310BA-EF7B-49A1-A43B-F58C0238438E}"/>
                </a:ext>
              </a:extLst>
            </p:cNvPr>
            <p:cNvSpPr/>
            <p:nvPr/>
          </p:nvSpPr>
          <p:spPr>
            <a:xfrm>
              <a:off x="6791391" y="5169229"/>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79" name="矢印: 上 78">
              <a:extLst>
                <a:ext uri="{FF2B5EF4-FFF2-40B4-BE49-F238E27FC236}">
                  <a16:creationId xmlns:a16="http://schemas.microsoft.com/office/drawing/2014/main" id="{A537EE75-4575-4B43-B2CB-269446C9AEC7}"/>
                </a:ext>
              </a:extLst>
            </p:cNvPr>
            <p:cNvSpPr/>
            <p:nvPr/>
          </p:nvSpPr>
          <p:spPr>
            <a:xfrm rot="6738053">
              <a:off x="5851170" y="4508208"/>
              <a:ext cx="649812" cy="1133843"/>
            </a:xfrm>
            <a:prstGeom prst="upArrow">
              <a:avLst/>
            </a:prstGeom>
            <a:gradFill>
              <a:gsLst>
                <a:gs pos="0">
                  <a:srgbClr val="FB5F80"/>
                </a:gs>
                <a:gs pos="100000">
                  <a:schemeClr val="bg1">
                    <a:alpha val="7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rgbClr val="FB5F80"/>
                </a:solidFill>
              </a:endParaRPr>
            </a:p>
          </p:txBody>
        </p:sp>
        <p:sp>
          <p:nvSpPr>
            <p:cNvPr id="80" name="フリーフォーム 14">
              <a:extLst>
                <a:ext uri="{FF2B5EF4-FFF2-40B4-BE49-F238E27FC236}">
                  <a16:creationId xmlns:a16="http://schemas.microsoft.com/office/drawing/2014/main" id="{76DF3470-B9A4-4AED-838B-F4F8AE131DF1}"/>
                </a:ext>
              </a:extLst>
            </p:cNvPr>
            <p:cNvSpPr/>
            <p:nvPr/>
          </p:nvSpPr>
          <p:spPr>
            <a:xfrm rot="12426163" flipH="1" flipV="1">
              <a:off x="4278583" y="1763469"/>
              <a:ext cx="583669" cy="112846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28575">
              <a:solidFill>
                <a:schemeClr val="bg1">
                  <a:lumMod val="6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1" name="テキスト ボックス 80">
              <a:extLst>
                <a:ext uri="{FF2B5EF4-FFF2-40B4-BE49-F238E27FC236}">
                  <a16:creationId xmlns:a16="http://schemas.microsoft.com/office/drawing/2014/main" id="{86F1AF0C-9E99-4565-94E7-920A2956C0F8}"/>
                </a:ext>
              </a:extLst>
            </p:cNvPr>
            <p:cNvSpPr txBox="1"/>
            <p:nvPr/>
          </p:nvSpPr>
          <p:spPr>
            <a:xfrm>
              <a:off x="4971464" y="1519881"/>
              <a:ext cx="559210" cy="541898"/>
            </a:xfrm>
            <a:prstGeom prst="rect">
              <a:avLst/>
            </a:prstGeom>
            <a:noFill/>
          </p:spPr>
          <p:txBody>
            <a:bodyPr wrap="none" rtlCol="0">
              <a:spAutoFit/>
            </a:bodyPr>
            <a:lstStyle/>
            <a:p>
              <a:r>
                <a:rPr lang="en-US" altLang="ja-JP" sz="1600" b="1" dirty="0">
                  <a:solidFill>
                    <a:schemeClr val="tx1">
                      <a:lumMod val="50000"/>
                      <a:lumOff val="50000"/>
                    </a:schemeClr>
                  </a:solidFill>
                </a:rPr>
                <a:t>Ω</a:t>
              </a:r>
              <a:endParaRPr lang="ja-JP" altLang="en-US" sz="1600" b="1" dirty="0">
                <a:solidFill>
                  <a:schemeClr val="tx1">
                    <a:lumMod val="50000"/>
                    <a:lumOff val="50000"/>
                  </a:schemeClr>
                </a:solidFill>
              </a:endParaRPr>
            </a:p>
          </p:txBody>
        </p:sp>
        <p:cxnSp>
          <p:nvCxnSpPr>
            <p:cNvPr id="84" name="直線矢印コネクタ 83">
              <a:extLst>
                <a:ext uri="{FF2B5EF4-FFF2-40B4-BE49-F238E27FC236}">
                  <a16:creationId xmlns:a16="http://schemas.microsoft.com/office/drawing/2014/main" id="{2BF1F1E4-53AE-4EEA-896C-35B50E16B517}"/>
                </a:ext>
              </a:extLst>
            </p:cNvPr>
            <p:cNvCxnSpPr>
              <a:cxnSpLocks/>
            </p:cNvCxnSpPr>
            <p:nvPr/>
          </p:nvCxnSpPr>
          <p:spPr>
            <a:xfrm>
              <a:off x="9189154" y="4362923"/>
              <a:ext cx="0" cy="1008739"/>
            </a:xfrm>
            <a:prstGeom prst="straightConnector1">
              <a:avLst/>
            </a:prstGeom>
            <a:ln w="2540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5" name="テキスト ボックス 84">
                  <a:extLst>
                    <a:ext uri="{FF2B5EF4-FFF2-40B4-BE49-F238E27FC236}">
                      <a16:creationId xmlns:a16="http://schemas.microsoft.com/office/drawing/2014/main" id="{F2EA6286-D9BC-4866-B8AD-2D328509D1CC}"/>
                    </a:ext>
                  </a:extLst>
                </p:cNvPr>
                <p:cNvSpPr txBox="1"/>
                <p:nvPr/>
              </p:nvSpPr>
              <p:spPr>
                <a:xfrm>
                  <a:off x="9157946" y="4632726"/>
                  <a:ext cx="1132430" cy="93512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ja-JP" sz="1600" b="1" smtClean="0">
                            <a:solidFill>
                              <a:schemeClr val="tx2"/>
                            </a:solidFill>
                            <a:latin typeface="Cambria Math" panose="02040503050406030204" pitchFamily="18" charset="0"/>
                          </a:rPr>
                          <m:t>𝚫</m:t>
                        </m:r>
                      </m:oMath>
                    </m:oMathPara>
                  </a14:m>
                  <a:endParaRPr lang="ja-JP" altLang="en-US" sz="1600" b="1" dirty="0">
                    <a:solidFill>
                      <a:schemeClr val="tx2"/>
                    </a:solidFill>
                  </a:endParaRPr>
                </a:p>
              </p:txBody>
            </p:sp>
          </mc:Choice>
          <mc:Fallback xmlns="">
            <p:sp>
              <p:nvSpPr>
                <p:cNvPr id="85" name="テキスト ボックス 84">
                  <a:extLst>
                    <a:ext uri="{FF2B5EF4-FFF2-40B4-BE49-F238E27FC236}">
                      <a16:creationId xmlns:a16="http://schemas.microsoft.com/office/drawing/2014/main" id="{F2EA6286-D9BC-4866-B8AD-2D328509D1CC}"/>
                    </a:ext>
                  </a:extLst>
                </p:cNvPr>
                <p:cNvSpPr txBox="1">
                  <a:spLocks noRot="1" noChangeAspect="1" noMove="1" noResize="1" noEditPoints="1" noAdjustHandles="1" noChangeArrowheads="1" noChangeShapeType="1" noTextEdit="1"/>
                </p:cNvSpPr>
                <p:nvPr/>
              </p:nvSpPr>
              <p:spPr>
                <a:xfrm>
                  <a:off x="9157946" y="4632726"/>
                  <a:ext cx="1132430" cy="935125"/>
                </a:xfrm>
                <a:prstGeom prst="rect">
                  <a:avLst/>
                </a:prstGeom>
                <a:blipFill>
                  <a:blip r:embed="rId5"/>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6" name="テキスト ボックス 85">
                  <a:extLst>
                    <a:ext uri="{FF2B5EF4-FFF2-40B4-BE49-F238E27FC236}">
                      <a16:creationId xmlns:a16="http://schemas.microsoft.com/office/drawing/2014/main" id="{6C9D82BA-2873-4164-8FC1-0803EED215CE}"/>
                    </a:ext>
                  </a:extLst>
                </p:cNvPr>
                <p:cNvSpPr txBox="1"/>
                <p:nvPr/>
              </p:nvSpPr>
              <p:spPr>
                <a:xfrm>
                  <a:off x="9774360" y="4867293"/>
                  <a:ext cx="1454341" cy="102013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i="1" smtClean="0">
                                <a:solidFill>
                                  <a:schemeClr val="tx2"/>
                                </a:solidFill>
                                <a:latin typeface="Cambria Math" panose="02040503050406030204" pitchFamily="18" charset="0"/>
                              </a:rPr>
                            </m:ctrlPr>
                          </m:sSubPr>
                          <m:e>
                            <m:r>
                              <a:rPr lang="en-US" altLang="ja-JP" i="1">
                                <a:solidFill>
                                  <a:schemeClr val="tx2"/>
                                </a:solidFill>
                                <a:latin typeface="Cambria Math" panose="02040503050406030204" pitchFamily="18" charset="0"/>
                              </a:rPr>
                              <m:t>𝐸</m:t>
                            </m:r>
                          </m:e>
                          <m:sub>
                            <m:r>
                              <m:rPr>
                                <m:sty m:val="p"/>
                              </m:rPr>
                              <a:rPr lang="en-US" altLang="ja-JP">
                                <a:solidFill>
                                  <a:schemeClr val="tx2"/>
                                </a:solidFill>
                                <a:latin typeface="Cambria Math" panose="02040503050406030204" pitchFamily="18" charset="0"/>
                              </a:rPr>
                              <m:t>F</m:t>
                            </m:r>
                          </m:sub>
                        </m:sSub>
                      </m:oMath>
                    </m:oMathPara>
                  </a14:m>
                  <a:endParaRPr lang="ja-JP" altLang="en-US" dirty="0">
                    <a:solidFill>
                      <a:schemeClr val="tx2"/>
                    </a:solidFill>
                  </a:endParaRPr>
                </a:p>
              </p:txBody>
            </p:sp>
          </mc:Choice>
          <mc:Fallback xmlns="">
            <p:sp>
              <p:nvSpPr>
                <p:cNvPr id="86" name="テキスト ボックス 85">
                  <a:extLst>
                    <a:ext uri="{FF2B5EF4-FFF2-40B4-BE49-F238E27FC236}">
                      <a16:creationId xmlns:a16="http://schemas.microsoft.com/office/drawing/2014/main" id="{6C9D82BA-2873-4164-8FC1-0803EED215CE}"/>
                    </a:ext>
                  </a:extLst>
                </p:cNvPr>
                <p:cNvSpPr txBox="1">
                  <a:spLocks noRot="1" noChangeAspect="1" noMove="1" noResize="1" noEditPoints="1" noAdjustHandles="1" noChangeArrowheads="1" noChangeShapeType="1" noTextEdit="1"/>
                </p:cNvSpPr>
                <p:nvPr/>
              </p:nvSpPr>
              <p:spPr>
                <a:xfrm>
                  <a:off x="9774360" y="4867293"/>
                  <a:ext cx="1454341" cy="1020138"/>
                </a:xfrm>
                <a:prstGeom prst="rect">
                  <a:avLst/>
                </a:prstGeom>
                <a:blipFill>
                  <a:blip r:embed="rId6"/>
                  <a:stretch>
                    <a:fillRect/>
                  </a:stretch>
                </a:blipFill>
              </p:spPr>
              <p:txBody>
                <a:bodyPr/>
                <a:lstStyle/>
                <a:p>
                  <a:r>
                    <a:rPr lang="ja-JP" altLang="en-US">
                      <a:noFill/>
                    </a:rPr>
                    <a:t> </a:t>
                  </a:r>
                </a:p>
              </p:txBody>
            </p:sp>
          </mc:Fallback>
        </mc:AlternateContent>
      </p:grpSp>
      <p:sp>
        <p:nvSpPr>
          <p:cNvPr id="5" name="テキスト ボックス 4">
            <a:extLst>
              <a:ext uri="{FF2B5EF4-FFF2-40B4-BE49-F238E27FC236}">
                <a16:creationId xmlns:a16="http://schemas.microsoft.com/office/drawing/2014/main" id="{639D43A7-D5FE-AB48-9ACE-8BBAF17F33E7}"/>
              </a:ext>
            </a:extLst>
          </p:cNvPr>
          <p:cNvSpPr txBox="1"/>
          <p:nvPr/>
        </p:nvSpPr>
        <p:spPr>
          <a:xfrm>
            <a:off x="94345" y="2822519"/>
            <a:ext cx="1107996" cy="369332"/>
          </a:xfrm>
          <a:prstGeom prst="rect">
            <a:avLst/>
          </a:prstGeom>
          <a:noFill/>
        </p:spPr>
        <p:txBody>
          <a:bodyPr wrap="none" rtlCol="0">
            <a:spAutoFit/>
          </a:bodyPr>
          <a:lstStyle/>
          <a:p>
            <a:r>
              <a:rPr kumimoji="1" lang="ja-JP" altLang="en-US"/>
              <a:t>上部電極</a:t>
            </a:r>
          </a:p>
        </p:txBody>
      </p:sp>
      <p:sp>
        <p:nvSpPr>
          <p:cNvPr id="71" name="テキスト ボックス 70">
            <a:extLst>
              <a:ext uri="{FF2B5EF4-FFF2-40B4-BE49-F238E27FC236}">
                <a16:creationId xmlns:a16="http://schemas.microsoft.com/office/drawing/2014/main" id="{F953020E-2B9B-394D-A3F7-800D13716EE3}"/>
              </a:ext>
            </a:extLst>
          </p:cNvPr>
          <p:cNvSpPr txBox="1"/>
          <p:nvPr/>
        </p:nvSpPr>
        <p:spPr>
          <a:xfrm>
            <a:off x="3336213" y="2842996"/>
            <a:ext cx="1107996" cy="369332"/>
          </a:xfrm>
          <a:prstGeom prst="rect">
            <a:avLst/>
          </a:prstGeom>
          <a:noFill/>
        </p:spPr>
        <p:txBody>
          <a:bodyPr wrap="none" rtlCol="0">
            <a:spAutoFit/>
          </a:bodyPr>
          <a:lstStyle/>
          <a:p>
            <a:r>
              <a:rPr kumimoji="1" lang="ja-JP" altLang="en-US"/>
              <a:t>下部電極</a:t>
            </a:r>
          </a:p>
        </p:txBody>
      </p:sp>
      <p:graphicFrame>
        <p:nvGraphicFramePr>
          <p:cNvPr id="82" name="表 81">
            <a:extLst>
              <a:ext uri="{FF2B5EF4-FFF2-40B4-BE49-F238E27FC236}">
                <a16:creationId xmlns:a16="http://schemas.microsoft.com/office/drawing/2014/main" id="{D5B69A9C-83C2-AF41-A452-5AE7E8B0021B}"/>
              </a:ext>
            </a:extLst>
          </p:cNvPr>
          <p:cNvGraphicFramePr>
            <a:graphicFrameLocks noGrp="1"/>
          </p:cNvGraphicFramePr>
          <p:nvPr>
            <p:extLst>
              <p:ext uri="{D42A27DB-BD31-4B8C-83A1-F6EECF244321}">
                <p14:modId xmlns:p14="http://schemas.microsoft.com/office/powerpoint/2010/main" val="2810375693"/>
              </p:ext>
            </p:extLst>
          </p:nvPr>
        </p:nvGraphicFramePr>
        <p:xfrm>
          <a:off x="4889819" y="5599891"/>
          <a:ext cx="3616544" cy="1097280"/>
        </p:xfrm>
        <a:graphic>
          <a:graphicData uri="http://schemas.openxmlformats.org/drawingml/2006/table">
            <a:tbl>
              <a:tblPr firstRow="1" bandRow="1">
                <a:tableStyleId>{5C22544A-7EE6-4342-B048-85BDC9FD1C3A}</a:tableStyleId>
              </a:tblPr>
              <a:tblGrid>
                <a:gridCol w="1003375">
                  <a:extLst>
                    <a:ext uri="{9D8B030D-6E8A-4147-A177-3AD203B41FA5}">
                      <a16:colId xmlns:a16="http://schemas.microsoft.com/office/drawing/2014/main" val="2616232264"/>
                    </a:ext>
                  </a:extLst>
                </a:gridCol>
                <a:gridCol w="886968">
                  <a:extLst>
                    <a:ext uri="{9D8B030D-6E8A-4147-A177-3AD203B41FA5}">
                      <a16:colId xmlns:a16="http://schemas.microsoft.com/office/drawing/2014/main" val="453675640"/>
                    </a:ext>
                  </a:extLst>
                </a:gridCol>
                <a:gridCol w="905256">
                  <a:extLst>
                    <a:ext uri="{9D8B030D-6E8A-4147-A177-3AD203B41FA5}">
                      <a16:colId xmlns:a16="http://schemas.microsoft.com/office/drawing/2014/main" val="2349862945"/>
                    </a:ext>
                  </a:extLst>
                </a:gridCol>
                <a:gridCol w="820945">
                  <a:extLst>
                    <a:ext uri="{9D8B030D-6E8A-4147-A177-3AD203B41FA5}">
                      <a16:colId xmlns:a16="http://schemas.microsoft.com/office/drawing/2014/main" val="3027380848"/>
                    </a:ext>
                  </a:extLst>
                </a:gridCol>
              </a:tblGrid>
              <a:tr h="273488">
                <a:tc>
                  <a:txBody>
                    <a:bodyPr/>
                    <a:lstStyle/>
                    <a:p>
                      <a:endParaRPr kumimoji="1" lang="ja-JP" altLang="en-US" dirty="0"/>
                    </a:p>
                  </a:txBody>
                  <a:tcPr/>
                </a:tc>
                <a:tc>
                  <a:txBody>
                    <a:bodyPr/>
                    <a:lstStyle/>
                    <a:p>
                      <a:r>
                        <a:rPr kumimoji="1" lang="en-US" altLang="ja-JP" dirty="0" err="1"/>
                        <a:t>Nb</a:t>
                      </a:r>
                      <a:endParaRPr kumimoji="1" lang="ja-JP" altLang="en-US" dirty="0"/>
                    </a:p>
                  </a:txBody>
                  <a:tcPr/>
                </a:tc>
                <a:tc>
                  <a:txBody>
                    <a:bodyPr/>
                    <a:lstStyle/>
                    <a:p>
                      <a:r>
                        <a:rPr kumimoji="1" lang="en-US" altLang="ja-JP" dirty="0"/>
                        <a:t>Al</a:t>
                      </a:r>
                      <a:endParaRPr kumimoji="1" lang="ja-JP" altLang="en-US" dirty="0"/>
                    </a:p>
                  </a:txBody>
                  <a:tcPr/>
                </a:tc>
                <a:tc>
                  <a:txBody>
                    <a:bodyPr/>
                    <a:lstStyle/>
                    <a:p>
                      <a:r>
                        <a:rPr kumimoji="1" lang="en-US" altLang="ja-JP" dirty="0" err="1"/>
                        <a:t>Hf</a:t>
                      </a:r>
                      <a:endParaRPr kumimoji="1" lang="ja-JP" altLang="en-US" dirty="0"/>
                    </a:p>
                  </a:txBody>
                  <a:tcPr/>
                </a:tc>
                <a:extLst>
                  <a:ext uri="{0D108BD9-81ED-4DB2-BD59-A6C34878D82A}">
                    <a16:rowId xmlns:a16="http://schemas.microsoft.com/office/drawing/2014/main" val="1522470009"/>
                  </a:ext>
                </a:extLst>
              </a:tr>
              <a:tr h="273488">
                <a:tc>
                  <a:txBody>
                    <a:bodyPr/>
                    <a:lstStyle/>
                    <a:p>
                      <a:r>
                        <a:rPr kumimoji="1" lang="en-US" altLang="ja-JP" dirty="0">
                          <a:solidFill>
                            <a:schemeClr val="tx2"/>
                          </a:solidFill>
                        </a:rPr>
                        <a:t>Δ[</a:t>
                      </a:r>
                      <a:r>
                        <a:rPr kumimoji="1" lang="en-US" altLang="ja-JP" dirty="0" err="1">
                          <a:solidFill>
                            <a:schemeClr val="tx2"/>
                          </a:solidFill>
                        </a:rPr>
                        <a:t>meV</a:t>
                      </a:r>
                      <a:r>
                        <a:rPr kumimoji="1" lang="en-US" altLang="ja-JP" dirty="0">
                          <a:solidFill>
                            <a:schemeClr val="tx2"/>
                          </a:solidFill>
                        </a:rPr>
                        <a:t>]</a:t>
                      </a:r>
                      <a:endParaRPr kumimoji="1" lang="ja-JP" altLang="en-US" dirty="0">
                        <a:solidFill>
                          <a:schemeClr val="tx2"/>
                        </a:solidFill>
                      </a:endParaRPr>
                    </a:p>
                  </a:txBody>
                  <a:tcPr/>
                </a:tc>
                <a:tc>
                  <a:txBody>
                    <a:bodyPr/>
                    <a:lstStyle/>
                    <a:p>
                      <a:r>
                        <a:rPr kumimoji="1" lang="en-US" altLang="ja-JP" dirty="0">
                          <a:solidFill>
                            <a:schemeClr val="tx2"/>
                          </a:solidFill>
                        </a:rPr>
                        <a:t>1.550</a:t>
                      </a:r>
                      <a:endParaRPr kumimoji="1" lang="ja-JP" altLang="en-US" dirty="0">
                        <a:solidFill>
                          <a:schemeClr val="tx2"/>
                        </a:solidFill>
                      </a:endParaRPr>
                    </a:p>
                  </a:txBody>
                  <a:tcPr/>
                </a:tc>
                <a:tc>
                  <a:txBody>
                    <a:bodyPr/>
                    <a:lstStyle/>
                    <a:p>
                      <a:r>
                        <a:rPr kumimoji="1" lang="en-US" altLang="ja-JP" dirty="0">
                          <a:solidFill>
                            <a:schemeClr val="tx2"/>
                          </a:solidFill>
                        </a:rPr>
                        <a:t>0.172</a:t>
                      </a:r>
                      <a:endParaRPr kumimoji="1" lang="ja-JP" altLang="en-US" dirty="0">
                        <a:solidFill>
                          <a:schemeClr val="tx2"/>
                        </a:solidFill>
                      </a:endParaRPr>
                    </a:p>
                  </a:txBody>
                  <a:tcPr/>
                </a:tc>
                <a:tc>
                  <a:txBody>
                    <a:bodyPr/>
                    <a:lstStyle/>
                    <a:p>
                      <a:r>
                        <a:rPr kumimoji="1" lang="en-US" altLang="ja-JP" dirty="0">
                          <a:solidFill>
                            <a:schemeClr val="tx2"/>
                          </a:solidFill>
                        </a:rPr>
                        <a:t>0.021</a:t>
                      </a:r>
                      <a:endParaRPr kumimoji="1" lang="ja-JP" altLang="en-US" dirty="0">
                        <a:solidFill>
                          <a:schemeClr val="tx2"/>
                        </a:solidFill>
                      </a:endParaRPr>
                    </a:p>
                  </a:txBody>
                  <a:tcPr/>
                </a:tc>
                <a:extLst>
                  <a:ext uri="{0D108BD9-81ED-4DB2-BD59-A6C34878D82A}">
                    <a16:rowId xmlns:a16="http://schemas.microsoft.com/office/drawing/2014/main" val="3155206236"/>
                  </a:ext>
                </a:extLst>
              </a:tr>
              <a:tr h="273488">
                <a:tc>
                  <a:txBody>
                    <a:bodyPr/>
                    <a:lstStyle/>
                    <a:p>
                      <a:r>
                        <a:rPr kumimoji="1" lang="en-US" altLang="ja-JP" dirty="0">
                          <a:solidFill>
                            <a:schemeClr val="tx2"/>
                          </a:solidFill>
                        </a:rPr>
                        <a:t>T</a:t>
                      </a:r>
                      <a:r>
                        <a:rPr kumimoji="1" lang="en-US" altLang="ja-JP" baseline="-25000" dirty="0">
                          <a:solidFill>
                            <a:schemeClr val="tx2"/>
                          </a:solidFill>
                        </a:rPr>
                        <a:t>c</a:t>
                      </a:r>
                      <a:r>
                        <a:rPr kumimoji="1" lang="en-US" altLang="ja-JP" baseline="0" dirty="0">
                          <a:solidFill>
                            <a:schemeClr val="tx2"/>
                          </a:solidFill>
                        </a:rPr>
                        <a:t>[K]</a:t>
                      </a:r>
                      <a:endParaRPr kumimoji="1" lang="ja-JP" altLang="en-US" dirty="0">
                        <a:solidFill>
                          <a:schemeClr val="tx2"/>
                        </a:solidFill>
                      </a:endParaRPr>
                    </a:p>
                  </a:txBody>
                  <a:tcPr/>
                </a:tc>
                <a:tc>
                  <a:txBody>
                    <a:bodyPr/>
                    <a:lstStyle/>
                    <a:p>
                      <a:r>
                        <a:rPr kumimoji="1" lang="en-US" altLang="ja-JP" dirty="0">
                          <a:solidFill>
                            <a:schemeClr val="tx2"/>
                          </a:solidFill>
                        </a:rPr>
                        <a:t>9.20</a:t>
                      </a:r>
                      <a:endParaRPr kumimoji="1" lang="ja-JP" altLang="en-US" dirty="0">
                        <a:solidFill>
                          <a:schemeClr val="tx2"/>
                        </a:solidFill>
                      </a:endParaRPr>
                    </a:p>
                  </a:txBody>
                  <a:tcPr/>
                </a:tc>
                <a:tc>
                  <a:txBody>
                    <a:bodyPr/>
                    <a:lstStyle/>
                    <a:p>
                      <a:r>
                        <a:rPr kumimoji="1" lang="en-US" altLang="ja-JP" dirty="0">
                          <a:solidFill>
                            <a:schemeClr val="tx2"/>
                          </a:solidFill>
                        </a:rPr>
                        <a:t>1.14</a:t>
                      </a:r>
                      <a:endParaRPr kumimoji="1" lang="ja-JP" altLang="en-US" dirty="0">
                        <a:solidFill>
                          <a:schemeClr val="tx2"/>
                        </a:solidFill>
                      </a:endParaRPr>
                    </a:p>
                  </a:txBody>
                  <a:tcPr/>
                </a:tc>
                <a:tc>
                  <a:txBody>
                    <a:bodyPr/>
                    <a:lstStyle/>
                    <a:p>
                      <a:r>
                        <a:rPr kumimoji="1" lang="en-US" altLang="ja-JP" dirty="0">
                          <a:solidFill>
                            <a:schemeClr val="tx2"/>
                          </a:solidFill>
                        </a:rPr>
                        <a:t>0.13</a:t>
                      </a:r>
                      <a:endParaRPr kumimoji="1" lang="ja-JP" altLang="en-US" dirty="0">
                        <a:solidFill>
                          <a:schemeClr val="tx2"/>
                        </a:solidFill>
                      </a:endParaRPr>
                    </a:p>
                  </a:txBody>
                  <a:tcPr/>
                </a:tc>
                <a:extLst>
                  <a:ext uri="{0D108BD9-81ED-4DB2-BD59-A6C34878D82A}">
                    <a16:rowId xmlns:a16="http://schemas.microsoft.com/office/drawing/2014/main" val="3671493838"/>
                  </a:ext>
                </a:extLst>
              </a:tr>
            </a:tbl>
          </a:graphicData>
        </a:graphic>
      </p:graphicFrame>
    </p:spTree>
    <p:extLst>
      <p:ext uri="{BB962C8B-B14F-4D97-AF65-F5344CB8AC3E}">
        <p14:creationId xmlns:p14="http://schemas.microsoft.com/office/powerpoint/2010/main" val="3425709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B2161E70-4D74-4E42-985A-3BD06DF00295}"/>
              </a:ext>
            </a:extLst>
          </p:cNvPr>
          <p:cNvSpPr>
            <a:spLocks noGrp="1"/>
          </p:cNvSpPr>
          <p:nvPr>
            <p:ph type="title"/>
          </p:nvPr>
        </p:nvSpPr>
        <p:spPr/>
        <p:txBody>
          <a:bodyPr/>
          <a:lstStyle/>
          <a:p>
            <a:r>
              <a:rPr kumimoji="1" lang="en-US" altLang="ja-JP" dirty="0"/>
              <a:t>STJ</a:t>
            </a:r>
            <a:r>
              <a:rPr kumimoji="1" lang="ja-JP" altLang="en-US"/>
              <a:t>の</a:t>
            </a:r>
            <a:r>
              <a:rPr lang="ja-JP" altLang="en-US"/>
              <a:t>動作</a:t>
            </a:r>
            <a:endParaRPr kumimoji="1" lang="ja-JP" altLang="en-US"/>
          </a:p>
        </p:txBody>
      </p:sp>
      <p:sp>
        <p:nvSpPr>
          <p:cNvPr id="2" name="スライド番号プレースホルダー 1">
            <a:extLst>
              <a:ext uri="{FF2B5EF4-FFF2-40B4-BE49-F238E27FC236}">
                <a16:creationId xmlns:a16="http://schemas.microsoft.com/office/drawing/2014/main" id="{708D52DB-94CD-534D-BC5D-13D090BBF8F9}"/>
              </a:ext>
            </a:extLst>
          </p:cNvPr>
          <p:cNvSpPr>
            <a:spLocks noGrp="1"/>
          </p:cNvSpPr>
          <p:nvPr>
            <p:ph type="sldNum" sz="quarter" idx="12"/>
          </p:nvPr>
        </p:nvSpPr>
        <p:spPr/>
        <p:txBody>
          <a:bodyPr/>
          <a:lstStyle/>
          <a:p>
            <a:fld id="{D57F1E4F-1CFF-5643-939E-217C01CDF565}" type="slidenum">
              <a:rPr lang="en-US" smtClean="0"/>
              <a:pPr/>
              <a:t>12</a:t>
            </a:fld>
            <a:endParaRPr lang="en-US" dirty="0"/>
          </a:p>
        </p:txBody>
      </p:sp>
      <p:grpSp>
        <p:nvGrpSpPr>
          <p:cNvPr id="9" name="グループ化 8">
            <a:extLst>
              <a:ext uri="{FF2B5EF4-FFF2-40B4-BE49-F238E27FC236}">
                <a16:creationId xmlns:a16="http://schemas.microsoft.com/office/drawing/2014/main" id="{17D38E17-C3D8-1648-AEE5-B1448A3CCABF}"/>
              </a:ext>
            </a:extLst>
          </p:cNvPr>
          <p:cNvGrpSpPr/>
          <p:nvPr/>
        </p:nvGrpSpPr>
        <p:grpSpPr>
          <a:xfrm>
            <a:off x="276633" y="1975638"/>
            <a:ext cx="4579156" cy="3962991"/>
            <a:chOff x="3761290" y="878150"/>
            <a:chExt cx="5478576" cy="5089175"/>
          </a:xfrm>
        </p:grpSpPr>
        <p:cxnSp>
          <p:nvCxnSpPr>
            <p:cNvPr id="10" name="直線コネクタ 9">
              <a:extLst>
                <a:ext uri="{FF2B5EF4-FFF2-40B4-BE49-F238E27FC236}">
                  <a16:creationId xmlns:a16="http://schemas.microsoft.com/office/drawing/2014/main" id="{02930840-D792-BC42-8F6D-206ECB6B0528}"/>
                </a:ext>
              </a:extLst>
            </p:cNvPr>
            <p:cNvCxnSpPr>
              <a:cxnSpLocks/>
            </p:cNvCxnSpPr>
            <p:nvPr/>
          </p:nvCxnSpPr>
          <p:spPr>
            <a:xfrm flipV="1">
              <a:off x="5027101" y="3831120"/>
              <a:ext cx="115922" cy="57572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258A8251-5EBF-8947-9831-8230662E6156}"/>
                </a:ext>
              </a:extLst>
            </p:cNvPr>
            <p:cNvCxnSpPr/>
            <p:nvPr/>
          </p:nvCxnSpPr>
          <p:spPr>
            <a:xfrm flipV="1">
              <a:off x="6108040" y="1178141"/>
              <a:ext cx="0" cy="478918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FA68FA3-D2DC-1D4C-BFDC-A1EB71BB7D9E}"/>
                </a:ext>
              </a:extLst>
            </p:cNvPr>
            <p:cNvCxnSpPr>
              <a:cxnSpLocks/>
            </p:cNvCxnSpPr>
            <p:nvPr/>
          </p:nvCxnSpPr>
          <p:spPr>
            <a:xfrm flipV="1">
              <a:off x="5066676" y="2410500"/>
              <a:ext cx="2128763" cy="1956108"/>
            </a:xfrm>
            <a:prstGeom prst="line">
              <a:avLst/>
            </a:prstGeom>
            <a:ln w="12700">
              <a:solidFill>
                <a:srgbClr val="1D1DFF"/>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FFAE16E5-5C73-B34E-A29F-F150356D4C88}"/>
                </a:ext>
              </a:extLst>
            </p:cNvPr>
            <p:cNvCxnSpPr>
              <a:cxnSpLocks/>
            </p:cNvCxnSpPr>
            <p:nvPr/>
          </p:nvCxnSpPr>
          <p:spPr>
            <a:xfrm flipV="1">
              <a:off x="3816350" y="4407405"/>
              <a:ext cx="1201607" cy="1030621"/>
            </a:xfrm>
            <a:prstGeom prst="line">
              <a:avLst/>
            </a:prstGeom>
            <a:ln w="38100">
              <a:solidFill>
                <a:srgbClr val="1D1DFF"/>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7AF6B717-B6B2-5E48-B373-534C10D017B5}"/>
                </a:ext>
              </a:extLst>
            </p:cNvPr>
            <p:cNvCxnSpPr/>
            <p:nvPr/>
          </p:nvCxnSpPr>
          <p:spPr>
            <a:xfrm>
              <a:off x="6111223" y="2456739"/>
              <a:ext cx="3278" cy="1950103"/>
            </a:xfrm>
            <a:prstGeom prst="line">
              <a:avLst/>
            </a:prstGeom>
            <a:ln w="38100">
              <a:solidFill>
                <a:srgbClr val="FB5F8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C25FDE17-9FD5-AC44-B93C-AE4F5739CF09}"/>
                    </a:ext>
                  </a:extLst>
                </p:cNvPr>
                <p:cNvSpPr txBox="1"/>
                <p:nvPr/>
              </p:nvSpPr>
              <p:spPr>
                <a:xfrm>
                  <a:off x="6056860" y="878150"/>
                  <a:ext cx="1027488" cy="102141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ja-JP" i="1" smtClean="0">
                            <a:solidFill>
                              <a:schemeClr val="tx2"/>
                            </a:solidFill>
                            <a:latin typeface="Cambria Math" panose="02040503050406030204" pitchFamily="18" charset="0"/>
                          </a:rPr>
                          <m:t>𝐼</m:t>
                        </m:r>
                      </m:oMath>
                    </m:oMathPara>
                  </a14:m>
                  <a:endParaRPr lang="ja-JP" altLang="en-US" dirty="0">
                    <a:solidFill>
                      <a:schemeClr val="tx2"/>
                    </a:solidFill>
                  </a:endParaRPr>
                </a:p>
              </p:txBody>
            </p:sp>
          </mc:Choice>
          <mc:Fallback xmlns="">
            <p:sp>
              <p:nvSpPr>
                <p:cNvPr id="94" name="テキスト ボックス 93">
                  <a:extLst>
                    <a:ext uri="{FF2B5EF4-FFF2-40B4-BE49-F238E27FC236}">
                      <a16:creationId xmlns:a16="http://schemas.microsoft.com/office/drawing/2014/main" id="{CFFBDBE5-D517-432E-B407-753463D95FA7}"/>
                    </a:ext>
                  </a:extLst>
                </p:cNvPr>
                <p:cNvSpPr txBox="1">
                  <a:spLocks noRot="1" noChangeAspect="1" noMove="1" noResize="1" noEditPoints="1" noAdjustHandles="1" noChangeArrowheads="1" noChangeShapeType="1" noTextEdit="1"/>
                </p:cNvSpPr>
                <p:nvPr/>
              </p:nvSpPr>
              <p:spPr>
                <a:xfrm>
                  <a:off x="6056860" y="878150"/>
                  <a:ext cx="1027488" cy="1021418"/>
                </a:xfrm>
                <a:prstGeom prst="rect">
                  <a:avLst/>
                </a:prstGeom>
                <a:blipFill>
                  <a:blip r:embed="rId6"/>
                  <a:stretch>
                    <a:fillRect/>
                  </a:stretch>
                </a:blipFill>
              </p:spPr>
              <p:txBody>
                <a:bodyPr/>
                <a:lstStyle/>
                <a:p>
                  <a:r>
                    <a:rPr lang="ja-JP" altLang="en-US">
                      <a:noFill/>
                    </a:rPr>
                    <a:t> </a:t>
                  </a:r>
                </a:p>
              </p:txBody>
            </p:sp>
          </mc:Fallback>
        </mc:AlternateContent>
        <p:sp>
          <p:nvSpPr>
            <p:cNvPr id="16" name="テキスト ボックス 15">
              <a:extLst>
                <a:ext uri="{FF2B5EF4-FFF2-40B4-BE49-F238E27FC236}">
                  <a16:creationId xmlns:a16="http://schemas.microsoft.com/office/drawing/2014/main" id="{0668D61D-7E84-AF4A-8FCB-8B7403BA23BE}"/>
                </a:ext>
              </a:extLst>
            </p:cNvPr>
            <p:cNvSpPr txBox="1"/>
            <p:nvPr/>
          </p:nvSpPr>
          <p:spPr>
            <a:xfrm>
              <a:off x="7387986" y="4614731"/>
              <a:ext cx="957395" cy="750954"/>
            </a:xfrm>
            <a:prstGeom prst="rect">
              <a:avLst/>
            </a:prstGeom>
            <a:noFill/>
          </p:spPr>
          <p:txBody>
            <a:bodyPr wrap="none" rtlCol="0">
              <a:spAutoFit/>
            </a:bodyPr>
            <a:lstStyle/>
            <a:p>
              <a:r>
                <a:rPr lang="ja-JP" altLang="en-US" sz="1600">
                  <a:solidFill>
                    <a:srgbClr val="00B0F0"/>
                  </a:solidFill>
                </a:rPr>
                <a:t>光なし</a:t>
              </a:r>
              <a:endParaRPr lang="en-US" altLang="ja-JP" sz="1600" dirty="0">
                <a:solidFill>
                  <a:srgbClr val="00B0F0"/>
                </a:solidFill>
              </a:endParaRPr>
            </a:p>
            <a:p>
              <a:r>
                <a:rPr lang="ja-JP" altLang="en-US" sz="1600">
                  <a:solidFill>
                    <a:srgbClr val="FF8524"/>
                  </a:solidFill>
                  <a:ea typeface="+mj-ea"/>
                </a:rPr>
                <a:t>光あり</a:t>
              </a:r>
              <a:endParaRPr lang="ja-JP" altLang="en-US" sz="1600" dirty="0">
                <a:solidFill>
                  <a:srgbClr val="FF8524"/>
                </a:solidFill>
                <a:ea typeface="+mj-ea"/>
              </a:endParaRPr>
            </a:p>
          </p:txBody>
        </p:sp>
        <p:cxnSp>
          <p:nvCxnSpPr>
            <p:cNvPr id="17" name="直線コネクタ 16">
              <a:extLst>
                <a:ext uri="{FF2B5EF4-FFF2-40B4-BE49-F238E27FC236}">
                  <a16:creationId xmlns:a16="http://schemas.microsoft.com/office/drawing/2014/main" id="{19469B17-0975-1743-B4D8-DFCB59F00F81}"/>
                </a:ext>
              </a:extLst>
            </p:cNvPr>
            <p:cNvCxnSpPr/>
            <p:nvPr/>
          </p:nvCxnSpPr>
          <p:spPr>
            <a:xfrm flipV="1">
              <a:off x="5142139" y="3045080"/>
              <a:ext cx="1931801" cy="74549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F9AE96D8-6C17-4C44-BE24-3BEB53FAD480}"/>
                </a:ext>
              </a:extLst>
            </p:cNvPr>
            <p:cNvCxnSpPr>
              <a:cxnSpLocks/>
            </p:cNvCxnSpPr>
            <p:nvPr/>
          </p:nvCxnSpPr>
          <p:spPr>
            <a:xfrm flipV="1">
              <a:off x="7073843" y="2416787"/>
              <a:ext cx="128054" cy="647777"/>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テキスト ボックス 18">
                  <a:extLst>
                    <a:ext uri="{FF2B5EF4-FFF2-40B4-BE49-F238E27FC236}">
                      <a16:creationId xmlns:a16="http://schemas.microsoft.com/office/drawing/2014/main" id="{B1FBD2C6-1F27-3943-AA3F-BB195308B5BC}"/>
                    </a:ext>
                  </a:extLst>
                </p:cNvPr>
                <p:cNvSpPr txBox="1"/>
                <p:nvPr/>
              </p:nvSpPr>
              <p:spPr>
                <a:xfrm>
                  <a:off x="8070661" y="3402380"/>
                  <a:ext cx="1169205" cy="102141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ja-JP" i="1" smtClean="0">
                            <a:solidFill>
                              <a:schemeClr val="tx2"/>
                            </a:solidFill>
                            <a:latin typeface="Cambria Math" panose="02040503050406030204" pitchFamily="18" charset="0"/>
                          </a:rPr>
                          <m:t>𝑉</m:t>
                        </m:r>
                      </m:oMath>
                    </m:oMathPara>
                  </a14:m>
                  <a:endParaRPr lang="ja-JP" altLang="en-US" dirty="0">
                    <a:solidFill>
                      <a:schemeClr val="tx2"/>
                    </a:solidFill>
                  </a:endParaRPr>
                </a:p>
              </p:txBody>
            </p:sp>
          </mc:Choice>
          <mc:Fallback xmlns="">
            <p:sp>
              <p:nvSpPr>
                <p:cNvPr id="98" name="テキスト ボックス 97">
                  <a:extLst>
                    <a:ext uri="{FF2B5EF4-FFF2-40B4-BE49-F238E27FC236}">
                      <a16:creationId xmlns:a16="http://schemas.microsoft.com/office/drawing/2014/main" id="{F9DA00AC-5C99-4F93-A5DC-205C9797A682}"/>
                    </a:ext>
                  </a:extLst>
                </p:cNvPr>
                <p:cNvSpPr txBox="1">
                  <a:spLocks noRot="1" noChangeAspect="1" noMove="1" noResize="1" noEditPoints="1" noAdjustHandles="1" noChangeArrowheads="1" noChangeShapeType="1" noTextEdit="1"/>
                </p:cNvSpPr>
                <p:nvPr/>
              </p:nvSpPr>
              <p:spPr>
                <a:xfrm>
                  <a:off x="8070661" y="3402380"/>
                  <a:ext cx="1169205" cy="1021418"/>
                </a:xfrm>
                <a:prstGeom prst="rect">
                  <a:avLst/>
                </a:prstGeom>
                <a:blipFill>
                  <a:blip r:embed="rId7"/>
                  <a:stretch>
                    <a:fillRect/>
                  </a:stretch>
                </a:blipFill>
              </p:spPr>
              <p:txBody>
                <a:bodyPr/>
                <a:lstStyle/>
                <a:p>
                  <a:r>
                    <a:rPr lang="ja-JP" altLang="en-US">
                      <a:noFill/>
                    </a:rPr>
                    <a:t> </a:t>
                  </a:r>
                </a:p>
              </p:txBody>
            </p:sp>
          </mc:Fallback>
        </mc:AlternateContent>
        <p:cxnSp>
          <p:nvCxnSpPr>
            <p:cNvPr id="20" name="直線コネクタ 19">
              <a:extLst>
                <a:ext uri="{FF2B5EF4-FFF2-40B4-BE49-F238E27FC236}">
                  <a16:creationId xmlns:a16="http://schemas.microsoft.com/office/drawing/2014/main" id="{769E2D7C-6763-2541-828B-48BBE52A5E51}"/>
                </a:ext>
              </a:extLst>
            </p:cNvPr>
            <p:cNvCxnSpPr>
              <a:cxnSpLocks/>
            </p:cNvCxnSpPr>
            <p:nvPr/>
          </p:nvCxnSpPr>
          <p:spPr>
            <a:xfrm flipV="1">
              <a:off x="5024717" y="3551525"/>
              <a:ext cx="67626" cy="821143"/>
            </a:xfrm>
            <a:prstGeom prst="line">
              <a:avLst/>
            </a:prstGeom>
            <a:ln w="38100">
              <a:solidFill>
                <a:srgbClr val="1D1DFF"/>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EE85971B-5AB1-9F4E-B7C6-9B92C56FD54A}"/>
                    </a:ext>
                  </a:extLst>
                </p:cNvPr>
                <p:cNvSpPr txBox="1"/>
                <p:nvPr/>
              </p:nvSpPr>
              <p:spPr>
                <a:xfrm>
                  <a:off x="5142139" y="2042098"/>
                  <a:ext cx="1129848" cy="9362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1600" i="1" smtClean="0">
                                <a:solidFill>
                                  <a:srgbClr val="FB5F80"/>
                                </a:solidFill>
                                <a:latin typeface="Cambria Math" panose="02040503050406030204" pitchFamily="18" charset="0"/>
                              </a:rPr>
                            </m:ctrlPr>
                          </m:sSubPr>
                          <m:e>
                            <m:r>
                              <a:rPr lang="en-US" altLang="ja-JP" sz="1600" i="1">
                                <a:solidFill>
                                  <a:srgbClr val="FB5F80"/>
                                </a:solidFill>
                                <a:latin typeface="Cambria Math" panose="02040503050406030204" pitchFamily="18" charset="0"/>
                              </a:rPr>
                              <m:t>𝐼</m:t>
                            </m:r>
                          </m:e>
                          <m:sub>
                            <m:r>
                              <m:rPr>
                                <m:sty m:val="p"/>
                              </m:rPr>
                              <a:rPr lang="en-US" altLang="ja-JP" sz="1600">
                                <a:solidFill>
                                  <a:srgbClr val="FB5F80"/>
                                </a:solidFill>
                                <a:latin typeface="Cambria Math" panose="02040503050406030204" pitchFamily="18" charset="0"/>
                              </a:rPr>
                              <m:t>c</m:t>
                            </m:r>
                          </m:sub>
                        </m:sSub>
                      </m:oMath>
                    </m:oMathPara>
                  </a14:m>
                  <a:endParaRPr lang="ja-JP" altLang="en-US" sz="1600" dirty="0">
                    <a:solidFill>
                      <a:srgbClr val="FB5F80"/>
                    </a:solidFill>
                  </a:endParaRPr>
                </a:p>
              </p:txBody>
            </p:sp>
          </mc:Choice>
          <mc:Fallback xmlns="">
            <p:sp>
              <p:nvSpPr>
                <p:cNvPr id="99" name="テキスト ボックス 98">
                  <a:extLst>
                    <a:ext uri="{FF2B5EF4-FFF2-40B4-BE49-F238E27FC236}">
                      <a16:creationId xmlns:a16="http://schemas.microsoft.com/office/drawing/2014/main" id="{FD0CC323-7769-40E7-8ABC-240551E16158}"/>
                    </a:ext>
                  </a:extLst>
                </p:cNvPr>
                <p:cNvSpPr txBox="1">
                  <a:spLocks noRot="1" noChangeAspect="1" noMove="1" noResize="1" noEditPoints="1" noAdjustHandles="1" noChangeArrowheads="1" noChangeShapeType="1" noTextEdit="1"/>
                </p:cNvSpPr>
                <p:nvPr/>
              </p:nvSpPr>
              <p:spPr>
                <a:xfrm>
                  <a:off x="5142139" y="2042098"/>
                  <a:ext cx="1129848" cy="936299"/>
                </a:xfrm>
                <a:prstGeom prst="rect">
                  <a:avLst/>
                </a:prstGeom>
                <a:blipFill>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2" name="テキスト ボックス 21">
                  <a:extLst>
                    <a:ext uri="{FF2B5EF4-FFF2-40B4-BE49-F238E27FC236}">
                      <a16:creationId xmlns:a16="http://schemas.microsoft.com/office/drawing/2014/main" id="{0CFEB3AD-7922-1640-9660-046C651A30E7}"/>
                    </a:ext>
                  </a:extLst>
                </p:cNvPr>
                <p:cNvSpPr txBox="1"/>
                <p:nvPr/>
              </p:nvSpPr>
              <p:spPr>
                <a:xfrm>
                  <a:off x="6409216" y="3441120"/>
                  <a:ext cx="1770247" cy="85118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ja-JP" sz="1400" b="1" i="1" smtClean="0">
                            <a:solidFill>
                              <a:schemeClr val="tx2"/>
                            </a:solidFill>
                            <a:latin typeface="Cambria Math" panose="02040503050406030204" pitchFamily="18" charset="0"/>
                          </a:rPr>
                          <m:t>𝟐</m:t>
                        </m:r>
                        <m:r>
                          <a:rPr lang="en-US" altLang="ja-JP" sz="1400" b="1" i="1">
                            <a:solidFill>
                              <a:schemeClr val="tx2"/>
                            </a:solidFill>
                            <a:latin typeface="Cambria Math" panose="02040503050406030204" pitchFamily="18" charset="0"/>
                          </a:rPr>
                          <m:t>𝜟</m:t>
                        </m:r>
                        <m:r>
                          <a:rPr lang="en-US" altLang="ja-JP" sz="1400" b="1" i="1">
                            <a:solidFill>
                              <a:schemeClr val="tx2"/>
                            </a:solidFill>
                            <a:latin typeface="Cambria Math" panose="02040503050406030204" pitchFamily="18" charset="0"/>
                          </a:rPr>
                          <m:t>/</m:t>
                        </m:r>
                        <m:r>
                          <a:rPr lang="en-US" altLang="ja-JP" sz="1400" b="1" i="1">
                            <a:solidFill>
                              <a:schemeClr val="tx2"/>
                            </a:solidFill>
                            <a:latin typeface="Cambria Math" panose="02040503050406030204" pitchFamily="18" charset="0"/>
                          </a:rPr>
                          <m:t>𝒆</m:t>
                        </m:r>
                      </m:oMath>
                    </m:oMathPara>
                  </a14:m>
                  <a:endParaRPr lang="ja-JP" altLang="en-US" sz="1400" b="1" dirty="0">
                    <a:solidFill>
                      <a:schemeClr val="tx2"/>
                    </a:solidFill>
                  </a:endParaRPr>
                </a:p>
              </p:txBody>
            </p:sp>
          </mc:Choice>
          <mc:Fallback xmlns="">
            <p:sp>
              <p:nvSpPr>
                <p:cNvPr id="100" name="テキスト ボックス 99">
                  <a:extLst>
                    <a:ext uri="{FF2B5EF4-FFF2-40B4-BE49-F238E27FC236}">
                      <a16:creationId xmlns:a16="http://schemas.microsoft.com/office/drawing/2014/main" id="{22996B16-1E3F-4D4C-8C45-70AE18736DD9}"/>
                    </a:ext>
                  </a:extLst>
                </p:cNvPr>
                <p:cNvSpPr txBox="1">
                  <a:spLocks noRot="1" noChangeAspect="1" noMove="1" noResize="1" noEditPoints="1" noAdjustHandles="1" noChangeArrowheads="1" noChangeShapeType="1" noTextEdit="1"/>
                </p:cNvSpPr>
                <p:nvPr/>
              </p:nvSpPr>
              <p:spPr>
                <a:xfrm>
                  <a:off x="6409216" y="3441120"/>
                  <a:ext cx="1770247" cy="851183"/>
                </a:xfrm>
                <a:prstGeom prst="rect">
                  <a:avLst/>
                </a:prstGeom>
                <a:blipFill>
                  <a:blip r:embed="rId9"/>
                  <a:stretch>
                    <a:fillRect b="-10000"/>
                  </a:stretch>
                </a:blipFill>
              </p:spPr>
              <p:txBody>
                <a:bodyPr/>
                <a:lstStyle/>
                <a:p>
                  <a:r>
                    <a:rPr lang="ja-JP" altLang="en-US">
                      <a:noFill/>
                    </a:rPr>
                    <a:t> </a:t>
                  </a:r>
                </a:p>
              </p:txBody>
            </p:sp>
          </mc:Fallback>
        </mc:AlternateContent>
        <p:cxnSp>
          <p:nvCxnSpPr>
            <p:cNvPr id="23" name="直線矢印コネクタ 22">
              <a:extLst>
                <a:ext uri="{FF2B5EF4-FFF2-40B4-BE49-F238E27FC236}">
                  <a16:creationId xmlns:a16="http://schemas.microsoft.com/office/drawing/2014/main" id="{553A29E8-A378-F744-917D-477FE51E9FFB}"/>
                </a:ext>
              </a:extLst>
            </p:cNvPr>
            <p:cNvCxnSpPr>
              <a:cxnSpLocks/>
            </p:cNvCxnSpPr>
            <p:nvPr/>
          </p:nvCxnSpPr>
          <p:spPr>
            <a:xfrm rot="5400000" flipV="1">
              <a:off x="6155882" y="1034408"/>
              <a:ext cx="0" cy="478918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50C896C-675A-0E46-BA03-E209902276DD}"/>
                </a:ext>
              </a:extLst>
            </p:cNvPr>
            <p:cNvCxnSpPr>
              <a:cxnSpLocks/>
            </p:cNvCxnSpPr>
            <p:nvPr/>
          </p:nvCxnSpPr>
          <p:spPr>
            <a:xfrm flipV="1">
              <a:off x="5108103" y="3299080"/>
              <a:ext cx="1965836" cy="246382"/>
            </a:xfrm>
            <a:prstGeom prst="line">
              <a:avLst/>
            </a:prstGeom>
            <a:ln w="38100">
              <a:solidFill>
                <a:srgbClr val="A7E8FF"/>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6B696FB1-D4DF-F54E-813E-108C4CD5E223}"/>
                </a:ext>
              </a:extLst>
            </p:cNvPr>
            <p:cNvCxnSpPr>
              <a:cxnSpLocks/>
            </p:cNvCxnSpPr>
            <p:nvPr/>
          </p:nvCxnSpPr>
          <p:spPr>
            <a:xfrm flipV="1">
              <a:off x="7080835" y="2449720"/>
              <a:ext cx="121062" cy="848804"/>
            </a:xfrm>
            <a:prstGeom prst="line">
              <a:avLst/>
            </a:prstGeom>
            <a:ln w="38100">
              <a:solidFill>
                <a:srgbClr val="1D1DFF"/>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ACF32780-1BB4-274F-B5CA-6FB35867A430}"/>
                </a:ext>
              </a:extLst>
            </p:cNvPr>
            <p:cNvCxnSpPr>
              <a:cxnSpLocks/>
            </p:cNvCxnSpPr>
            <p:nvPr/>
          </p:nvCxnSpPr>
          <p:spPr>
            <a:xfrm flipV="1">
              <a:off x="7195439" y="1407357"/>
              <a:ext cx="1201607" cy="1030621"/>
            </a:xfrm>
            <a:prstGeom prst="line">
              <a:avLst/>
            </a:prstGeom>
            <a:ln w="38100">
              <a:solidFill>
                <a:srgbClr val="1D1DFF"/>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7" name="コンテンツ プレースホルダー 104">
                <a:extLst>
                  <a:ext uri="{FF2B5EF4-FFF2-40B4-BE49-F238E27FC236}">
                    <a16:creationId xmlns:a16="http://schemas.microsoft.com/office/drawing/2014/main" id="{F87C5346-E143-E34E-876D-839AFDC6D481}"/>
                  </a:ext>
                </a:extLst>
              </p:cNvPr>
              <p:cNvSpPr txBox="1">
                <a:spLocks/>
              </p:cNvSpPr>
              <p:nvPr/>
            </p:nvSpPr>
            <p:spPr>
              <a:xfrm>
                <a:off x="4334842" y="1159701"/>
                <a:ext cx="5602010" cy="2743967"/>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20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a:lstStyle>
              <a:p>
                <a:r>
                  <a:rPr lang="en-US" altLang="ja-JP" dirty="0"/>
                  <a:t>I-V</a:t>
                </a:r>
                <a:r>
                  <a:rPr lang="ja-JP" altLang="en-US"/>
                  <a:t>特性</a:t>
                </a:r>
                <a:endParaRPr lang="en-US" altLang="ja-JP" dirty="0"/>
              </a:p>
              <a:p>
                <a:pPr lvl="1">
                  <a:buFont typeface="Wingdings" panose="05000000000000000000" pitchFamily="2" charset="2"/>
                  <a:buChar char="Ø"/>
                </a:pPr>
                <a:r>
                  <a:rPr lang="ja-JP" altLang="en-US"/>
                  <a:t>クーパー対がトンネルすることにより</a:t>
                </a:r>
                <a:br>
                  <a:rPr lang="en-US" altLang="ja-JP" dirty="0">
                    <a:solidFill>
                      <a:srgbClr val="FB5F80"/>
                    </a:solidFill>
                  </a:rPr>
                </a:br>
                <a:r>
                  <a:rPr lang="ja-JP" altLang="en-US">
                    <a:solidFill>
                      <a:srgbClr val="FB5F80"/>
                    </a:solidFill>
                  </a:rPr>
                  <a:t>ジョセフソン電流</a:t>
                </a:r>
                <a:r>
                  <a:rPr lang="ja-JP" altLang="en-US"/>
                  <a:t>が流れる。</a:t>
                </a:r>
                <a:br>
                  <a:rPr lang="en-US" altLang="ja-JP" dirty="0"/>
                </a:br>
                <a:r>
                  <a:rPr lang="en-US" altLang="ja-JP" dirty="0"/>
                  <a:t>(</a:t>
                </a:r>
                <a:r>
                  <a:rPr lang="ja-JP" altLang="en-US"/>
                  <a:t>絶縁膜に磁場を印加することで抑制</a:t>
                </a:r>
                <a:r>
                  <a:rPr lang="en-US" altLang="ja-JP" dirty="0"/>
                  <a:t>)</a:t>
                </a:r>
              </a:p>
              <a:p>
                <a:pPr lvl="1">
                  <a:buFont typeface="Wingdings" panose="05000000000000000000" pitchFamily="2" charset="2"/>
                  <a:buChar char="Ø"/>
                </a:pPr>
                <a:r>
                  <a:rPr lang="ja-JP" altLang="en-US">
                    <a:solidFill>
                      <a:srgbClr val="00B0F0"/>
                    </a:solidFill>
                  </a:rPr>
                  <a:t>リーク電流</a:t>
                </a:r>
                <a:r>
                  <a:rPr lang="ja-JP" altLang="en-US"/>
                  <a:t>は超伝導転移温度の</a:t>
                </a:r>
                <a:r>
                  <a:rPr lang="en-US" altLang="ja-JP" dirty="0"/>
                  <a:t>1/10</a:t>
                </a:r>
                <a:r>
                  <a:rPr lang="ja-JP" altLang="en-US"/>
                  <a:t>で</a:t>
                </a:r>
                <a:br>
                  <a:rPr lang="en-US" altLang="ja-JP" dirty="0"/>
                </a:br>
                <a:r>
                  <a:rPr lang="ja-JP" altLang="en-US"/>
                  <a:t>構造起因のものが主となる。</a:t>
                </a:r>
                <a:endParaRPr lang="en-US" altLang="ja-JP" dirty="0"/>
              </a:p>
              <a:p>
                <a:pPr lvl="1">
                  <a:buFont typeface="Wingdings" panose="05000000000000000000" pitchFamily="2" charset="2"/>
                  <a:buChar char="Ø"/>
                </a:pPr>
                <a14:m>
                  <m:oMath xmlns:m="http://schemas.openxmlformats.org/officeDocument/2006/math">
                    <m:r>
                      <a:rPr lang="en-US" altLang="ja-JP" b="0" i="1" smtClean="0">
                        <a:latin typeface="Cambria Math" panose="02040503050406030204" pitchFamily="18" charset="0"/>
                      </a:rPr>
                      <m:t>𝑉</m:t>
                    </m:r>
                    <m:r>
                      <a:rPr lang="en-US" altLang="ja-JP" b="0" i="1" smtClean="0">
                        <a:latin typeface="Cambria Math" panose="02040503050406030204" pitchFamily="18" charset="0"/>
                      </a:rPr>
                      <m:t>&lt;</m:t>
                    </m:r>
                    <m:d>
                      <m:dPr>
                        <m:begChr m:val="|"/>
                        <m:endChr m:val="|"/>
                        <m:ctrlPr>
                          <a:rPr lang="en-US" altLang="ja-JP" b="0" i="1" smtClean="0">
                            <a:latin typeface="Cambria Math" panose="02040503050406030204" pitchFamily="18" charset="0"/>
                          </a:rPr>
                        </m:ctrlPr>
                      </m:dPr>
                      <m:e>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2</m:t>
                            </m:r>
                            <m:r>
                              <m:rPr>
                                <m:sty m:val="p"/>
                              </m:rPr>
                              <a:rPr lang="en-US" altLang="ja-JP" b="0" i="0" smtClean="0">
                                <a:latin typeface="Cambria Math" panose="02040503050406030204" pitchFamily="18" charset="0"/>
                              </a:rPr>
                              <m:t>Δ</m:t>
                            </m:r>
                          </m:num>
                          <m:den>
                            <m:r>
                              <a:rPr lang="en-US" altLang="ja-JP" b="0" i="1" smtClean="0">
                                <a:latin typeface="Cambria Math" panose="02040503050406030204" pitchFamily="18" charset="0"/>
                              </a:rPr>
                              <m:t>𝑒</m:t>
                            </m:r>
                          </m:den>
                        </m:f>
                      </m:e>
                    </m:d>
                  </m:oMath>
                </a14:m>
                <a:r>
                  <a:rPr lang="ja-JP" altLang="en-US"/>
                  <a:t>の領域で使用。</a:t>
                </a:r>
                <a:endParaRPr lang="en-US" altLang="ja-JP" dirty="0"/>
              </a:p>
            </p:txBody>
          </p:sp>
        </mc:Choice>
        <mc:Fallback xmlns="">
          <p:sp>
            <p:nvSpPr>
              <p:cNvPr id="27" name="コンテンツ プレースホルダー 104">
                <a:extLst>
                  <a:ext uri="{FF2B5EF4-FFF2-40B4-BE49-F238E27FC236}">
                    <a16:creationId xmlns:a16="http://schemas.microsoft.com/office/drawing/2014/main" id="{F87C5346-E143-E34E-876D-839AFDC6D481}"/>
                  </a:ext>
                </a:extLst>
              </p:cNvPr>
              <p:cNvSpPr txBox="1">
                <a:spLocks noRot="1" noChangeAspect="1" noMove="1" noResize="1" noEditPoints="1" noAdjustHandles="1" noChangeArrowheads="1" noChangeShapeType="1" noTextEdit="1"/>
              </p:cNvSpPr>
              <p:nvPr/>
            </p:nvSpPr>
            <p:spPr>
              <a:xfrm>
                <a:off x="4334842" y="1159701"/>
                <a:ext cx="5602010" cy="2743967"/>
              </a:xfrm>
              <a:prstGeom prst="rect">
                <a:avLst/>
              </a:prstGeom>
              <a:blipFill>
                <a:blip r:embed="rId10"/>
                <a:stretch>
                  <a:fillRect l="-452" b="-17512"/>
                </a:stretch>
              </a:blipFill>
            </p:spPr>
            <p:txBody>
              <a:bodyPr/>
              <a:lstStyle/>
              <a:p>
                <a:r>
                  <a:rPr lang="ja-JP" altLang="en-US">
                    <a:noFill/>
                  </a:rPr>
                  <a:t> </a:t>
                </a:r>
              </a:p>
            </p:txBody>
          </p:sp>
        </mc:Fallback>
      </mc:AlternateContent>
      <p:pic>
        <p:nvPicPr>
          <p:cNvPr id="55" name="図 54">
            <a:extLst>
              <a:ext uri="{FF2B5EF4-FFF2-40B4-BE49-F238E27FC236}">
                <a16:creationId xmlns:a16="http://schemas.microsoft.com/office/drawing/2014/main" id="{7B035CB9-A629-BD44-BDD3-39EDD752EA9F}"/>
              </a:ext>
            </a:extLst>
          </p:cNvPr>
          <p:cNvPicPr>
            <a:picLocks noChangeAspect="1"/>
          </p:cNvPicPr>
          <p:nvPr/>
        </p:nvPicPr>
        <p:blipFill>
          <a:blip r:embed="rId11"/>
          <a:stretch>
            <a:fillRect/>
          </a:stretch>
        </p:blipFill>
        <p:spPr>
          <a:xfrm>
            <a:off x="4791318" y="4087805"/>
            <a:ext cx="3425641" cy="2474398"/>
          </a:xfrm>
          <a:prstGeom prst="rect">
            <a:avLst/>
          </a:prstGeom>
        </p:spPr>
      </p:pic>
      <p:sp>
        <p:nvSpPr>
          <p:cNvPr id="56" name="テキスト ボックス 55">
            <a:extLst>
              <a:ext uri="{FF2B5EF4-FFF2-40B4-BE49-F238E27FC236}">
                <a16:creationId xmlns:a16="http://schemas.microsoft.com/office/drawing/2014/main" id="{A41D79B0-A560-6E4E-9D4C-35F0371C5FA9}"/>
              </a:ext>
            </a:extLst>
          </p:cNvPr>
          <p:cNvSpPr txBox="1"/>
          <p:nvPr/>
        </p:nvSpPr>
        <p:spPr>
          <a:xfrm>
            <a:off x="4791318" y="3899998"/>
            <a:ext cx="3621504" cy="276999"/>
          </a:xfrm>
          <a:prstGeom prst="rect">
            <a:avLst/>
          </a:prstGeom>
          <a:noFill/>
          <a:ln>
            <a:noFill/>
          </a:ln>
        </p:spPr>
        <p:txBody>
          <a:bodyPr wrap="none" rtlCol="0">
            <a:spAutoFit/>
          </a:bodyPr>
          <a:lstStyle/>
          <a:p>
            <a:pPr algn="ctr"/>
            <a:r>
              <a:rPr kumimoji="1" lang="ja-JP" altLang="en-US" sz="1200" b="1" dirty="0"/>
              <a:t>リーク電流の温度依存性　</a:t>
            </a:r>
            <a:r>
              <a:rPr kumimoji="1" lang="ja-JP" altLang="en-US" sz="1050" b="1" dirty="0"/>
              <a:t>産総研</a:t>
            </a:r>
            <a:r>
              <a:rPr kumimoji="1" lang="en-US" altLang="ja-JP" sz="1050" b="1" dirty="0"/>
              <a:t> </a:t>
            </a:r>
            <a:r>
              <a:rPr kumimoji="1" lang="ja-JP" altLang="en-US" sz="1050" b="1" dirty="0"/>
              <a:t>藤井氏による測定</a:t>
            </a:r>
          </a:p>
        </p:txBody>
      </p:sp>
      <p:sp>
        <p:nvSpPr>
          <p:cNvPr id="57" name="テキスト ボックス 56">
            <a:extLst>
              <a:ext uri="{FF2B5EF4-FFF2-40B4-BE49-F238E27FC236}">
                <a16:creationId xmlns:a16="http://schemas.microsoft.com/office/drawing/2014/main" id="{9E1E0C1C-A66A-B74D-B765-0982F582EBFB}"/>
              </a:ext>
            </a:extLst>
          </p:cNvPr>
          <p:cNvSpPr txBox="1"/>
          <p:nvPr/>
        </p:nvSpPr>
        <p:spPr>
          <a:xfrm>
            <a:off x="4066239" y="6417879"/>
            <a:ext cx="4763460" cy="430887"/>
          </a:xfrm>
          <a:prstGeom prst="rect">
            <a:avLst/>
          </a:prstGeom>
          <a:noFill/>
        </p:spPr>
        <p:txBody>
          <a:bodyPr wrap="square" rtlCol="0">
            <a:spAutoFit/>
          </a:bodyPr>
          <a:lstStyle/>
          <a:p>
            <a:r>
              <a:rPr kumimoji="1" lang="en-US" altLang="ja-JP" sz="1100" dirty="0" err="1"/>
              <a:t>M.Ukibe</a:t>
            </a:r>
            <a:r>
              <a:rPr kumimoji="1" lang="en-US" altLang="ja-JP" sz="1100" dirty="0"/>
              <a:t> et al., </a:t>
            </a:r>
            <a:r>
              <a:rPr kumimoji="1" lang="en-US" altLang="ja-JP" sz="1100" dirty="0" err="1"/>
              <a:t>Jpn</a:t>
            </a:r>
            <a:r>
              <a:rPr kumimoji="1" lang="en-US" altLang="ja-JP" sz="1100" dirty="0"/>
              <a:t>. </a:t>
            </a:r>
            <a:r>
              <a:rPr kumimoji="1" lang="en-US" altLang="ja-JP" sz="1100" dirty="0" err="1"/>
              <a:t>J.Appl</a:t>
            </a:r>
            <a:r>
              <a:rPr kumimoji="1" lang="en-US" altLang="ja-JP" sz="1100" dirty="0"/>
              <a:t>. Phys. 51, 010115(2012)</a:t>
            </a:r>
          </a:p>
          <a:p>
            <a:r>
              <a:rPr kumimoji="1" lang="en-US" altLang="ja-JP" sz="1100" dirty="0" err="1"/>
              <a:t>M.Ohkubo</a:t>
            </a:r>
            <a:r>
              <a:rPr kumimoji="1" lang="en-US" altLang="ja-JP" sz="1100" dirty="0"/>
              <a:t> et al., IEEE Trans. Appl. Super, 24, 2400208(2014)</a:t>
            </a:r>
            <a:endParaRPr kumimoji="1" lang="ja-JP" altLang="en-US" sz="1100" dirty="0"/>
          </a:p>
        </p:txBody>
      </p:sp>
      <p:sp>
        <p:nvSpPr>
          <p:cNvPr id="58" name="テキスト ボックス 57">
            <a:extLst>
              <a:ext uri="{FF2B5EF4-FFF2-40B4-BE49-F238E27FC236}">
                <a16:creationId xmlns:a16="http://schemas.microsoft.com/office/drawing/2014/main" id="{0F877682-7B10-A649-A3BC-494A5BF1DFA9}"/>
              </a:ext>
            </a:extLst>
          </p:cNvPr>
          <p:cNvSpPr txBox="1"/>
          <p:nvPr/>
        </p:nvSpPr>
        <p:spPr>
          <a:xfrm>
            <a:off x="6450124" y="5497786"/>
            <a:ext cx="2315057" cy="646331"/>
          </a:xfrm>
          <a:prstGeom prst="rect">
            <a:avLst/>
          </a:prstGeom>
          <a:noFill/>
        </p:spPr>
        <p:txBody>
          <a:bodyPr wrap="none" rtlCol="0">
            <a:spAutoFit/>
          </a:bodyPr>
          <a:lstStyle/>
          <a:p>
            <a:r>
              <a:rPr kumimoji="1" lang="en-US" altLang="ja-JP" dirty="0" err="1">
                <a:solidFill>
                  <a:schemeClr val="accent2"/>
                </a:solidFill>
              </a:rPr>
              <a:t>Nb</a:t>
            </a:r>
            <a:r>
              <a:rPr kumimoji="1" lang="en-US" altLang="ja-JP" dirty="0">
                <a:solidFill>
                  <a:schemeClr val="accent2"/>
                </a:solidFill>
              </a:rPr>
              <a:t>/Al-STJ(50μm</a:t>
            </a:r>
            <a:r>
              <a:rPr kumimoji="1" lang="ja-JP" altLang="en-US">
                <a:solidFill>
                  <a:schemeClr val="accent2"/>
                </a:solidFill>
              </a:rPr>
              <a:t>□</a:t>
            </a:r>
            <a:r>
              <a:rPr kumimoji="1" lang="en-US" altLang="ja-JP" dirty="0">
                <a:solidFill>
                  <a:schemeClr val="accent2"/>
                </a:solidFill>
              </a:rPr>
              <a:t>)</a:t>
            </a:r>
            <a:br>
              <a:rPr kumimoji="1" lang="en-US" altLang="ja-JP" dirty="0">
                <a:solidFill>
                  <a:schemeClr val="accent2"/>
                </a:solidFill>
              </a:rPr>
            </a:br>
            <a:r>
              <a:rPr kumimoji="1" lang="en-US" altLang="ja-JP" dirty="0">
                <a:solidFill>
                  <a:schemeClr val="accent2"/>
                </a:solidFill>
              </a:rPr>
              <a:t>T</a:t>
            </a:r>
            <a:r>
              <a:rPr kumimoji="1" lang="en-US" altLang="ja-JP" baseline="-25000" dirty="0">
                <a:solidFill>
                  <a:schemeClr val="accent2"/>
                </a:solidFill>
              </a:rPr>
              <a:t>c</a:t>
            </a:r>
            <a:r>
              <a:rPr kumimoji="1" lang="en-US" altLang="ja-JP" dirty="0">
                <a:solidFill>
                  <a:schemeClr val="accent2"/>
                </a:solidFill>
              </a:rPr>
              <a:t>~4K</a:t>
            </a:r>
            <a:endParaRPr kumimoji="1" lang="ja-JP" altLang="en-US" dirty="0">
              <a:solidFill>
                <a:schemeClr val="accent2"/>
              </a:solidFill>
            </a:endParaRPr>
          </a:p>
        </p:txBody>
      </p:sp>
    </p:spTree>
    <p:extLst>
      <p:ext uri="{BB962C8B-B14F-4D97-AF65-F5344CB8AC3E}">
        <p14:creationId xmlns:p14="http://schemas.microsoft.com/office/powerpoint/2010/main" val="61791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29D32A-EA19-6E41-89DA-EE76474903DB}"/>
              </a:ext>
            </a:extLst>
          </p:cNvPr>
          <p:cNvSpPr>
            <a:spLocks noGrp="1"/>
          </p:cNvSpPr>
          <p:nvPr>
            <p:ph type="title"/>
          </p:nvPr>
        </p:nvSpPr>
        <p:spPr/>
        <p:txBody>
          <a:bodyPr/>
          <a:lstStyle/>
          <a:p>
            <a:r>
              <a:rPr kumimoji="1" lang="en-US" altLang="ja-JP" dirty="0"/>
              <a:t>STJ</a:t>
            </a:r>
            <a:r>
              <a:rPr kumimoji="1" lang="ja-JP" altLang="en-US"/>
              <a:t>の光応答信号</a:t>
            </a:r>
          </a:p>
        </p:txBody>
      </p:sp>
      <p:sp>
        <p:nvSpPr>
          <p:cNvPr id="6" name="コンテンツ プレースホルダー 5">
            <a:extLst>
              <a:ext uri="{FF2B5EF4-FFF2-40B4-BE49-F238E27FC236}">
                <a16:creationId xmlns:a16="http://schemas.microsoft.com/office/drawing/2014/main" id="{6DF0C23D-C097-2A4F-AAD9-A4D4DB1EF4AB}"/>
              </a:ext>
            </a:extLst>
          </p:cNvPr>
          <p:cNvSpPr>
            <a:spLocks noGrp="1"/>
          </p:cNvSpPr>
          <p:nvPr>
            <p:ph idx="1"/>
          </p:nvPr>
        </p:nvSpPr>
        <p:spPr>
          <a:xfrm>
            <a:off x="581192" y="4661551"/>
            <a:ext cx="4974781" cy="2069449"/>
          </a:xfrm>
        </p:spPr>
        <p:txBody>
          <a:bodyPr/>
          <a:lstStyle/>
          <a:p>
            <a:r>
              <a:rPr lang="ja-JP" altLang="en-US"/>
              <a:t>電流を固定して電圧の変化を見る。</a:t>
            </a:r>
            <a:endParaRPr lang="en-US" altLang="ja-JP" dirty="0"/>
          </a:p>
          <a:p>
            <a:r>
              <a:rPr lang="ja-JP" altLang="en-US"/>
              <a:t>可視光</a:t>
            </a:r>
            <a:r>
              <a:rPr lang="en-US" altLang="ja-JP" dirty="0"/>
              <a:t>(465nm)</a:t>
            </a:r>
            <a:r>
              <a:rPr lang="ja-JP" altLang="en-US"/>
              <a:t>レーザーパルス応答</a:t>
            </a:r>
            <a:br>
              <a:rPr lang="en-US" altLang="ja-JP" dirty="0"/>
            </a:br>
            <a:r>
              <a:rPr lang="en-US" altLang="ja-JP" dirty="0"/>
              <a:t>(</a:t>
            </a:r>
            <a:r>
              <a:rPr lang="en-US" altLang="ja-JP" dirty="0" err="1"/>
              <a:t>Nb</a:t>
            </a:r>
            <a:r>
              <a:rPr lang="en-US" altLang="ja-JP" dirty="0"/>
              <a:t>/Al-STJ 100µm</a:t>
            </a:r>
            <a:r>
              <a:rPr lang="ja-JP" altLang="en-US"/>
              <a:t>角</a:t>
            </a:r>
            <a:r>
              <a:rPr lang="en-US" altLang="ja-JP" dirty="0"/>
              <a:t>)</a:t>
            </a:r>
          </a:p>
          <a:p>
            <a:pPr lvl="1">
              <a:buFont typeface="Wingdings" pitchFamily="2" charset="2"/>
              <a:buChar char="Ø"/>
            </a:pPr>
            <a:r>
              <a:rPr lang="ja-JP" altLang="en-US"/>
              <a:t>時定数＜</a:t>
            </a:r>
            <a:r>
              <a:rPr lang="en-US" altLang="ja-JP" dirty="0"/>
              <a:t>10µs</a:t>
            </a:r>
          </a:p>
        </p:txBody>
      </p:sp>
      <p:sp>
        <p:nvSpPr>
          <p:cNvPr id="3" name="スライド番号プレースホルダー 2">
            <a:extLst>
              <a:ext uri="{FF2B5EF4-FFF2-40B4-BE49-F238E27FC236}">
                <a16:creationId xmlns:a16="http://schemas.microsoft.com/office/drawing/2014/main" id="{62A2269A-5F61-B54A-80F7-0CFEF40D33D8}"/>
              </a:ext>
            </a:extLst>
          </p:cNvPr>
          <p:cNvSpPr>
            <a:spLocks noGrp="1"/>
          </p:cNvSpPr>
          <p:nvPr>
            <p:ph type="sldNum" sz="quarter" idx="12"/>
          </p:nvPr>
        </p:nvSpPr>
        <p:spPr>
          <a:xfrm>
            <a:off x="8301567" y="6463873"/>
            <a:ext cx="770468" cy="365125"/>
          </a:xfrm>
        </p:spPr>
        <p:txBody>
          <a:bodyPr/>
          <a:lstStyle/>
          <a:p>
            <a:fld id="{D57F1E4F-1CFF-5643-939E-217C01CDF565}" type="slidenum">
              <a:rPr lang="en-US" smtClean="0"/>
              <a:pPr/>
              <a:t>13</a:t>
            </a:fld>
            <a:endParaRPr lang="en-US" dirty="0"/>
          </a:p>
        </p:txBody>
      </p:sp>
      <p:pic>
        <p:nvPicPr>
          <p:cNvPr id="4" name="図 3">
            <a:extLst>
              <a:ext uri="{FF2B5EF4-FFF2-40B4-BE49-F238E27FC236}">
                <a16:creationId xmlns:a16="http://schemas.microsoft.com/office/drawing/2014/main" id="{EAE08FF3-C3B4-3A43-B745-2679404B2DB7}"/>
              </a:ext>
            </a:extLst>
          </p:cNvPr>
          <p:cNvPicPr>
            <a:picLocks noChangeAspect="1"/>
          </p:cNvPicPr>
          <p:nvPr/>
        </p:nvPicPr>
        <p:blipFill>
          <a:blip r:embed="rId2"/>
          <a:stretch>
            <a:fillRect/>
          </a:stretch>
        </p:blipFill>
        <p:spPr>
          <a:xfrm>
            <a:off x="80268" y="1549400"/>
            <a:ext cx="5475705" cy="2844800"/>
          </a:xfrm>
          <a:prstGeom prst="rect">
            <a:avLst/>
          </a:prstGeom>
        </p:spPr>
      </p:pic>
      <p:pic>
        <p:nvPicPr>
          <p:cNvPr id="5" name="図 4">
            <a:extLst>
              <a:ext uri="{FF2B5EF4-FFF2-40B4-BE49-F238E27FC236}">
                <a16:creationId xmlns:a16="http://schemas.microsoft.com/office/drawing/2014/main" id="{EDBA2509-FF1B-4944-A734-CE12A36AD76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858794" y="1701800"/>
            <a:ext cx="2712150" cy="1952500"/>
          </a:xfrm>
          <a:prstGeom prst="rect">
            <a:avLst/>
          </a:prstGeom>
        </p:spPr>
      </p:pic>
      <p:grpSp>
        <p:nvGrpSpPr>
          <p:cNvPr id="73" name="グループ化 72">
            <a:extLst>
              <a:ext uri="{FF2B5EF4-FFF2-40B4-BE49-F238E27FC236}">
                <a16:creationId xmlns:a16="http://schemas.microsoft.com/office/drawing/2014/main" id="{54F65C8F-EF3C-6F48-AF35-83474BC4F25B}"/>
              </a:ext>
            </a:extLst>
          </p:cNvPr>
          <p:cNvGrpSpPr/>
          <p:nvPr/>
        </p:nvGrpSpPr>
        <p:grpSpPr>
          <a:xfrm>
            <a:off x="6003110" y="3982914"/>
            <a:ext cx="2694190" cy="2480959"/>
            <a:chOff x="6003110" y="3982914"/>
            <a:chExt cx="2694190" cy="2480959"/>
          </a:xfrm>
        </p:grpSpPr>
        <p:sp>
          <p:nvSpPr>
            <p:cNvPr id="70" name="四角形: 角を丸くする 133">
              <a:extLst>
                <a:ext uri="{FF2B5EF4-FFF2-40B4-BE49-F238E27FC236}">
                  <a16:creationId xmlns:a16="http://schemas.microsoft.com/office/drawing/2014/main" id="{3F92190C-C63F-0C44-A87B-F12FF5562D01}"/>
                </a:ext>
              </a:extLst>
            </p:cNvPr>
            <p:cNvSpPr/>
            <p:nvPr/>
          </p:nvSpPr>
          <p:spPr>
            <a:xfrm>
              <a:off x="6301604" y="4814831"/>
              <a:ext cx="1498871" cy="1380782"/>
            </a:xfrm>
            <a:prstGeom prst="roundRect">
              <a:avLst/>
            </a:prstGeom>
            <a:solidFill>
              <a:srgbClr val="D5F4FF"/>
            </a:solid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二等辺三角形 245">
              <a:extLst>
                <a:ext uri="{FF2B5EF4-FFF2-40B4-BE49-F238E27FC236}">
                  <a16:creationId xmlns:a16="http://schemas.microsoft.com/office/drawing/2014/main" id="{E4D09EAA-6CF3-3044-BA2C-7692FFCB4F5F}"/>
                </a:ext>
              </a:extLst>
            </p:cNvPr>
            <p:cNvSpPr/>
            <p:nvPr/>
          </p:nvSpPr>
          <p:spPr>
            <a:xfrm rot="5400000">
              <a:off x="7854201" y="5127047"/>
              <a:ext cx="483813" cy="396092"/>
            </a:xfrm>
            <a:prstGeom prst="triangl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0" name="グループ化 19">
              <a:extLst>
                <a:ext uri="{FF2B5EF4-FFF2-40B4-BE49-F238E27FC236}">
                  <a16:creationId xmlns:a16="http://schemas.microsoft.com/office/drawing/2014/main" id="{49DA58F0-566D-D54D-B64E-C95A1684BBBF}"/>
                </a:ext>
              </a:extLst>
            </p:cNvPr>
            <p:cNvGrpSpPr/>
            <p:nvPr/>
          </p:nvGrpSpPr>
          <p:grpSpPr>
            <a:xfrm>
              <a:off x="6972720" y="5022220"/>
              <a:ext cx="322285" cy="610651"/>
              <a:chOff x="3055089" y="4146698"/>
              <a:chExt cx="411125" cy="705293"/>
            </a:xfrm>
          </p:grpSpPr>
          <p:sp>
            <p:nvSpPr>
              <p:cNvPr id="66" name="楕円 296">
                <a:extLst>
                  <a:ext uri="{FF2B5EF4-FFF2-40B4-BE49-F238E27FC236}">
                    <a16:creationId xmlns:a16="http://schemas.microsoft.com/office/drawing/2014/main" id="{9D219A37-6A62-DE4E-89CA-98F02AFE4EC7}"/>
                  </a:ext>
                </a:extLst>
              </p:cNvPr>
              <p:cNvSpPr/>
              <p:nvPr/>
            </p:nvSpPr>
            <p:spPr>
              <a:xfrm>
                <a:off x="3062177" y="4146698"/>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楕円 297">
                <a:extLst>
                  <a:ext uri="{FF2B5EF4-FFF2-40B4-BE49-F238E27FC236}">
                    <a16:creationId xmlns:a16="http://schemas.microsoft.com/office/drawing/2014/main" id="{AD26B809-143F-FF4E-BE77-CB4B8463607D}"/>
                  </a:ext>
                </a:extLst>
              </p:cNvPr>
              <p:cNvSpPr/>
              <p:nvPr/>
            </p:nvSpPr>
            <p:spPr>
              <a:xfrm>
                <a:off x="3055089" y="4426689"/>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cxnSp>
          <p:nvCxnSpPr>
            <p:cNvPr id="21" name="直線コネクタ 20">
              <a:extLst>
                <a:ext uri="{FF2B5EF4-FFF2-40B4-BE49-F238E27FC236}">
                  <a16:creationId xmlns:a16="http://schemas.microsoft.com/office/drawing/2014/main" id="{021CB5F0-1A18-744F-AE79-01BC8436F9FF}"/>
                </a:ext>
              </a:extLst>
            </p:cNvPr>
            <p:cNvCxnSpPr>
              <a:cxnSpLocks/>
            </p:cNvCxnSpPr>
            <p:nvPr/>
          </p:nvCxnSpPr>
          <p:spPr>
            <a:xfrm rot="5400000" flipH="1" flipV="1">
              <a:off x="6947087" y="4838225"/>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D70210EB-8F8E-224E-B236-CE5A2B844F26}"/>
                </a:ext>
              </a:extLst>
            </p:cNvPr>
            <p:cNvCxnSpPr>
              <a:cxnSpLocks/>
            </p:cNvCxnSpPr>
            <p:nvPr/>
          </p:nvCxnSpPr>
          <p:spPr>
            <a:xfrm flipH="1" flipV="1">
              <a:off x="7131081" y="5622428"/>
              <a:ext cx="11026" cy="693533"/>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3" name="グループ化 22">
              <a:extLst>
                <a:ext uri="{FF2B5EF4-FFF2-40B4-BE49-F238E27FC236}">
                  <a16:creationId xmlns:a16="http://schemas.microsoft.com/office/drawing/2014/main" id="{02CFF21F-F01E-1344-8FAE-126692438AEC}"/>
                </a:ext>
              </a:extLst>
            </p:cNvPr>
            <p:cNvGrpSpPr/>
            <p:nvPr/>
          </p:nvGrpSpPr>
          <p:grpSpPr>
            <a:xfrm>
              <a:off x="6957729" y="6331376"/>
              <a:ext cx="333179" cy="132497"/>
              <a:chOff x="968997" y="3987815"/>
              <a:chExt cx="425023" cy="153032"/>
            </a:xfrm>
          </p:grpSpPr>
          <p:cxnSp>
            <p:nvCxnSpPr>
              <p:cNvPr id="62" name="直線コネクタ 61">
                <a:extLst>
                  <a:ext uri="{FF2B5EF4-FFF2-40B4-BE49-F238E27FC236}">
                    <a16:creationId xmlns:a16="http://schemas.microsoft.com/office/drawing/2014/main" id="{0C4C073F-6321-644B-BE40-AE1D7D184A4F}"/>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3FA8E3E5-FEA6-A04C-9834-5EA806A956AD}"/>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3A926046-B8FF-F64D-B435-57E85AB7FB51}"/>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75D9442C-C298-554F-AB51-6ADD50F2A059}"/>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4" name="グループ化 23">
              <a:extLst>
                <a:ext uri="{FF2B5EF4-FFF2-40B4-BE49-F238E27FC236}">
                  <a16:creationId xmlns:a16="http://schemas.microsoft.com/office/drawing/2014/main" id="{3883D690-7919-C141-A6B5-1861904EE826}"/>
                </a:ext>
              </a:extLst>
            </p:cNvPr>
            <p:cNvGrpSpPr/>
            <p:nvPr/>
          </p:nvGrpSpPr>
          <p:grpSpPr>
            <a:xfrm>
              <a:off x="6520888" y="4505016"/>
              <a:ext cx="400146" cy="149214"/>
              <a:chOff x="2809003" y="3524888"/>
              <a:chExt cx="510451" cy="172340"/>
            </a:xfrm>
          </p:grpSpPr>
          <p:grpSp>
            <p:nvGrpSpPr>
              <p:cNvPr id="55" name="グループ化 54">
                <a:extLst>
                  <a:ext uri="{FF2B5EF4-FFF2-40B4-BE49-F238E27FC236}">
                    <a16:creationId xmlns:a16="http://schemas.microsoft.com/office/drawing/2014/main" id="{67FDADAD-6A9B-AE44-B6D1-7DB154245BE4}"/>
                  </a:ext>
                </a:extLst>
              </p:cNvPr>
              <p:cNvGrpSpPr/>
              <p:nvPr/>
            </p:nvGrpSpPr>
            <p:grpSpPr>
              <a:xfrm>
                <a:off x="2809003" y="3524888"/>
                <a:ext cx="510451" cy="172340"/>
                <a:chOff x="3035360" y="2337586"/>
                <a:chExt cx="510451" cy="172340"/>
              </a:xfrm>
            </p:grpSpPr>
            <p:cxnSp>
              <p:nvCxnSpPr>
                <p:cNvPr id="57" name="直線コネクタ 56">
                  <a:extLst>
                    <a:ext uri="{FF2B5EF4-FFF2-40B4-BE49-F238E27FC236}">
                      <a16:creationId xmlns:a16="http://schemas.microsoft.com/office/drawing/2014/main" id="{6710E912-472E-E240-A965-785969BBBF2B}"/>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DF5290D2-2219-0548-86AE-22C0DE423777}"/>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550D57F5-0B9E-A846-91EF-F92DDB7A6F66}"/>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6CAD48B6-5488-1347-B555-B23B93CA8379}"/>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91A624CE-C66F-D344-97BB-73EB26631780}"/>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56" name="直線コネクタ 55">
                <a:extLst>
                  <a:ext uri="{FF2B5EF4-FFF2-40B4-BE49-F238E27FC236}">
                    <a16:creationId xmlns:a16="http://schemas.microsoft.com/office/drawing/2014/main" id="{2E981C12-DD37-7B49-A4DE-2F877371342A}"/>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5" name="直線コネクタ 24">
              <a:extLst>
                <a:ext uri="{FF2B5EF4-FFF2-40B4-BE49-F238E27FC236}">
                  <a16:creationId xmlns:a16="http://schemas.microsoft.com/office/drawing/2014/main" id="{8F080455-0A27-644F-AA00-F504A40433F8}"/>
                </a:ext>
              </a:extLst>
            </p:cNvPr>
            <p:cNvCxnSpPr>
              <a:cxnSpLocks/>
            </p:cNvCxnSpPr>
            <p:nvPr/>
          </p:nvCxnSpPr>
          <p:spPr>
            <a:xfrm flipH="1" flipV="1">
              <a:off x="6925866" y="4635692"/>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1C1D6910-058D-B440-9B70-188E04DB499E}"/>
                </a:ext>
              </a:extLst>
            </p:cNvPr>
            <p:cNvCxnSpPr>
              <a:cxnSpLocks/>
            </p:cNvCxnSpPr>
            <p:nvPr/>
          </p:nvCxnSpPr>
          <p:spPr>
            <a:xfrm flipH="1" flipV="1">
              <a:off x="6303007" y="4623157"/>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C320D0F1-0C20-9246-B83A-C4311DEEAA94}"/>
                </a:ext>
              </a:extLst>
            </p:cNvPr>
            <p:cNvCxnSpPr>
              <a:cxnSpLocks/>
            </p:cNvCxnSpPr>
            <p:nvPr/>
          </p:nvCxnSpPr>
          <p:spPr>
            <a:xfrm flipH="1" flipV="1">
              <a:off x="8294154" y="5325092"/>
              <a:ext cx="403146" cy="1"/>
            </a:xfrm>
            <a:prstGeom prst="line">
              <a:avLst/>
            </a:prstGeom>
            <a:ln w="28575">
              <a:headEnd type="arrow"/>
              <a:tailEnd type="none"/>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44420E17-49FC-3C46-A2C1-5ADC4A19593B}"/>
                </a:ext>
              </a:extLst>
            </p:cNvPr>
            <p:cNvCxnSpPr>
              <a:cxnSpLocks/>
            </p:cNvCxnSpPr>
            <p:nvPr/>
          </p:nvCxnSpPr>
          <p:spPr>
            <a:xfrm rot="5400000" flipH="1" flipV="1">
              <a:off x="6163368" y="4488157"/>
              <a:ext cx="27647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B7F59FD5-5BF6-A547-BB72-1E0C41BBF375}"/>
                </a:ext>
              </a:extLst>
            </p:cNvPr>
            <p:cNvCxnSpPr>
              <a:cxnSpLocks/>
            </p:cNvCxnSpPr>
            <p:nvPr/>
          </p:nvCxnSpPr>
          <p:spPr>
            <a:xfrm flipH="1" flipV="1">
              <a:off x="6152841" y="4331506"/>
              <a:ext cx="33317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EC4D8434-5F7E-DF42-93B1-C74FD52A3877}"/>
                </a:ext>
              </a:extLst>
            </p:cNvPr>
            <p:cNvCxnSpPr>
              <a:cxnSpLocks/>
            </p:cNvCxnSpPr>
            <p:nvPr/>
          </p:nvCxnSpPr>
          <p:spPr>
            <a:xfrm flipH="1" flipV="1">
              <a:off x="7685853" y="5260883"/>
              <a:ext cx="20687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8574D97A-2779-BE46-BD1D-A7E40A6218E9}"/>
                </a:ext>
              </a:extLst>
            </p:cNvPr>
            <p:cNvCxnSpPr>
              <a:cxnSpLocks/>
            </p:cNvCxnSpPr>
            <p:nvPr/>
          </p:nvCxnSpPr>
          <p:spPr>
            <a:xfrm flipH="1" flipV="1">
              <a:off x="7685853" y="5366652"/>
              <a:ext cx="20687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F222A86D-8364-E248-A766-D866C965486D}"/>
                </a:ext>
              </a:extLst>
            </p:cNvPr>
            <p:cNvCxnSpPr>
              <a:cxnSpLocks/>
            </p:cNvCxnSpPr>
            <p:nvPr/>
          </p:nvCxnSpPr>
          <p:spPr>
            <a:xfrm rot="5400000" flipH="1" flipV="1">
              <a:off x="7511425" y="5095777"/>
              <a:ext cx="33453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DF10C8D1-AD82-4842-B29C-F3E2B9875BD9}"/>
                </a:ext>
              </a:extLst>
            </p:cNvPr>
            <p:cNvCxnSpPr>
              <a:cxnSpLocks/>
            </p:cNvCxnSpPr>
            <p:nvPr/>
          </p:nvCxnSpPr>
          <p:spPr>
            <a:xfrm flipH="1" flipV="1">
              <a:off x="7134945" y="4925006"/>
              <a:ext cx="53658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14C08070-16D9-1848-BE4A-93E769614990}"/>
                </a:ext>
              </a:extLst>
            </p:cNvPr>
            <p:cNvCxnSpPr>
              <a:cxnSpLocks/>
            </p:cNvCxnSpPr>
            <p:nvPr/>
          </p:nvCxnSpPr>
          <p:spPr>
            <a:xfrm rot="5400000" flipH="1" flipV="1">
              <a:off x="7516965" y="5547982"/>
              <a:ext cx="33453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40F09D2B-06D5-7748-8A7A-5588EA7013B7}"/>
                </a:ext>
              </a:extLst>
            </p:cNvPr>
            <p:cNvCxnSpPr>
              <a:cxnSpLocks/>
            </p:cNvCxnSpPr>
            <p:nvPr/>
          </p:nvCxnSpPr>
          <p:spPr>
            <a:xfrm flipH="1" flipV="1">
              <a:off x="7142105" y="5723497"/>
              <a:ext cx="536589" cy="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テキスト ボックス 35">
                  <a:extLst>
                    <a:ext uri="{FF2B5EF4-FFF2-40B4-BE49-F238E27FC236}">
                      <a16:creationId xmlns:a16="http://schemas.microsoft.com/office/drawing/2014/main" id="{0F4C5C72-C179-A943-BA34-2A4B16FF094A}"/>
                    </a:ext>
                  </a:extLst>
                </p:cNvPr>
                <p:cNvSpPr txBox="1"/>
                <p:nvPr/>
              </p:nvSpPr>
              <p:spPr>
                <a:xfrm>
                  <a:off x="6003110" y="3982914"/>
                  <a:ext cx="44107" cy="31977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𝑉</m:t>
                            </m:r>
                          </m:e>
                          <m:sub>
                            <m:r>
                              <a:rPr kumimoji="1" lang="en-US" altLang="ja-JP" b="0" i="1" smtClean="0">
                                <a:latin typeface="Cambria Math" panose="02040503050406030204" pitchFamily="18" charset="0"/>
                              </a:rPr>
                              <m:t>0</m:t>
                            </m:r>
                          </m:sub>
                        </m:sSub>
                      </m:oMath>
                    </m:oMathPara>
                  </a14:m>
                  <a:endParaRPr kumimoji="1" lang="ja-JP" altLang="en-US" dirty="0"/>
                </a:p>
              </p:txBody>
            </p:sp>
          </mc:Choice>
          <mc:Fallback xmlns="">
            <p:sp>
              <p:nvSpPr>
                <p:cNvPr id="36" name="テキスト ボックス 35">
                  <a:extLst>
                    <a:ext uri="{FF2B5EF4-FFF2-40B4-BE49-F238E27FC236}">
                      <a16:creationId xmlns:a16="http://schemas.microsoft.com/office/drawing/2014/main" id="{0F4C5C72-C179-A943-BA34-2A4B16FF094A}"/>
                    </a:ext>
                  </a:extLst>
                </p:cNvPr>
                <p:cNvSpPr txBox="1">
                  <a:spLocks noRot="1" noChangeAspect="1" noMove="1" noResize="1" noEditPoints="1" noAdjustHandles="1" noChangeArrowheads="1" noChangeShapeType="1" noTextEdit="1"/>
                </p:cNvSpPr>
                <p:nvPr/>
              </p:nvSpPr>
              <p:spPr>
                <a:xfrm>
                  <a:off x="6003110" y="3982914"/>
                  <a:ext cx="44107" cy="319772"/>
                </a:xfrm>
                <a:prstGeom prst="rect">
                  <a:avLst/>
                </a:prstGeom>
                <a:blipFill>
                  <a:blip r:embed="rId4"/>
                  <a:stretch>
                    <a:fillRect l="-100000" r="-475000" b="-1153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4" name="テキスト ボックス 13">
                  <a:extLst>
                    <a:ext uri="{FF2B5EF4-FFF2-40B4-BE49-F238E27FC236}">
                      <a16:creationId xmlns:a16="http://schemas.microsoft.com/office/drawing/2014/main" id="{CDAEFA6B-CB1E-944A-868C-26671076A64D}"/>
                    </a:ext>
                  </a:extLst>
                </p:cNvPr>
                <p:cNvSpPr txBox="1"/>
                <p:nvPr/>
              </p:nvSpPr>
              <p:spPr>
                <a:xfrm>
                  <a:off x="6525260" y="4189438"/>
                  <a:ext cx="79380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1</m:t>
                        </m:r>
                        <m:r>
                          <m:rPr>
                            <m:sty m:val="p"/>
                          </m:rPr>
                          <a:rPr kumimoji="1" lang="en-US" altLang="ja-JP" b="0" i="0" smtClean="0">
                            <a:latin typeface="Cambria Math" panose="02040503050406030204" pitchFamily="18" charset="0"/>
                          </a:rPr>
                          <m:t>MΩ</m:t>
                        </m:r>
                      </m:oMath>
                    </m:oMathPara>
                  </a14:m>
                  <a:endParaRPr kumimoji="1" lang="ja-JP" altLang="en-US" dirty="0"/>
                </a:p>
              </p:txBody>
            </p:sp>
          </mc:Choice>
          <mc:Fallback xmlns="">
            <p:sp>
              <p:nvSpPr>
                <p:cNvPr id="14" name="テキスト ボックス 13">
                  <a:extLst>
                    <a:ext uri="{FF2B5EF4-FFF2-40B4-BE49-F238E27FC236}">
                      <a16:creationId xmlns:a16="http://schemas.microsoft.com/office/drawing/2014/main" id="{CDAEFA6B-CB1E-944A-868C-26671076A64D}"/>
                    </a:ext>
                  </a:extLst>
                </p:cNvPr>
                <p:cNvSpPr txBox="1">
                  <a:spLocks noRot="1" noChangeAspect="1" noMove="1" noResize="1" noEditPoints="1" noAdjustHandles="1" noChangeArrowheads="1" noChangeShapeType="1" noTextEdit="1"/>
                </p:cNvSpPr>
                <p:nvPr/>
              </p:nvSpPr>
              <p:spPr>
                <a:xfrm>
                  <a:off x="6525260" y="4189438"/>
                  <a:ext cx="793807" cy="369332"/>
                </a:xfrm>
                <a:prstGeom prst="rect">
                  <a:avLst/>
                </a:prstGeom>
                <a:blipFill>
                  <a:blip r:embed="rId5"/>
                  <a:stretch>
                    <a:fillRect/>
                  </a:stretch>
                </a:blipFill>
              </p:spPr>
              <p:txBody>
                <a:bodyPr/>
                <a:lstStyle/>
                <a:p>
                  <a:r>
                    <a:rPr lang="ja-JP" altLang="en-US">
                      <a:noFill/>
                    </a:rPr>
                    <a:t> </a:t>
                  </a:r>
                </a:p>
              </p:txBody>
            </p:sp>
          </mc:Fallback>
        </mc:AlternateContent>
        <p:sp>
          <p:nvSpPr>
            <p:cNvPr id="9" name="テキスト ボックス 8">
              <a:extLst>
                <a:ext uri="{FF2B5EF4-FFF2-40B4-BE49-F238E27FC236}">
                  <a16:creationId xmlns:a16="http://schemas.microsoft.com/office/drawing/2014/main" id="{3197BBC7-2C14-1C46-B2A3-B45068953150}"/>
                </a:ext>
              </a:extLst>
            </p:cNvPr>
            <p:cNvSpPr txBox="1"/>
            <p:nvPr/>
          </p:nvSpPr>
          <p:spPr>
            <a:xfrm>
              <a:off x="6921036" y="5325093"/>
              <a:ext cx="420308" cy="307777"/>
            </a:xfrm>
            <a:prstGeom prst="rect">
              <a:avLst/>
            </a:prstGeom>
            <a:noFill/>
          </p:spPr>
          <p:txBody>
            <a:bodyPr wrap="none" rtlCol="0">
              <a:spAutoFit/>
            </a:bodyPr>
            <a:lstStyle/>
            <a:p>
              <a:r>
                <a:rPr kumimoji="1" lang="en-US" altLang="ja-JP" sz="1400" dirty="0"/>
                <a:t>STJ</a:t>
              </a:r>
              <a:endParaRPr kumimoji="1" lang="ja-JP" altLang="en-US" sz="1400" dirty="0"/>
            </a:p>
          </p:txBody>
        </p:sp>
        <p:sp>
          <p:nvSpPr>
            <p:cNvPr id="10" name="稲妻 9">
              <a:extLst>
                <a:ext uri="{FF2B5EF4-FFF2-40B4-BE49-F238E27FC236}">
                  <a16:creationId xmlns:a16="http://schemas.microsoft.com/office/drawing/2014/main" id="{E2259DB2-B42E-F742-A38C-A26C3C0007B4}"/>
                </a:ext>
              </a:extLst>
            </p:cNvPr>
            <p:cNvSpPr/>
            <p:nvPr/>
          </p:nvSpPr>
          <p:spPr>
            <a:xfrm flipV="1">
              <a:off x="6479758" y="5576966"/>
              <a:ext cx="644561" cy="414819"/>
            </a:xfrm>
            <a:prstGeom prst="lightningBolt">
              <a:avLst/>
            </a:prstGeom>
            <a:solidFill>
              <a:srgbClr val="F8FE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636145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角丸四角形 30">
            <a:extLst>
              <a:ext uri="{FF2B5EF4-FFF2-40B4-BE49-F238E27FC236}">
                <a16:creationId xmlns:a16="http://schemas.microsoft.com/office/drawing/2014/main" id="{A64F0024-3EAE-4D6B-90BE-D21CAD58B69B}"/>
              </a:ext>
            </a:extLst>
          </p:cNvPr>
          <p:cNvSpPr/>
          <p:nvPr/>
        </p:nvSpPr>
        <p:spPr>
          <a:xfrm>
            <a:off x="4631408" y="5508338"/>
            <a:ext cx="2670048" cy="267545"/>
          </a:xfrm>
          <a:prstGeom prst="roundRect">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mc:AlternateContent xmlns:mc="http://schemas.openxmlformats.org/markup-compatibility/2006" xmlns:a14="http://schemas.microsoft.com/office/drawing/2010/main">
        <mc:Choice Requires="a14">
          <p:sp>
            <p:nvSpPr>
              <p:cNvPr id="59" name="テキスト ボックス 58">
                <a:extLst>
                  <a:ext uri="{FF2B5EF4-FFF2-40B4-BE49-F238E27FC236}">
                    <a16:creationId xmlns:a16="http://schemas.microsoft.com/office/drawing/2014/main" id="{4E6FB57B-5383-4DF4-B384-DF0969026F67}"/>
                  </a:ext>
                </a:extLst>
              </p:cNvPr>
              <p:cNvSpPr txBox="1"/>
              <p:nvPr/>
            </p:nvSpPr>
            <p:spPr>
              <a:xfrm>
                <a:off x="4564876" y="5147947"/>
                <a:ext cx="3340594" cy="1222514"/>
              </a:xfrm>
              <a:prstGeom prst="rect">
                <a:avLst/>
              </a:prstGeom>
              <a:noFill/>
            </p:spPr>
            <p:txBody>
              <a:bodyPr wrap="none" rtlCol="0">
                <a:spAutoFit/>
              </a:bodyPr>
              <a:lstStyle/>
              <a:p>
                <a14:m>
                  <m:oMath xmlns:m="http://schemas.openxmlformats.org/officeDocument/2006/math">
                    <m:sSub>
                      <m:sSubPr>
                        <m:ctrlPr>
                          <a:rPr kumimoji="1" lang="en-US" altLang="ja-JP" b="0" i="1" smtClean="0">
                            <a:solidFill>
                              <a:schemeClr val="accent1">
                                <a:lumMod val="60000"/>
                                <a:lumOff val="40000"/>
                              </a:schemeClr>
                            </a:solidFill>
                            <a:latin typeface="Cambria Math" panose="02040503050406030204" pitchFamily="18" charset="0"/>
                          </a:rPr>
                        </m:ctrlPr>
                      </m:sSubPr>
                      <m:e>
                        <m:r>
                          <a:rPr kumimoji="1" lang="en-US" altLang="ja-JP" b="0" i="1" smtClean="0">
                            <a:solidFill>
                              <a:schemeClr val="accent1">
                                <a:lumMod val="60000"/>
                                <a:lumOff val="40000"/>
                              </a:schemeClr>
                            </a:solidFill>
                            <a:latin typeface="Cambria Math" panose="02040503050406030204" pitchFamily="18" charset="0"/>
                          </a:rPr>
                          <m:t>𝐸</m:t>
                        </m:r>
                      </m:e>
                      <m:sub>
                        <m:r>
                          <a:rPr kumimoji="1" lang="en-US" altLang="ja-JP" b="0" i="1" smtClean="0">
                            <a:solidFill>
                              <a:schemeClr val="accent1">
                                <a:lumMod val="60000"/>
                                <a:lumOff val="40000"/>
                              </a:schemeClr>
                            </a:solidFill>
                            <a:latin typeface="Cambria Math" panose="02040503050406030204" pitchFamily="18" charset="0"/>
                          </a:rPr>
                          <m:t>𝛾</m:t>
                        </m:r>
                      </m:sub>
                    </m:sSub>
                  </m:oMath>
                </a14:m>
                <a:r>
                  <a:rPr kumimoji="1" lang="en-US" altLang="ja-JP" b="0" dirty="0">
                    <a:solidFill>
                      <a:schemeClr val="accent1">
                        <a:lumMod val="60000"/>
                        <a:lumOff val="40000"/>
                      </a:schemeClr>
                    </a:solidFill>
                  </a:rPr>
                  <a:t>:</a:t>
                </a:r>
                <a:r>
                  <a:rPr kumimoji="1" lang="ja-JP" altLang="en-US" b="0">
                    <a:solidFill>
                      <a:schemeClr val="accent1">
                        <a:lumMod val="60000"/>
                        <a:lumOff val="40000"/>
                      </a:schemeClr>
                    </a:solidFill>
                  </a:rPr>
                  <a:t>入射粒子のエネルギー</a:t>
                </a:r>
                <a:br>
                  <a:rPr kumimoji="1" lang="en-US" altLang="ja-JP" b="0" i="1" dirty="0">
                    <a:solidFill>
                      <a:schemeClr val="accent1">
                        <a:lumMod val="60000"/>
                        <a:lumOff val="40000"/>
                      </a:schemeClr>
                    </a:solidFill>
                    <a:latin typeface="Cambria Math" panose="02040503050406030204" pitchFamily="18" charset="0"/>
                  </a:rPr>
                </a:br>
                <a14:m>
                  <m:oMath xmlns:m="http://schemas.openxmlformats.org/officeDocument/2006/math">
                    <m:sSub>
                      <m:sSubPr>
                        <m:ctrlPr>
                          <a:rPr kumimoji="1" lang="en-US" altLang="ja-JP" b="0" i="1" smtClean="0">
                            <a:solidFill>
                              <a:schemeClr val="accent1">
                                <a:lumMod val="60000"/>
                                <a:lumOff val="40000"/>
                              </a:schemeClr>
                            </a:solidFill>
                            <a:latin typeface="Cambria Math" panose="02040503050406030204" pitchFamily="18" charset="0"/>
                          </a:rPr>
                        </m:ctrlPr>
                      </m:sSubPr>
                      <m:e>
                        <m:r>
                          <a:rPr kumimoji="1" lang="en-US" altLang="ja-JP" b="0" i="1" smtClean="0">
                            <a:solidFill>
                              <a:schemeClr val="accent1">
                                <a:lumMod val="60000"/>
                                <a:lumOff val="40000"/>
                              </a:schemeClr>
                            </a:solidFill>
                            <a:latin typeface="Cambria Math" panose="02040503050406030204" pitchFamily="18" charset="0"/>
                          </a:rPr>
                          <m:t>𝐺</m:t>
                        </m:r>
                      </m:e>
                      <m:sub>
                        <m:r>
                          <m:rPr>
                            <m:sty m:val="p"/>
                          </m:rPr>
                          <a:rPr kumimoji="1" lang="en-US" altLang="ja-JP" b="0" i="0" smtClean="0">
                            <a:solidFill>
                              <a:schemeClr val="accent1">
                                <a:lumMod val="60000"/>
                                <a:lumOff val="40000"/>
                              </a:schemeClr>
                            </a:solidFill>
                            <a:latin typeface="Cambria Math" panose="02040503050406030204" pitchFamily="18" charset="0"/>
                          </a:rPr>
                          <m:t>Al</m:t>
                        </m:r>
                      </m:sub>
                    </m:sSub>
                  </m:oMath>
                </a14:m>
                <a:r>
                  <a:rPr kumimoji="1" lang="en-US" altLang="ja-JP" dirty="0">
                    <a:solidFill>
                      <a:schemeClr val="accent1">
                        <a:lumMod val="60000"/>
                        <a:lumOff val="40000"/>
                      </a:schemeClr>
                    </a:solidFill>
                  </a:rPr>
                  <a:t>:</a:t>
                </a:r>
                <a:r>
                  <a:rPr kumimoji="1" lang="ja-JP" altLang="en-US">
                    <a:solidFill>
                      <a:schemeClr val="accent1">
                        <a:lumMod val="60000"/>
                        <a:lumOff val="40000"/>
                      </a:schemeClr>
                    </a:solidFill>
                  </a:rPr>
                  <a:t> トラッピングゲイン</a:t>
                </a:r>
                <a:r>
                  <a:rPr kumimoji="1" lang="en-US" altLang="ja-JP" dirty="0">
                    <a:solidFill>
                      <a:schemeClr val="accent1">
                        <a:lumMod val="60000"/>
                        <a:lumOff val="40000"/>
                      </a:schemeClr>
                    </a:solidFill>
                  </a:rPr>
                  <a:t> ~10</a:t>
                </a:r>
              </a:p>
              <a:p>
                <a14:m>
                  <m:oMath xmlns:m="http://schemas.openxmlformats.org/officeDocument/2006/math">
                    <m:r>
                      <m:rPr>
                        <m:sty m:val="p"/>
                      </m:rPr>
                      <a:rPr kumimoji="1" lang="en-US" altLang="ja-JP" i="0" dirty="0" smtClean="0">
                        <a:solidFill>
                          <a:schemeClr val="accent1">
                            <a:lumMod val="60000"/>
                            <a:lumOff val="40000"/>
                          </a:schemeClr>
                        </a:solidFill>
                        <a:latin typeface="Cambria Math" panose="02040503050406030204" pitchFamily="18" charset="0"/>
                      </a:rPr>
                      <m:t>Δ</m:t>
                    </m:r>
                  </m:oMath>
                </a14:m>
                <a:r>
                  <a:rPr kumimoji="1" lang="en-US" altLang="ja-JP" dirty="0">
                    <a:solidFill>
                      <a:schemeClr val="accent1">
                        <a:lumMod val="60000"/>
                        <a:lumOff val="40000"/>
                      </a:schemeClr>
                    </a:solidFill>
                  </a:rPr>
                  <a:t>:</a:t>
                </a:r>
                <a:r>
                  <a:rPr kumimoji="1" lang="ja-JP" altLang="en-US">
                    <a:solidFill>
                      <a:schemeClr val="accent1">
                        <a:lumMod val="60000"/>
                        <a:lumOff val="40000"/>
                      </a:schemeClr>
                    </a:solidFill>
                  </a:rPr>
                  <a:t>バンドギャップ</a:t>
                </a:r>
                <a:r>
                  <a:rPr kumimoji="1" lang="en-US" altLang="ja-JP" dirty="0">
                    <a:solidFill>
                      <a:schemeClr val="accent1">
                        <a:lumMod val="60000"/>
                        <a:lumOff val="40000"/>
                      </a:schemeClr>
                    </a:solidFill>
                  </a:rPr>
                  <a:t>~0.57meV</a:t>
                </a:r>
                <a:br>
                  <a:rPr kumimoji="1" lang="en-US" altLang="ja-JP" dirty="0">
                    <a:solidFill>
                      <a:schemeClr val="accent1">
                        <a:lumMod val="60000"/>
                        <a:lumOff val="40000"/>
                      </a:schemeClr>
                    </a:solidFill>
                  </a:rPr>
                </a:br>
                <a:r>
                  <a:rPr kumimoji="1" lang="en-US" altLang="ja-JP" dirty="0">
                    <a:solidFill>
                      <a:schemeClr val="accent1">
                        <a:lumMod val="60000"/>
                        <a:lumOff val="40000"/>
                      </a:schemeClr>
                    </a:solidFill>
                  </a:rPr>
                  <a:t>(Nb:100nm,Al:70nm)</a:t>
                </a:r>
                <a:endParaRPr kumimoji="1" lang="ja-JP" altLang="en-US" dirty="0">
                  <a:solidFill>
                    <a:schemeClr val="accent1">
                      <a:lumMod val="60000"/>
                      <a:lumOff val="40000"/>
                    </a:schemeClr>
                  </a:solidFill>
                </a:endParaRPr>
              </a:p>
            </p:txBody>
          </p:sp>
        </mc:Choice>
        <mc:Fallback xmlns="">
          <p:sp>
            <p:nvSpPr>
              <p:cNvPr id="59" name="テキスト ボックス 58">
                <a:extLst>
                  <a:ext uri="{FF2B5EF4-FFF2-40B4-BE49-F238E27FC236}">
                    <a16:creationId xmlns:a16="http://schemas.microsoft.com/office/drawing/2014/main" id="{4E6FB57B-5383-4DF4-B384-DF0969026F67}"/>
                  </a:ext>
                </a:extLst>
              </p:cNvPr>
              <p:cNvSpPr txBox="1">
                <a:spLocks noRot="1" noChangeAspect="1" noMove="1" noResize="1" noEditPoints="1" noAdjustHandles="1" noChangeArrowheads="1" noChangeShapeType="1" noTextEdit="1"/>
              </p:cNvSpPr>
              <p:nvPr/>
            </p:nvSpPr>
            <p:spPr>
              <a:xfrm>
                <a:off x="4564876" y="5147947"/>
                <a:ext cx="3340594" cy="1222514"/>
              </a:xfrm>
              <a:prstGeom prst="rect">
                <a:avLst/>
              </a:prstGeom>
              <a:blipFill>
                <a:blip r:embed="rId3"/>
                <a:stretch>
                  <a:fillRect l="-1136" t="-3061" r="-758" b="-7143"/>
                </a:stretch>
              </a:blipFill>
            </p:spPr>
            <p:txBody>
              <a:bodyPr/>
              <a:lstStyle/>
              <a:p>
                <a:r>
                  <a:rPr lang="ja-JP" altLang="en-US">
                    <a:noFill/>
                  </a:rPr>
                  <a:t> </a:t>
                </a:r>
              </a:p>
            </p:txBody>
          </p:sp>
        </mc:Fallback>
      </mc:AlternateContent>
      <p:sp>
        <p:nvSpPr>
          <p:cNvPr id="2" name="タイトル 1">
            <a:extLst>
              <a:ext uri="{FF2B5EF4-FFF2-40B4-BE49-F238E27FC236}">
                <a16:creationId xmlns:a16="http://schemas.microsoft.com/office/drawing/2014/main" id="{17FED834-8C0B-4109-8196-9DB45A7281E7}"/>
              </a:ext>
            </a:extLst>
          </p:cNvPr>
          <p:cNvSpPr>
            <a:spLocks noGrp="1"/>
          </p:cNvSpPr>
          <p:nvPr>
            <p:ph type="title"/>
          </p:nvPr>
        </p:nvSpPr>
        <p:spPr/>
        <p:txBody>
          <a:bodyPr/>
          <a:lstStyle/>
          <a:p>
            <a:r>
              <a:rPr kumimoji="1" lang="en-US" altLang="ja-JP" dirty="0" err="1"/>
              <a:t>Nb</a:t>
            </a:r>
            <a:r>
              <a:rPr kumimoji="1" lang="en-US" altLang="ja-JP" dirty="0"/>
              <a:t>/Al-STJ</a:t>
            </a:r>
            <a:endParaRPr kumimoji="1" lang="ja-JP" altLang="en-US" dirty="0"/>
          </a:p>
        </p:txBody>
      </p:sp>
      <p:sp>
        <p:nvSpPr>
          <p:cNvPr id="4" name="スライド番号プレースホルダー 3">
            <a:extLst>
              <a:ext uri="{FF2B5EF4-FFF2-40B4-BE49-F238E27FC236}">
                <a16:creationId xmlns:a16="http://schemas.microsoft.com/office/drawing/2014/main" id="{4081EC08-179E-4C60-A1A7-D7F23677C853}"/>
              </a:ext>
            </a:extLst>
          </p:cNvPr>
          <p:cNvSpPr>
            <a:spLocks noGrp="1"/>
          </p:cNvSpPr>
          <p:nvPr>
            <p:ph type="sldNum" sz="quarter" idx="12"/>
          </p:nvPr>
        </p:nvSpPr>
        <p:spPr/>
        <p:txBody>
          <a:bodyPr/>
          <a:lstStyle/>
          <a:p>
            <a:fld id="{D57F1E4F-1CFF-5643-939E-217C01CDF565}" type="slidenum">
              <a:rPr lang="en-US" smtClean="0"/>
              <a:pPr/>
              <a:t>14</a:t>
            </a:fld>
            <a:endParaRPr lang="en-US" dirty="0"/>
          </a:p>
        </p:txBody>
      </p:sp>
      <p:grpSp>
        <p:nvGrpSpPr>
          <p:cNvPr id="26" name="グループ化 25">
            <a:extLst>
              <a:ext uri="{FF2B5EF4-FFF2-40B4-BE49-F238E27FC236}">
                <a16:creationId xmlns:a16="http://schemas.microsoft.com/office/drawing/2014/main" id="{755EEB17-06D4-4C5A-9CC4-1619948077C3}"/>
              </a:ext>
            </a:extLst>
          </p:cNvPr>
          <p:cNvGrpSpPr/>
          <p:nvPr/>
        </p:nvGrpSpPr>
        <p:grpSpPr>
          <a:xfrm>
            <a:off x="147742" y="2242973"/>
            <a:ext cx="3652403" cy="1712437"/>
            <a:chOff x="2008561" y="1495296"/>
            <a:chExt cx="8927205" cy="4396634"/>
          </a:xfrm>
        </p:grpSpPr>
        <p:sp>
          <p:nvSpPr>
            <p:cNvPr id="27" name="正方形/長方形 26">
              <a:extLst>
                <a:ext uri="{FF2B5EF4-FFF2-40B4-BE49-F238E27FC236}">
                  <a16:creationId xmlns:a16="http://schemas.microsoft.com/office/drawing/2014/main" id="{A7770BAE-B802-4C61-B5CB-F53A94B17845}"/>
                </a:ext>
              </a:extLst>
            </p:cNvPr>
            <p:cNvSpPr/>
            <p:nvPr/>
          </p:nvSpPr>
          <p:spPr>
            <a:xfrm rot="5400000">
              <a:off x="8445394" y="4431362"/>
              <a:ext cx="758562" cy="4264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900" dirty="0"/>
            </a:p>
          </p:txBody>
        </p:sp>
        <p:sp>
          <p:nvSpPr>
            <p:cNvPr id="28" name="正方形/長方形 27">
              <a:extLst>
                <a:ext uri="{FF2B5EF4-FFF2-40B4-BE49-F238E27FC236}">
                  <a16:creationId xmlns:a16="http://schemas.microsoft.com/office/drawing/2014/main" id="{6E157B59-9764-4B32-AE01-FBEE2FB6A7A4}"/>
                </a:ext>
              </a:extLst>
            </p:cNvPr>
            <p:cNvSpPr/>
            <p:nvPr/>
          </p:nvSpPr>
          <p:spPr>
            <a:xfrm>
              <a:off x="7803045" y="1943662"/>
              <a:ext cx="426442" cy="30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900" dirty="0"/>
            </a:p>
          </p:txBody>
        </p:sp>
        <p:sp>
          <p:nvSpPr>
            <p:cNvPr id="29" name="正方形/長方形 28">
              <a:extLst>
                <a:ext uri="{FF2B5EF4-FFF2-40B4-BE49-F238E27FC236}">
                  <a16:creationId xmlns:a16="http://schemas.microsoft.com/office/drawing/2014/main" id="{6B572982-358F-4708-8122-B6E25A5FCBCD}"/>
                </a:ext>
              </a:extLst>
            </p:cNvPr>
            <p:cNvSpPr/>
            <p:nvPr/>
          </p:nvSpPr>
          <p:spPr>
            <a:xfrm rot="5400000">
              <a:off x="6129853" y="468183"/>
              <a:ext cx="426442" cy="33774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900" dirty="0"/>
            </a:p>
          </p:txBody>
        </p:sp>
        <p:grpSp>
          <p:nvGrpSpPr>
            <p:cNvPr id="30" name="グループ化 29">
              <a:extLst>
                <a:ext uri="{FF2B5EF4-FFF2-40B4-BE49-F238E27FC236}">
                  <a16:creationId xmlns:a16="http://schemas.microsoft.com/office/drawing/2014/main" id="{7F1ECE6B-825E-40AD-8AD2-EB4B7129D411}"/>
                </a:ext>
              </a:extLst>
            </p:cNvPr>
            <p:cNvGrpSpPr/>
            <p:nvPr/>
          </p:nvGrpSpPr>
          <p:grpSpPr>
            <a:xfrm>
              <a:off x="2008561" y="1495296"/>
              <a:ext cx="8914869" cy="4396634"/>
              <a:chOff x="4161492" y="1651182"/>
              <a:chExt cx="3700638" cy="1722643"/>
            </a:xfrm>
          </p:grpSpPr>
          <p:grpSp>
            <p:nvGrpSpPr>
              <p:cNvPr id="37" name="グループ化 36">
                <a:extLst>
                  <a:ext uri="{FF2B5EF4-FFF2-40B4-BE49-F238E27FC236}">
                    <a16:creationId xmlns:a16="http://schemas.microsoft.com/office/drawing/2014/main" id="{8465BF91-DAAA-4C75-9AB6-5204F72C288D}"/>
                  </a:ext>
                </a:extLst>
              </p:cNvPr>
              <p:cNvGrpSpPr/>
              <p:nvPr/>
            </p:nvGrpSpPr>
            <p:grpSpPr>
              <a:xfrm>
                <a:off x="4259950" y="1651182"/>
                <a:ext cx="3602180" cy="1472604"/>
                <a:chOff x="800866" y="2294069"/>
                <a:chExt cx="5141936" cy="2169392"/>
              </a:xfrm>
            </p:grpSpPr>
            <p:grpSp>
              <p:nvGrpSpPr>
                <p:cNvPr id="41" name="グループ化 40">
                  <a:extLst>
                    <a:ext uri="{FF2B5EF4-FFF2-40B4-BE49-F238E27FC236}">
                      <a16:creationId xmlns:a16="http://schemas.microsoft.com/office/drawing/2014/main" id="{844BBCD0-A1C3-4F20-B448-57FF6DBA1E5D}"/>
                    </a:ext>
                  </a:extLst>
                </p:cNvPr>
                <p:cNvGrpSpPr/>
                <p:nvPr/>
              </p:nvGrpSpPr>
              <p:grpSpPr>
                <a:xfrm>
                  <a:off x="802671" y="2294069"/>
                  <a:ext cx="5118400" cy="2018880"/>
                  <a:chOff x="262702" y="1943028"/>
                  <a:chExt cx="5825601" cy="2437069"/>
                </a:xfrm>
              </p:grpSpPr>
              <p:sp>
                <p:nvSpPr>
                  <p:cNvPr id="43" name="正方形/長方形 42">
                    <a:extLst>
                      <a:ext uri="{FF2B5EF4-FFF2-40B4-BE49-F238E27FC236}">
                        <a16:creationId xmlns:a16="http://schemas.microsoft.com/office/drawing/2014/main" id="{FEEAE0BA-90AA-4CE0-91A8-65D76B8C020A}"/>
                      </a:ext>
                    </a:extLst>
                  </p:cNvPr>
                  <p:cNvSpPr/>
                  <p:nvPr/>
                </p:nvSpPr>
                <p:spPr>
                  <a:xfrm>
                    <a:off x="1887529" y="2233930"/>
                    <a:ext cx="287600" cy="21461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900" dirty="0"/>
                  </a:p>
                </p:txBody>
              </p:sp>
              <p:grpSp>
                <p:nvGrpSpPr>
                  <p:cNvPr id="44" name="グループ化 43">
                    <a:extLst>
                      <a:ext uri="{FF2B5EF4-FFF2-40B4-BE49-F238E27FC236}">
                        <a16:creationId xmlns:a16="http://schemas.microsoft.com/office/drawing/2014/main" id="{9F7A35B4-0ADC-4C02-8F85-760D2AF334A6}"/>
                      </a:ext>
                    </a:extLst>
                  </p:cNvPr>
                  <p:cNvGrpSpPr/>
                  <p:nvPr/>
                </p:nvGrpSpPr>
                <p:grpSpPr>
                  <a:xfrm>
                    <a:off x="262702" y="1943028"/>
                    <a:ext cx="5825601" cy="2419806"/>
                    <a:chOff x="870744" y="9008914"/>
                    <a:chExt cx="5825601" cy="2419806"/>
                  </a:xfrm>
                </p:grpSpPr>
                <p:grpSp>
                  <p:nvGrpSpPr>
                    <p:cNvPr id="45" name="グループ化 44">
                      <a:extLst>
                        <a:ext uri="{FF2B5EF4-FFF2-40B4-BE49-F238E27FC236}">
                          <a16:creationId xmlns:a16="http://schemas.microsoft.com/office/drawing/2014/main" id="{F08E722E-DF02-47F7-8CBA-07D0FCDBEA98}"/>
                        </a:ext>
                      </a:extLst>
                    </p:cNvPr>
                    <p:cNvGrpSpPr/>
                    <p:nvPr/>
                  </p:nvGrpSpPr>
                  <p:grpSpPr>
                    <a:xfrm>
                      <a:off x="2716817" y="9008914"/>
                      <a:ext cx="3979528" cy="2404479"/>
                      <a:chOff x="6222957" y="2496345"/>
                      <a:chExt cx="2400565" cy="927092"/>
                    </a:xfrm>
                  </p:grpSpPr>
                  <p:grpSp>
                    <p:nvGrpSpPr>
                      <p:cNvPr id="48" name="グループ化 47">
                        <a:extLst>
                          <a:ext uri="{FF2B5EF4-FFF2-40B4-BE49-F238E27FC236}">
                            <a16:creationId xmlns:a16="http://schemas.microsoft.com/office/drawing/2014/main" id="{6000AE66-1F04-403B-B979-79452886A974}"/>
                          </a:ext>
                        </a:extLst>
                      </p:cNvPr>
                      <p:cNvGrpSpPr/>
                      <p:nvPr/>
                    </p:nvGrpSpPr>
                    <p:grpSpPr>
                      <a:xfrm>
                        <a:off x="6222957" y="2668127"/>
                        <a:ext cx="1474906" cy="755310"/>
                        <a:chOff x="6575162" y="2669409"/>
                        <a:chExt cx="1474906" cy="755310"/>
                      </a:xfrm>
                    </p:grpSpPr>
                    <p:grpSp>
                      <p:nvGrpSpPr>
                        <p:cNvPr id="50" name="グループ化 49">
                          <a:extLst>
                            <a:ext uri="{FF2B5EF4-FFF2-40B4-BE49-F238E27FC236}">
                              <a16:creationId xmlns:a16="http://schemas.microsoft.com/office/drawing/2014/main" id="{F228FA17-D017-4538-8B4E-275A17EB9E9F}"/>
                            </a:ext>
                          </a:extLst>
                        </p:cNvPr>
                        <p:cNvGrpSpPr/>
                        <p:nvPr/>
                      </p:nvGrpSpPr>
                      <p:grpSpPr>
                        <a:xfrm>
                          <a:off x="6575162" y="2669409"/>
                          <a:ext cx="1241323" cy="755310"/>
                          <a:chOff x="8660997" y="695788"/>
                          <a:chExt cx="1655095" cy="1007080"/>
                        </a:xfrm>
                      </p:grpSpPr>
                      <p:sp>
                        <p:nvSpPr>
                          <p:cNvPr id="52" name="正方形/長方形 51">
                            <a:extLst>
                              <a:ext uri="{FF2B5EF4-FFF2-40B4-BE49-F238E27FC236}">
                                <a16:creationId xmlns:a16="http://schemas.microsoft.com/office/drawing/2014/main" id="{F8C53D48-7A69-426D-881D-AFE29398E18F}"/>
                              </a:ext>
                            </a:extLst>
                          </p:cNvPr>
                          <p:cNvSpPr/>
                          <p:nvPr/>
                        </p:nvSpPr>
                        <p:spPr>
                          <a:xfrm>
                            <a:off x="8660997" y="695788"/>
                            <a:ext cx="1653832" cy="2388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ja-JP" altLang="en-US" sz="600" dirty="0"/>
                          </a:p>
                        </p:txBody>
                      </p:sp>
                      <p:sp>
                        <p:nvSpPr>
                          <p:cNvPr id="53" name="正方形/長方形 52">
                            <a:extLst>
                              <a:ext uri="{FF2B5EF4-FFF2-40B4-BE49-F238E27FC236}">
                                <a16:creationId xmlns:a16="http://schemas.microsoft.com/office/drawing/2014/main" id="{6C661AC8-0A89-4747-964E-4928DA5AE46B}"/>
                              </a:ext>
                            </a:extLst>
                          </p:cNvPr>
                          <p:cNvSpPr/>
                          <p:nvPr/>
                        </p:nvSpPr>
                        <p:spPr>
                          <a:xfrm>
                            <a:off x="8662731" y="1269731"/>
                            <a:ext cx="1652105" cy="43313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ja-JP" altLang="en-US" sz="600" dirty="0"/>
                          </a:p>
                        </p:txBody>
                      </p:sp>
                      <p:sp>
                        <p:nvSpPr>
                          <p:cNvPr id="54" name="正方形/長方形 53">
                            <a:extLst>
                              <a:ext uri="{FF2B5EF4-FFF2-40B4-BE49-F238E27FC236}">
                                <a16:creationId xmlns:a16="http://schemas.microsoft.com/office/drawing/2014/main" id="{6CFF6499-6C23-48B2-BF41-AF8FB7358018}"/>
                              </a:ext>
                            </a:extLst>
                          </p:cNvPr>
                          <p:cNvSpPr/>
                          <p:nvPr/>
                        </p:nvSpPr>
                        <p:spPr>
                          <a:xfrm>
                            <a:off x="8662731" y="934623"/>
                            <a:ext cx="1652099" cy="528123"/>
                          </a:xfrm>
                          <a:prstGeom prst="rect">
                            <a:avLst/>
                          </a:prstGeom>
                          <a:solidFill>
                            <a:srgbClr val="FDA4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ja-JP" altLang="en-US" sz="600" dirty="0"/>
                          </a:p>
                        </p:txBody>
                      </p:sp>
                      <p:sp>
                        <p:nvSpPr>
                          <p:cNvPr id="55" name="正方形/長方形 54">
                            <a:extLst>
                              <a:ext uri="{FF2B5EF4-FFF2-40B4-BE49-F238E27FC236}">
                                <a16:creationId xmlns:a16="http://schemas.microsoft.com/office/drawing/2014/main" id="{F7ADB0FF-4189-4B1C-898D-955005097224}"/>
                              </a:ext>
                            </a:extLst>
                          </p:cNvPr>
                          <p:cNvSpPr/>
                          <p:nvPr/>
                        </p:nvSpPr>
                        <p:spPr>
                          <a:xfrm>
                            <a:off x="8660997" y="1131807"/>
                            <a:ext cx="1655095" cy="1405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prstTxWarp prst="textNoShape">
                              <a:avLst/>
                            </a:prstTxWarp>
                            <a:noAutofit/>
                          </a:bodyPr>
                          <a:lstStyle/>
                          <a:p>
                            <a:pPr algn="ctr"/>
                            <a:endParaRPr lang="ja-JP" altLang="en-US" sz="600" dirty="0"/>
                          </a:p>
                        </p:txBody>
                      </p:sp>
                    </p:grpSp>
                    <p:sp>
                      <p:nvSpPr>
                        <p:cNvPr id="51" name="正方形/長方形 50">
                          <a:extLst>
                            <a:ext uri="{FF2B5EF4-FFF2-40B4-BE49-F238E27FC236}">
                              <a16:creationId xmlns:a16="http://schemas.microsoft.com/office/drawing/2014/main" id="{162CACA6-CA33-4DD4-89CA-6907430B1667}"/>
                            </a:ext>
                          </a:extLst>
                        </p:cNvPr>
                        <p:cNvSpPr/>
                        <p:nvPr/>
                      </p:nvSpPr>
                      <p:spPr>
                        <a:xfrm>
                          <a:off x="7744508" y="3329401"/>
                          <a:ext cx="305560" cy="9504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gr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0F123366-985C-4D25-AB20-AAF711AFE65F}"/>
                              </a:ext>
                            </a:extLst>
                          </p:cNvPr>
                          <p:cNvSpPr txBox="1"/>
                          <p:nvPr/>
                        </p:nvSpPr>
                        <p:spPr>
                          <a:xfrm>
                            <a:off x="7918826" y="2496345"/>
                            <a:ext cx="704696" cy="827928"/>
                          </a:xfrm>
                          <a:prstGeom prst="rect">
                            <a:avLst/>
                          </a:prstGeom>
                          <a:noFill/>
                        </p:spPr>
                        <p:txBody>
                          <a:bodyPr wrap="square" rtlCol="0">
                            <a:spAutoFit/>
                          </a:bodyPr>
                          <a:lstStyle/>
                          <a:p>
                            <a:r>
                              <a:rPr lang="en-US" altLang="ja-JP" b="1" dirty="0">
                                <a:solidFill>
                                  <a:srgbClr val="00B050"/>
                                </a:solidFill>
                              </a:rPr>
                              <a:t>Nb</a:t>
                            </a:r>
                          </a:p>
                          <a:p>
                            <a:r>
                              <a:rPr lang="en-US" altLang="ja-JP" b="1" dirty="0">
                                <a:solidFill>
                                  <a:srgbClr val="FF9900"/>
                                </a:solidFill>
                              </a:rPr>
                              <a:t>Al</a:t>
                            </a:r>
                          </a:p>
                          <a:p>
                            <a:pPr/>
                            <a14:m>
                              <m:oMathPara xmlns:m="http://schemas.openxmlformats.org/officeDocument/2006/math">
                                <m:oMathParaPr>
                                  <m:jc m:val="left"/>
                                </m:oMathParaPr>
                                <m:oMath xmlns:m="http://schemas.openxmlformats.org/officeDocument/2006/math">
                                  <m:sSub>
                                    <m:sSubPr>
                                      <m:ctrlPr>
                                        <a:rPr lang="en-US" altLang="ja-JP" b="1" i="1">
                                          <a:latin typeface="Cambria Math" panose="02040503050406030204" pitchFamily="18" charset="0"/>
                                        </a:rPr>
                                      </m:ctrlPr>
                                    </m:sSubPr>
                                    <m:e>
                                      <m:r>
                                        <a:rPr lang="en-US" altLang="ja-JP" b="1" i="1">
                                          <a:latin typeface="Cambria Math" panose="02040503050406030204" pitchFamily="18" charset="0"/>
                                        </a:rPr>
                                        <m:t>𝐀𝐥</m:t>
                                      </m:r>
                                    </m:e>
                                    <m:sub>
                                      <m:r>
                                        <a:rPr lang="en-US" altLang="ja-JP" b="1" i="1">
                                          <a:latin typeface="Cambria Math" panose="02040503050406030204" pitchFamily="18" charset="0"/>
                                        </a:rPr>
                                        <m:t>𝟐</m:t>
                                      </m:r>
                                    </m:sub>
                                  </m:sSub>
                                  <m:sSub>
                                    <m:sSubPr>
                                      <m:ctrlPr>
                                        <a:rPr lang="en-US" altLang="ja-JP" b="1" i="1">
                                          <a:latin typeface="Cambria Math" panose="02040503050406030204" pitchFamily="18" charset="0"/>
                                        </a:rPr>
                                      </m:ctrlPr>
                                    </m:sSubPr>
                                    <m:e>
                                      <m:r>
                                        <a:rPr lang="en-US" altLang="ja-JP" b="1" i="1">
                                          <a:latin typeface="Cambria Math" panose="02040503050406030204" pitchFamily="18" charset="0"/>
                                        </a:rPr>
                                        <m:t>𝐎</m:t>
                                      </m:r>
                                    </m:e>
                                    <m:sub>
                                      <m:r>
                                        <a:rPr lang="en-US" altLang="ja-JP" b="1" i="1">
                                          <a:latin typeface="Cambria Math" panose="02040503050406030204" pitchFamily="18" charset="0"/>
                                        </a:rPr>
                                        <m:t>𝟑</m:t>
                                      </m:r>
                                    </m:sub>
                                  </m:sSub>
                                </m:oMath>
                              </m:oMathPara>
                            </a14:m>
                            <a:endParaRPr lang="en-US" altLang="ja-JP" b="1" dirty="0">
                              <a:solidFill>
                                <a:srgbClr val="0070C0"/>
                              </a:solidFill>
                            </a:endParaRPr>
                          </a:p>
                          <a:p>
                            <a:r>
                              <a:rPr lang="en-US" altLang="ja-JP" b="1" dirty="0">
                                <a:solidFill>
                                  <a:srgbClr val="0070C0"/>
                                </a:solidFill>
                              </a:rPr>
                              <a:t>SiO</a:t>
                            </a:r>
                            <a:r>
                              <a:rPr lang="en-US" altLang="ja-JP" b="1" baseline="-25000" dirty="0">
                                <a:solidFill>
                                  <a:srgbClr val="0070C0"/>
                                </a:solidFill>
                              </a:rPr>
                              <a:t>2</a:t>
                            </a:r>
                            <a:endParaRPr lang="ja-JP" altLang="en-US" b="1" baseline="-25000" dirty="0">
                              <a:solidFill>
                                <a:srgbClr val="0070C0"/>
                              </a:solidFill>
                            </a:endParaRPr>
                          </a:p>
                        </p:txBody>
                      </p:sp>
                    </mc:Choice>
                    <mc:Fallback xmlns="">
                      <p:sp>
                        <p:nvSpPr>
                          <p:cNvPr id="49" name="テキスト ボックス 48">
                            <a:extLst>
                              <a:ext uri="{FF2B5EF4-FFF2-40B4-BE49-F238E27FC236}">
                                <a16:creationId xmlns:a16="http://schemas.microsoft.com/office/drawing/2014/main" id="{0F123366-985C-4D25-AB20-AAF711AFE65F}"/>
                              </a:ext>
                            </a:extLst>
                          </p:cNvPr>
                          <p:cNvSpPr txBox="1">
                            <a:spLocks noRot="1" noChangeAspect="1" noMove="1" noResize="1" noEditPoints="1" noAdjustHandles="1" noChangeArrowheads="1" noChangeShapeType="1" noTextEdit="1"/>
                          </p:cNvSpPr>
                          <p:nvPr/>
                        </p:nvSpPr>
                        <p:spPr>
                          <a:xfrm>
                            <a:off x="7918826" y="2496345"/>
                            <a:ext cx="704696" cy="827928"/>
                          </a:xfrm>
                          <a:prstGeom prst="rect">
                            <a:avLst/>
                          </a:prstGeom>
                          <a:blipFill>
                            <a:blip r:embed="rId4"/>
                            <a:stretch>
                              <a:fillRect l="-6838" t="-3046" r="-5983" b="-7107"/>
                            </a:stretch>
                          </a:blipFill>
                        </p:spPr>
                        <p:txBody>
                          <a:bodyPr/>
                          <a:lstStyle/>
                          <a:p>
                            <a:r>
                              <a:rPr lang="ja-JP" altLang="en-US">
                                <a:noFill/>
                              </a:rPr>
                              <a:t> </a:t>
                            </a:r>
                          </a:p>
                        </p:txBody>
                      </p:sp>
                    </mc:Fallback>
                  </mc:AlternateContent>
                </p:grpSp>
                <p:sp>
                  <p:nvSpPr>
                    <p:cNvPr id="46" name="正方形/長方形 45">
                      <a:extLst>
                        <a:ext uri="{FF2B5EF4-FFF2-40B4-BE49-F238E27FC236}">
                          <a16:creationId xmlns:a16="http://schemas.microsoft.com/office/drawing/2014/main" id="{483C0024-C147-4909-84F9-248450DE1880}"/>
                        </a:ext>
                      </a:extLst>
                    </p:cNvPr>
                    <p:cNvSpPr/>
                    <p:nvPr/>
                  </p:nvSpPr>
                  <p:spPr>
                    <a:xfrm>
                      <a:off x="870744" y="11169146"/>
                      <a:ext cx="1663171" cy="250726"/>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sp>
                  <p:nvSpPr>
                    <p:cNvPr id="47" name="正方形/長方形 46">
                      <a:extLst>
                        <a:ext uri="{FF2B5EF4-FFF2-40B4-BE49-F238E27FC236}">
                          <a16:creationId xmlns:a16="http://schemas.microsoft.com/office/drawing/2014/main" id="{85FFB481-9685-454D-AE34-86CA845D91A8}"/>
                        </a:ext>
                      </a:extLst>
                    </p:cNvPr>
                    <p:cNvSpPr/>
                    <p:nvPr/>
                  </p:nvSpPr>
                  <p:spPr>
                    <a:xfrm rot="16200000">
                      <a:off x="1327863" y="10170517"/>
                      <a:ext cx="2256213" cy="26019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grpSp>
            </p:grpSp>
            <p:sp>
              <p:nvSpPr>
                <p:cNvPr id="42" name="正方形/長方形 41">
                  <a:extLst>
                    <a:ext uri="{FF2B5EF4-FFF2-40B4-BE49-F238E27FC236}">
                      <a16:creationId xmlns:a16="http://schemas.microsoft.com/office/drawing/2014/main" id="{D9D14C66-7CA8-4B97-9404-79464A9B4BFA}"/>
                    </a:ext>
                  </a:extLst>
                </p:cNvPr>
                <p:cNvSpPr/>
                <p:nvPr/>
              </p:nvSpPr>
              <p:spPr>
                <a:xfrm>
                  <a:off x="800866" y="4285358"/>
                  <a:ext cx="5141936" cy="17810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900" dirty="0"/>
                </a:p>
              </p:txBody>
            </p:sp>
          </p:grpSp>
          <p:sp>
            <p:nvSpPr>
              <p:cNvPr id="38" name="正方形/長方形 37">
                <a:extLst>
                  <a:ext uri="{FF2B5EF4-FFF2-40B4-BE49-F238E27FC236}">
                    <a16:creationId xmlns:a16="http://schemas.microsoft.com/office/drawing/2014/main" id="{D8474CAF-2D83-44BB-BC04-FE10CC57DA79}"/>
                  </a:ext>
                </a:extLst>
              </p:cNvPr>
              <p:cNvSpPr/>
              <p:nvPr/>
            </p:nvSpPr>
            <p:spPr>
              <a:xfrm>
                <a:off x="4259950" y="3052793"/>
                <a:ext cx="3065537" cy="321032"/>
              </a:xfrm>
              <a:prstGeom prst="rect">
                <a:avLst/>
              </a:prstGeom>
            </p:spPr>
            <p:txBody>
              <a:bodyPr wrap="none">
                <a:spAutoFit/>
              </a:bodyPr>
              <a:lstStyle/>
              <a:p>
                <a:r>
                  <a:rPr lang="en-US" altLang="ja-JP" sz="1600" dirty="0">
                    <a:solidFill>
                      <a:schemeClr val="accent1">
                        <a:lumMod val="50000"/>
                      </a:schemeClr>
                    </a:solidFill>
                  </a:rPr>
                  <a:t>Size</a:t>
                </a:r>
                <a:r>
                  <a:rPr lang="en-US" altLang="ja-JP" dirty="0">
                    <a:solidFill>
                      <a:schemeClr val="accent1">
                        <a:lumMod val="50000"/>
                      </a:schemeClr>
                    </a:solidFill>
                  </a:rPr>
                  <a:t>:</a:t>
                </a:r>
                <a:r>
                  <a:rPr lang="en-US" altLang="ja-JP" sz="1600" dirty="0">
                    <a:solidFill>
                      <a:schemeClr val="accent1">
                        <a:lumMod val="50000"/>
                      </a:schemeClr>
                    </a:solidFill>
                    <a:latin typeface="Times New Roman" panose="02020603050405020304" pitchFamily="18" charset="0"/>
                    <a:cs typeface="Times New Roman" panose="02020603050405020304" pitchFamily="18" charset="0"/>
                  </a:rPr>
                  <a:t>10μm×10μm</a:t>
                </a:r>
                <a:r>
                  <a:rPr lang="en-US" altLang="ja-JP" dirty="0">
                    <a:solidFill>
                      <a:schemeClr val="accent1">
                        <a:lumMod val="50000"/>
                      </a:schemeClr>
                    </a:solidFill>
                    <a:latin typeface="Times New Roman" panose="02020603050405020304" pitchFamily="18" charset="0"/>
                    <a:cs typeface="Times New Roman" panose="02020603050405020304" pitchFamily="18" charset="0"/>
                  </a:rPr>
                  <a:t> ~ </a:t>
                </a:r>
                <a:r>
                  <a:rPr lang="en-US" altLang="ja-JP" sz="1600" dirty="0">
                    <a:solidFill>
                      <a:schemeClr val="accent1">
                        <a:lumMod val="50000"/>
                      </a:schemeClr>
                    </a:solidFill>
                    <a:latin typeface="Times New Roman" panose="02020603050405020304" pitchFamily="18" charset="0"/>
                    <a:cs typeface="Times New Roman" panose="02020603050405020304" pitchFamily="18" charset="0"/>
                  </a:rPr>
                  <a:t>200μm×200μm</a:t>
                </a:r>
                <a:endParaRPr lang="ja-JP" altLang="en-US" dirty="0">
                  <a:solidFill>
                    <a:schemeClr val="accent1">
                      <a:lumMod val="50000"/>
                    </a:schemeClr>
                  </a:solidFill>
                  <a:latin typeface="Times New Roman" panose="02020603050405020304" pitchFamily="18" charset="0"/>
                  <a:cs typeface="Times New Roman" panose="02020603050405020304" pitchFamily="18" charset="0"/>
                </a:endParaRPr>
              </a:p>
            </p:txBody>
          </p:sp>
          <p:cxnSp>
            <p:nvCxnSpPr>
              <p:cNvPr id="39" name="直線矢印コネクタ 38">
                <a:extLst>
                  <a:ext uri="{FF2B5EF4-FFF2-40B4-BE49-F238E27FC236}">
                    <a16:creationId xmlns:a16="http://schemas.microsoft.com/office/drawing/2014/main" id="{79C36F42-B897-42BD-95FF-0AD1B2D10EDD}"/>
                  </a:ext>
                </a:extLst>
              </p:cNvPr>
              <p:cNvCxnSpPr>
                <a:cxnSpLocks/>
              </p:cNvCxnSpPr>
              <p:nvPr/>
            </p:nvCxnSpPr>
            <p:spPr>
              <a:xfrm>
                <a:off x="5013784" y="1886120"/>
                <a:ext cx="0" cy="1099729"/>
              </a:xfrm>
              <a:prstGeom prst="straightConnector1">
                <a:avLst/>
              </a:prstGeom>
              <a:ln w="5715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043383F9-E0D5-4A2D-96A9-22DBCF5ADC98}"/>
                  </a:ext>
                </a:extLst>
              </p:cNvPr>
              <p:cNvSpPr txBox="1"/>
              <p:nvPr/>
            </p:nvSpPr>
            <p:spPr>
              <a:xfrm>
                <a:off x="4161492" y="2201536"/>
                <a:ext cx="727850" cy="294279"/>
              </a:xfrm>
              <a:prstGeom prst="rect">
                <a:avLst/>
              </a:prstGeom>
              <a:noFill/>
            </p:spPr>
            <p:txBody>
              <a:bodyPr wrap="none" rtlCol="0">
                <a:spAutoFit/>
              </a:bodyPr>
              <a:lstStyle/>
              <a:p>
                <a:r>
                  <a:rPr lang="en-US" altLang="ja-JP" sz="1600" dirty="0">
                    <a:solidFill>
                      <a:schemeClr val="accent1">
                        <a:lumMod val="50000"/>
                      </a:schemeClr>
                    </a:solidFill>
                    <a:latin typeface="Times New Roman" panose="02020603050405020304" pitchFamily="18" charset="0"/>
                    <a:cs typeface="Times New Roman" panose="02020603050405020304" pitchFamily="18" charset="0"/>
                  </a:rPr>
                  <a:t>~400nm</a:t>
                </a:r>
                <a:endParaRPr lang="ja-JP" altLang="en-US" sz="1600" dirty="0">
                  <a:solidFill>
                    <a:schemeClr val="accent1">
                      <a:lumMod val="50000"/>
                    </a:schemeClr>
                  </a:solidFill>
                  <a:latin typeface="Times New Roman" panose="02020603050405020304" pitchFamily="18" charset="0"/>
                  <a:cs typeface="Times New Roman" panose="02020603050405020304" pitchFamily="18" charset="0"/>
                </a:endParaRPr>
              </a:p>
            </p:txBody>
          </p:sp>
        </p:grpSp>
        <p:sp>
          <p:nvSpPr>
            <p:cNvPr id="31" name="正方形/長方形 30">
              <a:extLst>
                <a:ext uri="{FF2B5EF4-FFF2-40B4-BE49-F238E27FC236}">
                  <a16:creationId xmlns:a16="http://schemas.microsoft.com/office/drawing/2014/main" id="{C49E8F79-61B1-4BC9-9189-128487E03A4F}"/>
                </a:ext>
              </a:extLst>
            </p:cNvPr>
            <p:cNvSpPr/>
            <p:nvPr/>
          </p:nvSpPr>
          <p:spPr>
            <a:xfrm>
              <a:off x="4435372" y="1582498"/>
              <a:ext cx="1670301" cy="348465"/>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sp>
          <p:nvSpPr>
            <p:cNvPr id="32" name="正方形/長方形 31">
              <a:extLst>
                <a:ext uri="{FF2B5EF4-FFF2-40B4-BE49-F238E27FC236}">
                  <a16:creationId xmlns:a16="http://schemas.microsoft.com/office/drawing/2014/main" id="{D6A4B0C3-BC5E-43A6-82ED-C52F34214CAA}"/>
                </a:ext>
              </a:extLst>
            </p:cNvPr>
            <p:cNvSpPr/>
            <p:nvPr/>
          </p:nvSpPr>
          <p:spPr>
            <a:xfrm rot="16200000">
              <a:off x="5311418" y="1989638"/>
              <a:ext cx="1197251" cy="4264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sp>
          <p:nvSpPr>
            <p:cNvPr id="33" name="正方形/長方形 32">
              <a:extLst>
                <a:ext uri="{FF2B5EF4-FFF2-40B4-BE49-F238E27FC236}">
                  <a16:creationId xmlns:a16="http://schemas.microsoft.com/office/drawing/2014/main" id="{BA6E99E8-78FA-4AF0-BF21-E6A3906771A2}"/>
                </a:ext>
              </a:extLst>
            </p:cNvPr>
            <p:cNvSpPr/>
            <p:nvPr/>
          </p:nvSpPr>
          <p:spPr>
            <a:xfrm>
              <a:off x="8817047" y="4591423"/>
              <a:ext cx="2118719" cy="35378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sp>
          <p:nvSpPr>
            <p:cNvPr id="34" name="正方形/長方形 33">
              <a:extLst>
                <a:ext uri="{FF2B5EF4-FFF2-40B4-BE49-F238E27FC236}">
                  <a16:creationId xmlns:a16="http://schemas.microsoft.com/office/drawing/2014/main" id="{819F9758-AB42-448F-8557-8A1FA6F9CF26}"/>
                </a:ext>
              </a:extLst>
            </p:cNvPr>
            <p:cNvSpPr/>
            <p:nvPr/>
          </p:nvSpPr>
          <p:spPr>
            <a:xfrm rot="16200000">
              <a:off x="7951451" y="4167484"/>
              <a:ext cx="935537" cy="38580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sp>
          <p:nvSpPr>
            <p:cNvPr id="35" name="正方形/長方形 34">
              <a:extLst>
                <a:ext uri="{FF2B5EF4-FFF2-40B4-BE49-F238E27FC236}">
                  <a16:creationId xmlns:a16="http://schemas.microsoft.com/office/drawing/2014/main" id="{5A88489B-2615-4486-A792-6AA7D42347F9}"/>
                </a:ext>
              </a:extLst>
            </p:cNvPr>
            <p:cNvSpPr/>
            <p:nvPr/>
          </p:nvSpPr>
          <p:spPr>
            <a:xfrm>
              <a:off x="8425685" y="3908127"/>
              <a:ext cx="573268" cy="35984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sp>
          <p:nvSpPr>
            <p:cNvPr id="36" name="正方形/長方形 35">
              <a:extLst>
                <a:ext uri="{FF2B5EF4-FFF2-40B4-BE49-F238E27FC236}">
                  <a16:creationId xmlns:a16="http://schemas.microsoft.com/office/drawing/2014/main" id="{766F2417-F104-4833-8F25-C40EA6F613E4}"/>
                </a:ext>
              </a:extLst>
            </p:cNvPr>
            <p:cNvSpPr/>
            <p:nvPr/>
          </p:nvSpPr>
          <p:spPr>
            <a:xfrm rot="16200000">
              <a:off x="8580179" y="4132799"/>
              <a:ext cx="848159" cy="3677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900" dirty="0"/>
            </a:p>
          </p:txBody>
        </p:sp>
      </p:grpSp>
      <mc:AlternateContent xmlns:mc="http://schemas.openxmlformats.org/markup-compatibility/2006" xmlns:a14="http://schemas.microsoft.com/office/drawing/2010/main">
        <mc:Choice Requires="a14">
          <p:sp>
            <p:nvSpPr>
              <p:cNvPr id="57" name="コンテンツ プレースホルダー 2">
                <a:extLst>
                  <a:ext uri="{FF2B5EF4-FFF2-40B4-BE49-F238E27FC236}">
                    <a16:creationId xmlns:a16="http://schemas.microsoft.com/office/drawing/2014/main" id="{D410E8BB-75FA-44EE-82D0-B82909D7CE9B}"/>
                  </a:ext>
                </a:extLst>
              </p:cNvPr>
              <p:cNvSpPr txBox="1">
                <a:spLocks/>
              </p:cNvSpPr>
              <p:nvPr/>
            </p:nvSpPr>
            <p:spPr>
              <a:xfrm>
                <a:off x="3801501" y="1928231"/>
                <a:ext cx="5550514" cy="309920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20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a:lstStyle>
              <a:p>
                <a:r>
                  <a:rPr lang="ja-JP" altLang="en-US"/>
                  <a:t>ロケット実験で使用予定</a:t>
                </a:r>
                <a:endParaRPr lang="en-US" altLang="ja-JP" dirty="0"/>
              </a:p>
              <a:p>
                <a:pPr lvl="1">
                  <a:spcBef>
                    <a:spcPts val="200"/>
                  </a:spcBef>
                  <a:buFont typeface="Wingdings" panose="05000000000000000000" pitchFamily="2" charset="2"/>
                  <a:buChar char="Ø"/>
                </a:pPr>
                <a:r>
                  <a:rPr lang="ja-JP" altLang="en-US"/>
                  <a:t>信号幅＜</a:t>
                </a:r>
                <a:r>
                  <a:rPr lang="en-US" altLang="ja-JP" dirty="0"/>
                  <a:t>10µs</a:t>
                </a:r>
              </a:p>
              <a:p>
                <a:pPr lvl="1">
                  <a:spcBef>
                    <a:spcPts val="200"/>
                  </a:spcBef>
                  <a:buFont typeface="Wingdings" panose="05000000000000000000" pitchFamily="2" charset="2"/>
                  <a:buChar char="Ø"/>
                </a:pPr>
                <a:r>
                  <a:rPr lang="en-US" altLang="ja-JP" dirty="0"/>
                  <a:t>24meV</a:t>
                </a:r>
                <a:r>
                  <a:rPr lang="ja-JP" altLang="en-US"/>
                  <a:t>の</a:t>
                </a:r>
                <a:r>
                  <a:rPr lang="en-US" altLang="ja-JP" dirty="0"/>
                  <a:t>1</a:t>
                </a:r>
                <a:r>
                  <a:rPr lang="ja-JP" altLang="en-US"/>
                  <a:t>光子が入射した時に生成される</a:t>
                </a:r>
                <a:br>
                  <a:rPr lang="en-US" altLang="ja-JP" dirty="0"/>
                </a:br>
                <a:r>
                  <a:rPr lang="ja-JP" altLang="en-US"/>
                  <a:t>準粒子の数</a:t>
                </a:r>
                <a:endParaRPr lang="en-US" altLang="ja-JP" sz="2400" i="1" dirty="0">
                  <a:latin typeface="Cambria Math" panose="02040503050406030204" pitchFamily="18" charset="0"/>
                </a:endParaRPr>
              </a:p>
              <a:p>
                <a:pPr marL="630000" lvl="2" indent="0">
                  <a:spcBef>
                    <a:spcPts val="200"/>
                  </a:spcBef>
                  <a:buNone/>
                </a:pPr>
                <a14:m>
                  <m:oMathPara xmlns:m="http://schemas.openxmlformats.org/officeDocument/2006/math">
                    <m:oMathParaPr>
                      <m:jc m:val="centerGroup"/>
                    </m:oMathParaPr>
                    <m:oMath xmlns:m="http://schemas.openxmlformats.org/officeDocument/2006/math">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i="1">
                              <a:latin typeface="Cambria Math" panose="02040503050406030204" pitchFamily="18" charset="0"/>
                            </a:rPr>
                            <m:t>𝑒</m:t>
                          </m:r>
                        </m:sub>
                      </m:sSub>
                      <m:r>
                        <a:rPr lang="en-US" altLang="ja-JP" sz="1800" i="1">
                          <a:latin typeface="Cambria Math" panose="02040503050406030204" pitchFamily="18" charset="0"/>
                        </a:rPr>
                        <m:t>=</m:t>
                      </m:r>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𝐺</m:t>
                          </m:r>
                        </m:e>
                        <m:sub>
                          <m:r>
                            <m:rPr>
                              <m:sty m:val="p"/>
                            </m:rPr>
                            <a:rPr lang="en-US" altLang="ja-JP" sz="1800">
                              <a:latin typeface="Cambria Math" panose="02040503050406030204" pitchFamily="18" charset="0"/>
                            </a:rPr>
                            <m:t>Al</m:t>
                          </m:r>
                        </m:sub>
                      </m:sSub>
                      <m:f>
                        <m:fPr>
                          <m:ctrlPr>
                            <a:rPr lang="en-US" altLang="ja-JP" sz="1800" i="1">
                              <a:latin typeface="Cambria Math" panose="02040503050406030204" pitchFamily="18" charset="0"/>
                            </a:rPr>
                          </m:ctrlPr>
                        </m:fPr>
                        <m:num>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𝐸</m:t>
                              </m:r>
                            </m:e>
                            <m:sub>
                              <m:r>
                                <a:rPr lang="en-US" altLang="ja-JP" sz="1800" i="1">
                                  <a:latin typeface="Cambria Math" panose="02040503050406030204" pitchFamily="18" charset="0"/>
                                </a:rPr>
                                <m:t>𝛾</m:t>
                              </m:r>
                            </m:sub>
                          </m:sSub>
                        </m:num>
                        <m:den>
                          <m:r>
                            <a:rPr lang="en-US" altLang="ja-JP" sz="1800" i="1">
                              <a:latin typeface="Cambria Math" panose="02040503050406030204" pitchFamily="18" charset="0"/>
                            </a:rPr>
                            <m:t>1.7</m:t>
                          </m:r>
                          <m:r>
                            <m:rPr>
                              <m:sty m:val="p"/>
                            </m:rPr>
                            <a:rPr lang="en-US" altLang="ja-JP" sz="1800">
                              <a:latin typeface="Cambria Math" panose="02040503050406030204" pitchFamily="18" charset="0"/>
                            </a:rPr>
                            <m:t>Δ</m:t>
                          </m:r>
                        </m:den>
                      </m:f>
                      <m:r>
                        <a:rPr lang="en-US" altLang="ja-JP" sz="1800" i="1">
                          <a:latin typeface="Cambria Math" panose="02040503050406030204" pitchFamily="18" charset="0"/>
                        </a:rPr>
                        <m:t>~250</m:t>
                      </m:r>
                    </m:oMath>
                  </m:oMathPara>
                </a14:m>
                <a:endParaRPr lang="en-US" altLang="ja-JP" sz="1800" dirty="0"/>
              </a:p>
              <a:p>
                <a:pPr lvl="1">
                  <a:spcBef>
                    <a:spcPts val="200"/>
                  </a:spcBef>
                  <a:buFont typeface="Wingdings" panose="05000000000000000000" pitchFamily="2" charset="2"/>
                  <a:buChar char="Ø"/>
                </a:pPr>
                <a:r>
                  <a:rPr lang="ja-JP" altLang="en-US"/>
                  <a:t>分解能</a:t>
                </a:r>
                <a:br>
                  <a:rPr lang="en-US" altLang="ja-JP" dirty="0"/>
                </a:br>
                <a14:m>
                  <m:oMath xmlns:m="http://schemas.openxmlformats.org/officeDocument/2006/math">
                    <m:r>
                      <a:rPr lang="en-US" altLang="ja-JP" i="1" smtClean="0">
                        <a:solidFill>
                          <a:srgbClr val="FF0000"/>
                        </a:solidFill>
                        <a:latin typeface="Cambria Math" panose="02040503050406030204" pitchFamily="18" charset="0"/>
                      </a:rPr>
                      <m:t>𝛿</m:t>
                    </m:r>
                    <m:sSub>
                      <m:sSubPr>
                        <m:ctrlPr>
                          <a:rPr lang="en-US" altLang="ja-JP" i="1">
                            <a:solidFill>
                              <a:srgbClr val="FF0000"/>
                            </a:solidFill>
                            <a:latin typeface="Cambria Math" panose="02040503050406030204" pitchFamily="18" charset="0"/>
                          </a:rPr>
                        </m:ctrlPr>
                      </m:sSubPr>
                      <m:e>
                        <m:r>
                          <a:rPr lang="en-US" altLang="ja-JP" i="1">
                            <a:solidFill>
                              <a:srgbClr val="FF0000"/>
                            </a:solidFill>
                            <a:latin typeface="Cambria Math" panose="02040503050406030204" pitchFamily="18" charset="0"/>
                          </a:rPr>
                          <m:t>𝑁</m:t>
                        </m:r>
                      </m:e>
                      <m:sub>
                        <m:r>
                          <a:rPr lang="en-US" altLang="ja-JP" i="1">
                            <a:solidFill>
                              <a:srgbClr val="FF0000"/>
                            </a:solidFill>
                            <a:latin typeface="Cambria Math" panose="02040503050406030204" pitchFamily="18" charset="0"/>
                          </a:rPr>
                          <m:t>𝑒</m:t>
                        </m:r>
                      </m:sub>
                    </m:sSub>
                    <m:r>
                      <a:rPr lang="en-US" altLang="ja-JP" i="1">
                        <a:solidFill>
                          <a:srgbClr val="FF0000"/>
                        </a:solidFill>
                        <a:latin typeface="Cambria Math" panose="02040503050406030204" pitchFamily="18" charset="0"/>
                      </a:rPr>
                      <m:t> </m:t>
                    </m:r>
                    <m:r>
                      <a:rPr lang="en-US" altLang="ja-JP" b="0" i="1" smtClean="0">
                        <a:solidFill>
                          <a:srgbClr val="FF0000"/>
                        </a:solidFill>
                        <a:latin typeface="Cambria Math" panose="02040503050406030204" pitchFamily="18" charset="0"/>
                      </a:rPr>
                      <m:t>/</m:t>
                    </m:r>
                    <m:sSub>
                      <m:sSubPr>
                        <m:ctrlPr>
                          <a:rPr lang="en-US" altLang="ja-JP" b="0" i="1" smtClean="0">
                            <a:solidFill>
                              <a:srgbClr val="FF0000"/>
                            </a:solidFill>
                            <a:latin typeface="Cambria Math" panose="02040503050406030204" pitchFamily="18" charset="0"/>
                          </a:rPr>
                        </m:ctrlPr>
                      </m:sSubPr>
                      <m:e>
                        <m:r>
                          <a:rPr lang="en-US" altLang="ja-JP" b="0" i="1" smtClean="0">
                            <a:solidFill>
                              <a:srgbClr val="FF0000"/>
                            </a:solidFill>
                            <a:latin typeface="Cambria Math" panose="02040503050406030204" pitchFamily="18" charset="0"/>
                          </a:rPr>
                          <m:t>𝑁</m:t>
                        </m:r>
                      </m:e>
                      <m:sub>
                        <m:r>
                          <a:rPr lang="en-US" altLang="ja-JP" b="0" i="1" smtClean="0">
                            <a:solidFill>
                              <a:srgbClr val="FF0000"/>
                            </a:solidFill>
                            <a:latin typeface="Cambria Math" panose="02040503050406030204" pitchFamily="18" charset="0"/>
                          </a:rPr>
                          <m:t>𝑒</m:t>
                        </m:r>
                      </m:sub>
                    </m:sSub>
                    <m:r>
                      <a:rPr lang="en-US" altLang="ja-JP" b="0" i="1" smtClean="0">
                        <a:solidFill>
                          <a:srgbClr val="FF0000"/>
                        </a:solidFill>
                        <a:latin typeface="Cambria Math" panose="02040503050406030204" pitchFamily="18" charset="0"/>
                      </a:rPr>
                      <m:t>~15.5%</m:t>
                    </m:r>
                  </m:oMath>
                </a14:m>
                <a:endParaRPr lang="en-US" altLang="ja-JP" dirty="0"/>
              </a:p>
            </p:txBody>
          </p:sp>
        </mc:Choice>
        <mc:Fallback xmlns="">
          <p:sp>
            <p:nvSpPr>
              <p:cNvPr id="57" name="コンテンツ プレースホルダー 2">
                <a:extLst>
                  <a:ext uri="{FF2B5EF4-FFF2-40B4-BE49-F238E27FC236}">
                    <a16:creationId xmlns:a16="http://schemas.microsoft.com/office/drawing/2014/main" id="{D410E8BB-75FA-44EE-82D0-B82909D7CE9B}"/>
                  </a:ext>
                </a:extLst>
              </p:cNvPr>
              <p:cNvSpPr txBox="1">
                <a:spLocks noRot="1" noChangeAspect="1" noMove="1" noResize="1" noEditPoints="1" noAdjustHandles="1" noChangeArrowheads="1" noChangeShapeType="1" noTextEdit="1"/>
              </p:cNvSpPr>
              <p:nvPr/>
            </p:nvSpPr>
            <p:spPr>
              <a:xfrm>
                <a:off x="3801501" y="1928231"/>
                <a:ext cx="5550514" cy="3099203"/>
              </a:xfrm>
              <a:prstGeom prst="rect">
                <a:avLst/>
              </a:prstGeom>
              <a:blipFill>
                <a:blip r:embed="rId5"/>
                <a:stretch>
                  <a:fillRect l="-457"/>
                </a:stretch>
              </a:blipFill>
            </p:spPr>
            <p:txBody>
              <a:bodyPr/>
              <a:lstStyle/>
              <a:p>
                <a:r>
                  <a:rPr lang="ja-JP" altLang="en-US">
                    <a:noFill/>
                  </a:rPr>
                  <a:t> </a:t>
                </a:r>
              </a:p>
            </p:txBody>
          </p:sp>
        </mc:Fallback>
      </mc:AlternateContent>
      <p:graphicFrame>
        <p:nvGraphicFramePr>
          <p:cNvPr id="60" name="表 59">
            <a:extLst>
              <a:ext uri="{FF2B5EF4-FFF2-40B4-BE49-F238E27FC236}">
                <a16:creationId xmlns:a16="http://schemas.microsoft.com/office/drawing/2014/main" id="{8CA22A1A-72E5-49BB-871D-4EA1B3B9C983}"/>
              </a:ext>
            </a:extLst>
          </p:cNvPr>
          <p:cNvGraphicFramePr>
            <a:graphicFrameLocks noGrp="1"/>
          </p:cNvGraphicFramePr>
          <p:nvPr>
            <p:extLst>
              <p:ext uri="{D42A27DB-BD31-4B8C-83A1-F6EECF244321}">
                <p14:modId xmlns:p14="http://schemas.microsoft.com/office/powerpoint/2010/main" val="558975035"/>
              </p:ext>
            </p:extLst>
          </p:nvPr>
        </p:nvGraphicFramePr>
        <p:xfrm>
          <a:off x="302290" y="4307311"/>
          <a:ext cx="3140354" cy="731520"/>
        </p:xfrm>
        <a:graphic>
          <a:graphicData uri="http://schemas.openxmlformats.org/drawingml/2006/table">
            <a:tbl>
              <a:tblPr firstRow="1" bandRow="1">
                <a:tableStyleId>{5C22544A-7EE6-4342-B048-85BDC9FD1C3A}</a:tableStyleId>
              </a:tblPr>
              <a:tblGrid>
                <a:gridCol w="1161899">
                  <a:extLst>
                    <a:ext uri="{9D8B030D-6E8A-4147-A177-3AD203B41FA5}">
                      <a16:colId xmlns:a16="http://schemas.microsoft.com/office/drawing/2014/main" val="2616232264"/>
                    </a:ext>
                  </a:extLst>
                </a:gridCol>
                <a:gridCol w="567559">
                  <a:extLst>
                    <a:ext uri="{9D8B030D-6E8A-4147-A177-3AD203B41FA5}">
                      <a16:colId xmlns:a16="http://schemas.microsoft.com/office/drawing/2014/main" val="453675640"/>
                    </a:ext>
                  </a:extLst>
                </a:gridCol>
                <a:gridCol w="536028">
                  <a:extLst>
                    <a:ext uri="{9D8B030D-6E8A-4147-A177-3AD203B41FA5}">
                      <a16:colId xmlns:a16="http://schemas.microsoft.com/office/drawing/2014/main" val="2349862945"/>
                    </a:ext>
                  </a:extLst>
                </a:gridCol>
                <a:gridCol w="874868">
                  <a:extLst>
                    <a:ext uri="{9D8B030D-6E8A-4147-A177-3AD203B41FA5}">
                      <a16:colId xmlns:a16="http://schemas.microsoft.com/office/drawing/2014/main" val="3503579508"/>
                    </a:ext>
                  </a:extLst>
                </a:gridCol>
              </a:tblGrid>
              <a:tr h="273488">
                <a:tc>
                  <a:txBody>
                    <a:bodyPr/>
                    <a:lstStyle/>
                    <a:p>
                      <a:endParaRPr kumimoji="1" lang="ja-JP" altLang="en-US" dirty="0"/>
                    </a:p>
                  </a:txBody>
                  <a:tcPr/>
                </a:tc>
                <a:tc>
                  <a:txBody>
                    <a:bodyPr/>
                    <a:lstStyle/>
                    <a:p>
                      <a:r>
                        <a:rPr kumimoji="1" lang="en-US" altLang="ja-JP" dirty="0" err="1"/>
                        <a:t>Nb</a:t>
                      </a:r>
                      <a:endParaRPr kumimoji="1" lang="ja-JP" altLang="en-US" dirty="0"/>
                    </a:p>
                  </a:txBody>
                  <a:tcPr/>
                </a:tc>
                <a:tc>
                  <a:txBody>
                    <a:bodyPr/>
                    <a:lstStyle/>
                    <a:p>
                      <a:r>
                        <a:rPr kumimoji="1" lang="en-US" altLang="ja-JP" dirty="0"/>
                        <a:t>Al</a:t>
                      </a:r>
                      <a:endParaRPr kumimoji="1" lang="ja-JP" altLang="en-US" dirty="0"/>
                    </a:p>
                  </a:txBody>
                  <a:tcPr/>
                </a:tc>
                <a:tc>
                  <a:txBody>
                    <a:bodyPr/>
                    <a:lstStyle/>
                    <a:p>
                      <a:r>
                        <a:rPr kumimoji="1" lang="ja-JP" altLang="en-US"/>
                        <a:t>絶縁膜</a:t>
                      </a:r>
                      <a:endParaRPr kumimoji="1" lang="ja-JP" altLang="en-US" dirty="0"/>
                    </a:p>
                  </a:txBody>
                  <a:tcPr/>
                </a:tc>
                <a:extLst>
                  <a:ext uri="{0D108BD9-81ED-4DB2-BD59-A6C34878D82A}">
                    <a16:rowId xmlns:a16="http://schemas.microsoft.com/office/drawing/2014/main" val="1522470009"/>
                  </a:ext>
                </a:extLst>
              </a:tr>
              <a:tr h="273488">
                <a:tc>
                  <a:txBody>
                    <a:bodyPr/>
                    <a:lstStyle/>
                    <a:p>
                      <a:r>
                        <a:rPr kumimoji="1" lang="ja-JP" altLang="en-US">
                          <a:solidFill>
                            <a:schemeClr val="tx2"/>
                          </a:solidFill>
                        </a:rPr>
                        <a:t>厚さ</a:t>
                      </a:r>
                      <a:r>
                        <a:rPr kumimoji="1" lang="en-US" altLang="ja-JP" dirty="0">
                          <a:solidFill>
                            <a:schemeClr val="tx2"/>
                          </a:solidFill>
                        </a:rPr>
                        <a:t>[nm]</a:t>
                      </a:r>
                      <a:endParaRPr kumimoji="1" lang="ja-JP" altLang="en-US" dirty="0">
                        <a:solidFill>
                          <a:schemeClr val="tx2"/>
                        </a:solidFill>
                      </a:endParaRPr>
                    </a:p>
                  </a:txBody>
                  <a:tcPr/>
                </a:tc>
                <a:tc>
                  <a:txBody>
                    <a:bodyPr/>
                    <a:lstStyle/>
                    <a:p>
                      <a:r>
                        <a:rPr kumimoji="1" lang="en-US" altLang="ja-JP" dirty="0">
                          <a:solidFill>
                            <a:schemeClr val="tx2"/>
                          </a:solidFill>
                        </a:rPr>
                        <a:t>100</a:t>
                      </a:r>
                      <a:endParaRPr kumimoji="1" lang="ja-JP" altLang="en-US" dirty="0">
                        <a:solidFill>
                          <a:schemeClr val="tx2"/>
                        </a:solidFill>
                      </a:endParaRPr>
                    </a:p>
                  </a:txBody>
                  <a:tcPr/>
                </a:tc>
                <a:tc>
                  <a:txBody>
                    <a:bodyPr/>
                    <a:lstStyle/>
                    <a:p>
                      <a:r>
                        <a:rPr kumimoji="1" lang="en-US" altLang="ja-JP" dirty="0">
                          <a:solidFill>
                            <a:schemeClr val="tx2"/>
                          </a:solidFill>
                        </a:rPr>
                        <a:t>70</a:t>
                      </a:r>
                      <a:endParaRPr kumimoji="1" lang="ja-JP" altLang="en-US" dirty="0">
                        <a:solidFill>
                          <a:schemeClr val="tx2"/>
                        </a:solidFill>
                      </a:endParaRPr>
                    </a:p>
                  </a:txBody>
                  <a:tcPr/>
                </a:tc>
                <a:tc>
                  <a:txBody>
                    <a:bodyPr/>
                    <a:lstStyle/>
                    <a:p>
                      <a:r>
                        <a:rPr kumimoji="1" lang="en-US" altLang="ja-JP" dirty="0">
                          <a:solidFill>
                            <a:schemeClr val="tx2"/>
                          </a:solidFill>
                        </a:rPr>
                        <a:t>1~2</a:t>
                      </a:r>
                      <a:endParaRPr kumimoji="1" lang="ja-JP" altLang="en-US" dirty="0">
                        <a:solidFill>
                          <a:schemeClr val="tx2"/>
                        </a:solidFill>
                      </a:endParaRPr>
                    </a:p>
                  </a:txBody>
                  <a:tcPr/>
                </a:tc>
                <a:extLst>
                  <a:ext uri="{0D108BD9-81ED-4DB2-BD59-A6C34878D82A}">
                    <a16:rowId xmlns:a16="http://schemas.microsoft.com/office/drawing/2014/main" val="3155206236"/>
                  </a:ext>
                </a:extLst>
              </a:tr>
            </a:tbl>
          </a:graphicData>
        </a:graphic>
      </p:graphicFrame>
      <p:sp>
        <p:nvSpPr>
          <p:cNvPr id="61" name="テキスト ボックス 60">
            <a:extLst>
              <a:ext uri="{FF2B5EF4-FFF2-40B4-BE49-F238E27FC236}">
                <a16:creationId xmlns:a16="http://schemas.microsoft.com/office/drawing/2014/main" id="{1085D2C4-399F-4B2F-A971-C67AA41FFE9C}"/>
              </a:ext>
            </a:extLst>
          </p:cNvPr>
          <p:cNvSpPr txBox="1"/>
          <p:nvPr/>
        </p:nvSpPr>
        <p:spPr>
          <a:xfrm>
            <a:off x="1670414" y="5374480"/>
            <a:ext cx="2206072" cy="1077218"/>
          </a:xfrm>
          <a:prstGeom prst="rect">
            <a:avLst/>
          </a:prstGeom>
          <a:noFill/>
        </p:spPr>
        <p:txBody>
          <a:bodyPr wrap="square" rtlCol="0">
            <a:spAutoFit/>
          </a:bodyPr>
          <a:lstStyle/>
          <a:p>
            <a:r>
              <a:rPr kumimoji="1" lang="ja-JP" altLang="en-US" sz="1600">
                <a:solidFill>
                  <a:schemeClr val="tx2"/>
                </a:solidFill>
              </a:rPr>
              <a:t>異なるバンドギャップを持つ超伝導体を使用したことによる効果。</a:t>
            </a:r>
            <a:endParaRPr kumimoji="1" lang="ja-JP" altLang="en-US" sz="1600" dirty="0">
              <a:solidFill>
                <a:schemeClr val="tx2"/>
              </a:solidFill>
            </a:endParaRPr>
          </a:p>
        </p:txBody>
      </p:sp>
      <p:cxnSp>
        <p:nvCxnSpPr>
          <p:cNvPr id="64" name="直線矢印コネクタ 63">
            <a:extLst>
              <a:ext uri="{FF2B5EF4-FFF2-40B4-BE49-F238E27FC236}">
                <a16:creationId xmlns:a16="http://schemas.microsoft.com/office/drawing/2014/main" id="{8CFFC03C-A51F-404A-8FD8-FFD1EBD7F862}"/>
              </a:ext>
            </a:extLst>
          </p:cNvPr>
          <p:cNvCxnSpPr>
            <a:cxnSpLocks/>
          </p:cNvCxnSpPr>
          <p:nvPr/>
        </p:nvCxnSpPr>
        <p:spPr>
          <a:xfrm flipH="1">
            <a:off x="3712834" y="5676900"/>
            <a:ext cx="918574" cy="0"/>
          </a:xfrm>
          <a:prstGeom prst="straightConnector1">
            <a:avLst/>
          </a:prstGeom>
          <a:ln w="57150">
            <a:solidFill>
              <a:srgbClr val="B9FB43"/>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5" name="角丸四角形 26">
            <a:extLst>
              <a:ext uri="{FF2B5EF4-FFF2-40B4-BE49-F238E27FC236}">
                <a16:creationId xmlns:a16="http://schemas.microsoft.com/office/drawing/2014/main" id="{6B423F32-6085-44BF-B33B-5830A6142346}"/>
              </a:ext>
            </a:extLst>
          </p:cNvPr>
          <p:cNvSpPr/>
          <p:nvPr/>
        </p:nvSpPr>
        <p:spPr>
          <a:xfrm>
            <a:off x="1670414" y="5390732"/>
            <a:ext cx="2042420" cy="1060966"/>
          </a:xfrm>
          <a:prstGeom prst="roundRect">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76383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1A0902-1E6F-B14D-AAC2-9540DC52D151}"/>
              </a:ext>
            </a:extLst>
          </p:cNvPr>
          <p:cNvSpPr>
            <a:spLocks noGrp="1"/>
          </p:cNvSpPr>
          <p:nvPr>
            <p:ph type="title"/>
          </p:nvPr>
        </p:nvSpPr>
        <p:spPr/>
        <p:txBody>
          <a:bodyPr/>
          <a:lstStyle/>
          <a:p>
            <a:r>
              <a:rPr kumimoji="1" lang="ja-JP" altLang="en-US"/>
              <a:t>バックトンネリング効果</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D7A085DE-3FBB-C440-9FA0-351303DC1108}"/>
                  </a:ext>
                </a:extLst>
              </p:cNvPr>
              <p:cNvSpPr>
                <a:spLocks noGrp="1"/>
              </p:cNvSpPr>
              <p:nvPr>
                <p:ph idx="1"/>
              </p:nvPr>
            </p:nvSpPr>
            <p:spPr>
              <a:xfrm>
                <a:off x="5209217" y="2372665"/>
                <a:ext cx="3361727" cy="3630795"/>
              </a:xfrm>
            </p:spPr>
            <p:txBody>
              <a:bodyPr>
                <a:normAutofit fontScale="92500"/>
              </a:bodyPr>
              <a:lstStyle/>
              <a:p>
                <a:r>
                  <a:rPr kumimoji="1" lang="en-US" altLang="ja-JP" dirty="0"/>
                  <a:t>Nb</a:t>
                </a:r>
                <a:r>
                  <a:rPr kumimoji="1" lang="ja-JP" altLang="en-US"/>
                  <a:t>より</a:t>
                </a:r>
                <a14:m>
                  <m:oMath xmlns:m="http://schemas.openxmlformats.org/officeDocument/2006/math">
                    <m:r>
                      <m:rPr>
                        <m:sty m:val="p"/>
                      </m:rPr>
                      <a:rPr kumimoji="1" lang="en-US" altLang="ja-JP" b="0" i="0" smtClean="0">
                        <a:latin typeface="Cambria Math" panose="02040503050406030204" pitchFamily="18" charset="0"/>
                      </a:rPr>
                      <m:t>Δ</m:t>
                    </m:r>
                  </m:oMath>
                </a14:m>
                <a:r>
                  <a:rPr kumimoji="1" lang="ja-JP" altLang="en-US"/>
                  <a:t>の小さい</a:t>
                </a:r>
                <a:r>
                  <a:rPr kumimoji="1" lang="en-US" altLang="ja-JP" dirty="0"/>
                  <a:t>Al</a:t>
                </a:r>
                <a:r>
                  <a:rPr kumimoji="1" lang="ja-JP" altLang="en-US"/>
                  <a:t>層の導入により、絶縁膜付近の準粒子の存在確率が</a:t>
                </a:r>
                <a:br>
                  <a:rPr kumimoji="1" lang="en-US" altLang="ja-JP" dirty="0"/>
                </a:br>
                <a:r>
                  <a:rPr kumimoji="1" lang="ja-JP" altLang="en-US"/>
                  <a:t>高まる。</a:t>
                </a:r>
                <a:endParaRPr kumimoji="1" lang="en-US" altLang="ja-JP" dirty="0"/>
              </a:p>
              <a:p>
                <a:pPr marL="457200" indent="-457200">
                  <a:buClr>
                    <a:srgbClr val="00B0F0"/>
                  </a:buClr>
                  <a:buFont typeface="+mj-ea"/>
                  <a:buAutoNum type="circleNumDbPlain"/>
                </a:pPr>
                <a:r>
                  <a:rPr kumimoji="1" lang="ja-JP" altLang="en-US"/>
                  <a:t>絶縁膜をトンネルした</a:t>
                </a:r>
                <a:br>
                  <a:rPr kumimoji="1" lang="en-US" altLang="ja-JP" dirty="0"/>
                </a:br>
                <a:r>
                  <a:rPr kumimoji="1" lang="ja-JP" altLang="en-US"/>
                  <a:t>準粒子が絶縁膜を挟んだ</a:t>
                </a:r>
                <a:r>
                  <a:rPr kumimoji="1" lang="en-US" altLang="ja-JP" dirty="0"/>
                  <a:t>Al</a:t>
                </a:r>
                <a:r>
                  <a:rPr kumimoji="1" lang="ja-JP" altLang="en-US"/>
                  <a:t>層のクーパー対中の</a:t>
                </a:r>
                <a:br>
                  <a:rPr kumimoji="1" lang="en-US" altLang="ja-JP" dirty="0"/>
                </a:br>
                <a:r>
                  <a:rPr kumimoji="1" lang="ja-JP" altLang="en-US"/>
                  <a:t>電子とクーパー対を生成。</a:t>
                </a:r>
                <a:endParaRPr kumimoji="1" lang="en-US" altLang="ja-JP" dirty="0"/>
              </a:p>
              <a:p>
                <a:pPr marL="457200" indent="-457200">
                  <a:buClr>
                    <a:srgbClr val="00B0F0"/>
                  </a:buClr>
                  <a:buFont typeface="+mj-ea"/>
                  <a:buAutoNum type="circleNumDbPlain"/>
                </a:pPr>
                <a:r>
                  <a:rPr lang="ja-JP" altLang="en-US"/>
                  <a:t>残された電子が励起し、</a:t>
                </a:r>
                <a:br>
                  <a:rPr lang="en-US" altLang="ja-JP" dirty="0"/>
                </a:br>
                <a:r>
                  <a:rPr lang="ja-JP" altLang="en-US"/>
                  <a:t>準粒子となる。</a:t>
                </a:r>
                <a:endParaRPr kumimoji="1" lang="en-US" altLang="ja-JP" dirty="0"/>
              </a:p>
            </p:txBody>
          </p:sp>
        </mc:Choice>
        <mc:Fallback xmlns="">
          <p:sp>
            <p:nvSpPr>
              <p:cNvPr id="3" name="コンテンツ プレースホルダー 2">
                <a:extLst>
                  <a:ext uri="{FF2B5EF4-FFF2-40B4-BE49-F238E27FC236}">
                    <a16:creationId xmlns:a16="http://schemas.microsoft.com/office/drawing/2014/main" id="{D7A085DE-3FBB-C440-9FA0-351303DC1108}"/>
                  </a:ext>
                </a:extLst>
              </p:cNvPr>
              <p:cNvSpPr>
                <a:spLocks noGrp="1" noRot="1" noChangeAspect="1" noMove="1" noResize="1" noEditPoints="1" noAdjustHandles="1" noChangeArrowheads="1" noChangeShapeType="1" noTextEdit="1"/>
              </p:cNvSpPr>
              <p:nvPr>
                <p:ph idx="1"/>
              </p:nvPr>
            </p:nvSpPr>
            <p:spPr>
              <a:xfrm>
                <a:off x="5209217" y="2372665"/>
                <a:ext cx="3361727" cy="3630795"/>
              </a:xfrm>
              <a:blipFill>
                <a:blip r:embed="rId2"/>
                <a:stretch>
                  <a:fillRect l="-376" r="-6767"/>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7E82E92C-A73F-C642-988E-7C0D0471D726}"/>
              </a:ext>
            </a:extLst>
          </p:cNvPr>
          <p:cNvSpPr>
            <a:spLocks noGrp="1"/>
          </p:cNvSpPr>
          <p:nvPr>
            <p:ph type="sldNum" sz="quarter" idx="12"/>
          </p:nvPr>
        </p:nvSpPr>
        <p:spPr/>
        <p:txBody>
          <a:bodyPr/>
          <a:lstStyle/>
          <a:p>
            <a:fld id="{D57F1E4F-1CFF-5643-939E-217C01CDF565}" type="slidenum">
              <a:rPr lang="en-US" smtClean="0"/>
              <a:pPr/>
              <a:t>15</a:t>
            </a:fld>
            <a:endParaRPr lang="en-US" dirty="0"/>
          </a:p>
        </p:txBody>
      </p:sp>
      <p:grpSp>
        <p:nvGrpSpPr>
          <p:cNvPr id="5" name="グループ化 4">
            <a:extLst>
              <a:ext uri="{FF2B5EF4-FFF2-40B4-BE49-F238E27FC236}">
                <a16:creationId xmlns:a16="http://schemas.microsoft.com/office/drawing/2014/main" id="{100DA54B-2AD4-F044-BFD2-190D35A80B2E}"/>
              </a:ext>
            </a:extLst>
          </p:cNvPr>
          <p:cNvGrpSpPr/>
          <p:nvPr/>
        </p:nvGrpSpPr>
        <p:grpSpPr>
          <a:xfrm>
            <a:off x="291825" y="1996462"/>
            <a:ext cx="4917392" cy="4140849"/>
            <a:chOff x="1272128" y="89815"/>
            <a:chExt cx="9891850" cy="6600013"/>
          </a:xfrm>
        </p:grpSpPr>
        <p:sp>
          <p:nvSpPr>
            <p:cNvPr id="6" name="正方形/長方形 5">
              <a:extLst>
                <a:ext uri="{FF2B5EF4-FFF2-40B4-BE49-F238E27FC236}">
                  <a16:creationId xmlns:a16="http://schemas.microsoft.com/office/drawing/2014/main" id="{9DDB9457-49A9-FE48-B438-0ED88995B22B}"/>
                </a:ext>
              </a:extLst>
            </p:cNvPr>
            <p:cNvSpPr/>
            <p:nvPr/>
          </p:nvSpPr>
          <p:spPr>
            <a:xfrm>
              <a:off x="6930348" y="797045"/>
              <a:ext cx="274404" cy="5892783"/>
            </a:xfrm>
            <a:prstGeom prst="rect">
              <a:avLst/>
            </a:prstGeom>
            <a:solidFill>
              <a:schemeClr val="tx1"/>
            </a:solidFill>
            <a:ln>
              <a:solidFill>
                <a:srgbClr val="455F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 name="楕円 56">
              <a:extLst>
                <a:ext uri="{FF2B5EF4-FFF2-40B4-BE49-F238E27FC236}">
                  <a16:creationId xmlns:a16="http://schemas.microsoft.com/office/drawing/2014/main" id="{7A8DDC77-A68F-8C49-80EF-35A64C56F594}"/>
                </a:ext>
              </a:extLst>
            </p:cNvPr>
            <p:cNvSpPr/>
            <p:nvPr/>
          </p:nvSpPr>
          <p:spPr>
            <a:xfrm>
              <a:off x="6964193" y="1408110"/>
              <a:ext cx="207397" cy="203355"/>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8" name="楕円 57">
              <a:extLst>
                <a:ext uri="{FF2B5EF4-FFF2-40B4-BE49-F238E27FC236}">
                  <a16:creationId xmlns:a16="http://schemas.microsoft.com/office/drawing/2014/main" id="{DCC37894-41E8-ED4F-A65D-052F64554F94}"/>
                </a:ext>
              </a:extLst>
            </p:cNvPr>
            <p:cNvSpPr/>
            <p:nvPr/>
          </p:nvSpPr>
          <p:spPr>
            <a:xfrm>
              <a:off x="7043106" y="1483563"/>
              <a:ext cx="48288" cy="53863"/>
            </a:xfrm>
            <a:prstGeom prst="ellipse">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9" name="楕円 58">
              <a:extLst>
                <a:ext uri="{FF2B5EF4-FFF2-40B4-BE49-F238E27FC236}">
                  <a16:creationId xmlns:a16="http://schemas.microsoft.com/office/drawing/2014/main" id="{75694CC9-933D-7344-98A9-C49409BD96D4}"/>
                </a:ext>
              </a:extLst>
            </p:cNvPr>
            <p:cNvSpPr/>
            <p:nvPr/>
          </p:nvSpPr>
          <p:spPr>
            <a:xfrm>
              <a:off x="6964193" y="2536069"/>
              <a:ext cx="207397" cy="203355"/>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10" name="楕円 59">
              <a:extLst>
                <a:ext uri="{FF2B5EF4-FFF2-40B4-BE49-F238E27FC236}">
                  <a16:creationId xmlns:a16="http://schemas.microsoft.com/office/drawing/2014/main" id="{2032DB50-4AF9-814A-8360-8E9186F76ED2}"/>
                </a:ext>
              </a:extLst>
            </p:cNvPr>
            <p:cNvSpPr/>
            <p:nvPr/>
          </p:nvSpPr>
          <p:spPr>
            <a:xfrm>
              <a:off x="7043106" y="2611522"/>
              <a:ext cx="48288" cy="53863"/>
            </a:xfrm>
            <a:prstGeom prst="ellipse">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11" name="楕円 60">
              <a:extLst>
                <a:ext uri="{FF2B5EF4-FFF2-40B4-BE49-F238E27FC236}">
                  <a16:creationId xmlns:a16="http://schemas.microsoft.com/office/drawing/2014/main" id="{0B69CB77-EE91-DE4C-A62C-362E9E5CBF9D}"/>
                </a:ext>
              </a:extLst>
            </p:cNvPr>
            <p:cNvSpPr/>
            <p:nvPr/>
          </p:nvSpPr>
          <p:spPr>
            <a:xfrm>
              <a:off x="6964193" y="3969221"/>
              <a:ext cx="207397" cy="203355"/>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12" name="楕円 61">
              <a:extLst>
                <a:ext uri="{FF2B5EF4-FFF2-40B4-BE49-F238E27FC236}">
                  <a16:creationId xmlns:a16="http://schemas.microsoft.com/office/drawing/2014/main" id="{CFF25AD4-2C9F-D54B-B4C9-856BEC23CAE8}"/>
                </a:ext>
              </a:extLst>
            </p:cNvPr>
            <p:cNvSpPr/>
            <p:nvPr/>
          </p:nvSpPr>
          <p:spPr>
            <a:xfrm>
              <a:off x="7043106" y="4044674"/>
              <a:ext cx="48288" cy="53863"/>
            </a:xfrm>
            <a:prstGeom prst="ellipse">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13" name="楕円 62">
              <a:extLst>
                <a:ext uri="{FF2B5EF4-FFF2-40B4-BE49-F238E27FC236}">
                  <a16:creationId xmlns:a16="http://schemas.microsoft.com/office/drawing/2014/main" id="{5F426C9B-2D3F-D84E-A53B-6232F419350F}"/>
                </a:ext>
              </a:extLst>
            </p:cNvPr>
            <p:cNvSpPr/>
            <p:nvPr/>
          </p:nvSpPr>
          <p:spPr>
            <a:xfrm>
              <a:off x="6964193" y="5313071"/>
              <a:ext cx="207397" cy="203355"/>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14" name="楕円 63">
              <a:extLst>
                <a:ext uri="{FF2B5EF4-FFF2-40B4-BE49-F238E27FC236}">
                  <a16:creationId xmlns:a16="http://schemas.microsoft.com/office/drawing/2014/main" id="{643C0543-732C-BD4E-92EE-B4BF124D886F}"/>
                </a:ext>
              </a:extLst>
            </p:cNvPr>
            <p:cNvSpPr/>
            <p:nvPr/>
          </p:nvSpPr>
          <p:spPr>
            <a:xfrm>
              <a:off x="7043106" y="5388524"/>
              <a:ext cx="48288" cy="53863"/>
            </a:xfrm>
            <a:prstGeom prst="ellipse">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p>
          </p:txBody>
        </p:sp>
        <p:sp>
          <p:nvSpPr>
            <p:cNvPr id="15" name="テキスト ボックス 14">
              <a:extLst>
                <a:ext uri="{FF2B5EF4-FFF2-40B4-BE49-F238E27FC236}">
                  <a16:creationId xmlns:a16="http://schemas.microsoft.com/office/drawing/2014/main" id="{6C7867D5-C851-6B41-99AA-472FF45B6B50}"/>
                </a:ext>
              </a:extLst>
            </p:cNvPr>
            <p:cNvSpPr txBox="1"/>
            <p:nvPr/>
          </p:nvSpPr>
          <p:spPr>
            <a:xfrm>
              <a:off x="6893164" y="5517742"/>
              <a:ext cx="348172" cy="369332"/>
            </a:xfrm>
            <a:prstGeom prst="rect">
              <a:avLst/>
            </a:prstGeom>
            <a:noFill/>
          </p:spPr>
          <p:txBody>
            <a:bodyPr wrap="none" rtlCol="0">
              <a:spAutoFit/>
            </a:bodyPr>
            <a:lstStyle/>
            <a:p>
              <a:r>
                <a:rPr lang="en-US" altLang="ja-JP" b="1" dirty="0">
                  <a:solidFill>
                    <a:schemeClr val="bg1"/>
                  </a:solidFill>
                </a:rPr>
                <a:t>B</a:t>
              </a:r>
              <a:endParaRPr lang="ja-JP" altLang="en-US" b="1" dirty="0">
                <a:solidFill>
                  <a:schemeClr val="bg1"/>
                </a:solidFill>
              </a:endParaRPr>
            </a:p>
          </p:txBody>
        </p:sp>
        <p:cxnSp>
          <p:nvCxnSpPr>
            <p:cNvPr id="16" name="カギ線コネクタ 35">
              <a:extLst>
                <a:ext uri="{FF2B5EF4-FFF2-40B4-BE49-F238E27FC236}">
                  <a16:creationId xmlns:a16="http://schemas.microsoft.com/office/drawing/2014/main" id="{DBBD0F20-451C-A440-B9BC-3CBA5CE9B3B0}"/>
                </a:ext>
              </a:extLst>
            </p:cNvPr>
            <p:cNvCxnSpPr>
              <a:cxnSpLocks/>
            </p:cNvCxnSpPr>
            <p:nvPr/>
          </p:nvCxnSpPr>
          <p:spPr>
            <a:xfrm rot="10800000" flipV="1">
              <a:off x="7211823" y="2019748"/>
              <a:ext cx="3788646" cy="1872096"/>
            </a:xfrm>
            <a:prstGeom prst="bentConnector3">
              <a:avLst>
                <a:gd name="adj1" fmla="val 27876"/>
              </a:avLst>
            </a:prstGeom>
            <a:ln w="28575">
              <a:gradFill>
                <a:gsLst>
                  <a:gs pos="0">
                    <a:srgbClr val="00B050"/>
                  </a:gs>
                  <a:gs pos="0">
                    <a:srgbClr val="00B050"/>
                  </a:gs>
                  <a:gs pos="100000">
                    <a:srgbClr val="FFC000"/>
                  </a:gs>
                  <a:gs pos="100000">
                    <a:srgbClr val="FFC00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カギ線コネクタ 35">
              <a:extLst>
                <a:ext uri="{FF2B5EF4-FFF2-40B4-BE49-F238E27FC236}">
                  <a16:creationId xmlns:a16="http://schemas.microsoft.com/office/drawing/2014/main" id="{5C3F902A-486C-BF47-AD6F-30A20453D6AF}"/>
                </a:ext>
              </a:extLst>
            </p:cNvPr>
            <p:cNvCxnSpPr>
              <a:cxnSpLocks/>
            </p:cNvCxnSpPr>
            <p:nvPr/>
          </p:nvCxnSpPr>
          <p:spPr>
            <a:xfrm>
              <a:off x="1494730" y="1348318"/>
              <a:ext cx="5429387" cy="1769085"/>
            </a:xfrm>
            <a:prstGeom prst="bentConnector3">
              <a:avLst>
                <a:gd name="adj1" fmla="val 49532"/>
              </a:avLst>
            </a:prstGeom>
            <a:ln w="28575">
              <a:gradFill>
                <a:gsLst>
                  <a:gs pos="100000">
                    <a:srgbClr val="FFC000"/>
                  </a:gs>
                  <a:gs pos="0">
                    <a:srgbClr val="00B050"/>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 name="円/楕円 44">
              <a:extLst>
                <a:ext uri="{FF2B5EF4-FFF2-40B4-BE49-F238E27FC236}">
                  <a16:creationId xmlns:a16="http://schemas.microsoft.com/office/drawing/2014/main" id="{6CC2501F-7A2D-8B44-90DE-45E34FAA7796}"/>
                </a:ext>
              </a:extLst>
            </p:cNvPr>
            <p:cNvSpPr/>
            <p:nvPr/>
          </p:nvSpPr>
          <p:spPr>
            <a:xfrm>
              <a:off x="2040549" y="4167295"/>
              <a:ext cx="1300113" cy="8818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cxnSp>
          <p:nvCxnSpPr>
            <p:cNvPr id="19" name="直線コネクタ 18">
              <a:extLst>
                <a:ext uri="{FF2B5EF4-FFF2-40B4-BE49-F238E27FC236}">
                  <a16:creationId xmlns:a16="http://schemas.microsoft.com/office/drawing/2014/main" id="{8620BD3A-379E-FC46-8B59-BF113F4C97BE}"/>
                </a:ext>
              </a:extLst>
            </p:cNvPr>
            <p:cNvCxnSpPr>
              <a:cxnSpLocks/>
            </p:cNvCxnSpPr>
            <p:nvPr/>
          </p:nvCxnSpPr>
          <p:spPr>
            <a:xfrm>
              <a:off x="1878997" y="5731544"/>
              <a:ext cx="5045001" cy="0"/>
            </a:xfrm>
            <a:prstGeom prst="line">
              <a:avLst/>
            </a:prstGeom>
            <a:ln w="28575">
              <a:solidFill>
                <a:srgbClr val="11FF7D"/>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CF7456DD-2CBB-CB45-905C-0596F43C2095}"/>
                </a:ext>
              </a:extLst>
            </p:cNvPr>
            <p:cNvCxnSpPr>
              <a:cxnSpLocks/>
            </p:cNvCxnSpPr>
            <p:nvPr/>
          </p:nvCxnSpPr>
          <p:spPr>
            <a:xfrm>
              <a:off x="7204752" y="6406420"/>
              <a:ext cx="3589686" cy="0"/>
            </a:xfrm>
            <a:prstGeom prst="line">
              <a:avLst/>
            </a:prstGeom>
            <a:ln w="28575">
              <a:solidFill>
                <a:srgbClr val="11FF7D"/>
              </a:solidFill>
            </a:ln>
          </p:spPr>
          <p:style>
            <a:lnRef idx="1">
              <a:schemeClr val="accent1"/>
            </a:lnRef>
            <a:fillRef idx="0">
              <a:schemeClr val="accent1"/>
            </a:fillRef>
            <a:effectRef idx="0">
              <a:schemeClr val="accent1"/>
            </a:effectRef>
            <a:fontRef idx="minor">
              <a:schemeClr val="tx1"/>
            </a:fontRef>
          </p:style>
        </p:cxnSp>
        <p:sp>
          <p:nvSpPr>
            <p:cNvPr id="21" name="稲妻 20">
              <a:extLst>
                <a:ext uri="{FF2B5EF4-FFF2-40B4-BE49-F238E27FC236}">
                  <a16:creationId xmlns:a16="http://schemas.microsoft.com/office/drawing/2014/main" id="{B625D145-D956-BF4B-B602-EA8201FFF4CF}"/>
                </a:ext>
              </a:extLst>
            </p:cNvPr>
            <p:cNvSpPr/>
            <p:nvPr/>
          </p:nvSpPr>
          <p:spPr>
            <a:xfrm flipV="1">
              <a:off x="1272128" y="4828530"/>
              <a:ext cx="1338559" cy="903014"/>
            </a:xfrm>
            <a:prstGeom prst="lightningBolt">
              <a:avLst/>
            </a:prstGeom>
            <a:solidFill>
              <a:srgbClr val="FFFF00"/>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cxnSp>
          <p:nvCxnSpPr>
            <p:cNvPr id="22" name="直線コネクタ 21">
              <a:extLst>
                <a:ext uri="{FF2B5EF4-FFF2-40B4-BE49-F238E27FC236}">
                  <a16:creationId xmlns:a16="http://schemas.microsoft.com/office/drawing/2014/main" id="{FBC67372-81FE-FC44-A36F-4412ABF48673}"/>
                </a:ext>
              </a:extLst>
            </p:cNvPr>
            <p:cNvCxnSpPr>
              <a:cxnSpLocks/>
            </p:cNvCxnSpPr>
            <p:nvPr/>
          </p:nvCxnSpPr>
          <p:spPr>
            <a:xfrm>
              <a:off x="1878997" y="4617963"/>
              <a:ext cx="5024530" cy="0"/>
            </a:xfrm>
            <a:prstGeom prst="line">
              <a:avLst/>
            </a:prstGeom>
            <a:ln w="19050">
              <a:solidFill>
                <a:srgbClr val="11FF7D"/>
              </a:solidFill>
              <a:prstDash val="lgDash"/>
            </a:ln>
          </p:spPr>
          <p:style>
            <a:lnRef idx="1">
              <a:schemeClr val="accent1"/>
            </a:lnRef>
            <a:fillRef idx="0">
              <a:schemeClr val="accent1"/>
            </a:fillRef>
            <a:effectRef idx="0">
              <a:schemeClr val="accent1"/>
            </a:effectRef>
            <a:fontRef idx="minor">
              <a:schemeClr val="tx1"/>
            </a:fontRef>
          </p:style>
        </p:cxnSp>
        <p:sp>
          <p:nvSpPr>
            <p:cNvPr id="23" name="円/楕円 25">
              <a:extLst>
                <a:ext uri="{FF2B5EF4-FFF2-40B4-BE49-F238E27FC236}">
                  <a16:creationId xmlns:a16="http://schemas.microsoft.com/office/drawing/2014/main" id="{0E0123EB-5999-8D49-84D6-AA6D254E4729}"/>
                </a:ext>
              </a:extLst>
            </p:cNvPr>
            <p:cNvSpPr/>
            <p:nvPr/>
          </p:nvSpPr>
          <p:spPr>
            <a:xfrm>
              <a:off x="2754593" y="4398145"/>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4" name="円/楕円 25">
              <a:extLst>
                <a:ext uri="{FF2B5EF4-FFF2-40B4-BE49-F238E27FC236}">
                  <a16:creationId xmlns:a16="http://schemas.microsoft.com/office/drawing/2014/main" id="{515DE7F6-175B-1E4C-A6CE-E968E489ADAD}"/>
                </a:ext>
              </a:extLst>
            </p:cNvPr>
            <p:cNvSpPr/>
            <p:nvPr/>
          </p:nvSpPr>
          <p:spPr>
            <a:xfrm>
              <a:off x="2220699" y="4398145"/>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5" name="円/楕円 25">
              <a:extLst>
                <a:ext uri="{FF2B5EF4-FFF2-40B4-BE49-F238E27FC236}">
                  <a16:creationId xmlns:a16="http://schemas.microsoft.com/office/drawing/2014/main" id="{EC12DB8B-1B7F-1B45-878B-0FE6AC0FEB1C}"/>
                </a:ext>
              </a:extLst>
            </p:cNvPr>
            <p:cNvSpPr/>
            <p:nvPr/>
          </p:nvSpPr>
          <p:spPr>
            <a:xfrm>
              <a:off x="2245322" y="889841"/>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6" name="円/楕円 25">
              <a:extLst>
                <a:ext uri="{FF2B5EF4-FFF2-40B4-BE49-F238E27FC236}">
                  <a16:creationId xmlns:a16="http://schemas.microsoft.com/office/drawing/2014/main" id="{CCFDC42F-5E1F-A645-893E-82A604E8B39B}"/>
                </a:ext>
              </a:extLst>
            </p:cNvPr>
            <p:cNvSpPr/>
            <p:nvPr/>
          </p:nvSpPr>
          <p:spPr>
            <a:xfrm>
              <a:off x="2758356" y="889840"/>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7" name="円/楕円 25">
              <a:extLst>
                <a:ext uri="{FF2B5EF4-FFF2-40B4-BE49-F238E27FC236}">
                  <a16:creationId xmlns:a16="http://schemas.microsoft.com/office/drawing/2014/main" id="{45E7B82F-8488-A941-AA6C-27ED80279329}"/>
                </a:ext>
              </a:extLst>
            </p:cNvPr>
            <p:cNvSpPr/>
            <p:nvPr/>
          </p:nvSpPr>
          <p:spPr>
            <a:xfrm>
              <a:off x="6328857" y="2639961"/>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8" name="円/楕円 25">
              <a:extLst>
                <a:ext uri="{FF2B5EF4-FFF2-40B4-BE49-F238E27FC236}">
                  <a16:creationId xmlns:a16="http://schemas.microsoft.com/office/drawing/2014/main" id="{473DECFA-9593-824A-BEDD-E4AD696A71A7}"/>
                </a:ext>
              </a:extLst>
            </p:cNvPr>
            <p:cNvSpPr/>
            <p:nvPr/>
          </p:nvSpPr>
          <p:spPr>
            <a:xfrm>
              <a:off x="8311701" y="3432461"/>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9" name="矢印: 上 18">
              <a:extLst>
                <a:ext uri="{FF2B5EF4-FFF2-40B4-BE49-F238E27FC236}">
                  <a16:creationId xmlns:a16="http://schemas.microsoft.com/office/drawing/2014/main" id="{9D78C8C5-9968-4A48-97E7-CF4844820F3C}"/>
                </a:ext>
              </a:extLst>
            </p:cNvPr>
            <p:cNvSpPr/>
            <p:nvPr/>
          </p:nvSpPr>
          <p:spPr>
            <a:xfrm>
              <a:off x="2376104" y="1229470"/>
              <a:ext cx="649812" cy="3168669"/>
            </a:xfrm>
            <a:prstGeom prst="upArrow">
              <a:avLst/>
            </a:prstGeom>
            <a:gradFill>
              <a:gsLst>
                <a:gs pos="0">
                  <a:srgbClr val="FFC000"/>
                </a:gs>
                <a:gs pos="100000">
                  <a:schemeClr val="bg1">
                    <a:alpha val="7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30" name="矢印: 上 19">
              <a:extLst>
                <a:ext uri="{FF2B5EF4-FFF2-40B4-BE49-F238E27FC236}">
                  <a16:creationId xmlns:a16="http://schemas.microsoft.com/office/drawing/2014/main" id="{B82CA917-DFC5-C846-A49A-5C69D7AE997E}"/>
                </a:ext>
              </a:extLst>
            </p:cNvPr>
            <p:cNvSpPr/>
            <p:nvPr/>
          </p:nvSpPr>
          <p:spPr>
            <a:xfrm rot="7054295">
              <a:off x="4461708" y="152788"/>
              <a:ext cx="649812" cy="3390798"/>
            </a:xfrm>
            <a:prstGeom prst="upArrow">
              <a:avLst/>
            </a:prstGeom>
            <a:gradFill>
              <a:gsLst>
                <a:gs pos="0">
                  <a:srgbClr val="FFC000"/>
                </a:gs>
                <a:gs pos="100000">
                  <a:schemeClr val="bg1">
                    <a:alpha val="7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31" name="矢印: 上 20">
              <a:extLst>
                <a:ext uri="{FF2B5EF4-FFF2-40B4-BE49-F238E27FC236}">
                  <a16:creationId xmlns:a16="http://schemas.microsoft.com/office/drawing/2014/main" id="{2C0EB4BC-7418-CF4A-AA6D-38E48BFF5677}"/>
                </a:ext>
              </a:extLst>
            </p:cNvPr>
            <p:cNvSpPr/>
            <p:nvPr/>
          </p:nvSpPr>
          <p:spPr>
            <a:xfrm rot="6793404">
              <a:off x="7158468" y="2446713"/>
              <a:ext cx="649812" cy="1595770"/>
            </a:xfrm>
            <a:prstGeom prst="upArrow">
              <a:avLst/>
            </a:prstGeom>
            <a:gradFill>
              <a:gsLst>
                <a:gs pos="0">
                  <a:srgbClr val="FFC000"/>
                </a:gs>
                <a:gs pos="100000">
                  <a:schemeClr val="bg1">
                    <a:alpha val="7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32" name="テキスト ボックス 31">
              <a:extLst>
                <a:ext uri="{FF2B5EF4-FFF2-40B4-BE49-F238E27FC236}">
                  <a16:creationId xmlns:a16="http://schemas.microsoft.com/office/drawing/2014/main" id="{050ECBB2-20A6-7249-8A3C-4A318A1C8DE8}"/>
                </a:ext>
              </a:extLst>
            </p:cNvPr>
            <p:cNvSpPr txBox="1"/>
            <p:nvPr/>
          </p:nvSpPr>
          <p:spPr>
            <a:xfrm>
              <a:off x="3179202" y="89815"/>
              <a:ext cx="7984776" cy="637727"/>
            </a:xfrm>
            <a:prstGeom prst="rect">
              <a:avLst/>
            </a:prstGeom>
            <a:noFill/>
          </p:spPr>
          <p:txBody>
            <a:bodyPr wrap="none" rtlCol="0">
              <a:spAutoFit/>
            </a:bodyPr>
            <a:lstStyle/>
            <a:p>
              <a:r>
                <a:rPr lang="en-US" altLang="ja-JP" sz="2000" b="1" dirty="0" err="1">
                  <a:solidFill>
                    <a:srgbClr val="00B050"/>
                  </a:solidFill>
                </a:rPr>
                <a:t>Nb</a:t>
              </a:r>
              <a:r>
                <a:rPr lang="en-US" altLang="ja-JP" sz="2000" b="1" dirty="0">
                  <a:solidFill>
                    <a:srgbClr val="00B050"/>
                  </a:solidFill>
                </a:rPr>
                <a:t> </a:t>
              </a:r>
              <a:r>
                <a:rPr lang="ja-JP" altLang="en-US" sz="2000" b="1">
                  <a:solidFill>
                    <a:srgbClr val="11FF7D"/>
                  </a:solidFill>
                </a:rPr>
                <a:t>  </a:t>
              </a:r>
              <a:r>
                <a:rPr lang="en-US" altLang="ja-JP" sz="2000" b="1" dirty="0">
                  <a:solidFill>
                    <a:srgbClr val="FFC000"/>
                  </a:solidFill>
                </a:rPr>
                <a:t>Al </a:t>
              </a:r>
              <a:r>
                <a:rPr lang="ja-JP" altLang="en-US" sz="2000" b="1" dirty="0">
                  <a:solidFill>
                    <a:srgbClr val="11FF7D"/>
                  </a:solidFill>
                </a:rPr>
                <a:t>　 </a:t>
              </a:r>
              <a:r>
                <a:rPr lang="en-US" altLang="ja-JP" sz="2000" b="1" dirty="0"/>
                <a:t>Al</a:t>
              </a:r>
              <a:r>
                <a:rPr lang="en-US" altLang="ja-JP" sz="2000" b="1" baseline="-25000" dirty="0"/>
                <a:t>2</a:t>
              </a:r>
              <a:r>
                <a:rPr lang="en-US" altLang="ja-JP" sz="2000" b="1" dirty="0"/>
                <a:t>O</a:t>
              </a:r>
              <a:r>
                <a:rPr lang="en-US" altLang="ja-JP" sz="2000" b="1" baseline="-25000" dirty="0"/>
                <a:t>3</a:t>
              </a:r>
              <a:r>
                <a:rPr lang="ja-JP" altLang="en-US" sz="2000" b="1"/>
                <a:t>　 </a:t>
              </a:r>
              <a:r>
                <a:rPr lang="en-US" altLang="ja-JP" sz="2000" b="1" dirty="0">
                  <a:solidFill>
                    <a:srgbClr val="FFC000"/>
                  </a:solidFill>
                </a:rPr>
                <a:t>Al</a:t>
              </a:r>
              <a:r>
                <a:rPr lang="ja-JP" altLang="en-US" sz="2000" b="1">
                  <a:solidFill>
                    <a:srgbClr val="11FF7D"/>
                  </a:solidFill>
                </a:rPr>
                <a:t>　  </a:t>
              </a:r>
              <a:r>
                <a:rPr lang="en-US" altLang="ja-JP" sz="2000" b="1" dirty="0" err="1">
                  <a:solidFill>
                    <a:srgbClr val="00B050"/>
                  </a:solidFill>
                </a:rPr>
                <a:t>Nb</a:t>
              </a:r>
              <a:endParaRPr lang="ja-JP" altLang="en-US" sz="2000" b="1" dirty="0">
                <a:solidFill>
                  <a:srgbClr val="00B050"/>
                </a:solidFill>
              </a:endParaRPr>
            </a:p>
          </p:txBody>
        </p:sp>
        <p:cxnSp>
          <p:nvCxnSpPr>
            <p:cNvPr id="33" name="直線コネクタ 32">
              <a:extLst>
                <a:ext uri="{FF2B5EF4-FFF2-40B4-BE49-F238E27FC236}">
                  <a16:creationId xmlns:a16="http://schemas.microsoft.com/office/drawing/2014/main" id="{2E7F562D-001D-044C-AC71-D56214AECE36}"/>
                </a:ext>
              </a:extLst>
            </p:cNvPr>
            <p:cNvCxnSpPr>
              <a:cxnSpLocks/>
            </p:cNvCxnSpPr>
            <p:nvPr/>
          </p:nvCxnSpPr>
          <p:spPr>
            <a:xfrm>
              <a:off x="7211823" y="5367262"/>
              <a:ext cx="3603833" cy="0"/>
            </a:xfrm>
            <a:prstGeom prst="line">
              <a:avLst/>
            </a:prstGeom>
            <a:ln w="19050">
              <a:solidFill>
                <a:srgbClr val="11FF7D"/>
              </a:solidFill>
              <a:prstDash val="lgDash"/>
            </a:ln>
          </p:spPr>
          <p:style>
            <a:lnRef idx="1">
              <a:schemeClr val="accent1"/>
            </a:lnRef>
            <a:fillRef idx="0">
              <a:schemeClr val="accent1"/>
            </a:fillRef>
            <a:effectRef idx="0">
              <a:schemeClr val="accent1"/>
            </a:effectRef>
            <a:fontRef idx="minor">
              <a:schemeClr val="tx1"/>
            </a:fontRef>
          </p:style>
        </p:cxnSp>
        <p:sp>
          <p:nvSpPr>
            <p:cNvPr id="34" name="円/楕円 44">
              <a:extLst>
                <a:ext uri="{FF2B5EF4-FFF2-40B4-BE49-F238E27FC236}">
                  <a16:creationId xmlns:a16="http://schemas.microsoft.com/office/drawing/2014/main" id="{16B97F59-934E-2541-9991-E5936422EE1B}"/>
                </a:ext>
              </a:extLst>
            </p:cNvPr>
            <p:cNvSpPr/>
            <p:nvPr/>
          </p:nvSpPr>
          <p:spPr>
            <a:xfrm>
              <a:off x="5202634" y="4175251"/>
              <a:ext cx="1300113" cy="8818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5" name="円/楕円 25">
              <a:extLst>
                <a:ext uri="{FF2B5EF4-FFF2-40B4-BE49-F238E27FC236}">
                  <a16:creationId xmlns:a16="http://schemas.microsoft.com/office/drawing/2014/main" id="{2A06E8CD-DDA5-F949-B2B8-57510D7B5F63}"/>
                </a:ext>
              </a:extLst>
            </p:cNvPr>
            <p:cNvSpPr/>
            <p:nvPr/>
          </p:nvSpPr>
          <p:spPr>
            <a:xfrm>
              <a:off x="5916678" y="4406101"/>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6" name="円/楕円 35">
              <a:extLst>
                <a:ext uri="{FF2B5EF4-FFF2-40B4-BE49-F238E27FC236}">
                  <a16:creationId xmlns:a16="http://schemas.microsoft.com/office/drawing/2014/main" id="{CCB91D49-3DD7-1D49-BAEF-CE8E63A77FF2}"/>
                </a:ext>
              </a:extLst>
            </p:cNvPr>
            <p:cNvSpPr/>
            <p:nvPr/>
          </p:nvSpPr>
          <p:spPr>
            <a:xfrm>
              <a:off x="5382784" y="4406101"/>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7" name="円/楕円 44">
              <a:extLst>
                <a:ext uri="{FF2B5EF4-FFF2-40B4-BE49-F238E27FC236}">
                  <a16:creationId xmlns:a16="http://schemas.microsoft.com/office/drawing/2014/main" id="{77CBA5F5-6798-C540-A94C-1A4403C125EB}"/>
                </a:ext>
              </a:extLst>
            </p:cNvPr>
            <p:cNvSpPr/>
            <p:nvPr/>
          </p:nvSpPr>
          <p:spPr>
            <a:xfrm>
              <a:off x="7582791" y="4919329"/>
              <a:ext cx="1300113" cy="88189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38" name="円/楕円 25">
              <a:extLst>
                <a:ext uri="{FF2B5EF4-FFF2-40B4-BE49-F238E27FC236}">
                  <a16:creationId xmlns:a16="http://schemas.microsoft.com/office/drawing/2014/main" id="{6E99DE84-5765-A946-AC40-C89CEF5EB309}"/>
                </a:ext>
              </a:extLst>
            </p:cNvPr>
            <p:cNvSpPr/>
            <p:nvPr/>
          </p:nvSpPr>
          <p:spPr>
            <a:xfrm>
              <a:off x="8296835" y="5150179"/>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9" name="円/楕円 25">
              <a:extLst>
                <a:ext uri="{FF2B5EF4-FFF2-40B4-BE49-F238E27FC236}">
                  <a16:creationId xmlns:a16="http://schemas.microsoft.com/office/drawing/2014/main" id="{2418A5E6-336B-1945-9BFC-0F90966D4B22}"/>
                </a:ext>
              </a:extLst>
            </p:cNvPr>
            <p:cNvSpPr/>
            <p:nvPr/>
          </p:nvSpPr>
          <p:spPr>
            <a:xfrm>
              <a:off x="7762941" y="5150179"/>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40" name="矢印: 環状 45">
              <a:extLst>
                <a:ext uri="{FF2B5EF4-FFF2-40B4-BE49-F238E27FC236}">
                  <a16:creationId xmlns:a16="http://schemas.microsoft.com/office/drawing/2014/main" id="{27C34038-C1DF-F148-9B16-368DFF87B421}"/>
                </a:ext>
              </a:extLst>
            </p:cNvPr>
            <p:cNvSpPr/>
            <p:nvPr/>
          </p:nvSpPr>
          <p:spPr>
            <a:xfrm rot="5400000">
              <a:off x="7723452" y="3850868"/>
              <a:ext cx="2017878" cy="1358758"/>
            </a:xfrm>
            <a:prstGeom prst="circularArrow">
              <a:avLst>
                <a:gd name="adj1" fmla="val 14188"/>
                <a:gd name="adj2" fmla="val 1121703"/>
                <a:gd name="adj3" fmla="val 20417617"/>
                <a:gd name="adj4" fmla="val 10791586"/>
                <a:gd name="adj5" fmla="val 19094"/>
              </a:avLst>
            </a:prstGeom>
            <a:gradFill>
              <a:gsLst>
                <a:gs pos="0">
                  <a:schemeClr val="bg1">
                    <a:alpha val="80000"/>
                  </a:schemeClr>
                </a:gs>
                <a:gs pos="100000">
                  <a:srgbClr val="00B0F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schemeClr val="tx1"/>
                </a:solidFill>
              </a:endParaRPr>
            </a:p>
          </p:txBody>
        </p:sp>
        <p:sp>
          <p:nvSpPr>
            <p:cNvPr id="41" name="矢印: 環状 47">
              <a:extLst>
                <a:ext uri="{FF2B5EF4-FFF2-40B4-BE49-F238E27FC236}">
                  <a16:creationId xmlns:a16="http://schemas.microsoft.com/office/drawing/2014/main" id="{D1B11D37-0522-F649-8A70-0F16EFBFA57A}"/>
                </a:ext>
              </a:extLst>
            </p:cNvPr>
            <p:cNvSpPr/>
            <p:nvPr/>
          </p:nvSpPr>
          <p:spPr>
            <a:xfrm rot="12309577" flipH="1">
              <a:off x="5878401" y="4249310"/>
              <a:ext cx="2329788" cy="1707410"/>
            </a:xfrm>
            <a:prstGeom prst="circularArrow">
              <a:avLst>
                <a:gd name="adj1" fmla="val 12299"/>
                <a:gd name="adj2" fmla="val 1150312"/>
                <a:gd name="adj3" fmla="val 20200190"/>
                <a:gd name="adj4" fmla="val 11316726"/>
                <a:gd name="adj5" fmla="val 21226"/>
              </a:avLst>
            </a:prstGeom>
            <a:gradFill>
              <a:gsLst>
                <a:gs pos="0">
                  <a:schemeClr val="bg1">
                    <a:alpha val="80000"/>
                  </a:schemeClr>
                </a:gs>
                <a:gs pos="100000">
                  <a:srgbClr val="00B0F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schemeClr val="tx1"/>
                </a:solidFill>
              </a:endParaRPr>
            </a:p>
          </p:txBody>
        </p:sp>
        <p:sp>
          <p:nvSpPr>
            <p:cNvPr id="42" name="円/楕円 25">
              <a:extLst>
                <a:ext uri="{FF2B5EF4-FFF2-40B4-BE49-F238E27FC236}">
                  <a16:creationId xmlns:a16="http://schemas.microsoft.com/office/drawing/2014/main" id="{17A1F39A-ED2B-684F-83A6-EA36571365B1}"/>
                </a:ext>
              </a:extLst>
            </p:cNvPr>
            <p:cNvSpPr/>
            <p:nvPr/>
          </p:nvSpPr>
          <p:spPr>
            <a:xfrm>
              <a:off x="4996559" y="2644393"/>
              <a:ext cx="389988" cy="399807"/>
            </a:xfrm>
            <a:prstGeom prst="ellipse">
              <a:avLst/>
            </a:prstGeom>
            <a:solidFill>
              <a:srgbClr val="656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43" name="矢印: 環状 49">
              <a:extLst>
                <a:ext uri="{FF2B5EF4-FFF2-40B4-BE49-F238E27FC236}">
                  <a16:creationId xmlns:a16="http://schemas.microsoft.com/office/drawing/2014/main" id="{9E145DA9-2E44-E944-B61C-FFE40FF0672D}"/>
                </a:ext>
              </a:extLst>
            </p:cNvPr>
            <p:cNvSpPr/>
            <p:nvPr/>
          </p:nvSpPr>
          <p:spPr>
            <a:xfrm rot="15609681">
              <a:off x="4061197" y="3070521"/>
              <a:ext cx="2149365" cy="1358758"/>
            </a:xfrm>
            <a:prstGeom prst="circularArrow">
              <a:avLst>
                <a:gd name="adj1" fmla="val 14188"/>
                <a:gd name="adj2" fmla="val 994758"/>
                <a:gd name="adj3" fmla="val 20417617"/>
                <a:gd name="adj4" fmla="val 10791586"/>
                <a:gd name="adj5" fmla="val 19094"/>
              </a:avLst>
            </a:prstGeom>
            <a:gradFill>
              <a:gsLst>
                <a:gs pos="0">
                  <a:schemeClr val="bg1">
                    <a:alpha val="80000"/>
                  </a:schemeClr>
                </a:gs>
                <a:gs pos="100000">
                  <a:srgbClr val="00B0F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a:solidFill>
                  <a:schemeClr val="tx1"/>
                </a:solidFill>
              </a:endParaRPr>
            </a:p>
          </p:txBody>
        </p:sp>
        <p:sp>
          <p:nvSpPr>
            <p:cNvPr id="44" name="フリーフォーム 14">
              <a:extLst>
                <a:ext uri="{FF2B5EF4-FFF2-40B4-BE49-F238E27FC236}">
                  <a16:creationId xmlns:a16="http://schemas.microsoft.com/office/drawing/2014/main" id="{CDC5C522-CC77-4A46-83FC-85CCB6853E0F}"/>
                </a:ext>
              </a:extLst>
            </p:cNvPr>
            <p:cNvSpPr/>
            <p:nvPr/>
          </p:nvSpPr>
          <p:spPr>
            <a:xfrm rot="16614644" flipH="1" flipV="1">
              <a:off x="6632163" y="1844041"/>
              <a:ext cx="583669" cy="4450290"/>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28575">
              <a:solidFill>
                <a:schemeClr val="bg1">
                  <a:lumMod val="65000"/>
                </a:schemeClr>
              </a:solidFill>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5" name="テキスト ボックス 44">
              <a:extLst>
                <a:ext uri="{FF2B5EF4-FFF2-40B4-BE49-F238E27FC236}">
                  <a16:creationId xmlns:a16="http://schemas.microsoft.com/office/drawing/2014/main" id="{951B2412-10C6-764A-B412-1CA0F893D9E3}"/>
                </a:ext>
              </a:extLst>
            </p:cNvPr>
            <p:cNvSpPr txBox="1"/>
            <p:nvPr/>
          </p:nvSpPr>
          <p:spPr>
            <a:xfrm>
              <a:off x="5883345" y="3394730"/>
              <a:ext cx="492443" cy="461665"/>
            </a:xfrm>
            <a:prstGeom prst="rect">
              <a:avLst/>
            </a:prstGeom>
            <a:noFill/>
          </p:spPr>
          <p:txBody>
            <a:bodyPr wrap="none" rtlCol="0">
              <a:spAutoFit/>
            </a:bodyPr>
            <a:lstStyle/>
            <a:p>
              <a:r>
                <a:rPr lang="en-US" altLang="ja-JP" sz="2400" b="1" dirty="0">
                  <a:solidFill>
                    <a:schemeClr val="tx1">
                      <a:lumMod val="50000"/>
                      <a:lumOff val="50000"/>
                    </a:schemeClr>
                  </a:solidFill>
                </a:rPr>
                <a:t>Ω</a:t>
              </a:r>
              <a:endParaRPr lang="ja-JP" altLang="en-US" sz="2400" b="1" dirty="0">
                <a:solidFill>
                  <a:schemeClr val="tx1">
                    <a:lumMod val="50000"/>
                    <a:lumOff val="50000"/>
                  </a:schemeClr>
                </a:solidFill>
              </a:endParaRPr>
            </a:p>
          </p:txBody>
        </p:sp>
        <p:sp>
          <p:nvSpPr>
            <p:cNvPr id="46" name="テキスト ボックス 45">
              <a:extLst>
                <a:ext uri="{FF2B5EF4-FFF2-40B4-BE49-F238E27FC236}">
                  <a16:creationId xmlns:a16="http://schemas.microsoft.com/office/drawing/2014/main" id="{D9F32EF5-3232-3746-9D8B-550686606F54}"/>
                </a:ext>
              </a:extLst>
            </p:cNvPr>
            <p:cNvSpPr txBox="1"/>
            <p:nvPr/>
          </p:nvSpPr>
          <p:spPr>
            <a:xfrm>
              <a:off x="9220514" y="4412174"/>
              <a:ext cx="595035" cy="584775"/>
            </a:xfrm>
            <a:prstGeom prst="rect">
              <a:avLst/>
            </a:prstGeom>
            <a:noFill/>
          </p:spPr>
          <p:txBody>
            <a:bodyPr wrap="none" rtlCol="0">
              <a:spAutoFit/>
            </a:bodyPr>
            <a:lstStyle/>
            <a:p>
              <a:r>
                <a:rPr lang="ja-JP" altLang="en-US" sz="3200" dirty="0">
                  <a:solidFill>
                    <a:srgbClr val="00B0F0"/>
                  </a:solidFill>
                </a:rPr>
                <a:t>①</a:t>
              </a:r>
            </a:p>
          </p:txBody>
        </p:sp>
        <p:sp>
          <p:nvSpPr>
            <p:cNvPr id="47" name="テキスト ボックス 46">
              <a:extLst>
                <a:ext uri="{FF2B5EF4-FFF2-40B4-BE49-F238E27FC236}">
                  <a16:creationId xmlns:a16="http://schemas.microsoft.com/office/drawing/2014/main" id="{03328DE0-3DA7-BE42-894D-19E4BB1071EF}"/>
                </a:ext>
              </a:extLst>
            </p:cNvPr>
            <p:cNvSpPr txBox="1"/>
            <p:nvPr/>
          </p:nvSpPr>
          <p:spPr>
            <a:xfrm>
              <a:off x="5772772" y="5665061"/>
              <a:ext cx="595035" cy="584775"/>
            </a:xfrm>
            <a:prstGeom prst="rect">
              <a:avLst/>
            </a:prstGeom>
            <a:noFill/>
          </p:spPr>
          <p:txBody>
            <a:bodyPr wrap="none" rtlCol="0">
              <a:spAutoFit/>
            </a:bodyPr>
            <a:lstStyle/>
            <a:p>
              <a:r>
                <a:rPr lang="ja-JP" altLang="en-US" sz="3200" dirty="0">
                  <a:solidFill>
                    <a:srgbClr val="00B0F0"/>
                  </a:solidFill>
                </a:rPr>
                <a:t>①</a:t>
              </a:r>
            </a:p>
          </p:txBody>
        </p:sp>
        <p:sp>
          <p:nvSpPr>
            <p:cNvPr id="48" name="テキスト ボックス 47">
              <a:extLst>
                <a:ext uri="{FF2B5EF4-FFF2-40B4-BE49-F238E27FC236}">
                  <a16:creationId xmlns:a16="http://schemas.microsoft.com/office/drawing/2014/main" id="{F71A49B6-6DAC-4041-96EB-0626CD047FAB}"/>
                </a:ext>
              </a:extLst>
            </p:cNvPr>
            <p:cNvSpPr txBox="1"/>
            <p:nvPr/>
          </p:nvSpPr>
          <p:spPr>
            <a:xfrm>
              <a:off x="4057354" y="3484411"/>
              <a:ext cx="595035" cy="584775"/>
            </a:xfrm>
            <a:prstGeom prst="rect">
              <a:avLst/>
            </a:prstGeom>
            <a:noFill/>
          </p:spPr>
          <p:txBody>
            <a:bodyPr wrap="none" rtlCol="0">
              <a:spAutoFit/>
            </a:bodyPr>
            <a:lstStyle/>
            <a:p>
              <a:r>
                <a:rPr lang="ja-JP" altLang="en-US" sz="3200" dirty="0">
                  <a:solidFill>
                    <a:srgbClr val="00B0F0"/>
                  </a:solidFill>
                </a:rPr>
                <a:t>②</a:t>
              </a:r>
            </a:p>
          </p:txBody>
        </p:sp>
      </p:grpSp>
    </p:spTree>
    <p:extLst>
      <p:ext uri="{BB962C8B-B14F-4D97-AF65-F5344CB8AC3E}">
        <p14:creationId xmlns:p14="http://schemas.microsoft.com/office/powerpoint/2010/main" val="458215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D6F6DD-CF74-8F4F-809F-C120ED23F52C}"/>
              </a:ext>
            </a:extLst>
          </p:cNvPr>
          <p:cNvSpPr>
            <a:spLocks noGrp="1"/>
          </p:cNvSpPr>
          <p:nvPr>
            <p:ph type="title"/>
          </p:nvPr>
        </p:nvSpPr>
        <p:spPr/>
        <p:txBody>
          <a:bodyPr/>
          <a:lstStyle/>
          <a:p>
            <a:r>
              <a:rPr lang="ja-JP" altLang="en-US"/>
              <a:t>産総研</a:t>
            </a:r>
            <a:r>
              <a:rPr kumimoji="1" lang="en-US" altLang="ja-JP" dirty="0"/>
              <a:t>CRAVITY</a:t>
            </a:r>
            <a:r>
              <a:rPr kumimoji="1" lang="ja-JP" altLang="en-US"/>
              <a:t>製の</a:t>
            </a:r>
            <a:r>
              <a:rPr kumimoji="1" lang="en-US" altLang="ja-JP" dirty="0" err="1"/>
              <a:t>Nb</a:t>
            </a:r>
            <a:r>
              <a:rPr kumimoji="1" lang="en-US" altLang="ja-JP" dirty="0"/>
              <a:t>/Al-STJ</a:t>
            </a:r>
            <a:endParaRPr kumimoji="1" lang="ja-JP" altLang="en-US"/>
          </a:p>
        </p:txBody>
      </p:sp>
      <p:sp>
        <p:nvSpPr>
          <p:cNvPr id="4" name="スライド番号プレースホルダー 3">
            <a:extLst>
              <a:ext uri="{FF2B5EF4-FFF2-40B4-BE49-F238E27FC236}">
                <a16:creationId xmlns:a16="http://schemas.microsoft.com/office/drawing/2014/main" id="{241A2E40-2A28-6047-B785-C1C499879C06}"/>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
        <p:nvSpPr>
          <p:cNvPr id="5" name="コンテンツ プレースホルダー 2">
            <a:extLst>
              <a:ext uri="{FF2B5EF4-FFF2-40B4-BE49-F238E27FC236}">
                <a16:creationId xmlns:a16="http://schemas.microsoft.com/office/drawing/2014/main" id="{140825CA-D97D-5644-8421-193FD6F8A918}"/>
              </a:ext>
            </a:extLst>
          </p:cNvPr>
          <p:cNvSpPr txBox="1">
            <a:spLocks/>
          </p:cNvSpPr>
          <p:nvPr/>
        </p:nvSpPr>
        <p:spPr>
          <a:xfrm>
            <a:off x="4711700" y="2478463"/>
            <a:ext cx="4841151" cy="776305"/>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20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a:lstStyle>
          <a:p>
            <a:r>
              <a:rPr lang="ja-JP" altLang="en-US"/>
              <a:t>ロケット実験における要求値</a:t>
            </a:r>
            <a:endParaRPr lang="en-US" altLang="ja-JP" dirty="0"/>
          </a:p>
          <a:p>
            <a:pPr lvl="1">
              <a:buFont typeface="Wingdings" panose="05000000000000000000" pitchFamily="2" charset="2"/>
              <a:buChar char="Ø"/>
            </a:pPr>
            <a:r>
              <a:rPr lang="ja-JP" altLang="en-US"/>
              <a:t>リーク電流</a:t>
            </a:r>
            <a:r>
              <a:rPr lang="en-US" altLang="ja-JP" dirty="0"/>
              <a:t>&lt; 100pA</a:t>
            </a:r>
            <a:endParaRPr lang="ja-JP" altLang="en-US" dirty="0"/>
          </a:p>
        </p:txBody>
      </p:sp>
      <p:sp>
        <p:nvSpPr>
          <p:cNvPr id="6" name="下矢印 10">
            <a:extLst>
              <a:ext uri="{FF2B5EF4-FFF2-40B4-BE49-F238E27FC236}">
                <a16:creationId xmlns:a16="http://schemas.microsoft.com/office/drawing/2014/main" id="{ACB496D4-47F8-3A47-9633-84D685794A94}"/>
              </a:ext>
            </a:extLst>
          </p:cNvPr>
          <p:cNvSpPr/>
          <p:nvPr/>
        </p:nvSpPr>
        <p:spPr>
          <a:xfrm rot="16200000">
            <a:off x="619236" y="6091418"/>
            <a:ext cx="537298" cy="719925"/>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0AF52038-09A9-DB43-9BE9-1AED32917246}"/>
              </a:ext>
            </a:extLst>
          </p:cNvPr>
          <p:cNvSpPr txBox="1"/>
          <p:nvPr/>
        </p:nvSpPr>
        <p:spPr>
          <a:xfrm>
            <a:off x="1247847" y="6066661"/>
            <a:ext cx="8103282" cy="769441"/>
          </a:xfrm>
          <a:prstGeom prst="rect">
            <a:avLst/>
          </a:prstGeom>
          <a:noFill/>
        </p:spPr>
        <p:txBody>
          <a:bodyPr wrap="square" rtlCol="0">
            <a:spAutoFit/>
          </a:bodyPr>
          <a:lstStyle/>
          <a:p>
            <a:r>
              <a:rPr kumimoji="1" lang="en-US" altLang="ja-JP" sz="2200" dirty="0">
                <a:solidFill>
                  <a:schemeClr val="accent2"/>
                </a:solidFill>
              </a:rPr>
              <a:t>CRAVITY</a:t>
            </a:r>
            <a:r>
              <a:rPr kumimoji="1" lang="ja-JP" altLang="en-US" sz="2200">
                <a:solidFill>
                  <a:schemeClr val="accent2"/>
                </a:solidFill>
              </a:rPr>
              <a:t>製の</a:t>
            </a:r>
            <a:r>
              <a:rPr kumimoji="1" lang="en-US" altLang="ja-JP" sz="2200" dirty="0" err="1">
                <a:solidFill>
                  <a:schemeClr val="accent2"/>
                </a:solidFill>
              </a:rPr>
              <a:t>Nb</a:t>
            </a:r>
            <a:r>
              <a:rPr kumimoji="1" lang="en-US" altLang="ja-JP" sz="2200" dirty="0">
                <a:solidFill>
                  <a:schemeClr val="accent2"/>
                </a:solidFill>
              </a:rPr>
              <a:t>/Al-STJ</a:t>
            </a:r>
            <a:r>
              <a:rPr kumimoji="1" lang="ja-JP" altLang="en-US" sz="2200">
                <a:solidFill>
                  <a:schemeClr val="accent2"/>
                </a:solidFill>
              </a:rPr>
              <a:t>は遠赤外光</a:t>
            </a:r>
            <a:r>
              <a:rPr kumimoji="1" lang="en-US" altLang="ja-JP" sz="2200" dirty="0">
                <a:solidFill>
                  <a:schemeClr val="accent2"/>
                </a:solidFill>
              </a:rPr>
              <a:t>1</a:t>
            </a:r>
            <a:r>
              <a:rPr kumimoji="1" lang="ja-JP" altLang="en-US" sz="2200">
                <a:solidFill>
                  <a:schemeClr val="accent2"/>
                </a:solidFill>
              </a:rPr>
              <a:t>光子を検出するための</a:t>
            </a:r>
            <a:br>
              <a:rPr kumimoji="1" lang="en-US" altLang="ja-JP" sz="2200" dirty="0">
                <a:solidFill>
                  <a:srgbClr val="FF6600"/>
                </a:solidFill>
              </a:rPr>
            </a:br>
            <a:r>
              <a:rPr kumimoji="1" lang="ja-JP" altLang="en-US" sz="2200">
                <a:solidFill>
                  <a:srgbClr val="FF6600"/>
                </a:solidFill>
              </a:rPr>
              <a:t>実験的なリーク電流への要求を満たしている。</a:t>
            </a:r>
            <a:endParaRPr kumimoji="1" lang="ja-JP" altLang="en-US" sz="2200" dirty="0">
              <a:solidFill>
                <a:schemeClr val="accent2"/>
              </a:solidFill>
            </a:endParaRPr>
          </a:p>
        </p:txBody>
      </p:sp>
      <p:graphicFrame>
        <p:nvGraphicFramePr>
          <p:cNvPr id="8" name="表 7">
            <a:extLst>
              <a:ext uri="{FF2B5EF4-FFF2-40B4-BE49-F238E27FC236}">
                <a16:creationId xmlns:a16="http://schemas.microsoft.com/office/drawing/2014/main" id="{9A59D910-5528-8D42-A415-CD963963A119}"/>
              </a:ext>
            </a:extLst>
          </p:cNvPr>
          <p:cNvGraphicFramePr>
            <a:graphicFrameLocks noGrp="1"/>
          </p:cNvGraphicFramePr>
          <p:nvPr>
            <p:extLst>
              <p:ext uri="{D42A27DB-BD31-4B8C-83A1-F6EECF244321}">
                <p14:modId xmlns:p14="http://schemas.microsoft.com/office/powerpoint/2010/main" val="3405727598"/>
              </p:ext>
            </p:extLst>
          </p:nvPr>
        </p:nvGraphicFramePr>
        <p:xfrm>
          <a:off x="5170254" y="3628588"/>
          <a:ext cx="3395228" cy="1752600"/>
        </p:xfrm>
        <a:graphic>
          <a:graphicData uri="http://schemas.openxmlformats.org/drawingml/2006/table">
            <a:tbl>
              <a:tblPr firstRow="1" bandRow="1">
                <a:tableStyleId>{5C22544A-7EE6-4342-B048-85BDC9FD1C3A}</a:tableStyleId>
              </a:tblPr>
              <a:tblGrid>
                <a:gridCol w="1494753">
                  <a:extLst>
                    <a:ext uri="{9D8B030D-6E8A-4147-A177-3AD203B41FA5}">
                      <a16:colId xmlns:a16="http://schemas.microsoft.com/office/drawing/2014/main" val="4049276566"/>
                    </a:ext>
                  </a:extLst>
                </a:gridCol>
                <a:gridCol w="1900475">
                  <a:extLst>
                    <a:ext uri="{9D8B030D-6E8A-4147-A177-3AD203B41FA5}">
                      <a16:colId xmlns:a16="http://schemas.microsoft.com/office/drawing/2014/main" val="1245353521"/>
                    </a:ext>
                  </a:extLst>
                </a:gridCol>
              </a:tblGrid>
              <a:tr h="370840">
                <a:tc>
                  <a:txBody>
                    <a:bodyPr/>
                    <a:lstStyle/>
                    <a:p>
                      <a:pPr algn="ctr"/>
                      <a:r>
                        <a:rPr kumimoji="1" lang="en-US" altLang="ja-JP" dirty="0" err="1"/>
                        <a:t>Nb</a:t>
                      </a:r>
                      <a:r>
                        <a:rPr kumimoji="1" lang="en-US" altLang="ja-JP" dirty="0"/>
                        <a:t>/Al-STJ size</a:t>
                      </a:r>
                      <a:endParaRPr kumimoji="1" lang="ja-JP" altLang="en-US" dirty="0"/>
                    </a:p>
                  </a:txBody>
                  <a:tcPr/>
                </a:tc>
                <a:tc>
                  <a:txBody>
                    <a:bodyPr/>
                    <a:lstStyle/>
                    <a:p>
                      <a:pPr algn="ctr"/>
                      <a:r>
                        <a:rPr kumimoji="1" lang="en-US" altLang="ja-JP" dirty="0"/>
                        <a:t>Leak current @300mK</a:t>
                      </a:r>
                      <a:endParaRPr kumimoji="1" lang="ja-JP" altLang="en-US" dirty="0"/>
                    </a:p>
                  </a:txBody>
                  <a:tcPr/>
                </a:tc>
                <a:extLst>
                  <a:ext uri="{0D108BD9-81ED-4DB2-BD59-A6C34878D82A}">
                    <a16:rowId xmlns:a16="http://schemas.microsoft.com/office/drawing/2014/main" val="194126366"/>
                  </a:ext>
                </a:extLst>
              </a:tr>
              <a:tr h="370840">
                <a:tc>
                  <a:txBody>
                    <a:bodyPr/>
                    <a:lstStyle/>
                    <a:p>
                      <a:pPr algn="ctr"/>
                      <a:r>
                        <a:rPr kumimoji="1" lang="en-US" altLang="ja-JP" dirty="0"/>
                        <a:t>50μm</a:t>
                      </a:r>
                      <a:r>
                        <a:rPr kumimoji="1" lang="ja-JP" altLang="en-US" dirty="0"/>
                        <a:t>✕</a:t>
                      </a:r>
                      <a:r>
                        <a:rPr kumimoji="1" lang="en-US" altLang="ja-JP" dirty="0"/>
                        <a:t>50μm</a:t>
                      </a:r>
                      <a:endParaRPr kumimoji="1" lang="ja-JP" altLang="en-US" dirty="0"/>
                    </a:p>
                  </a:txBody>
                  <a:tcPr/>
                </a:tc>
                <a:tc>
                  <a:txBody>
                    <a:bodyPr/>
                    <a:lstStyle/>
                    <a:p>
                      <a:pPr algn="ctr"/>
                      <a:r>
                        <a:rPr kumimoji="1" lang="en-US" altLang="ja-JP" dirty="0"/>
                        <a:t>224±29pA</a:t>
                      </a:r>
                      <a:endParaRPr kumimoji="1" lang="ja-JP" altLang="en-US" dirty="0"/>
                    </a:p>
                  </a:txBody>
                  <a:tcPr/>
                </a:tc>
                <a:extLst>
                  <a:ext uri="{0D108BD9-81ED-4DB2-BD59-A6C34878D82A}">
                    <a16:rowId xmlns:a16="http://schemas.microsoft.com/office/drawing/2014/main" val="78566570"/>
                  </a:ext>
                </a:extLst>
              </a:tr>
              <a:tr h="370840">
                <a:tc>
                  <a:txBody>
                    <a:bodyPr/>
                    <a:lstStyle/>
                    <a:p>
                      <a:pPr algn="ctr"/>
                      <a:r>
                        <a:rPr kumimoji="1" lang="en-US" altLang="ja-JP" dirty="0"/>
                        <a:t>20μm</a:t>
                      </a:r>
                      <a:r>
                        <a:rPr kumimoji="1" lang="ja-JP" altLang="en-US" dirty="0"/>
                        <a:t>✕</a:t>
                      </a:r>
                      <a:r>
                        <a:rPr kumimoji="1" lang="en-US" altLang="ja-JP" dirty="0"/>
                        <a:t>20μm</a:t>
                      </a:r>
                      <a:endParaRPr kumimoji="1" lang="ja-JP" altLang="en-US" dirty="0"/>
                    </a:p>
                  </a:txBody>
                  <a:tcPr/>
                </a:tc>
                <a:tc>
                  <a:txBody>
                    <a:bodyPr/>
                    <a:lstStyle/>
                    <a:p>
                      <a:pPr algn="ctr"/>
                      <a:r>
                        <a:rPr kumimoji="1" lang="en-US" altLang="ja-JP" dirty="0">
                          <a:solidFill>
                            <a:srgbClr val="FB5F80"/>
                          </a:solidFill>
                        </a:rPr>
                        <a:t>39±13pA</a:t>
                      </a:r>
                      <a:endParaRPr kumimoji="1" lang="ja-JP" altLang="en-US" dirty="0">
                        <a:solidFill>
                          <a:srgbClr val="FB5F80"/>
                        </a:solidFill>
                      </a:endParaRPr>
                    </a:p>
                  </a:txBody>
                  <a:tcPr/>
                </a:tc>
                <a:extLst>
                  <a:ext uri="{0D108BD9-81ED-4DB2-BD59-A6C34878D82A}">
                    <a16:rowId xmlns:a16="http://schemas.microsoft.com/office/drawing/2014/main" val="3538769004"/>
                  </a:ext>
                </a:extLst>
              </a:tr>
              <a:tr h="370840">
                <a:tc>
                  <a:txBody>
                    <a:bodyPr/>
                    <a:lstStyle/>
                    <a:p>
                      <a:pPr algn="ctr"/>
                      <a:r>
                        <a:rPr kumimoji="1" lang="en-US" altLang="ja-JP" dirty="0"/>
                        <a:t>10μm</a:t>
                      </a:r>
                      <a:r>
                        <a:rPr kumimoji="1" lang="ja-JP" altLang="en-US" dirty="0"/>
                        <a:t>✕</a:t>
                      </a:r>
                      <a:r>
                        <a:rPr kumimoji="1" lang="en-US" altLang="ja-JP" dirty="0"/>
                        <a:t>10μm</a:t>
                      </a:r>
                      <a:endParaRPr kumimoji="1" lang="ja-JP" altLang="en-US" dirty="0"/>
                    </a:p>
                  </a:txBody>
                  <a:tcPr/>
                </a:tc>
                <a:tc>
                  <a:txBody>
                    <a:bodyPr/>
                    <a:lstStyle/>
                    <a:p>
                      <a:pPr algn="ctr"/>
                      <a:r>
                        <a:rPr kumimoji="1" lang="en-US" altLang="ja-JP" dirty="0">
                          <a:solidFill>
                            <a:srgbClr val="FB5F80"/>
                          </a:solidFill>
                        </a:rPr>
                        <a:t>14±7pA</a:t>
                      </a:r>
                      <a:endParaRPr kumimoji="1" lang="ja-JP" altLang="en-US" dirty="0">
                        <a:solidFill>
                          <a:srgbClr val="FB5F80"/>
                        </a:solidFill>
                      </a:endParaRPr>
                    </a:p>
                  </a:txBody>
                  <a:tcPr/>
                </a:tc>
                <a:extLst>
                  <a:ext uri="{0D108BD9-81ED-4DB2-BD59-A6C34878D82A}">
                    <a16:rowId xmlns:a16="http://schemas.microsoft.com/office/drawing/2014/main" val="1034851430"/>
                  </a:ext>
                </a:extLst>
              </a:tr>
            </a:tbl>
          </a:graphicData>
        </a:graphic>
      </p:graphicFrame>
      <p:pic>
        <p:nvPicPr>
          <p:cNvPr id="9" name="図 8">
            <a:extLst>
              <a:ext uri="{FF2B5EF4-FFF2-40B4-BE49-F238E27FC236}">
                <a16:creationId xmlns:a16="http://schemas.microsoft.com/office/drawing/2014/main" id="{897396E9-59C9-FE4D-A535-406BFCF6447C}"/>
              </a:ext>
            </a:extLst>
          </p:cNvPr>
          <p:cNvPicPr>
            <a:picLocks noChangeAspect="1"/>
          </p:cNvPicPr>
          <p:nvPr/>
        </p:nvPicPr>
        <p:blipFill>
          <a:blip r:embed="rId2"/>
          <a:stretch>
            <a:fillRect/>
          </a:stretch>
        </p:blipFill>
        <p:spPr>
          <a:xfrm>
            <a:off x="171450" y="1509020"/>
            <a:ext cx="4540250" cy="4178477"/>
          </a:xfrm>
          <a:prstGeom prst="rect">
            <a:avLst/>
          </a:prstGeom>
        </p:spPr>
      </p:pic>
    </p:spTree>
    <p:extLst>
      <p:ext uri="{BB962C8B-B14F-4D97-AF65-F5344CB8AC3E}">
        <p14:creationId xmlns:p14="http://schemas.microsoft.com/office/powerpoint/2010/main" val="531019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測定環境</a:t>
            </a:r>
          </a:p>
        </p:txBody>
      </p:sp>
      <p:sp>
        <p:nvSpPr>
          <p:cNvPr id="6" name="スライド番号プレースホルダー 5"/>
          <p:cNvSpPr>
            <a:spLocks noGrp="1"/>
          </p:cNvSpPr>
          <p:nvPr>
            <p:ph type="sldNum" sz="quarter" idx="12"/>
          </p:nvPr>
        </p:nvSpPr>
        <p:spPr/>
        <p:txBody>
          <a:bodyPr/>
          <a:lstStyle/>
          <a:p>
            <a:fld id="{4FAB73BC-B049-4115-A692-8D63A059BFB8}" type="slidenum">
              <a:rPr lang="en-US" smtClean="0"/>
              <a:pPr/>
              <a:t>17</a:t>
            </a:fld>
            <a:endParaRPr lang="en-US" dirty="0"/>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4726" y="2123758"/>
            <a:ext cx="1555550" cy="2046776"/>
          </a:xfrm>
          <a:prstGeom prst="rect">
            <a:avLst/>
          </a:prstGeom>
          <a:gradFill flip="none" rotWithShape="1">
            <a:gsLst>
              <a:gs pos="0">
                <a:srgbClr val="FF0000"/>
              </a:gs>
              <a:gs pos="74000">
                <a:schemeClr val="accent1">
                  <a:lumMod val="45000"/>
                  <a:lumOff val="55000"/>
                </a:schemeClr>
              </a:gs>
              <a:gs pos="83000">
                <a:schemeClr val="accent1">
                  <a:lumMod val="45000"/>
                  <a:lumOff val="55000"/>
                </a:schemeClr>
              </a:gs>
              <a:gs pos="100000">
                <a:srgbClr val="0070C0"/>
              </a:gs>
            </a:gsLst>
            <a:lin ang="5400000" scaled="1"/>
            <a:tileRect/>
          </a:gradFill>
        </p:spPr>
      </p:pic>
      <p:sp>
        <p:nvSpPr>
          <p:cNvPr id="9" name="テキスト ボックス 8"/>
          <p:cNvSpPr txBox="1"/>
          <p:nvPr/>
        </p:nvSpPr>
        <p:spPr>
          <a:xfrm>
            <a:off x="237675" y="1966700"/>
            <a:ext cx="1989712" cy="553998"/>
          </a:xfrm>
          <a:prstGeom prst="rect">
            <a:avLst/>
          </a:prstGeom>
          <a:noFill/>
        </p:spPr>
        <p:txBody>
          <a:bodyPr wrap="none" rtlCol="0">
            <a:spAutoFit/>
          </a:bodyPr>
          <a:lstStyle/>
          <a:p>
            <a:pPr algn="ctr"/>
            <a:r>
              <a:rPr kumimoji="1" lang="en-US" altLang="ja-JP" sz="1500" dirty="0"/>
              <a:t>He3 Sorption</a:t>
            </a:r>
            <a:r>
              <a:rPr kumimoji="1" lang="ja-JP" altLang="en-US" sz="1500" dirty="0"/>
              <a:t>冷凍機</a:t>
            </a:r>
            <a:endParaRPr kumimoji="1" lang="en-US" altLang="ja-JP" sz="1500" dirty="0"/>
          </a:p>
          <a:p>
            <a:pPr algn="ctr"/>
            <a:r>
              <a:rPr kumimoji="1" lang="en-US" altLang="ja-JP" sz="1500" dirty="0"/>
              <a:t>(Oxford Instrument</a:t>
            </a:r>
            <a:r>
              <a:rPr kumimoji="1" lang="ja-JP" altLang="en-US" sz="1500" dirty="0"/>
              <a:t>製</a:t>
            </a:r>
            <a:r>
              <a:rPr kumimoji="1" lang="en-US" altLang="ja-JP" sz="1500" dirty="0"/>
              <a:t>)</a:t>
            </a:r>
            <a:endParaRPr kumimoji="1" lang="ja-JP" altLang="en-US" sz="1500" dirty="0"/>
          </a:p>
        </p:txBody>
      </p: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7" y="2464523"/>
            <a:ext cx="1575158" cy="2375649"/>
          </a:xfrm>
          <a:prstGeom prst="rect">
            <a:avLst/>
          </a:prstGeom>
        </p:spPr>
      </p:pic>
      <p:cxnSp>
        <p:nvCxnSpPr>
          <p:cNvPr id="11" name="直線コネクタ 10"/>
          <p:cNvCxnSpPr/>
          <p:nvPr/>
        </p:nvCxnSpPr>
        <p:spPr>
          <a:xfrm flipV="1">
            <a:off x="1294951" y="2115128"/>
            <a:ext cx="1626526" cy="152264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flipV="1">
            <a:off x="1294951" y="4109608"/>
            <a:ext cx="1570367" cy="10508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3" name="円/楕円 12"/>
          <p:cNvSpPr/>
          <p:nvPr/>
        </p:nvSpPr>
        <p:spPr>
          <a:xfrm>
            <a:off x="3283417" y="3488834"/>
            <a:ext cx="518111" cy="583980"/>
          </a:xfrm>
          <a:prstGeom prst="ellipse">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14" name="テキスト ボックス 13"/>
          <p:cNvSpPr txBox="1"/>
          <p:nvPr/>
        </p:nvSpPr>
        <p:spPr>
          <a:xfrm>
            <a:off x="1719691" y="3375348"/>
            <a:ext cx="1050288" cy="300082"/>
          </a:xfrm>
          <a:prstGeom prst="rect">
            <a:avLst/>
          </a:prstGeom>
          <a:noFill/>
        </p:spPr>
        <p:txBody>
          <a:bodyPr wrap="none" rtlCol="0">
            <a:spAutoFit/>
          </a:bodyPr>
          <a:lstStyle/>
          <a:p>
            <a:r>
              <a:rPr kumimoji="1" lang="ja-JP" altLang="en-US" sz="1350"/>
              <a:t>中を見ると</a:t>
            </a:r>
          </a:p>
        </p:txBody>
      </p:sp>
      <p:cxnSp>
        <p:nvCxnSpPr>
          <p:cNvPr id="16" name="直線コネクタ 15"/>
          <p:cNvCxnSpPr/>
          <p:nvPr/>
        </p:nvCxnSpPr>
        <p:spPr>
          <a:xfrm flipV="1">
            <a:off x="3551638" y="1444469"/>
            <a:ext cx="3145432" cy="202276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3499954" y="4119877"/>
            <a:ext cx="3154598" cy="28011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9" name="表 18"/>
          <p:cNvGraphicFramePr>
            <a:graphicFrameLocks noGrp="1"/>
          </p:cNvGraphicFramePr>
          <p:nvPr>
            <p:extLst>
              <p:ext uri="{D42A27DB-BD31-4B8C-83A1-F6EECF244321}">
                <p14:modId xmlns:p14="http://schemas.microsoft.com/office/powerpoint/2010/main" val="1275238082"/>
              </p:ext>
            </p:extLst>
          </p:nvPr>
        </p:nvGraphicFramePr>
        <p:xfrm>
          <a:off x="2609656" y="4935650"/>
          <a:ext cx="5649468" cy="1736625"/>
        </p:xfrm>
        <a:graphic>
          <a:graphicData uri="http://schemas.openxmlformats.org/drawingml/2006/table">
            <a:tbl>
              <a:tblPr firstRow="1" bandRow="1">
                <a:tableStyleId>{5C22544A-7EE6-4342-B048-85BDC9FD1C3A}</a:tableStyleId>
              </a:tblPr>
              <a:tblGrid>
                <a:gridCol w="1883156">
                  <a:extLst>
                    <a:ext uri="{9D8B030D-6E8A-4147-A177-3AD203B41FA5}">
                      <a16:colId xmlns:a16="http://schemas.microsoft.com/office/drawing/2014/main" val="20000"/>
                    </a:ext>
                  </a:extLst>
                </a:gridCol>
                <a:gridCol w="1883156">
                  <a:extLst>
                    <a:ext uri="{9D8B030D-6E8A-4147-A177-3AD203B41FA5}">
                      <a16:colId xmlns:a16="http://schemas.microsoft.com/office/drawing/2014/main" val="20001"/>
                    </a:ext>
                  </a:extLst>
                </a:gridCol>
                <a:gridCol w="1883156">
                  <a:extLst>
                    <a:ext uri="{9D8B030D-6E8A-4147-A177-3AD203B41FA5}">
                      <a16:colId xmlns:a16="http://schemas.microsoft.com/office/drawing/2014/main" val="20002"/>
                    </a:ext>
                  </a:extLst>
                </a:gridCol>
              </a:tblGrid>
              <a:tr h="391895">
                <a:tc>
                  <a:txBody>
                    <a:bodyPr/>
                    <a:lstStyle/>
                    <a:p>
                      <a:pPr algn="ctr"/>
                      <a:r>
                        <a:rPr kumimoji="1" lang="ja-JP" altLang="en-US" sz="1800" dirty="0"/>
                        <a:t>ステージ</a:t>
                      </a:r>
                    </a:p>
                  </a:txBody>
                  <a:tcPr marL="68580" marR="68580" marT="34290" marB="34290"/>
                </a:tc>
                <a:tc>
                  <a:txBody>
                    <a:bodyPr/>
                    <a:lstStyle/>
                    <a:p>
                      <a:pPr algn="ctr"/>
                      <a:r>
                        <a:rPr kumimoji="1" lang="ja-JP" altLang="en-US" sz="1800" dirty="0"/>
                        <a:t>最低到達温度</a:t>
                      </a:r>
                      <a:r>
                        <a:rPr kumimoji="1" lang="en-US" altLang="ja-JP" sz="1800" dirty="0"/>
                        <a:t>[K]</a:t>
                      </a:r>
                      <a:endParaRPr kumimoji="1" lang="ja-JP" altLang="en-US" sz="1800" dirty="0"/>
                    </a:p>
                  </a:txBody>
                  <a:tcPr marL="68580" marR="68580" marT="34290" marB="34290"/>
                </a:tc>
                <a:tc>
                  <a:txBody>
                    <a:bodyPr/>
                    <a:lstStyle/>
                    <a:p>
                      <a:pPr algn="ctr"/>
                      <a:r>
                        <a:rPr kumimoji="1" lang="ja-JP" altLang="en-US" sz="1800" dirty="0"/>
                        <a:t>冷却能力</a:t>
                      </a:r>
                    </a:p>
                  </a:txBody>
                  <a:tcPr marL="68580" marR="68580" marT="34290" marB="34290"/>
                </a:tc>
                <a:extLst>
                  <a:ext uri="{0D108BD9-81ED-4DB2-BD59-A6C34878D82A}">
                    <a16:rowId xmlns:a16="http://schemas.microsoft.com/office/drawing/2014/main" val="10000"/>
                  </a:ext>
                </a:extLst>
              </a:tr>
              <a:tr h="373135">
                <a:tc>
                  <a:txBody>
                    <a:bodyPr/>
                    <a:lstStyle/>
                    <a:p>
                      <a:pPr algn="ctr"/>
                      <a:r>
                        <a:rPr kumimoji="1" lang="en-US" altLang="ja-JP" sz="1800" dirty="0"/>
                        <a:t>60K</a:t>
                      </a:r>
                      <a:r>
                        <a:rPr kumimoji="1" lang="ja-JP" altLang="en-US" sz="1800" dirty="0"/>
                        <a:t>ステージ</a:t>
                      </a:r>
                    </a:p>
                  </a:txBody>
                  <a:tcPr marL="68580" marR="68580" marT="34290" marB="34290"/>
                </a:tc>
                <a:tc>
                  <a:txBody>
                    <a:bodyPr/>
                    <a:lstStyle/>
                    <a:p>
                      <a:pPr algn="ctr"/>
                      <a:r>
                        <a:rPr kumimoji="1" lang="en-US" altLang="ja-JP" sz="1800" dirty="0"/>
                        <a:t>60</a:t>
                      </a:r>
                      <a:endParaRPr kumimoji="1" lang="ja-JP" altLang="en-US" sz="1800" dirty="0"/>
                    </a:p>
                  </a:txBody>
                  <a:tcPr marL="68580" marR="68580" marT="34290" marB="34290"/>
                </a:tc>
                <a:tc>
                  <a:txBody>
                    <a:bodyPr/>
                    <a:lstStyle/>
                    <a:p>
                      <a:pPr algn="ctr"/>
                      <a:r>
                        <a:rPr kumimoji="1" lang="en-US" altLang="ja-JP" sz="1800" dirty="0"/>
                        <a:t>25W @65K</a:t>
                      </a:r>
                      <a:endParaRPr kumimoji="1" lang="ja-JP" altLang="en-US" sz="1800" dirty="0"/>
                    </a:p>
                  </a:txBody>
                  <a:tcPr marL="68580" marR="68580" marT="34290" marB="34290"/>
                </a:tc>
                <a:extLst>
                  <a:ext uri="{0D108BD9-81ED-4DB2-BD59-A6C34878D82A}">
                    <a16:rowId xmlns:a16="http://schemas.microsoft.com/office/drawing/2014/main" val="10001"/>
                  </a:ext>
                </a:extLst>
              </a:tr>
              <a:tr h="373135">
                <a:tc>
                  <a:txBody>
                    <a:bodyPr/>
                    <a:lstStyle/>
                    <a:p>
                      <a:pPr algn="ctr"/>
                      <a:r>
                        <a:rPr kumimoji="1" lang="en-US" altLang="ja-JP" sz="1800" dirty="0"/>
                        <a:t>3K</a:t>
                      </a:r>
                      <a:r>
                        <a:rPr kumimoji="1" lang="ja-JP" altLang="en-US" sz="1800" dirty="0"/>
                        <a:t>ステージ</a:t>
                      </a:r>
                    </a:p>
                  </a:txBody>
                  <a:tcPr marL="68580" marR="68580" marT="34290" marB="34290"/>
                </a:tc>
                <a:tc>
                  <a:txBody>
                    <a:bodyPr/>
                    <a:lstStyle/>
                    <a:p>
                      <a:pPr algn="ctr"/>
                      <a:r>
                        <a:rPr kumimoji="1" lang="en-US" altLang="ja-JP" sz="1800" dirty="0"/>
                        <a:t>2.8</a:t>
                      </a:r>
                      <a:endParaRPr kumimoji="1" lang="ja-JP" altLang="en-US" sz="1800" dirty="0"/>
                    </a:p>
                  </a:txBody>
                  <a:tcPr marL="68580" marR="68580" marT="34290" marB="34290"/>
                </a:tc>
                <a:tc>
                  <a:txBody>
                    <a:bodyPr/>
                    <a:lstStyle/>
                    <a:p>
                      <a:pPr algn="ctr"/>
                      <a:r>
                        <a:rPr kumimoji="1" lang="en-US" altLang="ja-JP" sz="1800" dirty="0"/>
                        <a:t>0.7W</a:t>
                      </a:r>
                      <a:r>
                        <a:rPr kumimoji="1" lang="en-US" altLang="ja-JP" sz="1800" baseline="0" dirty="0"/>
                        <a:t> @4.2K</a:t>
                      </a:r>
                      <a:endParaRPr kumimoji="1" lang="ja-JP" altLang="en-US" sz="1800" dirty="0"/>
                    </a:p>
                  </a:txBody>
                  <a:tcPr marL="68580" marR="68580" marT="34290" marB="34290"/>
                </a:tc>
                <a:extLst>
                  <a:ext uri="{0D108BD9-81ED-4DB2-BD59-A6C34878D82A}">
                    <a16:rowId xmlns:a16="http://schemas.microsoft.com/office/drawing/2014/main" val="10002"/>
                  </a:ext>
                </a:extLst>
              </a:tr>
              <a:tr h="373135">
                <a:tc>
                  <a:txBody>
                    <a:bodyPr/>
                    <a:lstStyle/>
                    <a:p>
                      <a:pPr algn="ctr"/>
                      <a:r>
                        <a:rPr kumimoji="1" lang="ja-JP" altLang="en-US" sz="1800" dirty="0"/>
                        <a:t>最低温ステージ</a:t>
                      </a:r>
                    </a:p>
                  </a:txBody>
                  <a:tcPr marL="68580" marR="68580" marT="34290" marB="34290"/>
                </a:tc>
                <a:tc>
                  <a:txBody>
                    <a:bodyPr/>
                    <a:lstStyle/>
                    <a:p>
                      <a:pPr algn="ctr"/>
                      <a:r>
                        <a:rPr kumimoji="1" lang="en-US" altLang="ja-JP" sz="1800" dirty="0"/>
                        <a:t>0.3</a:t>
                      </a:r>
                      <a:endParaRPr kumimoji="1" lang="ja-JP" altLang="en-US" sz="1800" dirty="0"/>
                    </a:p>
                  </a:txBody>
                  <a:tcPr marL="68580" marR="68580" marT="34290" marB="34290"/>
                </a:tc>
                <a:tc>
                  <a:txBody>
                    <a:bodyPr/>
                    <a:lstStyle/>
                    <a:p>
                      <a:pPr algn="ctr"/>
                      <a:r>
                        <a:rPr kumimoji="1" lang="en-US" altLang="ja-JP" sz="1800" dirty="0"/>
                        <a:t>100μW @350mK</a:t>
                      </a:r>
                      <a:endParaRPr kumimoji="1" lang="ja-JP" altLang="en-US" sz="1800" dirty="0"/>
                    </a:p>
                  </a:txBody>
                  <a:tcPr marL="68580" marR="68580" marT="34290" marB="34290"/>
                </a:tc>
                <a:extLst>
                  <a:ext uri="{0D108BD9-81ED-4DB2-BD59-A6C34878D82A}">
                    <a16:rowId xmlns:a16="http://schemas.microsoft.com/office/drawing/2014/main" val="10003"/>
                  </a:ext>
                </a:extLst>
              </a:tr>
            </a:tbl>
          </a:graphicData>
        </a:graphic>
      </p:graphicFrame>
      <p:sp>
        <p:nvSpPr>
          <p:cNvPr id="20" name="テキスト ボックス 19"/>
          <p:cNvSpPr txBox="1"/>
          <p:nvPr/>
        </p:nvSpPr>
        <p:spPr>
          <a:xfrm>
            <a:off x="3569794" y="4517235"/>
            <a:ext cx="3292889" cy="369332"/>
          </a:xfrm>
          <a:prstGeom prst="rect">
            <a:avLst/>
          </a:prstGeom>
          <a:noFill/>
        </p:spPr>
        <p:txBody>
          <a:bodyPr wrap="none" rtlCol="0">
            <a:spAutoFit/>
          </a:bodyPr>
          <a:lstStyle/>
          <a:p>
            <a:r>
              <a:rPr kumimoji="1" lang="en-US" altLang="ja-JP" dirty="0"/>
              <a:t>He</a:t>
            </a:r>
            <a:r>
              <a:rPr kumimoji="1" lang="en-US" altLang="ja-JP" baseline="30000" dirty="0"/>
              <a:t>3</a:t>
            </a:r>
            <a:r>
              <a:rPr kumimoji="1" lang="ja-JP" altLang="en-US" dirty="0"/>
              <a:t>減圧冷凍機　冷却能力一覧</a:t>
            </a:r>
          </a:p>
        </p:txBody>
      </p:sp>
      <p:sp>
        <p:nvSpPr>
          <p:cNvPr id="21" name="左中かっこ 20"/>
          <p:cNvSpPr/>
          <p:nvPr/>
        </p:nvSpPr>
        <p:spPr>
          <a:xfrm>
            <a:off x="2436411" y="5579215"/>
            <a:ext cx="117086" cy="1077131"/>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00"/>
          </a:p>
        </p:txBody>
      </p:sp>
      <p:sp>
        <p:nvSpPr>
          <p:cNvPr id="22" name="テキスト ボックス 21"/>
          <p:cNvSpPr txBox="1"/>
          <p:nvPr/>
        </p:nvSpPr>
        <p:spPr>
          <a:xfrm>
            <a:off x="388976" y="5632876"/>
            <a:ext cx="2031325" cy="830997"/>
          </a:xfrm>
          <a:prstGeom prst="rect">
            <a:avLst/>
          </a:prstGeom>
          <a:noFill/>
        </p:spPr>
        <p:txBody>
          <a:bodyPr wrap="none" rtlCol="0">
            <a:spAutoFit/>
          </a:bodyPr>
          <a:lstStyle/>
          <a:p>
            <a:r>
              <a:rPr kumimoji="1" lang="ja-JP" altLang="en-US" sz="1600" dirty="0"/>
              <a:t>各ステージには</a:t>
            </a:r>
            <a:br>
              <a:rPr kumimoji="1" lang="en-US" altLang="ja-JP" sz="1600" dirty="0"/>
            </a:br>
            <a:r>
              <a:rPr kumimoji="1" lang="ja-JP" altLang="en-US" sz="1600" dirty="0"/>
              <a:t>熱輻射を防ぐために</a:t>
            </a:r>
            <a:br>
              <a:rPr kumimoji="1" lang="en-US" altLang="ja-JP" sz="1600" dirty="0"/>
            </a:br>
            <a:r>
              <a:rPr kumimoji="1" lang="ja-JP" altLang="en-US" sz="1600" dirty="0"/>
              <a:t>シールドがある</a:t>
            </a:r>
          </a:p>
        </p:txBody>
      </p:sp>
      <p:pic>
        <p:nvPicPr>
          <p:cNvPr id="23" name="図 22"/>
          <p:cNvPicPr>
            <a:picLocks noChangeAspect="1"/>
          </p:cNvPicPr>
          <p:nvPr/>
        </p:nvPicPr>
        <p:blipFill rotWithShape="1">
          <a:blip r:embed="rId4">
            <a:extLst>
              <a:ext uri="{28A0092B-C50C-407E-A947-70E740481C1C}">
                <a14:useLocalDpi xmlns:a14="http://schemas.microsoft.com/office/drawing/2010/main" val="0"/>
              </a:ext>
            </a:extLst>
          </a:blip>
          <a:srcRect l="-719" t="-458" r="-605" b="-214"/>
          <a:stretch/>
        </p:blipFill>
        <p:spPr>
          <a:xfrm>
            <a:off x="6697069" y="1469965"/>
            <a:ext cx="2206814" cy="2923528"/>
          </a:xfrm>
          <a:prstGeom prst="rect">
            <a:avLst/>
          </a:prstGeom>
          <a:ln w="38100">
            <a:solidFill>
              <a:srgbClr val="FF0000"/>
            </a:solidFill>
          </a:ln>
        </p:spPr>
      </p:pic>
      <p:sp>
        <p:nvSpPr>
          <p:cNvPr id="27" name="曲折矢印 26"/>
          <p:cNvSpPr/>
          <p:nvPr/>
        </p:nvSpPr>
        <p:spPr>
          <a:xfrm rot="10800000">
            <a:off x="3563715" y="2348997"/>
            <a:ext cx="244894" cy="1671258"/>
          </a:xfrm>
          <a:prstGeom prst="bentArrow">
            <a:avLst>
              <a:gd name="adj1" fmla="val 45106"/>
              <a:gd name="adj2" fmla="val 50000"/>
              <a:gd name="adj3" fmla="val 25000"/>
              <a:gd name="adj4" fmla="val 43750"/>
            </a:avLst>
          </a:prstGeom>
          <a:gradFill>
            <a:gsLst>
              <a:gs pos="43000">
                <a:srgbClr val="00B0F0">
                  <a:alpha val="67000"/>
                </a:srgbClr>
              </a:gs>
              <a:gs pos="75000">
                <a:srgbClr val="FF0000">
                  <a:alpha val="75000"/>
                </a:srgbClr>
              </a:gs>
              <a:gs pos="83000">
                <a:srgbClr val="FF0000">
                  <a:alpha val="75000"/>
                </a:srgbClr>
              </a:gs>
              <a:gs pos="100000">
                <a:srgbClr val="FF0000">
                  <a:alpha val="7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solidFill>
                <a:schemeClr val="tx1"/>
              </a:solidFill>
            </a:endParaRPr>
          </a:p>
        </p:txBody>
      </p:sp>
      <p:sp>
        <p:nvSpPr>
          <p:cNvPr id="28" name="テキスト ボックス 27"/>
          <p:cNvSpPr txBox="1"/>
          <p:nvPr/>
        </p:nvSpPr>
        <p:spPr>
          <a:xfrm>
            <a:off x="3881615" y="2123759"/>
            <a:ext cx="1223413" cy="507831"/>
          </a:xfrm>
          <a:prstGeom prst="rect">
            <a:avLst/>
          </a:prstGeom>
          <a:solidFill>
            <a:schemeClr val="bg1"/>
          </a:solidFill>
          <a:ln w="28575">
            <a:solidFill>
              <a:schemeClr val="tx1"/>
            </a:solidFill>
          </a:ln>
        </p:spPr>
        <p:txBody>
          <a:bodyPr wrap="none" rtlCol="0">
            <a:spAutoFit/>
          </a:bodyPr>
          <a:lstStyle/>
          <a:p>
            <a:pPr algn="ctr"/>
            <a:r>
              <a:rPr kumimoji="1" lang="ja-JP" altLang="en-US" sz="1350" b="1" dirty="0">
                <a:solidFill>
                  <a:srgbClr val="FF0000"/>
                </a:solidFill>
              </a:rPr>
              <a:t>読み出し配線</a:t>
            </a:r>
            <a:endParaRPr kumimoji="1" lang="en-US" altLang="ja-JP" sz="1350" b="1" dirty="0">
              <a:solidFill>
                <a:srgbClr val="FF0000"/>
              </a:solidFill>
            </a:endParaRPr>
          </a:p>
          <a:p>
            <a:pPr algn="ctr"/>
            <a:r>
              <a:rPr kumimoji="1" lang="ja-JP" altLang="en-US" sz="1350" b="1" dirty="0">
                <a:solidFill>
                  <a:srgbClr val="FF0000"/>
                </a:solidFill>
              </a:rPr>
              <a:t>光ファイバー</a:t>
            </a:r>
          </a:p>
        </p:txBody>
      </p:sp>
      <p:cxnSp>
        <p:nvCxnSpPr>
          <p:cNvPr id="24" name="直線矢印コネクタ 23"/>
          <p:cNvCxnSpPr>
            <a:stCxn id="26" idx="0"/>
          </p:cNvCxnSpPr>
          <p:nvPr/>
        </p:nvCxnSpPr>
        <p:spPr>
          <a:xfrm flipV="1">
            <a:off x="6006840" y="1729057"/>
            <a:ext cx="806759" cy="114109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5135447" y="2870147"/>
            <a:ext cx="1742785" cy="300082"/>
          </a:xfrm>
          <a:prstGeom prst="rect">
            <a:avLst/>
          </a:prstGeom>
          <a:solidFill>
            <a:schemeClr val="bg1"/>
          </a:solidFill>
          <a:ln w="28575">
            <a:solidFill>
              <a:srgbClr val="FF0000"/>
            </a:solidFill>
          </a:ln>
        </p:spPr>
        <p:txBody>
          <a:bodyPr wrap="none" rtlCol="0">
            <a:spAutoFit/>
          </a:bodyPr>
          <a:lstStyle/>
          <a:p>
            <a:pPr algn="ctr"/>
            <a:r>
              <a:rPr kumimoji="1" lang="ja-JP" altLang="en-US" sz="1350" b="1" dirty="0"/>
              <a:t>ヘルムホルツコイル</a:t>
            </a:r>
          </a:p>
        </p:txBody>
      </p:sp>
      <p:cxnSp>
        <p:nvCxnSpPr>
          <p:cNvPr id="32" name="直線矢印コネクタ 31"/>
          <p:cNvCxnSpPr>
            <a:stCxn id="26" idx="2"/>
          </p:cNvCxnSpPr>
          <p:nvPr/>
        </p:nvCxnSpPr>
        <p:spPr>
          <a:xfrm>
            <a:off x="6006840" y="3170229"/>
            <a:ext cx="1063729" cy="1044468"/>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6" name="円/楕円 35"/>
          <p:cNvSpPr/>
          <p:nvPr/>
        </p:nvSpPr>
        <p:spPr>
          <a:xfrm>
            <a:off x="7399312" y="2608506"/>
            <a:ext cx="685800" cy="538640"/>
          </a:xfrm>
          <a:prstGeom prst="ellipse">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50"/>
          </a:p>
        </p:txBody>
      </p:sp>
      <p:sp>
        <p:nvSpPr>
          <p:cNvPr id="37" name="テキスト ボックス 36"/>
          <p:cNvSpPr txBox="1"/>
          <p:nvPr/>
        </p:nvSpPr>
        <p:spPr>
          <a:xfrm>
            <a:off x="8069163" y="3127520"/>
            <a:ext cx="877163" cy="300082"/>
          </a:xfrm>
          <a:prstGeom prst="rect">
            <a:avLst/>
          </a:prstGeom>
          <a:solidFill>
            <a:schemeClr val="bg1"/>
          </a:solidFill>
          <a:ln w="28575">
            <a:solidFill>
              <a:srgbClr val="FF0000"/>
            </a:solidFill>
          </a:ln>
        </p:spPr>
        <p:txBody>
          <a:bodyPr wrap="none" rtlCol="0">
            <a:spAutoFit/>
          </a:bodyPr>
          <a:lstStyle/>
          <a:p>
            <a:pPr algn="ctr"/>
            <a:r>
              <a:rPr kumimoji="1" lang="ja-JP" altLang="en-US" sz="1350" b="1" dirty="0"/>
              <a:t>サンプル</a:t>
            </a:r>
          </a:p>
        </p:txBody>
      </p:sp>
    </p:spTree>
    <p:extLst>
      <p:ext uri="{BB962C8B-B14F-4D97-AF65-F5344CB8AC3E}">
        <p14:creationId xmlns:p14="http://schemas.microsoft.com/office/powerpoint/2010/main" val="512549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極</a:t>
            </a:r>
            <a:r>
              <a:rPr kumimoji="1" lang="ja-JP" altLang="en-US"/>
              <a:t>低温増幅器の</a:t>
            </a:r>
            <a:r>
              <a:rPr lang="ja-JP" altLang="en-US"/>
              <a:t>導入</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p:cNvSpPr>
                <a:spLocks noGrp="1"/>
              </p:cNvSpPr>
              <p:nvPr>
                <p:ph idx="1"/>
              </p:nvPr>
            </p:nvSpPr>
            <p:spPr>
              <a:xfrm>
                <a:off x="581192" y="1460501"/>
                <a:ext cx="8209976" cy="5091120"/>
              </a:xfrm>
            </p:spPr>
            <p:txBody>
              <a:bodyPr>
                <a:normAutofit lnSpcReduction="10000"/>
              </a:bodyPr>
              <a:lstStyle/>
              <a:p>
                <a:r>
                  <a:rPr kumimoji="1" lang="ja-JP" altLang="en-US" sz="2400" dirty="0"/>
                  <a:t>極</a:t>
                </a:r>
                <a:r>
                  <a:rPr kumimoji="1" lang="ja-JP" altLang="en-US" sz="2400"/>
                  <a:t>低温増幅器の導入</a:t>
                </a:r>
                <a:endParaRPr kumimoji="1" lang="en-US" altLang="ja-JP" sz="2400" dirty="0"/>
              </a:p>
              <a:p>
                <a:pPr lvl="1">
                  <a:buFont typeface="Wingdings" panose="05000000000000000000" pitchFamily="2" charset="2"/>
                  <a:buChar char="Ø"/>
                </a:pPr>
                <a:r>
                  <a:rPr kumimoji="1" lang="en-US" altLang="ja-JP" sz="2100" dirty="0" err="1"/>
                  <a:t>Nb</a:t>
                </a:r>
                <a:r>
                  <a:rPr kumimoji="1" lang="en-US" altLang="ja-JP" sz="2100" dirty="0"/>
                  <a:t>/Al-STJ</a:t>
                </a:r>
                <a:r>
                  <a:rPr kumimoji="1" lang="ja-JP" altLang="en-US" sz="2100" dirty="0"/>
                  <a:t>は</a:t>
                </a:r>
                <a14:m>
                  <m:oMath xmlns:m="http://schemas.openxmlformats.org/officeDocument/2006/math">
                    <m:r>
                      <a:rPr kumimoji="1" lang="en-US" altLang="ja-JP" sz="2100" i="1" dirty="0" smtClean="0">
                        <a:latin typeface="Cambria Math" panose="02040503050406030204" pitchFamily="18" charset="0"/>
                      </a:rPr>
                      <m:t>1</m:t>
                    </m:r>
                  </m:oMath>
                </a14:m>
                <a:r>
                  <a:rPr kumimoji="1" lang="en-US" altLang="ja-JP" sz="2100" dirty="0"/>
                  <a:t>photon</a:t>
                </a:r>
                <a:r>
                  <a:rPr kumimoji="1" lang="ja-JP" altLang="en-US" sz="2100" dirty="0"/>
                  <a:t>測定のための</a:t>
                </a:r>
                <a:r>
                  <a:rPr kumimoji="1" lang="ja-JP" altLang="en-US" sz="2100"/>
                  <a:t>要求を満たして</a:t>
                </a:r>
                <a:r>
                  <a:rPr kumimoji="1" lang="ja-JP" altLang="en-US" sz="2100" dirty="0"/>
                  <a:t>いるが未だ</a:t>
                </a:r>
                <a14:m>
                  <m:oMath xmlns:m="http://schemas.openxmlformats.org/officeDocument/2006/math">
                    <m:r>
                      <a:rPr kumimoji="1" lang="en-US" altLang="ja-JP" sz="2100" i="1" dirty="0" smtClean="0">
                        <a:latin typeface="Cambria Math" panose="02040503050406030204" pitchFamily="18" charset="0"/>
                      </a:rPr>
                      <m:t>1</m:t>
                    </m:r>
                  </m:oMath>
                </a14:m>
                <a:r>
                  <a:rPr kumimoji="1" lang="en-US" altLang="ja-JP" sz="2100" dirty="0"/>
                  <a:t>photon</a:t>
                </a:r>
                <a:r>
                  <a:rPr kumimoji="1" lang="ja-JP" altLang="en-US" sz="2100" dirty="0"/>
                  <a:t>測定は出来ず。</a:t>
                </a:r>
                <a:endParaRPr kumimoji="1" lang="en-US" altLang="ja-JP" sz="2100" dirty="0"/>
              </a:p>
              <a:p>
                <a:pPr lvl="1">
                  <a:buFont typeface="Wingdings" panose="05000000000000000000" pitchFamily="2" charset="2"/>
                  <a:buChar char="Ø"/>
                </a:pPr>
                <a:r>
                  <a:rPr kumimoji="1" lang="en-US" altLang="ja-JP" sz="2400" dirty="0"/>
                  <a:t>STJ</a:t>
                </a:r>
                <a:r>
                  <a:rPr kumimoji="1" lang="ja-JP" altLang="en-US" sz="2000" dirty="0"/>
                  <a:t>の信号はとても</a:t>
                </a:r>
                <a:r>
                  <a:rPr kumimoji="1" lang="ja-JP" altLang="en-US" sz="2000"/>
                  <a:t>小さいため熱</a:t>
                </a:r>
                <a:r>
                  <a:rPr kumimoji="1" lang="ja-JP" altLang="en-US" sz="2000" dirty="0"/>
                  <a:t>によるノイズや</a:t>
                </a:r>
                <a:r>
                  <a:rPr kumimoji="1" lang="ja-JP" altLang="en-US" sz="2000"/>
                  <a:t>熱アンカー</a:t>
                </a:r>
                <a:br>
                  <a:rPr kumimoji="1" lang="en-US" altLang="ja-JP" sz="2000" dirty="0"/>
                </a:br>
                <a:r>
                  <a:rPr kumimoji="1" lang="ja-JP" altLang="en-US" sz="2000"/>
                  <a:t>のための長い</a:t>
                </a:r>
                <a:r>
                  <a:rPr kumimoji="1" lang="ja-JP" altLang="en-US" sz="2000" dirty="0"/>
                  <a:t>配線の寄生容量による</a:t>
                </a:r>
                <a:r>
                  <a:rPr kumimoji="1" lang="ja-JP" altLang="en-US" sz="2000"/>
                  <a:t>ノイズに埋もれてしまう</a:t>
                </a:r>
                <a:br>
                  <a:rPr kumimoji="1" lang="en-US" altLang="ja-JP" sz="2000" dirty="0"/>
                </a:br>
                <a:r>
                  <a:rPr kumimoji="1" lang="ja-JP" altLang="en-US" sz="2000"/>
                  <a:t>ため</a:t>
                </a:r>
                <a:r>
                  <a:rPr kumimoji="1" lang="ja-JP" altLang="en-US" sz="2000" dirty="0"/>
                  <a:t>だと考えられる。</a:t>
                </a:r>
                <a:endParaRPr lang="en-US" altLang="ja-JP" sz="2400" dirty="0"/>
              </a:p>
              <a:p>
                <a:endParaRPr lang="en-US" altLang="ja-JP" sz="2400" dirty="0"/>
              </a:p>
              <a:p>
                <a:endParaRPr lang="en-US" altLang="ja-JP" sz="2400" dirty="0"/>
              </a:p>
              <a:p>
                <a:r>
                  <a:rPr kumimoji="1" lang="ja-JP" altLang="en-US" sz="2400" dirty="0"/>
                  <a:t>極低温増幅器への要求</a:t>
                </a:r>
                <a:endParaRPr kumimoji="1" lang="en-US" altLang="ja-JP" sz="2400" dirty="0"/>
              </a:p>
              <a:p>
                <a:pPr lvl="1">
                  <a:buFont typeface="Wingdings" panose="05000000000000000000" pitchFamily="2" charset="2"/>
                  <a:buChar char="Ø"/>
                </a:pPr>
                <a:r>
                  <a:rPr kumimoji="1" lang="ja-JP" altLang="en-US" sz="2000" dirty="0"/>
                  <a:t>極低温で動作可能</a:t>
                </a:r>
                <a:endParaRPr kumimoji="1" lang="en-US" altLang="ja-JP" sz="2000" dirty="0"/>
              </a:p>
              <a:p>
                <a:pPr lvl="1">
                  <a:buFont typeface="Wingdings" panose="05000000000000000000" pitchFamily="2" charset="2"/>
                  <a:buChar char="Ø"/>
                </a:pPr>
                <a:r>
                  <a:rPr kumimoji="1" lang="ja-JP" altLang="en-US" sz="2000" dirty="0"/>
                  <a:t>信号幅</a:t>
                </a:r>
                <a14:m>
                  <m:oMath xmlns:m="http://schemas.openxmlformats.org/officeDocument/2006/math">
                    <m:r>
                      <a:rPr kumimoji="1" lang="en-US" altLang="ja-JP" sz="2000" i="1" dirty="0" smtClean="0">
                        <a:latin typeface="Cambria Math" panose="02040503050406030204" pitchFamily="18" charset="0"/>
                      </a:rPr>
                      <m:t>&lt;</m:t>
                    </m:r>
                    <m:r>
                      <a:rPr kumimoji="1" lang="en-US" altLang="ja-JP" sz="2400" i="1" dirty="0">
                        <a:latin typeface="Cambria Math" panose="02040503050406030204" pitchFamily="18" charset="0"/>
                      </a:rPr>
                      <m:t>10</m:t>
                    </m:r>
                    <m:r>
                      <m:rPr>
                        <m:sty m:val="p"/>
                      </m:rPr>
                      <a:rPr kumimoji="1" lang="en-US" altLang="ja-JP" sz="2400" b="0" i="0" smtClean="0">
                        <a:latin typeface="Cambria Math" panose="02040503050406030204" pitchFamily="18" charset="0"/>
                      </a:rPr>
                      <m:t>μs</m:t>
                    </m:r>
                  </m:oMath>
                </a14:m>
                <a:r>
                  <a:rPr kumimoji="1" lang="ja-JP" altLang="en-US" sz="2000" dirty="0"/>
                  <a:t>の</a:t>
                </a:r>
                <a:r>
                  <a:rPr kumimoji="1" lang="en-US" altLang="ja-JP" sz="2400" dirty="0"/>
                  <a:t>STJ</a:t>
                </a:r>
                <a:r>
                  <a:rPr kumimoji="1" lang="ja-JP" altLang="en-US" sz="2000" dirty="0"/>
                  <a:t>の信号を増幅できる応答速度</a:t>
                </a:r>
                <a:endParaRPr kumimoji="1" lang="en-US" altLang="ja-JP" sz="2000" dirty="0"/>
              </a:p>
              <a:p>
                <a:pPr lvl="1">
                  <a:buFont typeface="Wingdings" panose="05000000000000000000" pitchFamily="2" charset="2"/>
                  <a:buChar char="Ø"/>
                </a:pPr>
                <a:r>
                  <a:rPr kumimoji="1" lang="ja-JP" altLang="en-US" sz="2000" dirty="0"/>
                  <a:t>冷凍機の冷却能力を上回らない低消費電力</a:t>
                </a:r>
              </a:p>
            </p:txBody>
          </p:sp>
        </mc:Choice>
        <mc:Fallback xmlns="">
          <p:sp>
            <p:nvSpPr>
              <p:cNvPr id="3" name="コンテンツ プレースホルダー 2"/>
              <p:cNvSpPr>
                <a:spLocks noGrp="1" noRot="1" noChangeAspect="1" noMove="1" noResize="1" noEditPoints="1" noAdjustHandles="1" noChangeArrowheads="1" noChangeShapeType="1" noTextEdit="1"/>
              </p:cNvSpPr>
              <p:nvPr>
                <p:ph idx="1"/>
              </p:nvPr>
            </p:nvSpPr>
            <p:spPr>
              <a:xfrm>
                <a:off x="581192" y="1460501"/>
                <a:ext cx="8209976" cy="5091120"/>
              </a:xfrm>
              <a:blipFill>
                <a:blip r:embed="rId2"/>
                <a:stretch>
                  <a:fillRect l="-618" t="-249"/>
                </a:stretch>
              </a:blipFill>
            </p:spPr>
            <p:txBody>
              <a:bodyPr/>
              <a:lstStyle/>
              <a:p>
                <a:r>
                  <a:rPr lang="ja-JP" altLang="en-US">
                    <a:noFill/>
                  </a:rPr>
                  <a:t> </a:t>
                </a:r>
              </a:p>
            </p:txBody>
          </p:sp>
        </mc:Fallback>
      </mc:AlternateContent>
      <p:sp>
        <p:nvSpPr>
          <p:cNvPr id="4" name="テキスト ボックス 3"/>
          <p:cNvSpPr txBox="1"/>
          <p:nvPr/>
        </p:nvSpPr>
        <p:spPr>
          <a:xfrm>
            <a:off x="2274159" y="3859692"/>
            <a:ext cx="3002745" cy="461665"/>
          </a:xfrm>
          <a:prstGeom prst="rect">
            <a:avLst/>
          </a:prstGeom>
          <a:noFill/>
        </p:spPr>
        <p:txBody>
          <a:bodyPr wrap="none" rtlCol="0">
            <a:spAutoFit/>
          </a:bodyPr>
          <a:lstStyle/>
          <a:p>
            <a:r>
              <a:rPr kumimoji="1" lang="en-US" altLang="ja-JP" sz="2400" dirty="0">
                <a:solidFill>
                  <a:srgbClr val="FF8524"/>
                </a:solidFill>
              </a:rPr>
              <a:t>STJ</a:t>
            </a:r>
            <a:r>
              <a:rPr kumimoji="1" lang="ja-JP" altLang="en-US" sz="2000" dirty="0">
                <a:solidFill>
                  <a:srgbClr val="FF8524"/>
                </a:solidFill>
              </a:rPr>
              <a:t>の直近で信号を増幅</a:t>
            </a:r>
          </a:p>
        </p:txBody>
      </p:sp>
      <p:sp>
        <p:nvSpPr>
          <p:cNvPr id="10" name="スライド番号プレースホルダー 9"/>
          <p:cNvSpPr>
            <a:spLocks noGrp="1"/>
          </p:cNvSpPr>
          <p:nvPr>
            <p:ph type="sldNum" sz="quarter" idx="12"/>
          </p:nvPr>
        </p:nvSpPr>
        <p:spPr/>
        <p:txBody>
          <a:bodyPr/>
          <a:lstStyle/>
          <a:p>
            <a:fld id="{D57F1E4F-1CFF-5643-939E-217C01CDF565}" type="slidenum">
              <a:rPr lang="en-US" smtClean="0"/>
              <a:pPr/>
              <a:t>18</a:t>
            </a:fld>
            <a:endParaRPr lang="en-US" dirty="0"/>
          </a:p>
        </p:txBody>
      </p:sp>
      <p:sp>
        <p:nvSpPr>
          <p:cNvPr id="17" name="下矢印 10">
            <a:extLst>
              <a:ext uri="{FF2B5EF4-FFF2-40B4-BE49-F238E27FC236}">
                <a16:creationId xmlns:a16="http://schemas.microsoft.com/office/drawing/2014/main" id="{248364D4-E2FD-CD4F-8C9C-DB7C5E939899}"/>
              </a:ext>
            </a:extLst>
          </p:cNvPr>
          <p:cNvSpPr/>
          <p:nvPr/>
        </p:nvSpPr>
        <p:spPr>
          <a:xfrm rot="16200000">
            <a:off x="1645547" y="3735310"/>
            <a:ext cx="537298" cy="719925"/>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29823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AB2FE3-CA09-4C79-8961-8B46E33D3BC5}"/>
              </a:ext>
            </a:extLst>
          </p:cNvPr>
          <p:cNvSpPr>
            <a:spLocks noGrp="1"/>
          </p:cNvSpPr>
          <p:nvPr>
            <p:ph type="title"/>
          </p:nvPr>
        </p:nvSpPr>
        <p:spPr/>
        <p:txBody>
          <a:bodyPr/>
          <a:lstStyle/>
          <a:p>
            <a:r>
              <a:rPr kumimoji="1" lang="en-US" altLang="ja-JP" dirty="0"/>
              <a:t>SOI-STJ</a:t>
            </a:r>
            <a:r>
              <a:rPr kumimoji="1" lang="ja-JP" altLang="en-US"/>
              <a:t>の</a:t>
            </a:r>
            <a:r>
              <a:rPr kumimoji="1" lang="ja-JP" altLang="en-US" dirty="0"/>
              <a:t>開発</a:t>
            </a:r>
          </a:p>
        </p:txBody>
      </p:sp>
      <p:sp>
        <p:nvSpPr>
          <p:cNvPr id="3" name="コンテンツ プレースホルダー 2">
            <a:extLst>
              <a:ext uri="{FF2B5EF4-FFF2-40B4-BE49-F238E27FC236}">
                <a16:creationId xmlns:a16="http://schemas.microsoft.com/office/drawing/2014/main" id="{7B252F52-2CFA-4E95-871B-DCEB09BCB3AD}"/>
              </a:ext>
            </a:extLst>
          </p:cNvPr>
          <p:cNvSpPr>
            <a:spLocks noGrp="1"/>
          </p:cNvSpPr>
          <p:nvPr>
            <p:ph idx="1"/>
          </p:nvPr>
        </p:nvSpPr>
        <p:spPr>
          <a:xfrm>
            <a:off x="5163846" y="2637846"/>
            <a:ext cx="3702701" cy="2810054"/>
          </a:xfrm>
        </p:spPr>
        <p:txBody>
          <a:bodyPr>
            <a:normAutofit/>
          </a:bodyPr>
          <a:lstStyle/>
          <a:p>
            <a:r>
              <a:rPr kumimoji="1" lang="en-US" altLang="ja-JP" sz="2000" dirty="0"/>
              <a:t>SOI</a:t>
            </a:r>
            <a:r>
              <a:rPr kumimoji="1" lang="ja-JP" altLang="en-US" sz="2000" dirty="0"/>
              <a:t>増幅器一体型</a:t>
            </a:r>
            <a:r>
              <a:rPr kumimoji="1" lang="en-US" altLang="ja-JP" sz="2000" dirty="0"/>
              <a:t>STJ</a:t>
            </a:r>
            <a:r>
              <a:rPr kumimoji="1" lang="ja-JP" altLang="en-US" sz="2000" dirty="0"/>
              <a:t>検出器</a:t>
            </a:r>
            <a:r>
              <a:rPr kumimoji="1" lang="en-US" altLang="ja-JP" sz="2000" dirty="0"/>
              <a:t>(SOI-STJ)</a:t>
            </a:r>
            <a:endParaRPr lang="en-US" altLang="ja-JP" sz="2000" dirty="0"/>
          </a:p>
          <a:p>
            <a:pPr lvl="1"/>
            <a:r>
              <a:rPr kumimoji="1" lang="en-US" altLang="ja-JP" sz="1800" dirty="0"/>
              <a:t>FD-SOI</a:t>
            </a:r>
            <a:r>
              <a:rPr kumimoji="1" lang="ja-JP" altLang="en-US" sz="1800" dirty="0"/>
              <a:t>プロセスで作製した増幅回路基板の入力パッド上に直接</a:t>
            </a:r>
            <a:r>
              <a:rPr kumimoji="1" lang="en-US" altLang="ja-JP" sz="1800" dirty="0"/>
              <a:t>STJ</a:t>
            </a:r>
            <a:r>
              <a:rPr kumimoji="1" lang="ja-JP" altLang="en-US" sz="1800" dirty="0"/>
              <a:t>検出器を形成したもの</a:t>
            </a:r>
            <a:endParaRPr kumimoji="1" lang="en-US" altLang="ja-JP" sz="1800" dirty="0"/>
          </a:p>
          <a:p>
            <a:endParaRPr kumimoji="1" lang="ja-JP" altLang="en-US" sz="2000" dirty="0"/>
          </a:p>
        </p:txBody>
      </p:sp>
      <p:grpSp>
        <p:nvGrpSpPr>
          <p:cNvPr id="5" name="Group 4">
            <a:extLst>
              <a:ext uri="{FF2B5EF4-FFF2-40B4-BE49-F238E27FC236}">
                <a16:creationId xmlns:a16="http://schemas.microsoft.com/office/drawing/2014/main" id="{89396359-CAD2-457B-9CC6-D47401FD69D9}"/>
              </a:ext>
            </a:extLst>
          </p:cNvPr>
          <p:cNvGrpSpPr>
            <a:grpSpLocks noChangeAspect="1"/>
          </p:cNvGrpSpPr>
          <p:nvPr/>
        </p:nvGrpSpPr>
        <p:grpSpPr bwMode="auto">
          <a:xfrm>
            <a:off x="-89283" y="1878503"/>
            <a:ext cx="5267383" cy="3731427"/>
            <a:chOff x="1755" y="1363"/>
            <a:chExt cx="3011" cy="2133"/>
          </a:xfrm>
        </p:grpSpPr>
        <p:sp>
          <p:nvSpPr>
            <p:cNvPr id="6" name="AutoShape 3">
              <a:extLst>
                <a:ext uri="{FF2B5EF4-FFF2-40B4-BE49-F238E27FC236}">
                  <a16:creationId xmlns:a16="http://schemas.microsoft.com/office/drawing/2014/main" id="{9AD4086C-A394-44C7-9FF8-83B79BEB2623}"/>
                </a:ext>
              </a:extLst>
            </p:cNvPr>
            <p:cNvSpPr>
              <a:spLocks noChangeAspect="1" noChangeArrowheads="1" noTextEdit="1"/>
            </p:cNvSpPr>
            <p:nvPr/>
          </p:nvSpPr>
          <p:spPr bwMode="auto">
            <a:xfrm>
              <a:off x="1755" y="1363"/>
              <a:ext cx="3011" cy="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1029" name="Picture 5">
              <a:extLst>
                <a:ext uri="{FF2B5EF4-FFF2-40B4-BE49-F238E27FC236}">
                  <a16:creationId xmlns:a16="http://schemas.microsoft.com/office/drawing/2014/main" id="{1784A13B-E5E4-4440-A744-0C3F699A8C0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55" y="1363"/>
              <a:ext cx="3016" cy="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テキスト ボックス 8">
            <a:extLst>
              <a:ext uri="{FF2B5EF4-FFF2-40B4-BE49-F238E27FC236}">
                <a16:creationId xmlns:a16="http://schemas.microsoft.com/office/drawing/2014/main" id="{D8295986-A8B1-4B84-9336-E790069D9BEF}"/>
              </a:ext>
            </a:extLst>
          </p:cNvPr>
          <p:cNvSpPr txBox="1"/>
          <p:nvPr/>
        </p:nvSpPr>
        <p:spPr>
          <a:xfrm>
            <a:off x="4576068" y="5609930"/>
            <a:ext cx="4878259" cy="830997"/>
          </a:xfrm>
          <a:prstGeom prst="rect">
            <a:avLst/>
          </a:prstGeom>
          <a:noFill/>
        </p:spPr>
        <p:txBody>
          <a:bodyPr wrap="none" rtlCol="0">
            <a:spAutoFit/>
          </a:bodyPr>
          <a:lstStyle/>
          <a:p>
            <a:r>
              <a:rPr kumimoji="1" lang="ja-JP" altLang="en-US" sz="2400" dirty="0">
                <a:solidFill>
                  <a:srgbClr val="FF8524"/>
                </a:solidFill>
              </a:rPr>
              <a:t>配線を介さないため、</a:t>
            </a:r>
            <a:br>
              <a:rPr kumimoji="1" lang="en-US" altLang="ja-JP" sz="2400" dirty="0">
                <a:solidFill>
                  <a:srgbClr val="FF8524"/>
                </a:solidFill>
              </a:rPr>
            </a:br>
            <a:r>
              <a:rPr kumimoji="1" lang="en-US" altLang="ja-JP" sz="2400" dirty="0">
                <a:solidFill>
                  <a:srgbClr val="FF8524"/>
                </a:solidFill>
              </a:rPr>
              <a:t>SN</a:t>
            </a:r>
            <a:r>
              <a:rPr kumimoji="1" lang="ja-JP" altLang="en-US" sz="2400" dirty="0">
                <a:solidFill>
                  <a:srgbClr val="FF8524"/>
                </a:solidFill>
              </a:rPr>
              <a:t>比の大きな改善が見込まれる。</a:t>
            </a:r>
          </a:p>
        </p:txBody>
      </p:sp>
      <p:sp>
        <p:nvSpPr>
          <p:cNvPr id="10" name="スライド番号プレースホルダー 9">
            <a:extLst>
              <a:ext uri="{FF2B5EF4-FFF2-40B4-BE49-F238E27FC236}">
                <a16:creationId xmlns:a16="http://schemas.microsoft.com/office/drawing/2014/main" id="{B09B801D-A10C-5D49-851E-741710A954D5}"/>
              </a:ext>
            </a:extLst>
          </p:cNvPr>
          <p:cNvSpPr>
            <a:spLocks noGrp="1"/>
          </p:cNvSpPr>
          <p:nvPr>
            <p:ph type="sldNum" sz="quarter" idx="12"/>
          </p:nvPr>
        </p:nvSpPr>
        <p:spPr>
          <a:xfrm>
            <a:off x="8301567" y="6463873"/>
            <a:ext cx="770468" cy="365125"/>
          </a:xfrm>
        </p:spPr>
        <p:txBody>
          <a:bodyPr/>
          <a:lstStyle/>
          <a:p>
            <a:fld id="{D57F1E4F-1CFF-5643-939E-217C01CDF565}" type="slidenum">
              <a:rPr lang="en-US" smtClean="0"/>
              <a:pPr/>
              <a:t>19</a:t>
            </a:fld>
            <a:endParaRPr lang="en-US" dirty="0"/>
          </a:p>
        </p:txBody>
      </p:sp>
      <p:sp>
        <p:nvSpPr>
          <p:cNvPr id="12" name="下矢印 10">
            <a:extLst>
              <a:ext uri="{FF2B5EF4-FFF2-40B4-BE49-F238E27FC236}">
                <a16:creationId xmlns:a16="http://schemas.microsoft.com/office/drawing/2014/main" id="{CA8B7CED-7226-1345-A74F-D0D3219A4814}"/>
              </a:ext>
            </a:extLst>
          </p:cNvPr>
          <p:cNvSpPr/>
          <p:nvPr/>
        </p:nvSpPr>
        <p:spPr>
          <a:xfrm>
            <a:off x="6599153" y="4905184"/>
            <a:ext cx="832086" cy="542716"/>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F9871EB-4D68-CD42-880C-9A4BE8403D97}"/>
              </a:ext>
            </a:extLst>
          </p:cNvPr>
          <p:cNvSpPr txBox="1"/>
          <p:nvPr/>
        </p:nvSpPr>
        <p:spPr>
          <a:xfrm>
            <a:off x="434828" y="5736328"/>
            <a:ext cx="3324372" cy="954107"/>
          </a:xfrm>
          <a:prstGeom prst="rect">
            <a:avLst/>
          </a:prstGeom>
          <a:noFill/>
        </p:spPr>
        <p:txBody>
          <a:bodyPr wrap="square" rtlCol="0">
            <a:spAutoFit/>
          </a:bodyPr>
          <a:lstStyle/>
          <a:p>
            <a:r>
              <a:rPr kumimoji="1" lang="en-US" altLang="ja-JP" sz="1200" dirty="0"/>
              <a:t>※</a:t>
            </a:r>
            <a:r>
              <a:rPr kumimoji="1" lang="en-US" altLang="ja-JP" sz="1400" dirty="0"/>
              <a:t>JAXA/ISAS</a:t>
            </a:r>
            <a:r>
              <a:rPr kumimoji="1" lang="ja-JP" altLang="en-US" sz="1200" dirty="0"/>
              <a:t>により</a:t>
            </a:r>
            <a:r>
              <a:rPr kumimoji="1" lang="en-US" altLang="ja-JP" sz="1200" dirty="0"/>
              <a:t>FD-SOI</a:t>
            </a:r>
            <a:r>
              <a:rPr kumimoji="1" lang="ja-JP" altLang="en-US" sz="1200" dirty="0"/>
              <a:t>プロセスで作製された</a:t>
            </a:r>
            <a:r>
              <a:rPr kumimoji="1" lang="en-US" altLang="ja-JP" sz="1200" dirty="0"/>
              <a:t>MOSFET</a:t>
            </a:r>
            <a:r>
              <a:rPr kumimoji="1" lang="ja-JP" altLang="en-US" sz="1200" dirty="0"/>
              <a:t>の</a:t>
            </a:r>
            <a:r>
              <a:rPr kumimoji="1" lang="en-US" altLang="ja-JP" sz="1400" dirty="0"/>
              <a:t>4K</a:t>
            </a:r>
            <a:r>
              <a:rPr kumimoji="1" lang="ja-JP" altLang="en-US" sz="1200" dirty="0" err="1"/>
              <a:t>での</a:t>
            </a:r>
            <a:r>
              <a:rPr kumimoji="1" lang="ja-JP" altLang="en-US" sz="1200" dirty="0"/>
              <a:t>動作が確認されていた。</a:t>
            </a:r>
            <a:br>
              <a:rPr kumimoji="1" lang="en-US" altLang="ja-JP" sz="1200" dirty="0"/>
            </a:br>
            <a:r>
              <a:rPr lang="en-US" altLang="ja-JP" sz="1400" dirty="0"/>
              <a:t>T. Wada et al., J. Low. Temp. Phys. 167, (2012) 602</a:t>
            </a:r>
            <a:endParaRPr kumimoji="1" lang="ja-JP" altLang="en-US" sz="1200" dirty="0"/>
          </a:p>
        </p:txBody>
      </p:sp>
    </p:spTree>
    <p:extLst>
      <p:ext uri="{BB962C8B-B14F-4D97-AF65-F5344CB8AC3E}">
        <p14:creationId xmlns:p14="http://schemas.microsoft.com/office/powerpoint/2010/main" val="3387232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61AB7B-C562-4544-86CE-6A94A8E8910B}"/>
              </a:ext>
            </a:extLst>
          </p:cNvPr>
          <p:cNvSpPr>
            <a:spLocks noGrp="1"/>
          </p:cNvSpPr>
          <p:nvPr>
            <p:ph type="title"/>
          </p:nvPr>
        </p:nvSpPr>
        <p:spPr/>
        <p:txBody>
          <a:bodyPr/>
          <a:lstStyle/>
          <a:p>
            <a:r>
              <a:rPr kumimoji="1" lang="ja-JP" altLang="en-US"/>
              <a:t>ニュートリノ</a:t>
            </a:r>
          </a:p>
        </p:txBody>
      </p:sp>
      <p:sp>
        <p:nvSpPr>
          <p:cNvPr id="10" name="コンテンツ プレースホルダー 9">
            <a:extLst>
              <a:ext uri="{FF2B5EF4-FFF2-40B4-BE49-F238E27FC236}">
                <a16:creationId xmlns:a16="http://schemas.microsoft.com/office/drawing/2014/main" id="{0CD9D992-E4C5-B345-B1B0-14D2067FA67F}"/>
              </a:ext>
            </a:extLst>
          </p:cNvPr>
          <p:cNvSpPr>
            <a:spLocks noGrp="1"/>
          </p:cNvSpPr>
          <p:nvPr>
            <p:ph idx="1"/>
          </p:nvPr>
        </p:nvSpPr>
        <p:spPr>
          <a:xfrm>
            <a:off x="6588894" y="2228003"/>
            <a:ext cx="2579817" cy="3630795"/>
          </a:xfrm>
        </p:spPr>
        <p:txBody>
          <a:bodyPr/>
          <a:lstStyle/>
          <a:p>
            <a:pPr>
              <a:buFont typeface="Wingdings" pitchFamily="2" charset="2"/>
              <a:buChar char="Ø"/>
            </a:pPr>
            <a:r>
              <a:rPr kumimoji="1" lang="ja-JP" altLang="en-US"/>
              <a:t>電荷なし</a:t>
            </a:r>
            <a:endParaRPr kumimoji="1" lang="en-US" altLang="ja-JP" dirty="0"/>
          </a:p>
          <a:p>
            <a:pPr>
              <a:buFont typeface="Wingdings" pitchFamily="2" charset="2"/>
              <a:buChar char="Ø"/>
            </a:pPr>
            <a:r>
              <a:rPr lang="ja-JP" altLang="en-US"/>
              <a:t>主に弱い相互作用と反応</a:t>
            </a:r>
            <a:endParaRPr lang="en-US" altLang="ja-JP" dirty="0"/>
          </a:p>
          <a:p>
            <a:pPr>
              <a:buFont typeface="Wingdings" pitchFamily="2" charset="2"/>
              <a:buChar char="Ø"/>
            </a:pPr>
            <a:r>
              <a:rPr kumimoji="1" lang="ja-JP" altLang="en-US"/>
              <a:t>質量がとても</a:t>
            </a:r>
            <a:br>
              <a:rPr kumimoji="1" lang="en-US" altLang="ja-JP" dirty="0"/>
            </a:br>
            <a:r>
              <a:rPr kumimoji="1" lang="ja-JP" altLang="en-US"/>
              <a:t>軽い</a:t>
            </a:r>
          </a:p>
        </p:txBody>
      </p:sp>
      <p:sp>
        <p:nvSpPr>
          <p:cNvPr id="4" name="スライド番号プレースホルダー 3">
            <a:extLst>
              <a:ext uri="{FF2B5EF4-FFF2-40B4-BE49-F238E27FC236}">
                <a16:creationId xmlns:a16="http://schemas.microsoft.com/office/drawing/2014/main" id="{16E4EC9E-8131-D449-AD80-F03E66244522}"/>
              </a:ext>
            </a:extLst>
          </p:cNvPr>
          <p:cNvSpPr>
            <a:spLocks noGrp="1"/>
          </p:cNvSpPr>
          <p:nvPr>
            <p:ph type="sldNum" sz="quarter" idx="12"/>
          </p:nvPr>
        </p:nvSpPr>
        <p:spPr/>
        <p:txBody>
          <a:bodyPr/>
          <a:lstStyle/>
          <a:p>
            <a:fld id="{D57F1E4F-1CFF-5643-939E-217C01CDF565}" type="slidenum">
              <a:rPr lang="en-US" smtClean="0"/>
              <a:pPr/>
              <a:t>2</a:t>
            </a:fld>
            <a:endParaRPr lang="en-US" dirty="0"/>
          </a:p>
        </p:txBody>
      </p:sp>
      <p:pic>
        <p:nvPicPr>
          <p:cNvPr id="5" name="図 4">
            <a:extLst>
              <a:ext uri="{FF2B5EF4-FFF2-40B4-BE49-F238E27FC236}">
                <a16:creationId xmlns:a16="http://schemas.microsoft.com/office/drawing/2014/main" id="{23772DF5-BAD5-7146-81A9-3C9AC89AD8D5}"/>
              </a:ext>
            </a:extLst>
          </p:cNvPr>
          <p:cNvPicPr>
            <a:picLocks noChangeAspect="1"/>
          </p:cNvPicPr>
          <p:nvPr/>
        </p:nvPicPr>
        <p:blipFill>
          <a:blip r:embed="rId2"/>
          <a:stretch>
            <a:fillRect/>
          </a:stretch>
        </p:blipFill>
        <p:spPr>
          <a:xfrm>
            <a:off x="172994" y="1587073"/>
            <a:ext cx="6502400" cy="4876800"/>
          </a:xfrm>
          <a:prstGeom prst="rect">
            <a:avLst/>
          </a:prstGeom>
        </p:spPr>
      </p:pic>
      <p:sp>
        <p:nvSpPr>
          <p:cNvPr id="7" name="角丸四角形 26">
            <a:extLst>
              <a:ext uri="{FF2B5EF4-FFF2-40B4-BE49-F238E27FC236}">
                <a16:creationId xmlns:a16="http://schemas.microsoft.com/office/drawing/2014/main" id="{0FB64EF3-81BA-CF4C-AA8F-1CFD14D87AC2}"/>
              </a:ext>
            </a:extLst>
          </p:cNvPr>
          <p:cNvSpPr/>
          <p:nvPr/>
        </p:nvSpPr>
        <p:spPr>
          <a:xfrm>
            <a:off x="936272" y="5247819"/>
            <a:ext cx="3234678" cy="845834"/>
          </a:xfrm>
          <a:prstGeom prst="roundRect">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94926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8">
            <a:extLst>
              <a:ext uri="{FF2B5EF4-FFF2-40B4-BE49-F238E27FC236}">
                <a16:creationId xmlns:a16="http://schemas.microsoft.com/office/drawing/2014/main" id="{E9B655F1-1516-41D8-A6C5-9BB3C9AA55FB}"/>
              </a:ext>
            </a:extLst>
          </p:cNvPr>
          <p:cNvGrpSpPr>
            <a:grpSpLocks noChangeAspect="1"/>
          </p:cNvGrpSpPr>
          <p:nvPr/>
        </p:nvGrpSpPr>
        <p:grpSpPr bwMode="auto">
          <a:xfrm>
            <a:off x="238531" y="3285127"/>
            <a:ext cx="4102468" cy="2865262"/>
            <a:chOff x="1484" y="1185"/>
            <a:chExt cx="2792" cy="1950"/>
          </a:xfrm>
        </p:grpSpPr>
        <p:sp>
          <p:nvSpPr>
            <p:cNvPr id="15" name="AutoShape 7">
              <a:extLst>
                <a:ext uri="{FF2B5EF4-FFF2-40B4-BE49-F238E27FC236}">
                  <a16:creationId xmlns:a16="http://schemas.microsoft.com/office/drawing/2014/main" id="{36F945E5-857F-4E16-A3C6-9A8072466EDA}"/>
                </a:ext>
              </a:extLst>
            </p:cNvPr>
            <p:cNvSpPr>
              <a:spLocks noChangeAspect="1" noChangeArrowheads="1" noTextEdit="1"/>
            </p:cNvSpPr>
            <p:nvPr/>
          </p:nvSpPr>
          <p:spPr bwMode="auto">
            <a:xfrm>
              <a:off x="1484" y="1185"/>
              <a:ext cx="2792" cy="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1033" name="Picture 9">
              <a:extLst>
                <a:ext uri="{FF2B5EF4-FFF2-40B4-BE49-F238E27FC236}">
                  <a16:creationId xmlns:a16="http://schemas.microsoft.com/office/drawing/2014/main" id="{A2AB6E4B-C4DE-4997-B387-ED931599E8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4" y="1185"/>
              <a:ext cx="2795" cy="1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Group 4">
            <a:extLst>
              <a:ext uri="{FF2B5EF4-FFF2-40B4-BE49-F238E27FC236}">
                <a16:creationId xmlns:a16="http://schemas.microsoft.com/office/drawing/2014/main" id="{2968885E-D0BB-4AB3-ABBC-11D9F377EBBC}"/>
              </a:ext>
            </a:extLst>
          </p:cNvPr>
          <p:cNvGrpSpPr>
            <a:grpSpLocks noChangeAspect="1"/>
          </p:cNvGrpSpPr>
          <p:nvPr/>
        </p:nvGrpSpPr>
        <p:grpSpPr bwMode="auto">
          <a:xfrm>
            <a:off x="4576068" y="3314196"/>
            <a:ext cx="3904622" cy="2760065"/>
            <a:chOff x="1512" y="1193"/>
            <a:chExt cx="2736" cy="1934"/>
          </a:xfrm>
        </p:grpSpPr>
        <p:sp>
          <p:nvSpPr>
            <p:cNvPr id="10" name="AutoShape 3">
              <a:extLst>
                <a:ext uri="{FF2B5EF4-FFF2-40B4-BE49-F238E27FC236}">
                  <a16:creationId xmlns:a16="http://schemas.microsoft.com/office/drawing/2014/main" id="{D1925A82-D0F2-4065-9715-916215718D8B}"/>
                </a:ext>
              </a:extLst>
            </p:cNvPr>
            <p:cNvSpPr>
              <a:spLocks noChangeAspect="1" noChangeArrowheads="1" noTextEdit="1"/>
            </p:cNvSpPr>
            <p:nvPr/>
          </p:nvSpPr>
          <p:spPr bwMode="auto">
            <a:xfrm>
              <a:off x="1512" y="1193"/>
              <a:ext cx="2736" cy="1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11" name="Picture 5">
              <a:extLst>
                <a:ext uri="{FF2B5EF4-FFF2-40B4-BE49-F238E27FC236}">
                  <a16:creationId xmlns:a16="http://schemas.microsoft.com/office/drawing/2014/main" id="{2E2B3858-3A19-4E67-BC3D-696BBD6510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2" y="1193"/>
              <a:ext cx="2739" cy="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コンテンツ プレースホルダー 2"/>
          <p:cNvSpPr>
            <a:spLocks noGrp="1"/>
          </p:cNvSpPr>
          <p:nvPr>
            <p:ph sz="half" idx="1"/>
          </p:nvPr>
        </p:nvSpPr>
        <p:spPr>
          <a:xfrm>
            <a:off x="3451386" y="1286647"/>
            <a:ext cx="5637779" cy="1608410"/>
          </a:xfrm>
        </p:spPr>
        <p:txBody>
          <a:bodyPr>
            <a:normAutofit fontScale="92500"/>
          </a:bodyPr>
          <a:lstStyle/>
          <a:p>
            <a:r>
              <a:rPr kumimoji="1" lang="en-US" altLang="ja-JP" sz="2000" dirty="0"/>
              <a:t>FD-SOI</a:t>
            </a:r>
            <a:br>
              <a:rPr kumimoji="1" lang="en-US" altLang="ja-JP" sz="2000" dirty="0"/>
            </a:br>
            <a:r>
              <a:rPr lang="en-US" altLang="ja-JP" dirty="0">
                <a:solidFill>
                  <a:srgbClr val="FF0000"/>
                </a:solidFill>
              </a:rPr>
              <a:t>F</a:t>
            </a:r>
            <a:r>
              <a:rPr lang="en-US" altLang="ja-JP" dirty="0"/>
              <a:t>ully </a:t>
            </a:r>
            <a:r>
              <a:rPr lang="en-US" altLang="ja-JP" dirty="0">
                <a:solidFill>
                  <a:srgbClr val="FF0000"/>
                </a:solidFill>
              </a:rPr>
              <a:t>D</a:t>
            </a:r>
            <a:r>
              <a:rPr lang="en-US" altLang="ja-JP" dirty="0"/>
              <a:t>epleted – </a:t>
            </a:r>
            <a:r>
              <a:rPr lang="en-US" altLang="ja-JP" dirty="0">
                <a:solidFill>
                  <a:srgbClr val="FF0000"/>
                </a:solidFill>
              </a:rPr>
              <a:t>S</a:t>
            </a:r>
            <a:r>
              <a:rPr lang="en-US" altLang="ja-JP" dirty="0"/>
              <a:t>ilicon </a:t>
            </a:r>
            <a:r>
              <a:rPr lang="en-US" altLang="ja-JP" dirty="0">
                <a:solidFill>
                  <a:srgbClr val="FF0000"/>
                </a:solidFill>
              </a:rPr>
              <a:t>O</a:t>
            </a:r>
            <a:r>
              <a:rPr lang="en-US" altLang="ja-JP" dirty="0"/>
              <a:t>n </a:t>
            </a:r>
            <a:r>
              <a:rPr lang="en-US" altLang="ja-JP" dirty="0">
                <a:solidFill>
                  <a:srgbClr val="FF0000"/>
                </a:solidFill>
              </a:rPr>
              <a:t>I</a:t>
            </a:r>
            <a:r>
              <a:rPr lang="en-US" altLang="ja-JP" dirty="0"/>
              <a:t>nsulator</a:t>
            </a:r>
            <a:endParaRPr kumimoji="1" lang="en-US" altLang="ja-JP" sz="2000" dirty="0"/>
          </a:p>
          <a:p>
            <a:pPr lvl="1"/>
            <a:r>
              <a:rPr lang="ja-JP" altLang="en-US" sz="1800" dirty="0"/>
              <a:t>省消費電力</a:t>
            </a:r>
            <a:endParaRPr lang="en-US" altLang="ja-JP" sz="1800" dirty="0"/>
          </a:p>
          <a:p>
            <a:pPr lvl="1"/>
            <a:r>
              <a:rPr lang="ja-JP" altLang="en-US" sz="1800" dirty="0"/>
              <a:t>浮遊帯効果の抑制</a:t>
            </a:r>
            <a:endParaRPr lang="en-US" altLang="ja-JP" sz="1800" dirty="0"/>
          </a:p>
        </p:txBody>
      </p:sp>
      <p:sp>
        <p:nvSpPr>
          <p:cNvPr id="2" name="タイトル 1"/>
          <p:cNvSpPr>
            <a:spLocks noGrp="1"/>
          </p:cNvSpPr>
          <p:nvPr>
            <p:ph type="title"/>
          </p:nvPr>
        </p:nvSpPr>
        <p:spPr/>
        <p:txBody>
          <a:bodyPr>
            <a:normAutofit/>
          </a:bodyPr>
          <a:lstStyle/>
          <a:p>
            <a:r>
              <a:rPr kumimoji="1" lang="ja-JP" altLang="en-US" dirty="0"/>
              <a:t>極低温における</a:t>
            </a:r>
            <a:r>
              <a:rPr kumimoji="1" lang="en-US" altLang="ja-JP" dirty="0"/>
              <a:t>FD-SOI-MOSFET</a:t>
            </a:r>
            <a:endParaRPr kumimoji="1" lang="ja-JP" altLang="en-US" dirty="0"/>
          </a:p>
        </p:txBody>
      </p:sp>
      <p:sp>
        <p:nvSpPr>
          <p:cNvPr id="29" name="テキスト ボックス 28"/>
          <p:cNvSpPr txBox="1"/>
          <p:nvPr/>
        </p:nvSpPr>
        <p:spPr>
          <a:xfrm>
            <a:off x="-1001027" y="1499331"/>
            <a:ext cx="184731" cy="369332"/>
          </a:xfrm>
          <a:prstGeom prst="rect">
            <a:avLst/>
          </a:prstGeom>
          <a:noFill/>
        </p:spPr>
        <p:txBody>
          <a:bodyPr wrap="none" rtlCol="0">
            <a:spAutoFit/>
          </a:bodyPr>
          <a:lstStyle/>
          <a:p>
            <a:endParaRPr kumimoji="1" lang="ja-JP" altLang="en-US" dirty="0"/>
          </a:p>
        </p:txBody>
      </p:sp>
      <p:sp>
        <p:nvSpPr>
          <p:cNvPr id="34" name="テキスト ボックス 33">
            <a:extLst>
              <a:ext uri="{FF2B5EF4-FFF2-40B4-BE49-F238E27FC236}">
                <a16:creationId xmlns:a16="http://schemas.microsoft.com/office/drawing/2014/main" id="{4FBD4B45-2D1E-470E-83FB-FFA36C822A0A}"/>
              </a:ext>
            </a:extLst>
          </p:cNvPr>
          <p:cNvSpPr txBox="1"/>
          <p:nvPr/>
        </p:nvSpPr>
        <p:spPr>
          <a:xfrm rot="16200000">
            <a:off x="-448904" y="3234806"/>
            <a:ext cx="1311265" cy="369332"/>
          </a:xfrm>
          <a:prstGeom prst="rect">
            <a:avLst/>
          </a:prstGeom>
          <a:solidFill>
            <a:schemeClr val="bg1"/>
          </a:solidFill>
        </p:spPr>
        <p:txBody>
          <a:bodyPr wrap="square" rtlCol="0">
            <a:spAutoFit/>
          </a:bodyPr>
          <a:lstStyle/>
          <a:p>
            <a:r>
              <a:rPr kumimoji="1" lang="en-US" altLang="ja-JP" dirty="0"/>
              <a:t>Ids[</a:t>
            </a:r>
            <a:r>
              <a:rPr kumimoji="1" lang="en-US" altLang="ja-JP" dirty="0" err="1"/>
              <a:t>uA</a:t>
            </a:r>
            <a:r>
              <a:rPr kumimoji="1" lang="en-US" altLang="ja-JP" dirty="0"/>
              <a:t>]</a:t>
            </a:r>
            <a:endParaRPr kumimoji="1" lang="ja-JP" altLang="en-US" dirty="0"/>
          </a:p>
        </p:txBody>
      </p:sp>
      <p:sp>
        <p:nvSpPr>
          <p:cNvPr id="35" name="テキスト ボックス 34">
            <a:extLst>
              <a:ext uri="{FF2B5EF4-FFF2-40B4-BE49-F238E27FC236}">
                <a16:creationId xmlns:a16="http://schemas.microsoft.com/office/drawing/2014/main" id="{7525348D-E7F0-4CEB-9ADC-10ACECDCB1CA}"/>
              </a:ext>
            </a:extLst>
          </p:cNvPr>
          <p:cNvSpPr txBox="1"/>
          <p:nvPr/>
        </p:nvSpPr>
        <p:spPr>
          <a:xfrm>
            <a:off x="3782255" y="6151533"/>
            <a:ext cx="965456" cy="369332"/>
          </a:xfrm>
          <a:prstGeom prst="rect">
            <a:avLst/>
          </a:prstGeom>
          <a:solidFill>
            <a:schemeClr val="bg1"/>
          </a:solidFill>
        </p:spPr>
        <p:txBody>
          <a:bodyPr wrap="square" rtlCol="0">
            <a:spAutoFit/>
          </a:bodyPr>
          <a:lstStyle/>
          <a:p>
            <a:r>
              <a:rPr kumimoji="1" lang="en-US" altLang="ja-JP" dirty="0" err="1"/>
              <a:t>Vds</a:t>
            </a:r>
            <a:r>
              <a:rPr kumimoji="1" lang="en-US" altLang="ja-JP" dirty="0"/>
              <a:t>[V]</a:t>
            </a:r>
            <a:endParaRPr kumimoji="1" lang="ja-JP" altLang="en-US" dirty="0"/>
          </a:p>
        </p:txBody>
      </p:sp>
      <p:sp>
        <p:nvSpPr>
          <p:cNvPr id="36" name="正方形/長方形 35">
            <a:extLst>
              <a:ext uri="{FF2B5EF4-FFF2-40B4-BE49-F238E27FC236}">
                <a16:creationId xmlns:a16="http://schemas.microsoft.com/office/drawing/2014/main" id="{B4CD1DF2-7159-4EE2-8BC3-585471EAE762}"/>
              </a:ext>
            </a:extLst>
          </p:cNvPr>
          <p:cNvSpPr/>
          <p:nvPr/>
        </p:nvSpPr>
        <p:spPr>
          <a:xfrm>
            <a:off x="755537" y="2921244"/>
            <a:ext cx="3509446" cy="400110"/>
          </a:xfrm>
          <a:prstGeom prst="rect">
            <a:avLst/>
          </a:prstGeom>
          <a:solidFill>
            <a:schemeClr val="bg1"/>
          </a:solidFill>
        </p:spPr>
        <p:txBody>
          <a:bodyPr wrap="square">
            <a:spAutoFit/>
          </a:bodyPr>
          <a:lstStyle/>
          <a:p>
            <a:r>
              <a:rPr kumimoji="1" lang="en-US" altLang="ja-JP" sz="2000" dirty="0"/>
              <a:t>N-</a:t>
            </a:r>
            <a:r>
              <a:rPr kumimoji="1" lang="en-US" altLang="ja-JP" sz="2000" dirty="0" err="1"/>
              <a:t>ch</a:t>
            </a:r>
            <a:r>
              <a:rPr kumimoji="1" lang="en-US" altLang="ja-JP" sz="2000" dirty="0"/>
              <a:t> MOSFET</a:t>
            </a:r>
            <a:r>
              <a:rPr kumimoji="1" lang="ja-JP" altLang="en-US" sz="2000" dirty="0"/>
              <a:t>の</a:t>
            </a:r>
            <a:r>
              <a:rPr kumimoji="1" lang="en-US" altLang="ja-JP" sz="2000" dirty="0"/>
              <a:t>Ids-</a:t>
            </a:r>
            <a:r>
              <a:rPr kumimoji="1" lang="en-US" altLang="ja-JP" sz="2000" dirty="0" err="1"/>
              <a:t>Vds</a:t>
            </a:r>
            <a:r>
              <a:rPr kumimoji="1" lang="ja-JP" altLang="en-US" sz="2000" dirty="0"/>
              <a:t>特性</a:t>
            </a:r>
            <a:endParaRPr kumimoji="1" lang="en-US" altLang="ja-JP" sz="2000" dirty="0"/>
          </a:p>
        </p:txBody>
      </p:sp>
      <p:sp>
        <p:nvSpPr>
          <p:cNvPr id="37" name="矢印: 下 36">
            <a:extLst>
              <a:ext uri="{FF2B5EF4-FFF2-40B4-BE49-F238E27FC236}">
                <a16:creationId xmlns:a16="http://schemas.microsoft.com/office/drawing/2014/main" id="{24C636EA-6FE5-4D2B-8753-501436141B99}"/>
              </a:ext>
            </a:extLst>
          </p:cNvPr>
          <p:cNvSpPr/>
          <p:nvPr/>
        </p:nvSpPr>
        <p:spPr>
          <a:xfrm rot="10800000">
            <a:off x="2781849" y="3854132"/>
            <a:ext cx="763916" cy="852826"/>
          </a:xfrm>
          <a:prstGeom prst="downArrow">
            <a:avLst/>
          </a:prstGeom>
          <a:solidFill>
            <a:srgbClr val="92ECF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C93B032A-21C8-4B42-A776-BFE2443AF1F2}"/>
              </a:ext>
            </a:extLst>
          </p:cNvPr>
          <p:cNvSpPr txBox="1"/>
          <p:nvPr/>
        </p:nvSpPr>
        <p:spPr>
          <a:xfrm>
            <a:off x="622055" y="4041775"/>
            <a:ext cx="1226623" cy="523220"/>
          </a:xfrm>
          <a:prstGeom prst="rect">
            <a:avLst/>
          </a:prstGeom>
          <a:solidFill>
            <a:schemeClr val="bg1"/>
          </a:solidFill>
          <a:ln w="28575">
            <a:solidFill>
              <a:schemeClr val="accent2"/>
            </a:solidFill>
          </a:ln>
        </p:spPr>
        <p:txBody>
          <a:bodyPr wrap="square" rtlCol="0">
            <a:spAutoFit/>
          </a:bodyPr>
          <a:lstStyle/>
          <a:p>
            <a:r>
              <a:rPr kumimoji="1" lang="en-US" altLang="ja-JP" sz="1400" dirty="0"/>
              <a:t>W/L=190/20</a:t>
            </a:r>
          </a:p>
          <a:p>
            <a:r>
              <a:rPr kumimoji="1" lang="en-US" altLang="ja-JP" sz="1400" dirty="0" err="1"/>
              <a:t>Vgs</a:t>
            </a:r>
            <a:r>
              <a:rPr kumimoji="1" lang="en-US" altLang="ja-JP" sz="1400" dirty="0"/>
              <a:t>=2.0V</a:t>
            </a:r>
            <a:endParaRPr kumimoji="1" lang="ja-JP" altLang="en-US" sz="1400" dirty="0"/>
          </a:p>
        </p:txBody>
      </p:sp>
      <p:sp>
        <p:nvSpPr>
          <p:cNvPr id="43" name="正方形/長方形 42">
            <a:extLst>
              <a:ext uri="{FF2B5EF4-FFF2-40B4-BE49-F238E27FC236}">
                <a16:creationId xmlns:a16="http://schemas.microsoft.com/office/drawing/2014/main" id="{EA50AA53-4EC1-40AF-8E08-435199D7DD21}"/>
              </a:ext>
            </a:extLst>
          </p:cNvPr>
          <p:cNvSpPr/>
          <p:nvPr/>
        </p:nvSpPr>
        <p:spPr>
          <a:xfrm>
            <a:off x="5010354" y="2876668"/>
            <a:ext cx="3470336" cy="400110"/>
          </a:xfrm>
          <a:prstGeom prst="rect">
            <a:avLst/>
          </a:prstGeom>
          <a:solidFill>
            <a:schemeClr val="bg1"/>
          </a:solidFill>
        </p:spPr>
        <p:txBody>
          <a:bodyPr wrap="square">
            <a:spAutoFit/>
          </a:bodyPr>
          <a:lstStyle/>
          <a:p>
            <a:r>
              <a:rPr kumimoji="1" lang="en-US" altLang="ja-JP" sz="2000" dirty="0"/>
              <a:t>N-</a:t>
            </a:r>
            <a:r>
              <a:rPr kumimoji="1" lang="en-US" altLang="ja-JP" sz="2000" dirty="0" err="1"/>
              <a:t>ch</a:t>
            </a:r>
            <a:r>
              <a:rPr kumimoji="1" lang="en-US" altLang="ja-JP" sz="2000" dirty="0"/>
              <a:t> MOSFET</a:t>
            </a:r>
            <a:r>
              <a:rPr kumimoji="1" lang="ja-JP" altLang="en-US" sz="2000" dirty="0"/>
              <a:t>の</a:t>
            </a:r>
            <a:r>
              <a:rPr kumimoji="1" lang="en-US" altLang="ja-JP" sz="2000" dirty="0"/>
              <a:t>Ids-</a:t>
            </a:r>
            <a:r>
              <a:rPr kumimoji="1" lang="en-US" altLang="ja-JP" sz="2000" dirty="0" err="1"/>
              <a:t>Vgs</a:t>
            </a:r>
            <a:r>
              <a:rPr kumimoji="1" lang="ja-JP" altLang="en-US" sz="2000" dirty="0"/>
              <a:t>特性</a:t>
            </a:r>
            <a:endParaRPr kumimoji="1" lang="en-US" altLang="ja-JP" sz="2000" dirty="0"/>
          </a:p>
        </p:txBody>
      </p:sp>
      <p:sp>
        <p:nvSpPr>
          <p:cNvPr id="44" name="テキスト ボックス 43">
            <a:extLst>
              <a:ext uri="{FF2B5EF4-FFF2-40B4-BE49-F238E27FC236}">
                <a16:creationId xmlns:a16="http://schemas.microsoft.com/office/drawing/2014/main" id="{FBC04DB5-CE95-4770-8717-850B2068A20F}"/>
              </a:ext>
            </a:extLst>
          </p:cNvPr>
          <p:cNvSpPr txBox="1"/>
          <p:nvPr/>
        </p:nvSpPr>
        <p:spPr>
          <a:xfrm rot="16200000">
            <a:off x="3952649" y="3329825"/>
            <a:ext cx="1121224" cy="369332"/>
          </a:xfrm>
          <a:prstGeom prst="rect">
            <a:avLst/>
          </a:prstGeom>
          <a:solidFill>
            <a:schemeClr val="bg1"/>
          </a:solidFill>
        </p:spPr>
        <p:txBody>
          <a:bodyPr wrap="square" rtlCol="0">
            <a:spAutoFit/>
          </a:bodyPr>
          <a:lstStyle/>
          <a:p>
            <a:r>
              <a:rPr kumimoji="1" lang="en-US" altLang="ja-JP" dirty="0"/>
              <a:t>Ids[</a:t>
            </a:r>
            <a:r>
              <a:rPr kumimoji="1" lang="en-US" altLang="ja-JP" dirty="0" err="1"/>
              <a:t>uA</a:t>
            </a:r>
            <a:r>
              <a:rPr kumimoji="1" lang="en-US" altLang="ja-JP" dirty="0"/>
              <a:t>]</a:t>
            </a:r>
            <a:endParaRPr kumimoji="1" lang="ja-JP" altLang="en-US" dirty="0"/>
          </a:p>
        </p:txBody>
      </p:sp>
      <p:sp>
        <p:nvSpPr>
          <p:cNvPr id="45" name="テキスト ボックス 44">
            <a:extLst>
              <a:ext uri="{FF2B5EF4-FFF2-40B4-BE49-F238E27FC236}">
                <a16:creationId xmlns:a16="http://schemas.microsoft.com/office/drawing/2014/main" id="{9BCA9691-26A4-4D26-8E1D-31A35058FF4A}"/>
              </a:ext>
            </a:extLst>
          </p:cNvPr>
          <p:cNvSpPr txBox="1"/>
          <p:nvPr/>
        </p:nvSpPr>
        <p:spPr>
          <a:xfrm>
            <a:off x="7942054" y="6078468"/>
            <a:ext cx="965456" cy="369332"/>
          </a:xfrm>
          <a:prstGeom prst="rect">
            <a:avLst/>
          </a:prstGeom>
          <a:solidFill>
            <a:schemeClr val="bg1"/>
          </a:solidFill>
        </p:spPr>
        <p:txBody>
          <a:bodyPr wrap="square" rtlCol="0">
            <a:spAutoFit/>
          </a:bodyPr>
          <a:lstStyle/>
          <a:p>
            <a:r>
              <a:rPr kumimoji="1" lang="en-US" altLang="ja-JP" dirty="0" err="1"/>
              <a:t>Vgs</a:t>
            </a:r>
            <a:r>
              <a:rPr kumimoji="1" lang="en-US" altLang="ja-JP" dirty="0"/>
              <a:t>[V]</a:t>
            </a:r>
            <a:endParaRPr kumimoji="1" lang="ja-JP" altLang="en-US" dirty="0"/>
          </a:p>
        </p:txBody>
      </p:sp>
      <p:sp>
        <p:nvSpPr>
          <p:cNvPr id="46" name="テキスト ボックス 45">
            <a:extLst>
              <a:ext uri="{FF2B5EF4-FFF2-40B4-BE49-F238E27FC236}">
                <a16:creationId xmlns:a16="http://schemas.microsoft.com/office/drawing/2014/main" id="{89D6CC29-A186-4780-A624-BCF7D07B6EAE}"/>
              </a:ext>
            </a:extLst>
          </p:cNvPr>
          <p:cNvSpPr txBox="1"/>
          <p:nvPr/>
        </p:nvSpPr>
        <p:spPr>
          <a:xfrm>
            <a:off x="7173649" y="4717906"/>
            <a:ext cx="1203715" cy="523220"/>
          </a:xfrm>
          <a:prstGeom prst="rect">
            <a:avLst/>
          </a:prstGeom>
          <a:solidFill>
            <a:schemeClr val="bg1"/>
          </a:solidFill>
          <a:ln w="28575">
            <a:solidFill>
              <a:schemeClr val="accent2"/>
            </a:solidFill>
          </a:ln>
        </p:spPr>
        <p:txBody>
          <a:bodyPr wrap="square" rtlCol="0">
            <a:spAutoFit/>
          </a:bodyPr>
          <a:lstStyle/>
          <a:p>
            <a:r>
              <a:rPr kumimoji="1" lang="en-US" altLang="ja-JP" sz="1400" dirty="0"/>
              <a:t>W/L=190/20</a:t>
            </a:r>
          </a:p>
          <a:p>
            <a:r>
              <a:rPr kumimoji="1" lang="en-US" altLang="ja-JP" sz="1400" dirty="0" err="1"/>
              <a:t>Vds</a:t>
            </a:r>
            <a:r>
              <a:rPr kumimoji="1" lang="en-US" altLang="ja-JP" sz="1400"/>
              <a:t>=1.8V</a:t>
            </a:r>
            <a:endParaRPr kumimoji="1" lang="ja-JP" altLang="en-US" sz="1400" dirty="0"/>
          </a:p>
        </p:txBody>
      </p:sp>
      <p:sp>
        <p:nvSpPr>
          <p:cNvPr id="47" name="矢印: 下 46">
            <a:extLst>
              <a:ext uri="{FF2B5EF4-FFF2-40B4-BE49-F238E27FC236}">
                <a16:creationId xmlns:a16="http://schemas.microsoft.com/office/drawing/2014/main" id="{95A8F701-E224-4706-9B5B-A5C2BC1CBC2A}"/>
              </a:ext>
            </a:extLst>
          </p:cNvPr>
          <p:cNvSpPr/>
          <p:nvPr/>
        </p:nvSpPr>
        <p:spPr>
          <a:xfrm rot="16200000">
            <a:off x="5477496" y="5038584"/>
            <a:ext cx="558534" cy="355386"/>
          </a:xfrm>
          <a:prstGeom prst="downArrow">
            <a:avLst/>
          </a:prstGeom>
          <a:solidFill>
            <a:srgbClr val="92ECF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896EA0BB-4BB5-4B8E-9C89-1E99C68FC7B5}"/>
              </a:ext>
            </a:extLst>
          </p:cNvPr>
          <p:cNvSpPr txBox="1"/>
          <p:nvPr/>
        </p:nvSpPr>
        <p:spPr>
          <a:xfrm>
            <a:off x="496777" y="6437672"/>
            <a:ext cx="8032968" cy="369332"/>
          </a:xfrm>
          <a:prstGeom prst="rect">
            <a:avLst/>
          </a:prstGeom>
          <a:noFill/>
        </p:spPr>
        <p:txBody>
          <a:bodyPr wrap="none" rtlCol="0">
            <a:spAutoFit/>
          </a:bodyPr>
          <a:lstStyle/>
          <a:p>
            <a:r>
              <a:rPr kumimoji="1" lang="ja-JP" altLang="en-US" dirty="0">
                <a:solidFill>
                  <a:srgbClr val="FF8524"/>
                </a:solidFill>
              </a:rPr>
              <a:t>極低温において特性は変化するが、適切な動作点を使用すれば問題はない。</a:t>
            </a:r>
          </a:p>
        </p:txBody>
      </p:sp>
      <p:sp>
        <p:nvSpPr>
          <p:cNvPr id="42" name="テキスト ボックス 41">
            <a:extLst>
              <a:ext uri="{FF2B5EF4-FFF2-40B4-BE49-F238E27FC236}">
                <a16:creationId xmlns:a16="http://schemas.microsoft.com/office/drawing/2014/main" id="{A852B72B-4898-4F76-95B2-4A2EFC7D0BEA}"/>
              </a:ext>
            </a:extLst>
          </p:cNvPr>
          <p:cNvSpPr txBox="1"/>
          <p:nvPr/>
        </p:nvSpPr>
        <p:spPr>
          <a:xfrm>
            <a:off x="2233658" y="4964357"/>
            <a:ext cx="2031325" cy="369332"/>
          </a:xfrm>
          <a:prstGeom prst="rect">
            <a:avLst/>
          </a:prstGeom>
          <a:noFill/>
        </p:spPr>
        <p:txBody>
          <a:bodyPr wrap="none" rtlCol="0">
            <a:spAutoFit/>
          </a:bodyPr>
          <a:lstStyle/>
          <a:p>
            <a:r>
              <a:rPr kumimoji="1" lang="ja-JP" altLang="en-US" dirty="0">
                <a:solidFill>
                  <a:srgbClr val="0070C0"/>
                </a:solidFill>
              </a:rPr>
              <a:t>飽和電流値の増加</a:t>
            </a:r>
          </a:p>
        </p:txBody>
      </p:sp>
      <p:sp>
        <p:nvSpPr>
          <p:cNvPr id="50" name="テキスト ボックス 49">
            <a:extLst>
              <a:ext uri="{FF2B5EF4-FFF2-40B4-BE49-F238E27FC236}">
                <a16:creationId xmlns:a16="http://schemas.microsoft.com/office/drawing/2014/main" id="{A00018A3-87C0-40F0-A470-24EB6E91B445}"/>
              </a:ext>
            </a:extLst>
          </p:cNvPr>
          <p:cNvSpPr txBox="1"/>
          <p:nvPr/>
        </p:nvSpPr>
        <p:spPr>
          <a:xfrm>
            <a:off x="4974612" y="4530260"/>
            <a:ext cx="1800493" cy="369332"/>
          </a:xfrm>
          <a:prstGeom prst="rect">
            <a:avLst/>
          </a:prstGeom>
          <a:noFill/>
        </p:spPr>
        <p:txBody>
          <a:bodyPr wrap="none" rtlCol="0">
            <a:spAutoFit/>
          </a:bodyPr>
          <a:lstStyle/>
          <a:p>
            <a:r>
              <a:rPr kumimoji="1" lang="ja-JP" altLang="en-US" dirty="0">
                <a:solidFill>
                  <a:srgbClr val="0070C0"/>
                </a:solidFill>
              </a:rPr>
              <a:t>閾値電圧の移動</a:t>
            </a:r>
          </a:p>
        </p:txBody>
      </p:sp>
      <p:grpSp>
        <p:nvGrpSpPr>
          <p:cNvPr id="40" name="グループ化 39">
            <a:extLst>
              <a:ext uri="{FF2B5EF4-FFF2-40B4-BE49-F238E27FC236}">
                <a16:creationId xmlns:a16="http://schemas.microsoft.com/office/drawing/2014/main" id="{CF63125D-BF8E-944A-BAE9-72ACA51EAED1}"/>
              </a:ext>
            </a:extLst>
          </p:cNvPr>
          <p:cNvGrpSpPr/>
          <p:nvPr/>
        </p:nvGrpSpPr>
        <p:grpSpPr>
          <a:xfrm>
            <a:off x="596474" y="1285655"/>
            <a:ext cx="2717681" cy="1631983"/>
            <a:chOff x="6572505" y="2178678"/>
            <a:chExt cx="3222746" cy="2210999"/>
          </a:xfrm>
        </p:grpSpPr>
        <p:grpSp>
          <p:nvGrpSpPr>
            <p:cNvPr id="48" name="グループ化 47">
              <a:extLst>
                <a:ext uri="{FF2B5EF4-FFF2-40B4-BE49-F238E27FC236}">
                  <a16:creationId xmlns:a16="http://schemas.microsoft.com/office/drawing/2014/main" id="{FB9F6A75-8955-454B-8E07-22FAE1020ED3}"/>
                </a:ext>
              </a:extLst>
            </p:cNvPr>
            <p:cNvGrpSpPr/>
            <p:nvPr/>
          </p:nvGrpSpPr>
          <p:grpSpPr>
            <a:xfrm>
              <a:off x="6586241" y="2266123"/>
              <a:ext cx="3209010" cy="2123553"/>
              <a:chOff x="232690" y="1790699"/>
              <a:chExt cx="3209010" cy="2123553"/>
            </a:xfrm>
          </p:grpSpPr>
          <p:sp>
            <p:nvSpPr>
              <p:cNvPr id="60" name="直方体 59">
                <a:extLst>
                  <a:ext uri="{FF2B5EF4-FFF2-40B4-BE49-F238E27FC236}">
                    <a16:creationId xmlns:a16="http://schemas.microsoft.com/office/drawing/2014/main" id="{758C7EEB-9B6C-A04E-B2E5-71461B53432C}"/>
                  </a:ext>
                </a:extLst>
              </p:cNvPr>
              <p:cNvSpPr/>
              <p:nvPr/>
            </p:nvSpPr>
            <p:spPr>
              <a:xfrm>
                <a:off x="538270" y="2150755"/>
                <a:ext cx="834111" cy="713853"/>
              </a:xfrm>
              <a:prstGeom prst="cube">
                <a:avLst>
                  <a:gd name="adj" fmla="val 55012"/>
                </a:avLst>
              </a:prstGeom>
              <a:solidFill>
                <a:srgbClr val="1D1D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1" name="直方体 60">
                <a:extLst>
                  <a:ext uri="{FF2B5EF4-FFF2-40B4-BE49-F238E27FC236}">
                    <a16:creationId xmlns:a16="http://schemas.microsoft.com/office/drawing/2014/main" id="{C40DA93B-68F9-A243-8E5F-0D839A7014EB}"/>
                  </a:ext>
                </a:extLst>
              </p:cNvPr>
              <p:cNvSpPr/>
              <p:nvPr/>
            </p:nvSpPr>
            <p:spPr>
              <a:xfrm>
                <a:off x="232690" y="2917794"/>
                <a:ext cx="3209009" cy="996458"/>
              </a:xfrm>
              <a:prstGeom prst="cube">
                <a:avLst>
                  <a:gd name="adj" fmla="val 76295"/>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2" name="直方体 61">
                <a:extLst>
                  <a:ext uri="{FF2B5EF4-FFF2-40B4-BE49-F238E27FC236}">
                    <a16:creationId xmlns:a16="http://schemas.microsoft.com/office/drawing/2014/main" id="{F19A2680-0DFC-464B-9DCD-2EB474788DFB}"/>
                  </a:ext>
                </a:extLst>
              </p:cNvPr>
              <p:cNvSpPr/>
              <p:nvPr/>
            </p:nvSpPr>
            <p:spPr>
              <a:xfrm>
                <a:off x="1920135" y="2160692"/>
                <a:ext cx="834111" cy="713853"/>
              </a:xfrm>
              <a:prstGeom prst="cube">
                <a:avLst>
                  <a:gd name="adj" fmla="val 55012"/>
                </a:avLst>
              </a:prstGeom>
              <a:solidFill>
                <a:srgbClr val="1D1D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3" name="直方体 62">
                <a:extLst>
                  <a:ext uri="{FF2B5EF4-FFF2-40B4-BE49-F238E27FC236}">
                    <a16:creationId xmlns:a16="http://schemas.microsoft.com/office/drawing/2014/main" id="{5F1E41B1-82BC-4744-B6BF-83678438540A}"/>
                  </a:ext>
                </a:extLst>
              </p:cNvPr>
              <p:cNvSpPr/>
              <p:nvPr/>
            </p:nvSpPr>
            <p:spPr>
              <a:xfrm>
                <a:off x="232691" y="1790699"/>
                <a:ext cx="3209009" cy="1904867"/>
              </a:xfrm>
              <a:prstGeom prst="cube">
                <a:avLst>
                  <a:gd name="adj" fmla="val 39681"/>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4" name="正方形/長方形 63">
                <a:extLst>
                  <a:ext uri="{FF2B5EF4-FFF2-40B4-BE49-F238E27FC236}">
                    <a16:creationId xmlns:a16="http://schemas.microsoft.com/office/drawing/2014/main" id="{D5677E8F-42F4-B24A-929E-7A15B0975671}"/>
                  </a:ext>
                </a:extLst>
              </p:cNvPr>
              <p:cNvSpPr/>
              <p:nvPr/>
            </p:nvSpPr>
            <p:spPr>
              <a:xfrm>
                <a:off x="519925" y="2555084"/>
                <a:ext cx="457975" cy="319461"/>
              </a:xfrm>
              <a:prstGeom prst="rect">
                <a:avLst/>
              </a:prstGeom>
              <a:solidFill>
                <a:srgbClr val="1D1D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3200" b="1" dirty="0"/>
              </a:p>
            </p:txBody>
          </p:sp>
          <p:sp>
            <p:nvSpPr>
              <p:cNvPr id="65" name="平行四辺形 64">
                <a:extLst>
                  <a:ext uri="{FF2B5EF4-FFF2-40B4-BE49-F238E27FC236}">
                    <a16:creationId xmlns:a16="http://schemas.microsoft.com/office/drawing/2014/main" id="{B471906B-6506-F24E-B738-470BA33281DA}"/>
                  </a:ext>
                </a:extLst>
              </p:cNvPr>
              <p:cNvSpPr/>
              <p:nvPr/>
            </p:nvSpPr>
            <p:spPr>
              <a:xfrm>
                <a:off x="515984" y="2150755"/>
                <a:ext cx="856397" cy="407092"/>
              </a:xfrm>
              <a:prstGeom prst="parallelogram">
                <a:avLst>
                  <a:gd name="adj" fmla="val 99300"/>
                </a:avLst>
              </a:prstGeom>
              <a:solidFill>
                <a:srgbClr val="206FF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6" name="正方形/長方形 65">
                <a:extLst>
                  <a:ext uri="{FF2B5EF4-FFF2-40B4-BE49-F238E27FC236}">
                    <a16:creationId xmlns:a16="http://schemas.microsoft.com/office/drawing/2014/main" id="{C2991A53-C9D1-E840-88A9-3AD2CB68EE3D}"/>
                  </a:ext>
                </a:extLst>
              </p:cNvPr>
              <p:cNvSpPr/>
              <p:nvPr/>
            </p:nvSpPr>
            <p:spPr>
              <a:xfrm>
                <a:off x="1907435" y="2549492"/>
                <a:ext cx="457975" cy="319461"/>
              </a:xfrm>
              <a:prstGeom prst="rect">
                <a:avLst/>
              </a:prstGeom>
              <a:solidFill>
                <a:srgbClr val="1D1D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3200" b="1" dirty="0"/>
              </a:p>
            </p:txBody>
          </p:sp>
          <p:sp>
            <p:nvSpPr>
              <p:cNvPr id="67" name="平行四辺形 66">
                <a:extLst>
                  <a:ext uri="{FF2B5EF4-FFF2-40B4-BE49-F238E27FC236}">
                    <a16:creationId xmlns:a16="http://schemas.microsoft.com/office/drawing/2014/main" id="{7675F2FD-0906-DF42-A8E5-E2B884E07034}"/>
                  </a:ext>
                </a:extLst>
              </p:cNvPr>
              <p:cNvSpPr/>
              <p:nvPr/>
            </p:nvSpPr>
            <p:spPr>
              <a:xfrm>
                <a:off x="1910549" y="2150755"/>
                <a:ext cx="856397" cy="407092"/>
              </a:xfrm>
              <a:prstGeom prst="parallelogram">
                <a:avLst>
                  <a:gd name="adj" fmla="val 99300"/>
                </a:avLst>
              </a:prstGeom>
              <a:solidFill>
                <a:srgbClr val="206FFC">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8" name="直方体 67">
                <a:extLst>
                  <a:ext uri="{FF2B5EF4-FFF2-40B4-BE49-F238E27FC236}">
                    <a16:creationId xmlns:a16="http://schemas.microsoft.com/office/drawing/2014/main" id="{A61E84C5-B2A9-784D-999C-9108499630F8}"/>
                  </a:ext>
                </a:extLst>
              </p:cNvPr>
              <p:cNvSpPr/>
              <p:nvPr/>
            </p:nvSpPr>
            <p:spPr>
              <a:xfrm>
                <a:off x="846932" y="2131048"/>
                <a:ext cx="1518602" cy="426690"/>
              </a:xfrm>
              <a:prstGeom prst="cube">
                <a:avLst>
                  <a:gd name="adj" fmla="val 8343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69" name="直方体 68">
                <a:extLst>
                  <a:ext uri="{FF2B5EF4-FFF2-40B4-BE49-F238E27FC236}">
                    <a16:creationId xmlns:a16="http://schemas.microsoft.com/office/drawing/2014/main" id="{28D9C63B-1524-CF44-8644-A831F2EA35A3}"/>
                  </a:ext>
                </a:extLst>
              </p:cNvPr>
              <p:cNvSpPr/>
              <p:nvPr/>
            </p:nvSpPr>
            <p:spPr>
              <a:xfrm>
                <a:off x="846808" y="2059537"/>
                <a:ext cx="1518602" cy="426690"/>
              </a:xfrm>
              <a:prstGeom prst="cube">
                <a:avLst>
                  <a:gd name="adj" fmla="val 83438"/>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70" name="正方形/長方形 69">
                <a:extLst>
                  <a:ext uri="{FF2B5EF4-FFF2-40B4-BE49-F238E27FC236}">
                    <a16:creationId xmlns:a16="http://schemas.microsoft.com/office/drawing/2014/main" id="{9BD1A6B5-C804-844B-BA66-A93FD9D2CA97}"/>
                  </a:ext>
                </a:extLst>
              </p:cNvPr>
              <p:cNvSpPr/>
              <p:nvPr/>
            </p:nvSpPr>
            <p:spPr>
              <a:xfrm>
                <a:off x="966753" y="2549492"/>
                <a:ext cx="940558" cy="315116"/>
              </a:xfrm>
              <a:prstGeom prst="rect">
                <a:avLst/>
              </a:prstGeom>
              <a:solidFill>
                <a:srgbClr val="FF74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3200" b="1" dirty="0"/>
              </a:p>
            </p:txBody>
          </p:sp>
        </p:grpSp>
        <p:sp>
          <p:nvSpPr>
            <p:cNvPr id="49" name="テキスト ボックス 48">
              <a:extLst>
                <a:ext uri="{FF2B5EF4-FFF2-40B4-BE49-F238E27FC236}">
                  <a16:creationId xmlns:a16="http://schemas.microsoft.com/office/drawing/2014/main" id="{58797529-49B8-2346-8427-789862B527FC}"/>
                </a:ext>
              </a:extLst>
            </p:cNvPr>
            <p:cNvSpPr txBox="1"/>
            <p:nvPr/>
          </p:nvSpPr>
          <p:spPr>
            <a:xfrm>
              <a:off x="7367699" y="2178678"/>
              <a:ext cx="1948815" cy="458671"/>
            </a:xfrm>
            <a:prstGeom prst="rect">
              <a:avLst/>
            </a:prstGeom>
            <a:noFill/>
          </p:spPr>
          <p:txBody>
            <a:bodyPr wrap="none" rtlCol="0">
              <a:spAutoFit/>
            </a:bodyPr>
            <a:lstStyle/>
            <a:p>
              <a:r>
                <a:rPr kumimoji="1" lang="en-US" altLang="ja-JP" sz="1600" b="1" dirty="0">
                  <a:solidFill>
                    <a:schemeClr val="bg1"/>
                  </a:solidFill>
                </a:rPr>
                <a:t>FD-SOI MOSFET</a:t>
              </a:r>
              <a:endParaRPr kumimoji="1" lang="ja-JP" altLang="en-US" sz="1600" b="1" dirty="0">
                <a:solidFill>
                  <a:schemeClr val="bg1"/>
                </a:solidFill>
              </a:endParaRPr>
            </a:p>
          </p:txBody>
        </p:sp>
        <p:cxnSp>
          <p:nvCxnSpPr>
            <p:cNvPr id="51" name="直線矢印コネクタ 50">
              <a:extLst>
                <a:ext uri="{FF2B5EF4-FFF2-40B4-BE49-F238E27FC236}">
                  <a16:creationId xmlns:a16="http://schemas.microsoft.com/office/drawing/2014/main" id="{2F0C87BD-B1E6-2746-BC7C-4D81EE966A6C}"/>
                </a:ext>
              </a:extLst>
            </p:cNvPr>
            <p:cNvCxnSpPr/>
            <p:nvPr/>
          </p:nvCxnSpPr>
          <p:spPr>
            <a:xfrm>
              <a:off x="8590797" y="2799639"/>
              <a:ext cx="0" cy="243821"/>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51">
              <a:extLst>
                <a:ext uri="{FF2B5EF4-FFF2-40B4-BE49-F238E27FC236}">
                  <a16:creationId xmlns:a16="http://schemas.microsoft.com/office/drawing/2014/main" id="{F18A7BF2-4C4D-1A40-AE08-1AC838CCB7CC}"/>
                </a:ext>
              </a:extLst>
            </p:cNvPr>
            <p:cNvCxnSpPr>
              <a:cxnSpLocks/>
            </p:cNvCxnSpPr>
            <p:nvPr/>
          </p:nvCxnSpPr>
          <p:spPr>
            <a:xfrm flipV="1">
              <a:off x="8590797" y="3367309"/>
              <a:ext cx="0" cy="243821"/>
            </a:xfrm>
            <a:prstGeom prst="straightConnector1">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53" name="テキスト ボックス 52">
              <a:extLst>
                <a:ext uri="{FF2B5EF4-FFF2-40B4-BE49-F238E27FC236}">
                  <a16:creationId xmlns:a16="http://schemas.microsoft.com/office/drawing/2014/main" id="{326E289D-94F6-7942-A4A8-AA7044EC3206}"/>
                </a:ext>
              </a:extLst>
            </p:cNvPr>
            <p:cNvSpPr txBox="1"/>
            <p:nvPr/>
          </p:nvSpPr>
          <p:spPr>
            <a:xfrm>
              <a:off x="8576120" y="3040241"/>
              <a:ext cx="624176" cy="343623"/>
            </a:xfrm>
            <a:prstGeom prst="rect">
              <a:avLst/>
            </a:prstGeom>
            <a:noFill/>
          </p:spPr>
          <p:txBody>
            <a:bodyPr wrap="none" rtlCol="0">
              <a:spAutoFit/>
            </a:bodyPr>
            <a:lstStyle/>
            <a:p>
              <a:r>
                <a:rPr kumimoji="1" lang="ja-JP" altLang="en-US" dirty="0">
                  <a:solidFill>
                    <a:srgbClr val="FFFF00"/>
                  </a:solidFill>
                </a:rPr>
                <a:t>～</a:t>
              </a:r>
              <a:r>
                <a:rPr kumimoji="1" lang="en-US" altLang="ja-JP" dirty="0">
                  <a:solidFill>
                    <a:srgbClr val="FFFF00"/>
                  </a:solidFill>
                </a:rPr>
                <a:t>50nm</a:t>
              </a:r>
              <a:endParaRPr kumimoji="1" lang="ja-JP" altLang="en-US" dirty="0">
                <a:solidFill>
                  <a:srgbClr val="FFFF00"/>
                </a:solidFill>
              </a:endParaRPr>
            </a:p>
          </p:txBody>
        </p:sp>
        <p:cxnSp>
          <p:nvCxnSpPr>
            <p:cNvPr id="54" name="直線矢印コネクタ 53">
              <a:extLst>
                <a:ext uri="{FF2B5EF4-FFF2-40B4-BE49-F238E27FC236}">
                  <a16:creationId xmlns:a16="http://schemas.microsoft.com/office/drawing/2014/main" id="{E152C4A7-0AFE-4E4B-A525-910A6728739C}"/>
                </a:ext>
              </a:extLst>
            </p:cNvPr>
            <p:cNvCxnSpPr>
              <a:cxnSpLocks/>
            </p:cNvCxnSpPr>
            <p:nvPr/>
          </p:nvCxnSpPr>
          <p:spPr>
            <a:xfrm>
              <a:off x="7330100" y="3082284"/>
              <a:ext cx="930762" cy="0"/>
            </a:xfrm>
            <a:prstGeom prst="straightConnector1">
              <a:avLst/>
            </a:prstGeom>
            <a:ln w="38100">
              <a:solidFill>
                <a:schemeClr val="accent2">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5A444A68-07FF-7C40-A39D-655DCB57BE48}"/>
                </a:ext>
              </a:extLst>
            </p:cNvPr>
            <p:cNvCxnSpPr>
              <a:cxnSpLocks/>
            </p:cNvCxnSpPr>
            <p:nvPr/>
          </p:nvCxnSpPr>
          <p:spPr>
            <a:xfrm flipV="1">
              <a:off x="7263234" y="2538115"/>
              <a:ext cx="354438" cy="368774"/>
            </a:xfrm>
            <a:prstGeom prst="straightConnector1">
              <a:avLst/>
            </a:prstGeom>
            <a:ln w="38100">
              <a:solidFill>
                <a:schemeClr val="accent2">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347C7C19-4CFA-E84B-9CBC-5B9E52EAA81F}"/>
                </a:ext>
              </a:extLst>
            </p:cNvPr>
            <p:cNvSpPr txBox="1"/>
            <p:nvPr/>
          </p:nvSpPr>
          <p:spPr>
            <a:xfrm>
              <a:off x="7605075" y="2494044"/>
              <a:ext cx="354584" cy="461665"/>
            </a:xfrm>
            <a:prstGeom prst="rect">
              <a:avLst/>
            </a:prstGeom>
            <a:noFill/>
          </p:spPr>
          <p:txBody>
            <a:bodyPr wrap="none" rtlCol="0">
              <a:spAutoFit/>
            </a:bodyPr>
            <a:lstStyle/>
            <a:p>
              <a:r>
                <a:rPr kumimoji="1" lang="en-US" altLang="ja-JP" sz="2400" dirty="0">
                  <a:solidFill>
                    <a:schemeClr val="accent2">
                      <a:lumMod val="40000"/>
                      <a:lumOff val="60000"/>
                    </a:schemeClr>
                  </a:solidFill>
                </a:rPr>
                <a:t>L</a:t>
              </a:r>
              <a:endParaRPr kumimoji="1" lang="ja-JP" altLang="en-US" sz="2400" dirty="0">
                <a:solidFill>
                  <a:schemeClr val="accent2">
                    <a:lumMod val="40000"/>
                    <a:lumOff val="60000"/>
                  </a:schemeClr>
                </a:solidFill>
              </a:endParaRPr>
            </a:p>
          </p:txBody>
        </p:sp>
        <p:sp>
          <p:nvSpPr>
            <p:cNvPr id="57" name="テキスト ボックス 56">
              <a:extLst>
                <a:ext uri="{FF2B5EF4-FFF2-40B4-BE49-F238E27FC236}">
                  <a16:creationId xmlns:a16="http://schemas.microsoft.com/office/drawing/2014/main" id="{D8F64D6C-6B72-B04A-AB3A-749147249CF4}"/>
                </a:ext>
              </a:extLst>
            </p:cNvPr>
            <p:cNvSpPr txBox="1"/>
            <p:nvPr/>
          </p:nvSpPr>
          <p:spPr>
            <a:xfrm>
              <a:off x="7020104" y="2322565"/>
              <a:ext cx="354584" cy="461665"/>
            </a:xfrm>
            <a:prstGeom prst="rect">
              <a:avLst/>
            </a:prstGeom>
            <a:noFill/>
          </p:spPr>
          <p:txBody>
            <a:bodyPr wrap="none" rtlCol="0">
              <a:spAutoFit/>
            </a:bodyPr>
            <a:lstStyle/>
            <a:p>
              <a:r>
                <a:rPr kumimoji="1" lang="en-US" altLang="ja-JP" sz="2400" dirty="0">
                  <a:solidFill>
                    <a:schemeClr val="accent2">
                      <a:lumMod val="40000"/>
                      <a:lumOff val="60000"/>
                    </a:schemeClr>
                  </a:solidFill>
                </a:rPr>
                <a:t>W</a:t>
              </a:r>
              <a:endParaRPr kumimoji="1" lang="ja-JP" altLang="en-US" sz="2400" dirty="0">
                <a:solidFill>
                  <a:schemeClr val="accent2">
                    <a:lumMod val="40000"/>
                    <a:lumOff val="60000"/>
                  </a:schemeClr>
                </a:solidFill>
              </a:endParaRPr>
            </a:p>
          </p:txBody>
        </p:sp>
        <p:sp>
          <p:nvSpPr>
            <p:cNvPr id="58" name="テキスト ボックス 57">
              <a:extLst>
                <a:ext uri="{FF2B5EF4-FFF2-40B4-BE49-F238E27FC236}">
                  <a16:creationId xmlns:a16="http://schemas.microsoft.com/office/drawing/2014/main" id="{AD700179-22EE-F64F-8A3B-AB664FC3CE88}"/>
                </a:ext>
              </a:extLst>
            </p:cNvPr>
            <p:cNvSpPr txBox="1"/>
            <p:nvPr/>
          </p:nvSpPr>
          <p:spPr>
            <a:xfrm>
              <a:off x="6589554" y="3743196"/>
              <a:ext cx="1045479" cy="338555"/>
            </a:xfrm>
            <a:prstGeom prst="rect">
              <a:avLst/>
            </a:prstGeom>
            <a:noFill/>
          </p:spPr>
          <p:txBody>
            <a:bodyPr wrap="none" rtlCol="0">
              <a:spAutoFit/>
            </a:bodyPr>
            <a:lstStyle/>
            <a:p>
              <a:r>
                <a:rPr kumimoji="1" lang="en-US" altLang="ja-JP" sz="1600" dirty="0">
                  <a:solidFill>
                    <a:schemeClr val="bg1"/>
                  </a:solidFill>
                </a:rPr>
                <a:t>BOX SiO</a:t>
              </a:r>
              <a:r>
                <a:rPr kumimoji="1" lang="en-US" altLang="ja-JP" sz="1600" baseline="-25000" dirty="0">
                  <a:solidFill>
                    <a:schemeClr val="bg1"/>
                  </a:solidFill>
                </a:rPr>
                <a:t>2</a:t>
              </a:r>
              <a:endParaRPr kumimoji="1" lang="ja-JP" altLang="en-US" sz="1600" dirty="0">
                <a:solidFill>
                  <a:schemeClr val="bg1"/>
                </a:solidFill>
              </a:endParaRPr>
            </a:p>
          </p:txBody>
        </p:sp>
        <p:sp>
          <p:nvSpPr>
            <p:cNvPr id="59" name="テキスト ボックス 58">
              <a:extLst>
                <a:ext uri="{FF2B5EF4-FFF2-40B4-BE49-F238E27FC236}">
                  <a16:creationId xmlns:a16="http://schemas.microsoft.com/office/drawing/2014/main" id="{5D01FB6E-8E89-0B49-B2D2-1E8C4EF538D2}"/>
                </a:ext>
              </a:extLst>
            </p:cNvPr>
            <p:cNvSpPr txBox="1"/>
            <p:nvPr/>
          </p:nvSpPr>
          <p:spPr>
            <a:xfrm>
              <a:off x="6572505" y="4051122"/>
              <a:ext cx="1194558" cy="338555"/>
            </a:xfrm>
            <a:prstGeom prst="rect">
              <a:avLst/>
            </a:prstGeom>
            <a:noFill/>
          </p:spPr>
          <p:txBody>
            <a:bodyPr wrap="none" rtlCol="0">
              <a:spAutoFit/>
            </a:bodyPr>
            <a:lstStyle/>
            <a:p>
              <a:r>
                <a:rPr kumimoji="1" lang="en-US" altLang="ja-JP" sz="1600" dirty="0">
                  <a:solidFill>
                    <a:schemeClr val="tx2"/>
                  </a:solidFill>
                </a:rPr>
                <a:t>Substrate</a:t>
              </a:r>
              <a:endParaRPr kumimoji="1" lang="ja-JP" altLang="en-US" sz="1600" dirty="0">
                <a:solidFill>
                  <a:schemeClr val="tx2"/>
                </a:solidFill>
              </a:endParaRPr>
            </a:p>
          </p:txBody>
        </p:sp>
      </p:grpSp>
      <p:sp>
        <p:nvSpPr>
          <p:cNvPr id="71" name="スライド番号プレースホルダー 3">
            <a:extLst>
              <a:ext uri="{FF2B5EF4-FFF2-40B4-BE49-F238E27FC236}">
                <a16:creationId xmlns:a16="http://schemas.microsoft.com/office/drawing/2014/main" id="{3AB1B407-B4B6-3D43-963E-0EC320F8242D}"/>
              </a:ext>
            </a:extLst>
          </p:cNvPr>
          <p:cNvSpPr>
            <a:spLocks noGrp="1"/>
          </p:cNvSpPr>
          <p:nvPr>
            <p:ph type="sldNum" sz="quarter" idx="12"/>
          </p:nvPr>
        </p:nvSpPr>
        <p:spPr>
          <a:xfrm>
            <a:off x="8301567" y="6463873"/>
            <a:ext cx="770468" cy="365125"/>
          </a:xfrm>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3522940693"/>
      </p:ext>
    </p:extLst>
  </p:cSld>
  <p:clrMapOvr>
    <a:masterClrMapping/>
  </p:clrMapOvr>
  <mc:AlternateContent xmlns:mc="http://schemas.openxmlformats.org/markup-compatibility/2006" xmlns:p14="http://schemas.microsoft.com/office/powerpoint/2010/main">
    <mc:Choice Requires="p14">
      <p:transition spd="slow" p14:dur="2000" advTm="160238"/>
    </mc:Choice>
    <mc:Fallback xmlns="">
      <p:transition spd="slow" advTm="160238"/>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F56255-0112-4AFE-8C1A-4124D36C5814}"/>
              </a:ext>
            </a:extLst>
          </p:cNvPr>
          <p:cNvSpPr>
            <a:spLocks noGrp="1"/>
          </p:cNvSpPr>
          <p:nvPr>
            <p:ph type="title"/>
          </p:nvPr>
        </p:nvSpPr>
        <p:spPr/>
        <p:txBody>
          <a:bodyPr/>
          <a:lstStyle/>
          <a:p>
            <a:r>
              <a:rPr kumimoji="1" lang="en-US" altLang="ja-JP" dirty="0"/>
              <a:t>SOI-STJ4</a:t>
            </a:r>
            <a:br>
              <a:rPr kumimoji="1" lang="en-US" altLang="ja-JP" dirty="0"/>
            </a:br>
            <a:r>
              <a:rPr kumimoji="1" lang="ja-JP" altLang="en-US"/>
              <a:t>極低温電圧有感型増幅器の開発</a:t>
            </a:r>
            <a:endParaRPr kumimoji="1" lang="ja-JP" altLang="en-US" dirty="0"/>
          </a:p>
        </p:txBody>
      </p:sp>
      <p:sp>
        <p:nvSpPr>
          <p:cNvPr id="4" name="スライド番号プレースホルダー 3">
            <a:extLst>
              <a:ext uri="{FF2B5EF4-FFF2-40B4-BE49-F238E27FC236}">
                <a16:creationId xmlns:a16="http://schemas.microsoft.com/office/drawing/2014/main" id="{DBED37EA-2FC6-48B1-B6ED-25359323C76D}"/>
              </a:ext>
            </a:extLst>
          </p:cNvPr>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9" name="図 8">
            <a:extLst>
              <a:ext uri="{FF2B5EF4-FFF2-40B4-BE49-F238E27FC236}">
                <a16:creationId xmlns:a16="http://schemas.microsoft.com/office/drawing/2014/main" id="{E1F22F79-435E-4FD5-B4EE-0634936FF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 y="2117294"/>
            <a:ext cx="3753916" cy="3597705"/>
          </a:xfrm>
          <a:prstGeom prst="rect">
            <a:avLst/>
          </a:prstGeom>
        </p:spPr>
      </p:pic>
      <p:sp>
        <p:nvSpPr>
          <p:cNvPr id="10" name="テキスト ボックス 9">
            <a:extLst>
              <a:ext uri="{FF2B5EF4-FFF2-40B4-BE49-F238E27FC236}">
                <a16:creationId xmlns:a16="http://schemas.microsoft.com/office/drawing/2014/main" id="{5B50A086-7196-40B9-9670-65CD7A34D1C8}"/>
              </a:ext>
            </a:extLst>
          </p:cNvPr>
          <p:cNvSpPr txBox="1"/>
          <p:nvPr/>
        </p:nvSpPr>
        <p:spPr>
          <a:xfrm>
            <a:off x="3619500" y="1604200"/>
            <a:ext cx="5969000" cy="1938992"/>
          </a:xfrm>
          <a:prstGeom prst="rect">
            <a:avLst/>
          </a:prstGeom>
          <a:noFill/>
          <a:ln>
            <a:solidFill>
              <a:schemeClr val="bg1"/>
            </a:solidFill>
          </a:ln>
        </p:spPr>
        <p:txBody>
          <a:bodyPr wrap="square">
            <a:spAutoFit/>
          </a:bodyPr>
          <a:lstStyle/>
          <a:p>
            <a:pPr algn="l">
              <a:buClr>
                <a:srgbClr val="66FF66"/>
              </a:buClr>
              <a:defRPr/>
            </a:pPr>
            <a:r>
              <a:rPr lang="en-US" altLang="ja-JP" sz="2000" b="1" dirty="0">
                <a:solidFill>
                  <a:srgbClr val="FF0000"/>
                </a:solidFill>
                <a:ea typeface="+mj-ea"/>
                <a:cs typeface="Times" panose="02020603050405020304" pitchFamily="18" charset="0"/>
              </a:rPr>
              <a:t>Amplification</a:t>
            </a:r>
          </a:p>
          <a:p>
            <a:pPr algn="l">
              <a:buClr>
                <a:srgbClr val="66FF66"/>
              </a:buClr>
              <a:defRPr/>
            </a:pPr>
            <a:r>
              <a:rPr lang="ja-JP" altLang="en-US" sz="2000">
                <a:solidFill>
                  <a:schemeClr val="tx2"/>
                </a:solidFill>
                <a:ea typeface="+mj-ea"/>
                <a:cs typeface="Times" panose="02020603050405020304" pitchFamily="18" charset="0"/>
              </a:rPr>
              <a:t>ソース接地増幅回路</a:t>
            </a:r>
            <a:endParaRPr lang="en-US" altLang="ja-JP" sz="2000" dirty="0">
              <a:solidFill>
                <a:schemeClr val="tx2"/>
              </a:solidFill>
              <a:ea typeface="+mj-ea"/>
              <a:cs typeface="Times" panose="02020603050405020304" pitchFamily="18" charset="0"/>
            </a:endParaRPr>
          </a:p>
          <a:p>
            <a:pPr algn="l">
              <a:buClr>
                <a:srgbClr val="66FF66"/>
              </a:buClr>
              <a:defRPr/>
            </a:pPr>
            <a:r>
              <a:rPr lang="en-US" altLang="ja-JP" sz="2000" b="1" dirty="0">
                <a:solidFill>
                  <a:srgbClr val="FFC000"/>
                </a:solidFill>
                <a:ea typeface="+mj-ea"/>
                <a:cs typeface="Times" panose="02020603050405020304" pitchFamily="18" charset="0"/>
              </a:rPr>
              <a:t>Feedback</a:t>
            </a:r>
          </a:p>
          <a:p>
            <a:pPr algn="l">
              <a:buClr>
                <a:srgbClr val="66FF66"/>
              </a:buClr>
              <a:defRPr/>
            </a:pPr>
            <a:r>
              <a:rPr lang="ja-JP" altLang="en-US" sz="2000">
                <a:solidFill>
                  <a:schemeClr val="tx2"/>
                </a:solidFill>
                <a:ea typeface="+mj-ea"/>
                <a:cs typeface="Times" panose="02020603050405020304" pitchFamily="18" charset="0"/>
              </a:rPr>
              <a:t>入力のオフセットを適切な値に固定</a:t>
            </a:r>
            <a:endParaRPr lang="en-US" altLang="ja-JP" sz="2000" dirty="0">
              <a:solidFill>
                <a:schemeClr val="tx2"/>
              </a:solidFill>
              <a:ea typeface="+mj-ea"/>
              <a:cs typeface="Times" panose="02020603050405020304" pitchFamily="18" charset="0"/>
            </a:endParaRPr>
          </a:p>
          <a:p>
            <a:pPr algn="l">
              <a:buClr>
                <a:srgbClr val="66FF66"/>
              </a:buClr>
              <a:defRPr/>
            </a:pPr>
            <a:r>
              <a:rPr lang="en-US" altLang="ja-JP" sz="2000" b="1" dirty="0">
                <a:solidFill>
                  <a:srgbClr val="0070C0"/>
                </a:solidFill>
                <a:ea typeface="+mj-ea"/>
                <a:cs typeface="Times" panose="02020603050405020304" pitchFamily="18" charset="0"/>
              </a:rPr>
              <a:t>Buffer</a:t>
            </a:r>
          </a:p>
          <a:p>
            <a:pPr algn="l">
              <a:buClr>
                <a:srgbClr val="66FF66"/>
              </a:buClr>
              <a:defRPr/>
            </a:pPr>
            <a:r>
              <a:rPr lang="ja-JP" altLang="en-US" sz="2000">
                <a:solidFill>
                  <a:schemeClr val="tx2"/>
                </a:solidFill>
                <a:ea typeface="+mj-ea"/>
                <a:cs typeface="Times" panose="02020603050405020304" pitchFamily="18" charset="0"/>
              </a:rPr>
              <a:t>ソースフォロワー回路により周波数特性を改善</a:t>
            </a:r>
            <a:endParaRPr lang="en-US" altLang="ja-JP" sz="2000" dirty="0">
              <a:solidFill>
                <a:schemeClr val="tx2"/>
              </a:solidFill>
              <a:ea typeface="+mj-ea"/>
              <a:cs typeface="Times" panose="02020603050405020304" pitchFamily="18" charset="0"/>
            </a:endParaRPr>
          </a:p>
        </p:txBody>
      </p:sp>
      <p:sp>
        <p:nvSpPr>
          <p:cNvPr id="16" name="テキスト ボックス 15">
            <a:extLst>
              <a:ext uri="{FF2B5EF4-FFF2-40B4-BE49-F238E27FC236}">
                <a16:creationId xmlns:a16="http://schemas.microsoft.com/office/drawing/2014/main" id="{C1946A48-28FD-4D8F-845D-846B4579F5EA}"/>
              </a:ext>
            </a:extLst>
          </p:cNvPr>
          <p:cNvSpPr txBox="1"/>
          <p:nvPr/>
        </p:nvSpPr>
        <p:spPr>
          <a:xfrm>
            <a:off x="-19406" y="2080617"/>
            <a:ext cx="1532581" cy="369332"/>
          </a:xfrm>
          <a:prstGeom prst="rect">
            <a:avLst/>
          </a:prstGeom>
          <a:noFill/>
        </p:spPr>
        <p:txBody>
          <a:bodyPr wrap="square" rtlCol="0">
            <a:spAutoFit/>
          </a:bodyPr>
          <a:lstStyle/>
          <a:p>
            <a:r>
              <a:rPr kumimoji="1" lang="en-US" altLang="ja-JP" b="1" dirty="0">
                <a:solidFill>
                  <a:schemeClr val="tx2"/>
                </a:solidFill>
              </a:rPr>
              <a:t>SOI-STJ4</a:t>
            </a:r>
            <a:endParaRPr kumimoji="1" lang="ja-JP" altLang="en-US" b="1" dirty="0">
              <a:solidFill>
                <a:schemeClr val="tx2"/>
              </a:solidFill>
            </a:endParaRPr>
          </a:p>
        </p:txBody>
      </p:sp>
      <p:grpSp>
        <p:nvGrpSpPr>
          <p:cNvPr id="70" name="グループ化 69">
            <a:extLst>
              <a:ext uri="{FF2B5EF4-FFF2-40B4-BE49-F238E27FC236}">
                <a16:creationId xmlns:a16="http://schemas.microsoft.com/office/drawing/2014/main" id="{4F1DE498-A48E-C140-8EEC-D87DDF41155F}"/>
              </a:ext>
            </a:extLst>
          </p:cNvPr>
          <p:cNvGrpSpPr/>
          <p:nvPr/>
        </p:nvGrpSpPr>
        <p:grpSpPr>
          <a:xfrm>
            <a:off x="4178981" y="3657600"/>
            <a:ext cx="4122586" cy="3200400"/>
            <a:chOff x="-1" y="1431371"/>
            <a:chExt cx="4665914" cy="3898273"/>
          </a:xfrm>
        </p:grpSpPr>
        <p:pic>
          <p:nvPicPr>
            <p:cNvPr id="71" name="Picture 37">
              <a:extLst>
                <a:ext uri="{FF2B5EF4-FFF2-40B4-BE49-F238E27FC236}">
                  <a16:creationId xmlns:a16="http://schemas.microsoft.com/office/drawing/2014/main" id="{C7E09DBE-BB38-144E-8B06-F311128F557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21" b="5056"/>
            <a:stretch/>
          </p:blipFill>
          <p:spPr bwMode="auto">
            <a:xfrm>
              <a:off x="0" y="1800703"/>
              <a:ext cx="4665913" cy="327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テキスト ボックス 71">
              <a:extLst>
                <a:ext uri="{FF2B5EF4-FFF2-40B4-BE49-F238E27FC236}">
                  <a16:creationId xmlns:a16="http://schemas.microsoft.com/office/drawing/2014/main" id="{1FAFAC27-F34D-3648-B0C5-50D6EB814888}"/>
                </a:ext>
              </a:extLst>
            </p:cNvPr>
            <p:cNvSpPr txBox="1"/>
            <p:nvPr/>
          </p:nvSpPr>
          <p:spPr>
            <a:xfrm>
              <a:off x="-1" y="1431371"/>
              <a:ext cx="615874" cy="369332"/>
            </a:xfrm>
            <a:prstGeom prst="rect">
              <a:avLst/>
            </a:prstGeom>
            <a:noFill/>
          </p:spPr>
          <p:txBody>
            <a:bodyPr wrap="none" rtlCol="0">
              <a:spAutoFit/>
            </a:bodyPr>
            <a:lstStyle/>
            <a:p>
              <a:r>
                <a:rPr kumimoji="1" lang="en-US" altLang="ja-JP" dirty="0"/>
                <a:t>Gain</a:t>
              </a:r>
              <a:endParaRPr kumimoji="1" lang="ja-JP" altLang="en-US" dirty="0"/>
            </a:p>
          </p:txBody>
        </p:sp>
        <p:sp>
          <p:nvSpPr>
            <p:cNvPr id="73" name="テキスト ボックス 72">
              <a:extLst>
                <a:ext uri="{FF2B5EF4-FFF2-40B4-BE49-F238E27FC236}">
                  <a16:creationId xmlns:a16="http://schemas.microsoft.com/office/drawing/2014/main" id="{730D102D-33B7-9144-B856-2901AD6171FD}"/>
                </a:ext>
              </a:extLst>
            </p:cNvPr>
            <p:cNvSpPr txBox="1"/>
            <p:nvPr/>
          </p:nvSpPr>
          <p:spPr>
            <a:xfrm>
              <a:off x="3318973" y="4960312"/>
              <a:ext cx="1165897" cy="369332"/>
            </a:xfrm>
            <a:prstGeom prst="rect">
              <a:avLst/>
            </a:prstGeom>
            <a:noFill/>
          </p:spPr>
          <p:txBody>
            <a:bodyPr wrap="none" rtlCol="0">
              <a:spAutoFit/>
            </a:bodyPr>
            <a:lstStyle/>
            <a:p>
              <a:r>
                <a:rPr kumimoji="1" lang="en-US" altLang="ja-JP" dirty="0"/>
                <a:t>Frequency</a:t>
              </a:r>
              <a:endParaRPr kumimoji="1" lang="ja-JP" altLang="en-US" dirty="0"/>
            </a:p>
          </p:txBody>
        </p:sp>
      </p:grpSp>
    </p:spTree>
    <p:extLst>
      <p:ext uri="{BB962C8B-B14F-4D97-AF65-F5344CB8AC3E}">
        <p14:creationId xmlns:p14="http://schemas.microsoft.com/office/powerpoint/2010/main" val="2892128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03A757-9DB3-3B4C-8206-2ABEAA7B2A3B}"/>
              </a:ext>
            </a:extLst>
          </p:cNvPr>
          <p:cNvSpPr>
            <a:spLocks noGrp="1"/>
          </p:cNvSpPr>
          <p:nvPr>
            <p:ph type="title"/>
          </p:nvPr>
        </p:nvSpPr>
        <p:spPr/>
        <p:txBody>
          <a:bodyPr/>
          <a:lstStyle/>
          <a:p>
            <a:r>
              <a:rPr kumimoji="1" lang="en-US" altLang="ja-JP" dirty="0"/>
              <a:t>SOI-STJ4</a:t>
            </a:r>
            <a:r>
              <a:rPr kumimoji="1" lang="ja-JP" altLang="en-US"/>
              <a:t>による</a:t>
            </a:r>
            <a:r>
              <a:rPr kumimoji="1" lang="en-US" altLang="ja-JP" dirty="0"/>
              <a:t>STJ</a:t>
            </a:r>
            <a:r>
              <a:rPr kumimoji="1" lang="ja-JP" altLang="en-US"/>
              <a:t>光応答信号の増幅</a:t>
            </a:r>
          </a:p>
        </p:txBody>
      </p:sp>
      <p:sp>
        <p:nvSpPr>
          <p:cNvPr id="4" name="スライド番号プレースホルダー 3">
            <a:extLst>
              <a:ext uri="{FF2B5EF4-FFF2-40B4-BE49-F238E27FC236}">
                <a16:creationId xmlns:a16="http://schemas.microsoft.com/office/drawing/2014/main" id="{6A1FFB4C-E8CD-8943-9A82-A6C5975E8B57}"/>
              </a:ext>
            </a:extLst>
          </p:cNvPr>
          <p:cNvSpPr>
            <a:spLocks noGrp="1"/>
          </p:cNvSpPr>
          <p:nvPr>
            <p:ph type="sldNum" sz="quarter" idx="12"/>
          </p:nvPr>
        </p:nvSpPr>
        <p:spPr/>
        <p:txBody>
          <a:bodyPr/>
          <a:lstStyle/>
          <a:p>
            <a:fld id="{D57F1E4F-1CFF-5643-939E-217C01CDF565}" type="slidenum">
              <a:rPr lang="en-US" smtClean="0"/>
              <a:pPr/>
              <a:t>22</a:t>
            </a:fld>
            <a:endParaRPr lang="en-US" dirty="0"/>
          </a:p>
        </p:txBody>
      </p:sp>
      <p:grpSp>
        <p:nvGrpSpPr>
          <p:cNvPr id="5" name="グループ化 4">
            <a:extLst>
              <a:ext uri="{FF2B5EF4-FFF2-40B4-BE49-F238E27FC236}">
                <a16:creationId xmlns:a16="http://schemas.microsoft.com/office/drawing/2014/main" id="{9AA957CA-1AC8-4542-A263-554335D2BB1E}"/>
              </a:ext>
            </a:extLst>
          </p:cNvPr>
          <p:cNvGrpSpPr/>
          <p:nvPr/>
        </p:nvGrpSpPr>
        <p:grpSpPr>
          <a:xfrm>
            <a:off x="1805934" y="1974184"/>
            <a:ext cx="7020566" cy="4058315"/>
            <a:chOff x="1857795" y="3804741"/>
            <a:chExt cx="5422361" cy="2912287"/>
          </a:xfrm>
        </p:grpSpPr>
        <p:grpSp>
          <p:nvGrpSpPr>
            <p:cNvPr id="6" name="グループ化 5">
              <a:extLst>
                <a:ext uri="{FF2B5EF4-FFF2-40B4-BE49-F238E27FC236}">
                  <a16:creationId xmlns:a16="http://schemas.microsoft.com/office/drawing/2014/main" id="{A9ED1507-4E91-7E44-BD57-C6FD4C2A9508}"/>
                </a:ext>
              </a:extLst>
            </p:cNvPr>
            <p:cNvGrpSpPr/>
            <p:nvPr/>
          </p:nvGrpSpPr>
          <p:grpSpPr>
            <a:xfrm>
              <a:off x="1857795" y="3804741"/>
              <a:ext cx="5422361" cy="2912287"/>
              <a:chOff x="226820" y="1180360"/>
              <a:chExt cx="9718703" cy="5169267"/>
            </a:xfrm>
          </p:grpSpPr>
          <p:pic>
            <p:nvPicPr>
              <p:cNvPr id="9" name="図 8">
                <a:extLst>
                  <a:ext uri="{FF2B5EF4-FFF2-40B4-BE49-F238E27FC236}">
                    <a16:creationId xmlns:a16="http://schemas.microsoft.com/office/drawing/2014/main" id="{AE6AF0DA-5886-4149-95ED-3A0566CECD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397" y="1180360"/>
                <a:ext cx="9688010" cy="5002094"/>
              </a:xfrm>
              <a:prstGeom prst="rect">
                <a:avLst/>
              </a:prstGeom>
            </p:spPr>
          </p:pic>
          <p:sp>
            <p:nvSpPr>
              <p:cNvPr id="10" name="テキスト ボックス 9">
                <a:extLst>
                  <a:ext uri="{FF2B5EF4-FFF2-40B4-BE49-F238E27FC236}">
                    <a16:creationId xmlns:a16="http://schemas.microsoft.com/office/drawing/2014/main" id="{FA6BB772-5F16-4146-993E-E7F665B9C15D}"/>
                  </a:ext>
                </a:extLst>
              </p:cNvPr>
              <p:cNvSpPr txBox="1"/>
              <p:nvPr/>
            </p:nvSpPr>
            <p:spPr>
              <a:xfrm>
                <a:off x="682900" y="1466839"/>
                <a:ext cx="560833" cy="409723"/>
              </a:xfrm>
              <a:prstGeom prst="rect">
                <a:avLst/>
              </a:prstGeom>
              <a:solidFill>
                <a:schemeClr val="bg1"/>
              </a:solidFill>
            </p:spPr>
            <p:txBody>
              <a:bodyPr wrap="none" rtlCol="0">
                <a:spAutoFit/>
              </a:bodyPr>
              <a:lstStyle/>
              <a:p>
                <a:pPr algn="ctr"/>
                <a:r>
                  <a:rPr kumimoji="1" lang="en-US" altLang="ja-JP" sz="900" b="1" dirty="0"/>
                  <a:t>70</a:t>
                </a:r>
                <a:endParaRPr kumimoji="1" lang="ja-JP" altLang="en-US" sz="900" b="1" dirty="0"/>
              </a:p>
            </p:txBody>
          </p:sp>
          <p:sp>
            <p:nvSpPr>
              <p:cNvPr id="11" name="テキスト ボックス 10">
                <a:extLst>
                  <a:ext uri="{FF2B5EF4-FFF2-40B4-BE49-F238E27FC236}">
                    <a16:creationId xmlns:a16="http://schemas.microsoft.com/office/drawing/2014/main" id="{A4232FEF-3E8A-1B49-BF99-8CE909CA675A}"/>
                  </a:ext>
                </a:extLst>
              </p:cNvPr>
              <p:cNvSpPr txBox="1"/>
              <p:nvPr/>
            </p:nvSpPr>
            <p:spPr>
              <a:xfrm>
                <a:off x="682900" y="1934033"/>
                <a:ext cx="560833" cy="409723"/>
              </a:xfrm>
              <a:prstGeom prst="rect">
                <a:avLst/>
              </a:prstGeom>
              <a:solidFill>
                <a:schemeClr val="bg1"/>
              </a:solidFill>
            </p:spPr>
            <p:txBody>
              <a:bodyPr wrap="none" rtlCol="0">
                <a:spAutoFit/>
              </a:bodyPr>
              <a:lstStyle/>
              <a:p>
                <a:pPr algn="ctr"/>
                <a:r>
                  <a:rPr kumimoji="1" lang="en-US" altLang="ja-JP" sz="900" b="1" dirty="0"/>
                  <a:t>60</a:t>
                </a:r>
                <a:endParaRPr kumimoji="1" lang="ja-JP" altLang="en-US" sz="900" b="1" dirty="0"/>
              </a:p>
            </p:txBody>
          </p:sp>
          <p:sp>
            <p:nvSpPr>
              <p:cNvPr id="12" name="テキスト ボックス 11">
                <a:extLst>
                  <a:ext uri="{FF2B5EF4-FFF2-40B4-BE49-F238E27FC236}">
                    <a16:creationId xmlns:a16="http://schemas.microsoft.com/office/drawing/2014/main" id="{D7EA7B2A-28F9-2D4A-BEDE-AE449EB44216}"/>
                  </a:ext>
                </a:extLst>
              </p:cNvPr>
              <p:cNvSpPr txBox="1"/>
              <p:nvPr/>
            </p:nvSpPr>
            <p:spPr>
              <a:xfrm>
                <a:off x="682900" y="2387536"/>
                <a:ext cx="560833" cy="409723"/>
              </a:xfrm>
              <a:prstGeom prst="rect">
                <a:avLst/>
              </a:prstGeom>
              <a:solidFill>
                <a:schemeClr val="bg1"/>
              </a:solidFill>
            </p:spPr>
            <p:txBody>
              <a:bodyPr wrap="none" rtlCol="0">
                <a:spAutoFit/>
              </a:bodyPr>
              <a:lstStyle/>
              <a:p>
                <a:pPr algn="ctr"/>
                <a:r>
                  <a:rPr kumimoji="1" lang="en-US" altLang="ja-JP" sz="900" b="1" dirty="0"/>
                  <a:t>5</a:t>
                </a:r>
                <a:r>
                  <a:rPr kumimoji="1" lang="en-US" altLang="ja-JP" sz="900" b="1"/>
                  <a:t>0</a:t>
                </a:r>
                <a:endParaRPr kumimoji="1" lang="ja-JP" altLang="en-US" sz="900" b="1" dirty="0"/>
              </a:p>
            </p:txBody>
          </p:sp>
          <p:sp>
            <p:nvSpPr>
              <p:cNvPr id="13" name="テキスト ボックス 12">
                <a:extLst>
                  <a:ext uri="{FF2B5EF4-FFF2-40B4-BE49-F238E27FC236}">
                    <a16:creationId xmlns:a16="http://schemas.microsoft.com/office/drawing/2014/main" id="{44A59C09-60B6-A14A-A244-E904D3AA3964}"/>
                  </a:ext>
                </a:extLst>
              </p:cNvPr>
              <p:cNvSpPr txBox="1"/>
              <p:nvPr/>
            </p:nvSpPr>
            <p:spPr>
              <a:xfrm>
                <a:off x="682900" y="2823398"/>
                <a:ext cx="560833" cy="409723"/>
              </a:xfrm>
              <a:prstGeom prst="rect">
                <a:avLst/>
              </a:prstGeom>
              <a:solidFill>
                <a:schemeClr val="bg1"/>
              </a:solidFill>
            </p:spPr>
            <p:txBody>
              <a:bodyPr wrap="none" rtlCol="0">
                <a:spAutoFit/>
              </a:bodyPr>
              <a:lstStyle/>
              <a:p>
                <a:pPr algn="ctr"/>
                <a:r>
                  <a:rPr kumimoji="1" lang="en-US" altLang="ja-JP" sz="900" b="1" dirty="0"/>
                  <a:t>40</a:t>
                </a:r>
                <a:endParaRPr kumimoji="1" lang="ja-JP" altLang="en-US" sz="900" b="1" dirty="0"/>
              </a:p>
            </p:txBody>
          </p:sp>
          <p:sp>
            <p:nvSpPr>
              <p:cNvPr id="14" name="正方形/長方形 13">
                <a:extLst>
                  <a:ext uri="{FF2B5EF4-FFF2-40B4-BE49-F238E27FC236}">
                    <a16:creationId xmlns:a16="http://schemas.microsoft.com/office/drawing/2014/main" id="{31B2A957-A3E1-EC41-9F9D-70DA4D450E16}"/>
                  </a:ext>
                </a:extLst>
              </p:cNvPr>
              <p:cNvSpPr/>
              <p:nvPr/>
            </p:nvSpPr>
            <p:spPr>
              <a:xfrm>
                <a:off x="652825" y="3788036"/>
                <a:ext cx="276329" cy="135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15" name="テキスト ボックス 14">
                <a:extLst>
                  <a:ext uri="{FF2B5EF4-FFF2-40B4-BE49-F238E27FC236}">
                    <a16:creationId xmlns:a16="http://schemas.microsoft.com/office/drawing/2014/main" id="{5FE2B395-7967-8749-AAD5-DDEDBBB4BA35}"/>
                  </a:ext>
                </a:extLst>
              </p:cNvPr>
              <p:cNvSpPr txBox="1"/>
              <p:nvPr/>
            </p:nvSpPr>
            <p:spPr>
              <a:xfrm>
                <a:off x="444293" y="4043775"/>
                <a:ext cx="790685" cy="409723"/>
              </a:xfrm>
              <a:prstGeom prst="rect">
                <a:avLst/>
              </a:prstGeom>
              <a:solidFill>
                <a:schemeClr val="bg1"/>
              </a:solidFill>
            </p:spPr>
            <p:txBody>
              <a:bodyPr wrap="none" rtlCol="0">
                <a:spAutoFit/>
              </a:bodyPr>
              <a:lstStyle/>
              <a:p>
                <a:pPr algn="ctr"/>
                <a:r>
                  <a:rPr kumimoji="1" lang="en-US" altLang="ja-JP" sz="900" b="1" dirty="0"/>
                  <a:t>1600</a:t>
                </a:r>
                <a:endParaRPr kumimoji="1" lang="ja-JP" altLang="en-US" sz="900" b="1" dirty="0"/>
              </a:p>
            </p:txBody>
          </p:sp>
          <p:sp>
            <p:nvSpPr>
              <p:cNvPr id="16" name="テキスト ボックス 15">
                <a:extLst>
                  <a:ext uri="{FF2B5EF4-FFF2-40B4-BE49-F238E27FC236}">
                    <a16:creationId xmlns:a16="http://schemas.microsoft.com/office/drawing/2014/main" id="{90E4CAA0-133C-9049-8D15-6398B5FA3AC6}"/>
                  </a:ext>
                </a:extLst>
              </p:cNvPr>
              <p:cNvSpPr txBox="1"/>
              <p:nvPr/>
            </p:nvSpPr>
            <p:spPr>
              <a:xfrm>
                <a:off x="444293" y="4449872"/>
                <a:ext cx="790685" cy="409723"/>
              </a:xfrm>
              <a:prstGeom prst="rect">
                <a:avLst/>
              </a:prstGeom>
              <a:solidFill>
                <a:schemeClr val="bg1"/>
              </a:solidFill>
            </p:spPr>
            <p:txBody>
              <a:bodyPr wrap="none" rtlCol="0">
                <a:spAutoFit/>
              </a:bodyPr>
              <a:lstStyle/>
              <a:p>
                <a:pPr algn="ctr"/>
                <a:r>
                  <a:rPr kumimoji="1" lang="en-US" altLang="ja-JP" sz="900" b="1" dirty="0"/>
                  <a:t>1200</a:t>
                </a:r>
                <a:endParaRPr kumimoji="1" lang="ja-JP" altLang="en-US" sz="900" b="1" dirty="0"/>
              </a:p>
            </p:txBody>
          </p:sp>
          <p:sp>
            <p:nvSpPr>
              <p:cNvPr id="17" name="テキスト ボックス 16">
                <a:extLst>
                  <a:ext uri="{FF2B5EF4-FFF2-40B4-BE49-F238E27FC236}">
                    <a16:creationId xmlns:a16="http://schemas.microsoft.com/office/drawing/2014/main" id="{E567C8B5-D97D-E943-8467-0A3603E6E92E}"/>
                  </a:ext>
                </a:extLst>
              </p:cNvPr>
              <p:cNvSpPr txBox="1"/>
              <p:nvPr/>
            </p:nvSpPr>
            <p:spPr>
              <a:xfrm>
                <a:off x="560265" y="4841892"/>
                <a:ext cx="675758" cy="409723"/>
              </a:xfrm>
              <a:prstGeom prst="rect">
                <a:avLst/>
              </a:prstGeom>
              <a:solidFill>
                <a:schemeClr val="bg1"/>
              </a:solidFill>
            </p:spPr>
            <p:txBody>
              <a:bodyPr wrap="none" rtlCol="0">
                <a:spAutoFit/>
              </a:bodyPr>
              <a:lstStyle/>
              <a:p>
                <a:pPr algn="ctr"/>
                <a:r>
                  <a:rPr kumimoji="1" lang="en-US" altLang="ja-JP" sz="900" b="1"/>
                  <a:t>800</a:t>
                </a:r>
                <a:endParaRPr kumimoji="1" lang="ja-JP" altLang="en-US" sz="900" b="1" dirty="0"/>
              </a:p>
            </p:txBody>
          </p:sp>
          <p:sp>
            <p:nvSpPr>
              <p:cNvPr id="18" name="テキスト ボックス 17">
                <a:extLst>
                  <a:ext uri="{FF2B5EF4-FFF2-40B4-BE49-F238E27FC236}">
                    <a16:creationId xmlns:a16="http://schemas.microsoft.com/office/drawing/2014/main" id="{AF3D8AE9-CA55-A849-B0C2-1BF9A98E9DC8}"/>
                  </a:ext>
                </a:extLst>
              </p:cNvPr>
              <p:cNvSpPr txBox="1"/>
              <p:nvPr/>
            </p:nvSpPr>
            <p:spPr>
              <a:xfrm>
                <a:off x="560265" y="5231065"/>
                <a:ext cx="675758" cy="409723"/>
              </a:xfrm>
              <a:prstGeom prst="rect">
                <a:avLst/>
              </a:prstGeom>
              <a:solidFill>
                <a:schemeClr val="bg1"/>
              </a:solidFill>
            </p:spPr>
            <p:txBody>
              <a:bodyPr wrap="none" rtlCol="0">
                <a:spAutoFit/>
              </a:bodyPr>
              <a:lstStyle/>
              <a:p>
                <a:pPr algn="ctr"/>
                <a:r>
                  <a:rPr kumimoji="1" lang="en-US" altLang="ja-JP" sz="900" b="1" dirty="0"/>
                  <a:t>400</a:t>
                </a:r>
                <a:endParaRPr kumimoji="1" lang="ja-JP" altLang="en-US" sz="900" b="1" dirty="0"/>
              </a:p>
            </p:txBody>
          </p:sp>
          <p:sp>
            <p:nvSpPr>
              <p:cNvPr id="19" name="テキスト ボックス 18">
                <a:extLst>
                  <a:ext uri="{FF2B5EF4-FFF2-40B4-BE49-F238E27FC236}">
                    <a16:creationId xmlns:a16="http://schemas.microsoft.com/office/drawing/2014/main" id="{9F2C83B4-1225-8D4B-B8D5-831F6AF97722}"/>
                  </a:ext>
                </a:extLst>
              </p:cNvPr>
              <p:cNvSpPr txBox="1"/>
              <p:nvPr/>
            </p:nvSpPr>
            <p:spPr>
              <a:xfrm>
                <a:off x="818611" y="5624858"/>
                <a:ext cx="445909" cy="409723"/>
              </a:xfrm>
              <a:prstGeom prst="rect">
                <a:avLst/>
              </a:prstGeom>
              <a:solidFill>
                <a:schemeClr val="bg1"/>
              </a:solidFill>
            </p:spPr>
            <p:txBody>
              <a:bodyPr wrap="none" rtlCol="0">
                <a:spAutoFit/>
              </a:bodyPr>
              <a:lstStyle/>
              <a:p>
                <a:pPr algn="ctr"/>
                <a:r>
                  <a:rPr kumimoji="1" lang="en-US" altLang="ja-JP" sz="900" b="1" dirty="0"/>
                  <a:t>0</a:t>
                </a:r>
                <a:endParaRPr kumimoji="1" lang="ja-JP" altLang="en-US" sz="900" b="1" dirty="0"/>
              </a:p>
            </p:txBody>
          </p:sp>
          <p:sp>
            <p:nvSpPr>
              <p:cNvPr id="20" name="テキスト ボックス 19">
                <a:extLst>
                  <a:ext uri="{FF2B5EF4-FFF2-40B4-BE49-F238E27FC236}">
                    <a16:creationId xmlns:a16="http://schemas.microsoft.com/office/drawing/2014/main" id="{6E840F80-2050-3A4B-A443-DA8633CB4B04}"/>
                  </a:ext>
                </a:extLst>
              </p:cNvPr>
              <p:cNvSpPr txBox="1"/>
              <p:nvPr/>
            </p:nvSpPr>
            <p:spPr>
              <a:xfrm>
                <a:off x="818673" y="3400982"/>
                <a:ext cx="790685" cy="409723"/>
              </a:xfrm>
              <a:prstGeom prst="rect">
                <a:avLst/>
              </a:prstGeom>
              <a:solidFill>
                <a:schemeClr val="bg1"/>
              </a:solidFill>
            </p:spPr>
            <p:txBody>
              <a:bodyPr wrap="none" rtlCol="0">
                <a:spAutoFit/>
              </a:bodyPr>
              <a:lstStyle/>
              <a:p>
                <a:pPr algn="ctr"/>
                <a:r>
                  <a:rPr kumimoji="1" lang="en-US" altLang="ja-JP" sz="900" b="1" dirty="0">
                    <a:solidFill>
                      <a:srgbClr val="FF0000"/>
                    </a:solidFill>
                  </a:rPr>
                  <a:t>-100</a:t>
                </a:r>
                <a:endParaRPr kumimoji="1" lang="ja-JP" altLang="en-US" sz="900" b="1" dirty="0">
                  <a:solidFill>
                    <a:srgbClr val="FF0000"/>
                  </a:solidFill>
                </a:endParaRPr>
              </a:p>
            </p:txBody>
          </p:sp>
          <p:sp>
            <p:nvSpPr>
              <p:cNvPr id="21" name="テキスト ボックス 20">
                <a:extLst>
                  <a:ext uri="{FF2B5EF4-FFF2-40B4-BE49-F238E27FC236}">
                    <a16:creationId xmlns:a16="http://schemas.microsoft.com/office/drawing/2014/main" id="{7E490D67-86C8-E349-9140-22B799D081BF}"/>
                  </a:ext>
                </a:extLst>
              </p:cNvPr>
              <p:cNvSpPr txBox="1"/>
              <p:nvPr/>
            </p:nvSpPr>
            <p:spPr>
              <a:xfrm>
                <a:off x="1666155" y="3400982"/>
                <a:ext cx="675758" cy="409723"/>
              </a:xfrm>
              <a:prstGeom prst="rect">
                <a:avLst/>
              </a:prstGeom>
              <a:solidFill>
                <a:schemeClr val="bg1"/>
              </a:solidFill>
            </p:spPr>
            <p:txBody>
              <a:bodyPr wrap="none" rtlCol="0">
                <a:spAutoFit/>
              </a:bodyPr>
              <a:lstStyle/>
              <a:p>
                <a:pPr algn="ctr"/>
                <a:r>
                  <a:rPr kumimoji="1" lang="en-US" altLang="ja-JP" sz="900" b="1">
                    <a:solidFill>
                      <a:srgbClr val="FF0000"/>
                    </a:solidFill>
                  </a:rPr>
                  <a:t>-80</a:t>
                </a:r>
                <a:endParaRPr kumimoji="1" lang="ja-JP" altLang="en-US" sz="900" b="1" dirty="0">
                  <a:solidFill>
                    <a:srgbClr val="FF0000"/>
                  </a:solidFill>
                </a:endParaRPr>
              </a:p>
            </p:txBody>
          </p:sp>
          <p:sp>
            <p:nvSpPr>
              <p:cNvPr id="22" name="テキスト ボックス 21">
                <a:extLst>
                  <a:ext uri="{FF2B5EF4-FFF2-40B4-BE49-F238E27FC236}">
                    <a16:creationId xmlns:a16="http://schemas.microsoft.com/office/drawing/2014/main" id="{D35C99BD-8B03-204F-9FA0-D88C895F62F6}"/>
                  </a:ext>
                </a:extLst>
              </p:cNvPr>
              <p:cNvSpPr txBox="1"/>
              <p:nvPr/>
            </p:nvSpPr>
            <p:spPr>
              <a:xfrm>
                <a:off x="4855447" y="3400982"/>
                <a:ext cx="445909" cy="409723"/>
              </a:xfrm>
              <a:prstGeom prst="rect">
                <a:avLst/>
              </a:prstGeom>
              <a:solidFill>
                <a:schemeClr val="bg1"/>
              </a:solidFill>
            </p:spPr>
            <p:txBody>
              <a:bodyPr wrap="none" rtlCol="0">
                <a:spAutoFit/>
              </a:bodyPr>
              <a:lstStyle/>
              <a:p>
                <a:pPr algn="ctr"/>
                <a:r>
                  <a:rPr kumimoji="1" lang="en-US" altLang="ja-JP" sz="900" b="1" dirty="0">
                    <a:solidFill>
                      <a:srgbClr val="FF0000"/>
                    </a:solidFill>
                  </a:rPr>
                  <a:t>0</a:t>
                </a:r>
                <a:endParaRPr kumimoji="1" lang="ja-JP" altLang="en-US" sz="900" b="1" dirty="0">
                  <a:solidFill>
                    <a:srgbClr val="FF0000"/>
                  </a:solidFill>
                </a:endParaRPr>
              </a:p>
            </p:txBody>
          </p:sp>
          <p:sp>
            <p:nvSpPr>
              <p:cNvPr id="23" name="テキスト ボックス 22">
                <a:extLst>
                  <a:ext uri="{FF2B5EF4-FFF2-40B4-BE49-F238E27FC236}">
                    <a16:creationId xmlns:a16="http://schemas.microsoft.com/office/drawing/2014/main" id="{4E868530-F871-724D-9BEC-97B3CD0CC847}"/>
                  </a:ext>
                </a:extLst>
              </p:cNvPr>
              <p:cNvSpPr txBox="1"/>
              <p:nvPr/>
            </p:nvSpPr>
            <p:spPr>
              <a:xfrm>
                <a:off x="2428358" y="3400982"/>
                <a:ext cx="675758" cy="409723"/>
              </a:xfrm>
              <a:prstGeom prst="rect">
                <a:avLst/>
              </a:prstGeom>
              <a:solidFill>
                <a:schemeClr val="bg1"/>
              </a:solidFill>
            </p:spPr>
            <p:txBody>
              <a:bodyPr wrap="none" rtlCol="0">
                <a:spAutoFit/>
              </a:bodyPr>
              <a:lstStyle/>
              <a:p>
                <a:pPr algn="ctr"/>
                <a:r>
                  <a:rPr kumimoji="1" lang="en-US" altLang="ja-JP" sz="900" b="1">
                    <a:solidFill>
                      <a:srgbClr val="FF0000"/>
                    </a:solidFill>
                  </a:rPr>
                  <a:t>-40</a:t>
                </a:r>
                <a:endParaRPr kumimoji="1" lang="ja-JP" altLang="en-US" sz="900" b="1" dirty="0">
                  <a:solidFill>
                    <a:srgbClr val="FF0000"/>
                  </a:solidFill>
                </a:endParaRPr>
              </a:p>
            </p:txBody>
          </p:sp>
          <p:sp>
            <p:nvSpPr>
              <p:cNvPr id="24" name="テキスト ボックス 23">
                <a:extLst>
                  <a:ext uri="{FF2B5EF4-FFF2-40B4-BE49-F238E27FC236}">
                    <a16:creationId xmlns:a16="http://schemas.microsoft.com/office/drawing/2014/main" id="{5647189C-C090-EF45-A8D9-BBF41068FF28}"/>
                  </a:ext>
                </a:extLst>
              </p:cNvPr>
              <p:cNvSpPr txBox="1"/>
              <p:nvPr/>
            </p:nvSpPr>
            <p:spPr>
              <a:xfrm>
                <a:off x="3164209" y="3400982"/>
                <a:ext cx="675758" cy="409723"/>
              </a:xfrm>
              <a:prstGeom prst="rect">
                <a:avLst/>
              </a:prstGeom>
              <a:solidFill>
                <a:schemeClr val="bg1"/>
              </a:solidFill>
            </p:spPr>
            <p:txBody>
              <a:bodyPr wrap="none" rtlCol="0">
                <a:spAutoFit/>
              </a:bodyPr>
              <a:lstStyle/>
              <a:p>
                <a:pPr algn="ctr"/>
                <a:r>
                  <a:rPr kumimoji="1" lang="en-US" altLang="ja-JP" sz="900" b="1">
                    <a:solidFill>
                      <a:srgbClr val="FF0000"/>
                    </a:solidFill>
                  </a:rPr>
                  <a:t>-40</a:t>
                </a:r>
                <a:endParaRPr kumimoji="1" lang="ja-JP" altLang="en-US" sz="900" b="1" dirty="0">
                  <a:solidFill>
                    <a:srgbClr val="FF0000"/>
                  </a:solidFill>
                </a:endParaRPr>
              </a:p>
            </p:txBody>
          </p:sp>
          <p:sp>
            <p:nvSpPr>
              <p:cNvPr id="25" name="テキスト ボックス 24">
                <a:extLst>
                  <a:ext uri="{FF2B5EF4-FFF2-40B4-BE49-F238E27FC236}">
                    <a16:creationId xmlns:a16="http://schemas.microsoft.com/office/drawing/2014/main" id="{BC278669-3825-0F4B-A510-3B1B011FC804}"/>
                  </a:ext>
                </a:extLst>
              </p:cNvPr>
              <p:cNvSpPr txBox="1"/>
              <p:nvPr/>
            </p:nvSpPr>
            <p:spPr>
              <a:xfrm>
                <a:off x="3909567" y="3415127"/>
                <a:ext cx="675758" cy="409723"/>
              </a:xfrm>
              <a:prstGeom prst="rect">
                <a:avLst/>
              </a:prstGeom>
              <a:solidFill>
                <a:schemeClr val="bg1"/>
              </a:solidFill>
            </p:spPr>
            <p:txBody>
              <a:bodyPr wrap="none" rtlCol="0">
                <a:spAutoFit/>
              </a:bodyPr>
              <a:lstStyle/>
              <a:p>
                <a:pPr algn="ctr"/>
                <a:r>
                  <a:rPr kumimoji="1" lang="en-US" altLang="ja-JP" sz="900" b="1" dirty="0">
                    <a:solidFill>
                      <a:srgbClr val="FF0000"/>
                    </a:solidFill>
                  </a:rPr>
                  <a:t>-20</a:t>
                </a:r>
                <a:endParaRPr kumimoji="1" lang="ja-JP" altLang="en-US" sz="900" b="1" dirty="0">
                  <a:solidFill>
                    <a:srgbClr val="FF0000"/>
                  </a:solidFill>
                </a:endParaRPr>
              </a:p>
            </p:txBody>
          </p:sp>
          <p:sp>
            <p:nvSpPr>
              <p:cNvPr id="26" name="テキスト ボックス 25">
                <a:extLst>
                  <a:ext uri="{FF2B5EF4-FFF2-40B4-BE49-F238E27FC236}">
                    <a16:creationId xmlns:a16="http://schemas.microsoft.com/office/drawing/2014/main" id="{54140DA3-916C-0146-A6C7-C56DBB3CD12F}"/>
                  </a:ext>
                </a:extLst>
              </p:cNvPr>
              <p:cNvSpPr txBox="1"/>
              <p:nvPr/>
            </p:nvSpPr>
            <p:spPr>
              <a:xfrm>
                <a:off x="5567799" y="3406975"/>
                <a:ext cx="560833" cy="409723"/>
              </a:xfrm>
              <a:prstGeom prst="rect">
                <a:avLst/>
              </a:prstGeom>
              <a:solidFill>
                <a:schemeClr val="bg1"/>
              </a:solidFill>
            </p:spPr>
            <p:txBody>
              <a:bodyPr wrap="none" rtlCol="0">
                <a:spAutoFit/>
              </a:bodyPr>
              <a:lstStyle/>
              <a:p>
                <a:pPr algn="ctr"/>
                <a:r>
                  <a:rPr kumimoji="1" lang="en-US" altLang="ja-JP" sz="900" b="1">
                    <a:solidFill>
                      <a:srgbClr val="FF0000"/>
                    </a:solidFill>
                  </a:rPr>
                  <a:t>20</a:t>
                </a:r>
                <a:endParaRPr kumimoji="1" lang="ja-JP" altLang="en-US" sz="900" b="1" dirty="0">
                  <a:solidFill>
                    <a:srgbClr val="FF0000"/>
                  </a:solidFill>
                </a:endParaRPr>
              </a:p>
            </p:txBody>
          </p:sp>
          <p:sp>
            <p:nvSpPr>
              <p:cNvPr id="27" name="テキスト ボックス 26">
                <a:extLst>
                  <a:ext uri="{FF2B5EF4-FFF2-40B4-BE49-F238E27FC236}">
                    <a16:creationId xmlns:a16="http://schemas.microsoft.com/office/drawing/2014/main" id="{708120C8-CF4A-3A43-9540-0E276D7E894B}"/>
                  </a:ext>
                </a:extLst>
              </p:cNvPr>
              <p:cNvSpPr txBox="1"/>
              <p:nvPr/>
            </p:nvSpPr>
            <p:spPr>
              <a:xfrm>
                <a:off x="6304217" y="3407133"/>
                <a:ext cx="560833" cy="409723"/>
              </a:xfrm>
              <a:prstGeom prst="rect">
                <a:avLst/>
              </a:prstGeom>
              <a:solidFill>
                <a:schemeClr val="bg1"/>
              </a:solidFill>
            </p:spPr>
            <p:txBody>
              <a:bodyPr wrap="none" rtlCol="0">
                <a:spAutoFit/>
              </a:bodyPr>
              <a:lstStyle/>
              <a:p>
                <a:pPr algn="ctr"/>
                <a:r>
                  <a:rPr kumimoji="1" lang="en-US" altLang="ja-JP" sz="900" b="1" dirty="0">
                    <a:solidFill>
                      <a:srgbClr val="FF0000"/>
                    </a:solidFill>
                  </a:rPr>
                  <a:t>40</a:t>
                </a:r>
                <a:endParaRPr kumimoji="1" lang="ja-JP" altLang="en-US" sz="900" b="1" dirty="0">
                  <a:solidFill>
                    <a:srgbClr val="FF0000"/>
                  </a:solidFill>
                </a:endParaRPr>
              </a:p>
            </p:txBody>
          </p:sp>
          <p:sp>
            <p:nvSpPr>
              <p:cNvPr id="28" name="テキスト ボックス 27">
                <a:extLst>
                  <a:ext uri="{FF2B5EF4-FFF2-40B4-BE49-F238E27FC236}">
                    <a16:creationId xmlns:a16="http://schemas.microsoft.com/office/drawing/2014/main" id="{A86F30ED-CFFD-7946-8BC8-C32C88E8207B}"/>
                  </a:ext>
                </a:extLst>
              </p:cNvPr>
              <p:cNvSpPr txBox="1"/>
              <p:nvPr/>
            </p:nvSpPr>
            <p:spPr>
              <a:xfrm>
                <a:off x="7012031" y="3407133"/>
                <a:ext cx="560833" cy="409723"/>
              </a:xfrm>
              <a:prstGeom prst="rect">
                <a:avLst/>
              </a:prstGeom>
              <a:solidFill>
                <a:schemeClr val="bg1"/>
              </a:solidFill>
            </p:spPr>
            <p:txBody>
              <a:bodyPr wrap="none" rtlCol="0">
                <a:spAutoFit/>
              </a:bodyPr>
              <a:lstStyle/>
              <a:p>
                <a:pPr algn="ctr"/>
                <a:r>
                  <a:rPr kumimoji="1" lang="en-US" altLang="ja-JP" sz="900" b="1" dirty="0">
                    <a:solidFill>
                      <a:srgbClr val="FF0000"/>
                    </a:solidFill>
                  </a:rPr>
                  <a:t>60</a:t>
                </a:r>
                <a:endParaRPr kumimoji="1" lang="ja-JP" altLang="en-US" sz="900" b="1" dirty="0">
                  <a:solidFill>
                    <a:srgbClr val="FF0000"/>
                  </a:solidFill>
                </a:endParaRPr>
              </a:p>
            </p:txBody>
          </p:sp>
          <p:sp>
            <p:nvSpPr>
              <p:cNvPr id="29" name="テキスト ボックス 28">
                <a:extLst>
                  <a:ext uri="{FF2B5EF4-FFF2-40B4-BE49-F238E27FC236}">
                    <a16:creationId xmlns:a16="http://schemas.microsoft.com/office/drawing/2014/main" id="{F0CEE45F-D166-DB4F-8E43-CF453053F4C5}"/>
                  </a:ext>
                </a:extLst>
              </p:cNvPr>
              <p:cNvSpPr txBox="1"/>
              <p:nvPr/>
            </p:nvSpPr>
            <p:spPr>
              <a:xfrm>
                <a:off x="7831040" y="3406974"/>
                <a:ext cx="560833" cy="409723"/>
              </a:xfrm>
              <a:prstGeom prst="rect">
                <a:avLst/>
              </a:prstGeom>
              <a:solidFill>
                <a:schemeClr val="bg1"/>
              </a:solidFill>
            </p:spPr>
            <p:txBody>
              <a:bodyPr wrap="none" rtlCol="0">
                <a:spAutoFit/>
              </a:bodyPr>
              <a:lstStyle/>
              <a:p>
                <a:pPr algn="ctr"/>
                <a:r>
                  <a:rPr kumimoji="1" lang="en-US" altLang="ja-JP" sz="900" b="1" dirty="0">
                    <a:solidFill>
                      <a:srgbClr val="FF0000"/>
                    </a:solidFill>
                  </a:rPr>
                  <a:t>80</a:t>
                </a:r>
                <a:endParaRPr kumimoji="1" lang="ja-JP" altLang="en-US" sz="900" b="1" dirty="0">
                  <a:solidFill>
                    <a:srgbClr val="FF0000"/>
                  </a:solidFill>
                </a:endParaRPr>
              </a:p>
            </p:txBody>
          </p:sp>
          <p:sp>
            <p:nvSpPr>
              <p:cNvPr id="30" name="テキスト ボックス 29">
                <a:extLst>
                  <a:ext uri="{FF2B5EF4-FFF2-40B4-BE49-F238E27FC236}">
                    <a16:creationId xmlns:a16="http://schemas.microsoft.com/office/drawing/2014/main" id="{395B6EA1-1CAB-6D47-B7C8-12BF7C062584}"/>
                  </a:ext>
                </a:extLst>
              </p:cNvPr>
              <p:cNvSpPr txBox="1"/>
              <p:nvPr/>
            </p:nvSpPr>
            <p:spPr>
              <a:xfrm>
                <a:off x="8481391" y="3397486"/>
                <a:ext cx="675758" cy="409723"/>
              </a:xfrm>
              <a:prstGeom prst="rect">
                <a:avLst/>
              </a:prstGeom>
              <a:solidFill>
                <a:schemeClr val="bg1"/>
              </a:solidFill>
            </p:spPr>
            <p:txBody>
              <a:bodyPr wrap="none" rtlCol="0">
                <a:spAutoFit/>
              </a:bodyPr>
              <a:lstStyle/>
              <a:p>
                <a:pPr algn="ctr"/>
                <a:r>
                  <a:rPr kumimoji="1" lang="en-US" altLang="ja-JP" sz="900" b="1" dirty="0">
                    <a:solidFill>
                      <a:srgbClr val="FF0000"/>
                    </a:solidFill>
                  </a:rPr>
                  <a:t>100</a:t>
                </a:r>
                <a:endParaRPr kumimoji="1" lang="ja-JP" altLang="en-US" sz="900" b="1" dirty="0">
                  <a:solidFill>
                    <a:srgbClr val="FF0000"/>
                  </a:solidFill>
                </a:endParaRPr>
              </a:p>
            </p:txBody>
          </p:sp>
          <p:sp>
            <p:nvSpPr>
              <p:cNvPr id="31" name="テキスト ボックス 30">
                <a:extLst>
                  <a:ext uri="{FF2B5EF4-FFF2-40B4-BE49-F238E27FC236}">
                    <a16:creationId xmlns:a16="http://schemas.microsoft.com/office/drawing/2014/main" id="{2484AD30-4635-8341-BB0B-B842360E28CF}"/>
                  </a:ext>
                </a:extLst>
              </p:cNvPr>
              <p:cNvSpPr txBox="1"/>
              <p:nvPr/>
            </p:nvSpPr>
            <p:spPr>
              <a:xfrm>
                <a:off x="831411" y="5902427"/>
                <a:ext cx="790685" cy="409723"/>
              </a:xfrm>
              <a:prstGeom prst="rect">
                <a:avLst/>
              </a:prstGeom>
              <a:solidFill>
                <a:schemeClr val="bg1"/>
              </a:solidFill>
            </p:spPr>
            <p:txBody>
              <a:bodyPr wrap="none" rtlCol="0">
                <a:spAutoFit/>
              </a:bodyPr>
              <a:lstStyle/>
              <a:p>
                <a:pPr algn="ctr"/>
                <a:r>
                  <a:rPr kumimoji="1" lang="en-US" altLang="ja-JP" sz="900" b="1" dirty="0">
                    <a:solidFill>
                      <a:srgbClr val="0070C0"/>
                    </a:solidFill>
                  </a:rPr>
                  <a:t>-100</a:t>
                </a:r>
                <a:endParaRPr kumimoji="1" lang="ja-JP" altLang="en-US" sz="900" b="1" dirty="0">
                  <a:solidFill>
                    <a:srgbClr val="0070C0"/>
                  </a:solidFill>
                </a:endParaRPr>
              </a:p>
            </p:txBody>
          </p:sp>
          <p:sp>
            <p:nvSpPr>
              <p:cNvPr id="32" name="テキスト ボックス 31">
                <a:extLst>
                  <a:ext uri="{FF2B5EF4-FFF2-40B4-BE49-F238E27FC236}">
                    <a16:creationId xmlns:a16="http://schemas.microsoft.com/office/drawing/2014/main" id="{C1CC2DDD-39A8-724C-9B0A-3D0DDA7D6692}"/>
                  </a:ext>
                </a:extLst>
              </p:cNvPr>
              <p:cNvSpPr txBox="1"/>
              <p:nvPr/>
            </p:nvSpPr>
            <p:spPr>
              <a:xfrm>
                <a:off x="1678888" y="5902427"/>
                <a:ext cx="675758" cy="409723"/>
              </a:xfrm>
              <a:prstGeom prst="rect">
                <a:avLst/>
              </a:prstGeom>
              <a:solidFill>
                <a:schemeClr val="bg1"/>
              </a:solidFill>
            </p:spPr>
            <p:txBody>
              <a:bodyPr wrap="none" rtlCol="0">
                <a:spAutoFit/>
              </a:bodyPr>
              <a:lstStyle/>
              <a:p>
                <a:pPr algn="ctr"/>
                <a:r>
                  <a:rPr kumimoji="1" lang="en-US" altLang="ja-JP" sz="900" b="1">
                    <a:solidFill>
                      <a:srgbClr val="0070C0"/>
                    </a:solidFill>
                  </a:rPr>
                  <a:t>-80</a:t>
                </a:r>
                <a:endParaRPr kumimoji="1" lang="ja-JP" altLang="en-US" sz="900" b="1" dirty="0">
                  <a:solidFill>
                    <a:srgbClr val="0070C0"/>
                  </a:solidFill>
                </a:endParaRPr>
              </a:p>
            </p:txBody>
          </p:sp>
          <p:sp>
            <p:nvSpPr>
              <p:cNvPr id="33" name="テキスト ボックス 32">
                <a:extLst>
                  <a:ext uri="{FF2B5EF4-FFF2-40B4-BE49-F238E27FC236}">
                    <a16:creationId xmlns:a16="http://schemas.microsoft.com/office/drawing/2014/main" id="{3661B642-3459-3B45-A989-3C4F303EC51B}"/>
                  </a:ext>
                </a:extLst>
              </p:cNvPr>
              <p:cNvSpPr txBox="1"/>
              <p:nvPr/>
            </p:nvSpPr>
            <p:spPr>
              <a:xfrm>
                <a:off x="4868180" y="5902427"/>
                <a:ext cx="445909" cy="409723"/>
              </a:xfrm>
              <a:prstGeom prst="rect">
                <a:avLst/>
              </a:prstGeom>
              <a:solidFill>
                <a:schemeClr val="bg1"/>
              </a:solidFill>
            </p:spPr>
            <p:txBody>
              <a:bodyPr wrap="none" rtlCol="0">
                <a:spAutoFit/>
              </a:bodyPr>
              <a:lstStyle/>
              <a:p>
                <a:pPr algn="ctr"/>
                <a:r>
                  <a:rPr kumimoji="1" lang="en-US" altLang="ja-JP" sz="900" b="1" dirty="0">
                    <a:solidFill>
                      <a:srgbClr val="0070C0"/>
                    </a:solidFill>
                  </a:rPr>
                  <a:t>0</a:t>
                </a:r>
                <a:endParaRPr kumimoji="1" lang="ja-JP" altLang="en-US" sz="900" b="1" dirty="0">
                  <a:solidFill>
                    <a:srgbClr val="0070C0"/>
                  </a:solidFill>
                </a:endParaRPr>
              </a:p>
            </p:txBody>
          </p:sp>
          <p:sp>
            <p:nvSpPr>
              <p:cNvPr id="34" name="テキスト ボックス 33">
                <a:extLst>
                  <a:ext uri="{FF2B5EF4-FFF2-40B4-BE49-F238E27FC236}">
                    <a16:creationId xmlns:a16="http://schemas.microsoft.com/office/drawing/2014/main" id="{479D1AD4-B063-9743-9FF7-4FF3775B11D2}"/>
                  </a:ext>
                </a:extLst>
              </p:cNvPr>
              <p:cNvSpPr txBox="1"/>
              <p:nvPr/>
            </p:nvSpPr>
            <p:spPr>
              <a:xfrm>
                <a:off x="2441094" y="5902427"/>
                <a:ext cx="675758" cy="409723"/>
              </a:xfrm>
              <a:prstGeom prst="rect">
                <a:avLst/>
              </a:prstGeom>
              <a:solidFill>
                <a:schemeClr val="bg1"/>
              </a:solidFill>
            </p:spPr>
            <p:txBody>
              <a:bodyPr wrap="none" rtlCol="0">
                <a:spAutoFit/>
              </a:bodyPr>
              <a:lstStyle/>
              <a:p>
                <a:pPr algn="ctr"/>
                <a:r>
                  <a:rPr kumimoji="1" lang="en-US" altLang="ja-JP" sz="900" b="1">
                    <a:solidFill>
                      <a:srgbClr val="0070C0"/>
                    </a:solidFill>
                  </a:rPr>
                  <a:t>-40</a:t>
                </a:r>
                <a:endParaRPr kumimoji="1" lang="ja-JP" altLang="en-US" sz="900" b="1" dirty="0">
                  <a:solidFill>
                    <a:srgbClr val="0070C0"/>
                  </a:solidFill>
                </a:endParaRPr>
              </a:p>
            </p:txBody>
          </p:sp>
          <p:sp>
            <p:nvSpPr>
              <p:cNvPr id="35" name="テキスト ボックス 34">
                <a:extLst>
                  <a:ext uri="{FF2B5EF4-FFF2-40B4-BE49-F238E27FC236}">
                    <a16:creationId xmlns:a16="http://schemas.microsoft.com/office/drawing/2014/main" id="{5F5E738A-C3FD-D14E-9443-52E01FD63C1C}"/>
                  </a:ext>
                </a:extLst>
              </p:cNvPr>
              <p:cNvSpPr txBox="1"/>
              <p:nvPr/>
            </p:nvSpPr>
            <p:spPr>
              <a:xfrm>
                <a:off x="3176942" y="5902427"/>
                <a:ext cx="675758" cy="409723"/>
              </a:xfrm>
              <a:prstGeom prst="rect">
                <a:avLst/>
              </a:prstGeom>
              <a:solidFill>
                <a:schemeClr val="bg1"/>
              </a:solidFill>
            </p:spPr>
            <p:txBody>
              <a:bodyPr wrap="none" rtlCol="0">
                <a:spAutoFit/>
              </a:bodyPr>
              <a:lstStyle/>
              <a:p>
                <a:pPr algn="ctr"/>
                <a:r>
                  <a:rPr kumimoji="1" lang="en-US" altLang="ja-JP" sz="900" b="1">
                    <a:solidFill>
                      <a:srgbClr val="0070C0"/>
                    </a:solidFill>
                  </a:rPr>
                  <a:t>-40</a:t>
                </a:r>
                <a:endParaRPr kumimoji="1" lang="ja-JP" altLang="en-US" sz="900" b="1" dirty="0">
                  <a:solidFill>
                    <a:srgbClr val="0070C0"/>
                  </a:solidFill>
                </a:endParaRPr>
              </a:p>
            </p:txBody>
          </p:sp>
          <p:sp>
            <p:nvSpPr>
              <p:cNvPr id="36" name="テキスト ボックス 35">
                <a:extLst>
                  <a:ext uri="{FF2B5EF4-FFF2-40B4-BE49-F238E27FC236}">
                    <a16:creationId xmlns:a16="http://schemas.microsoft.com/office/drawing/2014/main" id="{388C4F19-86E9-4C49-BEF2-80DF3AEFE298}"/>
                  </a:ext>
                </a:extLst>
              </p:cNvPr>
              <p:cNvSpPr txBox="1"/>
              <p:nvPr/>
            </p:nvSpPr>
            <p:spPr>
              <a:xfrm>
                <a:off x="3922300" y="5898930"/>
                <a:ext cx="675758" cy="409723"/>
              </a:xfrm>
              <a:prstGeom prst="rect">
                <a:avLst/>
              </a:prstGeom>
              <a:solidFill>
                <a:schemeClr val="bg1"/>
              </a:solidFill>
            </p:spPr>
            <p:txBody>
              <a:bodyPr wrap="none" rtlCol="0">
                <a:spAutoFit/>
              </a:bodyPr>
              <a:lstStyle/>
              <a:p>
                <a:pPr algn="ctr"/>
                <a:r>
                  <a:rPr kumimoji="1" lang="en-US" altLang="ja-JP" sz="900" b="1">
                    <a:solidFill>
                      <a:srgbClr val="0070C0"/>
                    </a:solidFill>
                  </a:rPr>
                  <a:t>-20</a:t>
                </a:r>
                <a:endParaRPr kumimoji="1" lang="ja-JP" altLang="en-US" sz="900" b="1" dirty="0">
                  <a:solidFill>
                    <a:srgbClr val="0070C0"/>
                  </a:solidFill>
                </a:endParaRPr>
              </a:p>
            </p:txBody>
          </p:sp>
          <p:sp>
            <p:nvSpPr>
              <p:cNvPr id="37" name="テキスト ボックス 36">
                <a:extLst>
                  <a:ext uri="{FF2B5EF4-FFF2-40B4-BE49-F238E27FC236}">
                    <a16:creationId xmlns:a16="http://schemas.microsoft.com/office/drawing/2014/main" id="{7948F129-229A-894C-A840-EDA5E3D5FE26}"/>
                  </a:ext>
                </a:extLst>
              </p:cNvPr>
              <p:cNvSpPr txBox="1"/>
              <p:nvPr/>
            </p:nvSpPr>
            <p:spPr>
              <a:xfrm>
                <a:off x="5580534" y="5908421"/>
                <a:ext cx="560833" cy="409723"/>
              </a:xfrm>
              <a:prstGeom prst="rect">
                <a:avLst/>
              </a:prstGeom>
              <a:solidFill>
                <a:schemeClr val="bg1"/>
              </a:solidFill>
            </p:spPr>
            <p:txBody>
              <a:bodyPr wrap="none" rtlCol="0">
                <a:spAutoFit/>
              </a:bodyPr>
              <a:lstStyle/>
              <a:p>
                <a:pPr algn="ctr"/>
                <a:r>
                  <a:rPr kumimoji="1" lang="en-US" altLang="ja-JP" sz="900" b="1">
                    <a:solidFill>
                      <a:srgbClr val="0070C0"/>
                    </a:solidFill>
                  </a:rPr>
                  <a:t>20</a:t>
                </a:r>
                <a:endParaRPr kumimoji="1" lang="ja-JP" altLang="en-US" sz="900" b="1" dirty="0">
                  <a:solidFill>
                    <a:srgbClr val="0070C0"/>
                  </a:solidFill>
                </a:endParaRPr>
              </a:p>
            </p:txBody>
          </p:sp>
          <p:sp>
            <p:nvSpPr>
              <p:cNvPr id="38" name="テキスト ボックス 37">
                <a:extLst>
                  <a:ext uri="{FF2B5EF4-FFF2-40B4-BE49-F238E27FC236}">
                    <a16:creationId xmlns:a16="http://schemas.microsoft.com/office/drawing/2014/main" id="{20D4227C-6BC7-D748-BCA5-D3D4FE09EE01}"/>
                  </a:ext>
                </a:extLst>
              </p:cNvPr>
              <p:cNvSpPr txBox="1"/>
              <p:nvPr/>
            </p:nvSpPr>
            <p:spPr>
              <a:xfrm>
                <a:off x="6316951" y="5908577"/>
                <a:ext cx="560833" cy="409723"/>
              </a:xfrm>
              <a:prstGeom prst="rect">
                <a:avLst/>
              </a:prstGeom>
              <a:solidFill>
                <a:schemeClr val="bg1"/>
              </a:solidFill>
            </p:spPr>
            <p:txBody>
              <a:bodyPr wrap="none" rtlCol="0">
                <a:spAutoFit/>
              </a:bodyPr>
              <a:lstStyle/>
              <a:p>
                <a:pPr algn="ctr"/>
                <a:r>
                  <a:rPr kumimoji="1" lang="en-US" altLang="ja-JP" sz="900" b="1" dirty="0">
                    <a:solidFill>
                      <a:srgbClr val="0070C0"/>
                    </a:solidFill>
                  </a:rPr>
                  <a:t>40</a:t>
                </a:r>
                <a:endParaRPr kumimoji="1" lang="ja-JP" altLang="en-US" sz="900" b="1" dirty="0">
                  <a:solidFill>
                    <a:srgbClr val="0070C0"/>
                  </a:solidFill>
                </a:endParaRPr>
              </a:p>
            </p:txBody>
          </p:sp>
          <p:sp>
            <p:nvSpPr>
              <p:cNvPr id="39" name="テキスト ボックス 38">
                <a:extLst>
                  <a:ext uri="{FF2B5EF4-FFF2-40B4-BE49-F238E27FC236}">
                    <a16:creationId xmlns:a16="http://schemas.microsoft.com/office/drawing/2014/main" id="{BDAB6D30-1950-B349-8DBE-43A87B76D5D5}"/>
                  </a:ext>
                </a:extLst>
              </p:cNvPr>
              <p:cNvSpPr txBox="1"/>
              <p:nvPr/>
            </p:nvSpPr>
            <p:spPr>
              <a:xfrm>
                <a:off x="7024769" y="5908577"/>
                <a:ext cx="560833" cy="409723"/>
              </a:xfrm>
              <a:prstGeom prst="rect">
                <a:avLst/>
              </a:prstGeom>
              <a:solidFill>
                <a:schemeClr val="bg1"/>
              </a:solidFill>
            </p:spPr>
            <p:txBody>
              <a:bodyPr wrap="none" rtlCol="0">
                <a:spAutoFit/>
              </a:bodyPr>
              <a:lstStyle/>
              <a:p>
                <a:pPr algn="ctr"/>
                <a:r>
                  <a:rPr kumimoji="1" lang="en-US" altLang="ja-JP" sz="900" b="1" dirty="0">
                    <a:solidFill>
                      <a:srgbClr val="0070C0"/>
                    </a:solidFill>
                  </a:rPr>
                  <a:t>60</a:t>
                </a:r>
                <a:endParaRPr kumimoji="1" lang="ja-JP" altLang="en-US" sz="900" b="1" dirty="0">
                  <a:solidFill>
                    <a:srgbClr val="0070C0"/>
                  </a:solidFill>
                </a:endParaRPr>
              </a:p>
            </p:txBody>
          </p:sp>
          <p:sp>
            <p:nvSpPr>
              <p:cNvPr id="40" name="テキスト ボックス 39">
                <a:extLst>
                  <a:ext uri="{FF2B5EF4-FFF2-40B4-BE49-F238E27FC236}">
                    <a16:creationId xmlns:a16="http://schemas.microsoft.com/office/drawing/2014/main" id="{4F214C62-D96E-BE4E-B369-C60D5A236C01}"/>
                  </a:ext>
                </a:extLst>
              </p:cNvPr>
              <p:cNvSpPr txBox="1"/>
              <p:nvPr/>
            </p:nvSpPr>
            <p:spPr>
              <a:xfrm>
                <a:off x="7843774" y="5908422"/>
                <a:ext cx="560833" cy="409723"/>
              </a:xfrm>
              <a:prstGeom prst="rect">
                <a:avLst/>
              </a:prstGeom>
              <a:solidFill>
                <a:schemeClr val="bg1"/>
              </a:solidFill>
            </p:spPr>
            <p:txBody>
              <a:bodyPr wrap="none" rtlCol="0">
                <a:spAutoFit/>
              </a:bodyPr>
              <a:lstStyle/>
              <a:p>
                <a:pPr algn="ctr"/>
                <a:r>
                  <a:rPr kumimoji="1" lang="en-US" altLang="ja-JP" sz="900" b="1" dirty="0">
                    <a:solidFill>
                      <a:srgbClr val="0070C0"/>
                    </a:solidFill>
                  </a:rPr>
                  <a:t>80</a:t>
                </a:r>
                <a:endParaRPr kumimoji="1" lang="ja-JP" altLang="en-US" sz="900" b="1" dirty="0">
                  <a:solidFill>
                    <a:srgbClr val="0070C0"/>
                  </a:solidFill>
                </a:endParaRPr>
              </a:p>
            </p:txBody>
          </p:sp>
          <p:sp>
            <p:nvSpPr>
              <p:cNvPr id="41" name="テキスト ボックス 40">
                <a:extLst>
                  <a:ext uri="{FF2B5EF4-FFF2-40B4-BE49-F238E27FC236}">
                    <a16:creationId xmlns:a16="http://schemas.microsoft.com/office/drawing/2014/main" id="{60AAB9FE-B8A4-A841-968E-CCBDAB987599}"/>
                  </a:ext>
                </a:extLst>
              </p:cNvPr>
              <p:cNvSpPr txBox="1"/>
              <p:nvPr/>
            </p:nvSpPr>
            <p:spPr>
              <a:xfrm>
                <a:off x="8494122" y="5898931"/>
                <a:ext cx="675758" cy="409723"/>
              </a:xfrm>
              <a:prstGeom prst="rect">
                <a:avLst/>
              </a:prstGeom>
              <a:solidFill>
                <a:schemeClr val="bg1"/>
              </a:solidFill>
            </p:spPr>
            <p:txBody>
              <a:bodyPr wrap="none" rtlCol="0">
                <a:spAutoFit/>
              </a:bodyPr>
              <a:lstStyle/>
              <a:p>
                <a:pPr algn="ctr"/>
                <a:r>
                  <a:rPr kumimoji="1" lang="en-US" altLang="ja-JP" sz="900" b="1" dirty="0">
                    <a:solidFill>
                      <a:srgbClr val="0070C0"/>
                    </a:solidFill>
                  </a:rPr>
                  <a:t>100</a:t>
                </a:r>
                <a:endParaRPr kumimoji="1" lang="ja-JP" altLang="en-US" sz="900" b="1" dirty="0">
                  <a:solidFill>
                    <a:srgbClr val="0070C0"/>
                  </a:solidFill>
                </a:endParaRPr>
              </a:p>
            </p:txBody>
          </p:sp>
          <p:cxnSp>
            <p:nvCxnSpPr>
              <p:cNvPr id="42" name="直線コネクタ 41">
                <a:extLst>
                  <a:ext uri="{FF2B5EF4-FFF2-40B4-BE49-F238E27FC236}">
                    <a16:creationId xmlns:a16="http://schemas.microsoft.com/office/drawing/2014/main" id="{445EA4C8-FE2F-EB49-8DAB-41E0C1750D74}"/>
                  </a:ext>
                </a:extLst>
              </p:cNvPr>
              <p:cNvCxnSpPr/>
              <p:nvPr/>
            </p:nvCxnSpPr>
            <p:spPr>
              <a:xfrm>
                <a:off x="1292288" y="3014692"/>
                <a:ext cx="753971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AF60BEF4-F72D-FC48-9EF4-631D162A86B8}"/>
                  </a:ext>
                </a:extLst>
              </p:cNvPr>
              <p:cNvCxnSpPr/>
              <p:nvPr/>
            </p:nvCxnSpPr>
            <p:spPr>
              <a:xfrm>
                <a:off x="8606089" y="2217342"/>
                <a:ext cx="0" cy="74661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テキスト ボックス 43">
                <a:extLst>
                  <a:ext uri="{FF2B5EF4-FFF2-40B4-BE49-F238E27FC236}">
                    <a16:creationId xmlns:a16="http://schemas.microsoft.com/office/drawing/2014/main" id="{520F800D-10B7-9C47-AE99-138AE0895F43}"/>
                  </a:ext>
                </a:extLst>
              </p:cNvPr>
              <p:cNvSpPr txBox="1"/>
              <p:nvPr/>
            </p:nvSpPr>
            <p:spPr>
              <a:xfrm>
                <a:off x="8810064" y="2505520"/>
                <a:ext cx="1135459" cy="600928"/>
              </a:xfrm>
              <a:prstGeom prst="rect">
                <a:avLst/>
              </a:prstGeom>
              <a:noFill/>
            </p:spPr>
            <p:txBody>
              <a:bodyPr wrap="none" rtlCol="0">
                <a:spAutoFit/>
              </a:bodyPr>
              <a:lstStyle/>
              <a:p>
                <a:r>
                  <a:rPr kumimoji="1" lang="en-US" altLang="ja-JP" sz="1600" dirty="0">
                    <a:solidFill>
                      <a:srgbClr val="FF0000"/>
                    </a:solidFill>
                  </a:rPr>
                  <a:t>18μV</a:t>
                </a:r>
                <a:endParaRPr kumimoji="1" lang="ja-JP" altLang="en-US" sz="1400" dirty="0">
                  <a:solidFill>
                    <a:srgbClr val="FF0000"/>
                  </a:solidFill>
                </a:endParaRPr>
              </a:p>
            </p:txBody>
          </p:sp>
          <p:cxnSp>
            <p:nvCxnSpPr>
              <p:cNvPr id="45" name="直線コネクタ 44">
                <a:extLst>
                  <a:ext uri="{FF2B5EF4-FFF2-40B4-BE49-F238E27FC236}">
                    <a16:creationId xmlns:a16="http://schemas.microsoft.com/office/drawing/2014/main" id="{7A30FF1F-7F4D-8845-A9F8-63A664BFBE69}"/>
                  </a:ext>
                </a:extLst>
              </p:cNvPr>
              <p:cNvCxnSpPr/>
              <p:nvPr/>
            </p:nvCxnSpPr>
            <p:spPr>
              <a:xfrm>
                <a:off x="1279553" y="4237073"/>
                <a:ext cx="753971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1577DFE6-A0DF-2140-A4F0-003A2542C792}"/>
                  </a:ext>
                </a:extLst>
              </p:cNvPr>
              <p:cNvCxnSpPr/>
              <p:nvPr/>
            </p:nvCxnSpPr>
            <p:spPr>
              <a:xfrm flipH="1">
                <a:off x="7305181" y="4228441"/>
                <a:ext cx="368" cy="1296000"/>
              </a:xfrm>
              <a:prstGeom prst="straightConnector1">
                <a:avLst/>
              </a:prstGeom>
              <a:ln w="3810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a16="http://schemas.microsoft.com/office/drawing/2014/main" id="{D1829FA5-FA43-C24C-B450-B665A6A32227}"/>
                  </a:ext>
                </a:extLst>
              </p:cNvPr>
              <p:cNvSpPr txBox="1"/>
              <p:nvPr/>
            </p:nvSpPr>
            <p:spPr>
              <a:xfrm>
                <a:off x="7323327" y="4419089"/>
                <a:ext cx="1336577" cy="600928"/>
              </a:xfrm>
              <a:prstGeom prst="rect">
                <a:avLst/>
              </a:prstGeom>
              <a:noFill/>
            </p:spPr>
            <p:txBody>
              <a:bodyPr wrap="none" rtlCol="0">
                <a:spAutoFit/>
              </a:bodyPr>
              <a:lstStyle/>
              <a:p>
                <a:r>
                  <a:rPr kumimoji="1" lang="en-US" altLang="ja-JP" sz="1600" b="1" dirty="0">
                    <a:solidFill>
                      <a:srgbClr val="0070C0"/>
                    </a:solidFill>
                  </a:rPr>
                  <a:t>1.2mV</a:t>
                </a:r>
                <a:endParaRPr kumimoji="1" lang="ja-JP" altLang="en-US" sz="1600" b="1" dirty="0">
                  <a:solidFill>
                    <a:srgbClr val="0070C0"/>
                  </a:solidFill>
                </a:endParaRPr>
              </a:p>
            </p:txBody>
          </p:sp>
          <p:sp>
            <p:nvSpPr>
              <p:cNvPr id="48" name="テキスト ボックス 47">
                <a:extLst>
                  <a:ext uri="{FF2B5EF4-FFF2-40B4-BE49-F238E27FC236}">
                    <a16:creationId xmlns:a16="http://schemas.microsoft.com/office/drawing/2014/main" id="{C88BC79C-9269-0A45-BCAE-86FACE13A815}"/>
                  </a:ext>
                </a:extLst>
              </p:cNvPr>
              <p:cNvSpPr txBox="1"/>
              <p:nvPr/>
            </p:nvSpPr>
            <p:spPr>
              <a:xfrm>
                <a:off x="8837314" y="3397485"/>
                <a:ext cx="859638" cy="450697"/>
              </a:xfrm>
              <a:prstGeom prst="rect">
                <a:avLst/>
              </a:prstGeom>
              <a:noFill/>
            </p:spPr>
            <p:txBody>
              <a:bodyPr wrap="none" rtlCol="0">
                <a:spAutoFit/>
              </a:bodyPr>
              <a:lstStyle/>
              <a:p>
                <a:r>
                  <a:rPr kumimoji="1" lang="en-US" altLang="ja-JP" sz="1050" b="1" dirty="0" err="1">
                    <a:solidFill>
                      <a:srgbClr val="FF0000"/>
                    </a:solidFill>
                  </a:rPr>
                  <a:t>μsec</a:t>
                </a:r>
                <a:endParaRPr kumimoji="1" lang="ja-JP" altLang="en-US" sz="1050" b="1" dirty="0">
                  <a:solidFill>
                    <a:srgbClr val="FF0000"/>
                  </a:solidFill>
                </a:endParaRPr>
              </a:p>
            </p:txBody>
          </p:sp>
          <p:sp>
            <p:nvSpPr>
              <p:cNvPr id="49" name="テキスト ボックス 48">
                <a:extLst>
                  <a:ext uri="{FF2B5EF4-FFF2-40B4-BE49-F238E27FC236}">
                    <a16:creationId xmlns:a16="http://schemas.microsoft.com/office/drawing/2014/main" id="{9E9C5E77-487A-1344-BD82-70CEAEC0D915}"/>
                  </a:ext>
                </a:extLst>
              </p:cNvPr>
              <p:cNvSpPr txBox="1"/>
              <p:nvPr/>
            </p:nvSpPr>
            <p:spPr>
              <a:xfrm>
                <a:off x="8858190" y="5898930"/>
                <a:ext cx="859637" cy="450697"/>
              </a:xfrm>
              <a:prstGeom prst="rect">
                <a:avLst/>
              </a:prstGeom>
              <a:noFill/>
            </p:spPr>
            <p:txBody>
              <a:bodyPr wrap="none" rtlCol="0">
                <a:spAutoFit/>
              </a:bodyPr>
              <a:lstStyle/>
              <a:p>
                <a:r>
                  <a:rPr kumimoji="1" lang="en-US" altLang="ja-JP" sz="1050" b="1" dirty="0" err="1">
                    <a:solidFill>
                      <a:srgbClr val="0070C0"/>
                    </a:solidFill>
                  </a:rPr>
                  <a:t>μsec</a:t>
                </a:r>
                <a:endParaRPr kumimoji="1" lang="ja-JP" altLang="en-US" sz="1050" b="1" dirty="0">
                  <a:solidFill>
                    <a:srgbClr val="0070C0"/>
                  </a:solidFill>
                </a:endParaRPr>
              </a:p>
            </p:txBody>
          </p:sp>
          <p:sp>
            <p:nvSpPr>
              <p:cNvPr id="50" name="テキスト ボックス 49">
                <a:extLst>
                  <a:ext uri="{FF2B5EF4-FFF2-40B4-BE49-F238E27FC236}">
                    <a16:creationId xmlns:a16="http://schemas.microsoft.com/office/drawing/2014/main" id="{A801BD2B-66BB-4C40-8E16-3D45062C3C7B}"/>
                  </a:ext>
                </a:extLst>
              </p:cNvPr>
              <p:cNvSpPr txBox="1"/>
              <p:nvPr/>
            </p:nvSpPr>
            <p:spPr>
              <a:xfrm rot="16200000">
                <a:off x="-359958" y="2049727"/>
                <a:ext cx="2025567" cy="441311"/>
              </a:xfrm>
              <a:prstGeom prst="rect">
                <a:avLst/>
              </a:prstGeom>
              <a:noFill/>
            </p:spPr>
            <p:txBody>
              <a:bodyPr wrap="square" rtlCol="0">
                <a:spAutoFit/>
              </a:bodyPr>
              <a:lstStyle/>
              <a:p>
                <a:pPr algn="ctr"/>
                <a:r>
                  <a:rPr kumimoji="1" lang="en-US" altLang="ja-JP" sz="1000" b="1" dirty="0" err="1">
                    <a:solidFill>
                      <a:srgbClr val="FF0000"/>
                    </a:solidFill>
                  </a:rPr>
                  <a:t>Amp.IN</a:t>
                </a:r>
                <a:r>
                  <a:rPr kumimoji="1" lang="en-US" altLang="ja-JP" sz="1000" b="1" dirty="0">
                    <a:solidFill>
                      <a:srgbClr val="FF0000"/>
                    </a:solidFill>
                  </a:rPr>
                  <a:t> [</a:t>
                </a:r>
                <a:r>
                  <a:rPr kumimoji="1" lang="en-US" altLang="ja-JP" sz="1000" b="1" dirty="0" err="1">
                    <a:solidFill>
                      <a:srgbClr val="FF0000"/>
                    </a:solidFill>
                  </a:rPr>
                  <a:t>μV</a:t>
                </a:r>
                <a:r>
                  <a:rPr kumimoji="1" lang="en-US" altLang="ja-JP" sz="1000" b="1" dirty="0">
                    <a:solidFill>
                      <a:srgbClr val="FF0000"/>
                    </a:solidFill>
                  </a:rPr>
                  <a:t>]</a:t>
                </a:r>
                <a:endParaRPr kumimoji="1" lang="ja-JP" altLang="en-US" sz="1000" b="1" dirty="0">
                  <a:solidFill>
                    <a:srgbClr val="FF0000"/>
                  </a:solidFill>
                </a:endParaRPr>
              </a:p>
            </p:txBody>
          </p:sp>
          <p:sp>
            <p:nvSpPr>
              <p:cNvPr id="51" name="テキスト ボックス 50">
                <a:extLst>
                  <a:ext uri="{FF2B5EF4-FFF2-40B4-BE49-F238E27FC236}">
                    <a16:creationId xmlns:a16="http://schemas.microsoft.com/office/drawing/2014/main" id="{483EEB97-2EC4-4640-8144-F4863AAA0428}"/>
                  </a:ext>
                </a:extLst>
              </p:cNvPr>
              <p:cNvSpPr txBox="1"/>
              <p:nvPr/>
            </p:nvSpPr>
            <p:spPr>
              <a:xfrm rot="16200000">
                <a:off x="-565308" y="4693913"/>
                <a:ext cx="2025567" cy="441311"/>
              </a:xfrm>
              <a:prstGeom prst="rect">
                <a:avLst/>
              </a:prstGeom>
              <a:noFill/>
            </p:spPr>
            <p:txBody>
              <a:bodyPr wrap="square" rtlCol="0">
                <a:spAutoFit/>
              </a:bodyPr>
              <a:lstStyle/>
              <a:p>
                <a:pPr algn="ctr"/>
                <a:r>
                  <a:rPr kumimoji="1" lang="en-US" altLang="ja-JP" sz="1000" b="1" dirty="0" err="1">
                    <a:solidFill>
                      <a:srgbClr val="0070C0"/>
                    </a:solidFill>
                  </a:rPr>
                  <a:t>Amp.OUT</a:t>
                </a:r>
                <a:r>
                  <a:rPr kumimoji="1" lang="en-US" altLang="ja-JP" sz="1000" b="1" dirty="0">
                    <a:solidFill>
                      <a:srgbClr val="0070C0"/>
                    </a:solidFill>
                  </a:rPr>
                  <a:t> [</a:t>
                </a:r>
                <a:r>
                  <a:rPr kumimoji="1" lang="en-US" altLang="ja-JP" sz="1000" b="1" dirty="0" err="1">
                    <a:solidFill>
                      <a:srgbClr val="0070C0"/>
                    </a:solidFill>
                  </a:rPr>
                  <a:t>μV</a:t>
                </a:r>
                <a:r>
                  <a:rPr kumimoji="1" lang="en-US" altLang="ja-JP" sz="1000" b="1" dirty="0">
                    <a:solidFill>
                      <a:srgbClr val="0070C0"/>
                    </a:solidFill>
                  </a:rPr>
                  <a:t>]</a:t>
                </a:r>
                <a:endParaRPr kumimoji="1" lang="ja-JP" altLang="en-US" sz="1000" b="1" dirty="0">
                  <a:solidFill>
                    <a:srgbClr val="0070C0"/>
                  </a:solidFill>
                </a:endParaRPr>
              </a:p>
            </p:txBody>
          </p:sp>
        </p:grpSp>
        <p:sp>
          <p:nvSpPr>
            <p:cNvPr id="7" name="テキスト ボックス 6">
              <a:extLst>
                <a:ext uri="{FF2B5EF4-FFF2-40B4-BE49-F238E27FC236}">
                  <a16:creationId xmlns:a16="http://schemas.microsoft.com/office/drawing/2014/main" id="{94EFA2DB-041F-BC49-A6BA-AFEFDCED8D34}"/>
                </a:ext>
              </a:extLst>
            </p:cNvPr>
            <p:cNvSpPr txBox="1"/>
            <p:nvPr/>
          </p:nvSpPr>
          <p:spPr>
            <a:xfrm>
              <a:off x="4035080" y="3804820"/>
              <a:ext cx="1034257" cy="276999"/>
            </a:xfrm>
            <a:prstGeom prst="rect">
              <a:avLst/>
            </a:prstGeom>
            <a:solidFill>
              <a:schemeClr val="bg1"/>
            </a:solidFill>
          </p:spPr>
          <p:txBody>
            <a:bodyPr wrap="none" rtlCol="0">
              <a:spAutoFit/>
            </a:bodyPr>
            <a:lstStyle/>
            <a:p>
              <a:pPr algn="ctr"/>
              <a:r>
                <a:rPr kumimoji="1" lang="en-US" altLang="ja-JP" sz="1200" b="1" dirty="0">
                  <a:solidFill>
                    <a:srgbClr val="FF0000"/>
                  </a:solidFill>
                </a:rPr>
                <a:t>STJ Signal</a:t>
              </a:r>
              <a:endParaRPr kumimoji="1" lang="ja-JP" altLang="en-US" sz="1200" b="1" dirty="0">
                <a:solidFill>
                  <a:srgbClr val="FF0000"/>
                </a:solidFill>
              </a:endParaRPr>
            </a:p>
          </p:txBody>
        </p:sp>
        <p:sp>
          <p:nvSpPr>
            <p:cNvPr id="8" name="テキスト ボックス 7">
              <a:extLst>
                <a:ext uri="{FF2B5EF4-FFF2-40B4-BE49-F238E27FC236}">
                  <a16:creationId xmlns:a16="http://schemas.microsoft.com/office/drawing/2014/main" id="{97DBB9EC-8C7D-0C42-8E56-CAB0FD5A0391}"/>
                </a:ext>
              </a:extLst>
            </p:cNvPr>
            <p:cNvSpPr txBox="1"/>
            <p:nvPr/>
          </p:nvSpPr>
          <p:spPr>
            <a:xfrm>
              <a:off x="3560718" y="5222769"/>
              <a:ext cx="1883850" cy="276999"/>
            </a:xfrm>
            <a:prstGeom prst="rect">
              <a:avLst/>
            </a:prstGeom>
            <a:solidFill>
              <a:schemeClr val="bg1"/>
            </a:solidFill>
          </p:spPr>
          <p:txBody>
            <a:bodyPr wrap="none" rtlCol="0">
              <a:spAutoFit/>
            </a:bodyPr>
            <a:lstStyle/>
            <a:p>
              <a:pPr algn="ctr"/>
              <a:r>
                <a:rPr kumimoji="1" lang="en-US" altLang="ja-JP" sz="1200" b="1" dirty="0">
                  <a:solidFill>
                    <a:srgbClr val="0070C0"/>
                  </a:solidFill>
                </a:rPr>
                <a:t>Output from SOI-STJ4</a:t>
              </a:r>
              <a:endParaRPr kumimoji="1" lang="ja-JP" altLang="en-US" sz="1200" b="1" dirty="0">
                <a:solidFill>
                  <a:srgbClr val="0070C0"/>
                </a:solidFill>
              </a:endParaRPr>
            </a:p>
          </p:txBody>
        </p:sp>
      </p:grpSp>
      <p:grpSp>
        <p:nvGrpSpPr>
          <p:cNvPr id="52" name="グループ化 51">
            <a:extLst>
              <a:ext uri="{FF2B5EF4-FFF2-40B4-BE49-F238E27FC236}">
                <a16:creationId xmlns:a16="http://schemas.microsoft.com/office/drawing/2014/main" id="{D8267C18-11B5-0841-82D2-ACA10F002926}"/>
              </a:ext>
            </a:extLst>
          </p:cNvPr>
          <p:cNvGrpSpPr/>
          <p:nvPr/>
        </p:nvGrpSpPr>
        <p:grpSpPr>
          <a:xfrm>
            <a:off x="61608" y="2555938"/>
            <a:ext cx="1615356" cy="2407750"/>
            <a:chOff x="6521280" y="853389"/>
            <a:chExt cx="2367064" cy="3580943"/>
          </a:xfrm>
        </p:grpSpPr>
        <p:pic>
          <p:nvPicPr>
            <p:cNvPr id="53" name="図 52">
              <a:extLst>
                <a:ext uri="{FF2B5EF4-FFF2-40B4-BE49-F238E27FC236}">
                  <a16:creationId xmlns:a16="http://schemas.microsoft.com/office/drawing/2014/main" id="{556B26AF-1F32-5541-970F-42895D8AFB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21280" y="853389"/>
              <a:ext cx="2367064" cy="3580943"/>
            </a:xfrm>
            <a:prstGeom prst="rect">
              <a:avLst/>
            </a:prstGeom>
            <a:ln w="38100">
              <a:solidFill>
                <a:schemeClr val="bg1"/>
              </a:solidFill>
            </a:ln>
          </p:spPr>
        </p:pic>
        <p:sp>
          <p:nvSpPr>
            <p:cNvPr id="54" name="テキスト ボックス 53">
              <a:extLst>
                <a:ext uri="{FF2B5EF4-FFF2-40B4-BE49-F238E27FC236}">
                  <a16:creationId xmlns:a16="http://schemas.microsoft.com/office/drawing/2014/main" id="{C04D0EDB-03C5-0B49-94DC-1660258C1303}"/>
                </a:ext>
              </a:extLst>
            </p:cNvPr>
            <p:cNvSpPr txBox="1"/>
            <p:nvPr/>
          </p:nvSpPr>
          <p:spPr>
            <a:xfrm>
              <a:off x="6789990" y="1468881"/>
              <a:ext cx="655948" cy="400109"/>
            </a:xfrm>
            <a:prstGeom prst="rect">
              <a:avLst/>
            </a:prstGeom>
            <a:noFill/>
          </p:spPr>
          <p:txBody>
            <a:bodyPr wrap="none" rtlCol="0">
              <a:spAutoFit/>
            </a:bodyPr>
            <a:lstStyle/>
            <a:p>
              <a:r>
                <a:rPr kumimoji="1" lang="en-US" altLang="ja-JP" sz="2000" b="1" dirty="0">
                  <a:solidFill>
                    <a:srgbClr val="FFFF00"/>
                  </a:solidFill>
                  <a:latin typeface="Arial" panose="020B0604020202020204" pitchFamily="34" charset="0"/>
                  <a:cs typeface="Arial" panose="020B0604020202020204" pitchFamily="34" charset="0"/>
                </a:rPr>
                <a:t>STJ</a:t>
              </a:r>
              <a:endParaRPr kumimoji="1" lang="ja-JP" altLang="en-US" sz="2000" b="1" dirty="0">
                <a:solidFill>
                  <a:srgbClr val="FFFF00"/>
                </a:solidFill>
                <a:latin typeface="Arial" panose="020B0604020202020204" pitchFamily="34" charset="0"/>
                <a:cs typeface="Arial" panose="020B0604020202020204" pitchFamily="34" charset="0"/>
              </a:endParaRPr>
            </a:p>
          </p:txBody>
        </p:sp>
        <p:sp>
          <p:nvSpPr>
            <p:cNvPr id="55" name="テキスト ボックス 54">
              <a:extLst>
                <a:ext uri="{FF2B5EF4-FFF2-40B4-BE49-F238E27FC236}">
                  <a16:creationId xmlns:a16="http://schemas.microsoft.com/office/drawing/2014/main" id="{945FA0A9-59C7-1D46-96FD-9D7A03826DE5}"/>
                </a:ext>
              </a:extLst>
            </p:cNvPr>
            <p:cNvSpPr txBox="1"/>
            <p:nvPr/>
          </p:nvSpPr>
          <p:spPr>
            <a:xfrm>
              <a:off x="7634925" y="1468880"/>
              <a:ext cx="625493" cy="400109"/>
            </a:xfrm>
            <a:prstGeom prst="rect">
              <a:avLst/>
            </a:prstGeom>
            <a:noFill/>
          </p:spPr>
          <p:txBody>
            <a:bodyPr wrap="none" rtlCol="0">
              <a:spAutoFit/>
            </a:bodyPr>
            <a:lstStyle/>
            <a:p>
              <a:r>
                <a:rPr lang="en-US" altLang="ja-JP" sz="2000" b="1" dirty="0">
                  <a:solidFill>
                    <a:srgbClr val="92D050"/>
                  </a:solidFill>
                  <a:latin typeface="Arial" panose="020B0604020202020204" pitchFamily="34" charset="0"/>
                  <a:cs typeface="Arial" panose="020B0604020202020204" pitchFamily="34" charset="0"/>
                </a:rPr>
                <a:t>SOI</a:t>
              </a:r>
              <a:endParaRPr kumimoji="1" lang="ja-JP" altLang="en-US" sz="2000" b="1" dirty="0">
                <a:solidFill>
                  <a:srgbClr val="92D050"/>
                </a:solidFill>
                <a:latin typeface="Arial" panose="020B0604020202020204" pitchFamily="34" charset="0"/>
                <a:cs typeface="Arial" panose="020B0604020202020204" pitchFamily="34" charset="0"/>
              </a:endParaRPr>
            </a:p>
          </p:txBody>
        </p:sp>
        <p:sp>
          <p:nvSpPr>
            <p:cNvPr id="56" name="テキスト ボックス 55">
              <a:extLst>
                <a:ext uri="{FF2B5EF4-FFF2-40B4-BE49-F238E27FC236}">
                  <a16:creationId xmlns:a16="http://schemas.microsoft.com/office/drawing/2014/main" id="{888AE6E6-1894-1A47-BF26-8A168F63E023}"/>
                </a:ext>
              </a:extLst>
            </p:cNvPr>
            <p:cNvSpPr txBox="1"/>
            <p:nvPr/>
          </p:nvSpPr>
          <p:spPr>
            <a:xfrm>
              <a:off x="7340751" y="3372995"/>
              <a:ext cx="845103" cy="400110"/>
            </a:xfrm>
            <a:prstGeom prst="rect">
              <a:avLst/>
            </a:prstGeom>
            <a:noFill/>
          </p:spPr>
          <p:txBody>
            <a:bodyPr wrap="none" rtlCol="0">
              <a:spAutoFit/>
            </a:bodyPr>
            <a:lstStyle/>
            <a:p>
              <a:r>
                <a:rPr lang="en-US" altLang="ja-JP" sz="2000" b="1" dirty="0">
                  <a:solidFill>
                    <a:schemeClr val="bg1"/>
                  </a:solidFill>
                  <a:latin typeface="Arial" panose="020B0604020202020204" pitchFamily="34" charset="0"/>
                  <a:cs typeface="Arial" panose="020B0604020202020204" pitchFamily="34" charset="0"/>
                </a:rPr>
                <a:t>4.7</a:t>
              </a:r>
              <a:r>
                <a:rPr lang="en-US" altLang="ja-JP" sz="2000" b="1" dirty="0">
                  <a:solidFill>
                    <a:schemeClr val="bg1"/>
                  </a:solidFill>
                  <a:latin typeface="Arial" panose="020B0604020202020204" pitchFamily="34" charset="0"/>
                  <a:cs typeface="Arial" panose="020B0604020202020204" pitchFamily="34" charset="0"/>
                  <a:sym typeface="Symbol" panose="05050102010706020507" pitchFamily="18" charset="2"/>
                </a:rPr>
                <a:t>F</a:t>
              </a:r>
              <a:endParaRPr kumimoji="1" lang="ja-JP" altLang="en-US" sz="2000" b="1" dirty="0">
                <a:solidFill>
                  <a:schemeClr val="bg1"/>
                </a:solidFill>
                <a:latin typeface="Arial" panose="020B0604020202020204" pitchFamily="34" charset="0"/>
                <a:cs typeface="Arial" panose="020B0604020202020204" pitchFamily="34" charset="0"/>
              </a:endParaRPr>
            </a:p>
          </p:txBody>
        </p:sp>
      </p:grpSp>
      <p:sp>
        <p:nvSpPr>
          <p:cNvPr id="59" name="四角形: 角を丸くする 19">
            <a:extLst>
              <a:ext uri="{FF2B5EF4-FFF2-40B4-BE49-F238E27FC236}">
                <a16:creationId xmlns:a16="http://schemas.microsoft.com/office/drawing/2014/main" id="{D7F2FA94-03CC-4A4C-91CD-D7EFFE3BA8A7}"/>
              </a:ext>
            </a:extLst>
          </p:cNvPr>
          <p:cNvSpPr/>
          <p:nvPr/>
        </p:nvSpPr>
        <p:spPr>
          <a:xfrm>
            <a:off x="6798254" y="1850928"/>
            <a:ext cx="2311968" cy="492443"/>
          </a:xfrm>
          <a:prstGeom prst="roundRect">
            <a:avLst/>
          </a:prstGeom>
          <a:solidFill>
            <a:srgbClr val="E5FD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64DE4A1F-1478-8C4B-B1EA-542CBD0A5D40}"/>
              </a:ext>
            </a:extLst>
          </p:cNvPr>
          <p:cNvSpPr txBox="1"/>
          <p:nvPr/>
        </p:nvSpPr>
        <p:spPr>
          <a:xfrm>
            <a:off x="6798254" y="1830090"/>
            <a:ext cx="2419121" cy="523220"/>
          </a:xfrm>
          <a:prstGeom prst="rect">
            <a:avLst/>
          </a:prstGeom>
          <a:noFill/>
        </p:spPr>
        <p:txBody>
          <a:bodyPr wrap="square" rtlCol="0">
            <a:spAutoFit/>
          </a:bodyPr>
          <a:lstStyle/>
          <a:p>
            <a:r>
              <a:rPr kumimoji="1" lang="en-US" altLang="ja-JP" sz="1400" dirty="0"/>
              <a:t>T=350mK</a:t>
            </a:r>
          </a:p>
          <a:p>
            <a:r>
              <a:rPr kumimoji="1" lang="en-US" altLang="ja-JP" sz="1400" dirty="0"/>
              <a:t>Laser: λ=465nm,f=20kHz</a:t>
            </a:r>
            <a:endParaRPr kumimoji="1" lang="ja-JP" altLang="en-US" sz="1400" dirty="0"/>
          </a:p>
        </p:txBody>
      </p:sp>
      <p:sp>
        <p:nvSpPr>
          <p:cNvPr id="58" name="テキスト ボックス 57">
            <a:extLst>
              <a:ext uri="{FF2B5EF4-FFF2-40B4-BE49-F238E27FC236}">
                <a16:creationId xmlns:a16="http://schemas.microsoft.com/office/drawing/2014/main" id="{B07C9243-B7F6-1149-96AE-766FE5FD8231}"/>
              </a:ext>
            </a:extLst>
          </p:cNvPr>
          <p:cNvSpPr txBox="1"/>
          <p:nvPr/>
        </p:nvSpPr>
        <p:spPr>
          <a:xfrm>
            <a:off x="1438107" y="6260678"/>
            <a:ext cx="7132837" cy="461665"/>
          </a:xfrm>
          <a:prstGeom prst="rect">
            <a:avLst/>
          </a:prstGeom>
          <a:noFill/>
        </p:spPr>
        <p:txBody>
          <a:bodyPr wrap="square" rtlCol="0">
            <a:spAutoFit/>
          </a:bodyPr>
          <a:lstStyle/>
          <a:p>
            <a:r>
              <a:rPr kumimoji="1" lang="ja-JP" altLang="en-US" sz="2400">
                <a:solidFill>
                  <a:srgbClr val="FB5F80"/>
                </a:solidFill>
              </a:rPr>
              <a:t>極低温ステージ上で</a:t>
            </a:r>
            <a:r>
              <a:rPr kumimoji="1" lang="en-US" altLang="ja-JP" sz="2400" dirty="0">
                <a:solidFill>
                  <a:srgbClr val="FB5F80"/>
                </a:solidFill>
              </a:rPr>
              <a:t>STJ</a:t>
            </a:r>
            <a:r>
              <a:rPr kumimoji="1" lang="ja-JP" altLang="en-US" sz="2400">
                <a:solidFill>
                  <a:srgbClr val="FB5F80"/>
                </a:solidFill>
              </a:rPr>
              <a:t>光応答信号の増幅に成功！</a:t>
            </a:r>
            <a:endParaRPr kumimoji="1" lang="ja-JP" altLang="en-US" sz="2400" dirty="0">
              <a:solidFill>
                <a:srgbClr val="FB5F80"/>
              </a:solidFill>
            </a:endParaRPr>
          </a:p>
        </p:txBody>
      </p:sp>
    </p:spTree>
    <p:extLst>
      <p:ext uri="{BB962C8B-B14F-4D97-AF65-F5344CB8AC3E}">
        <p14:creationId xmlns:p14="http://schemas.microsoft.com/office/powerpoint/2010/main" val="179519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idx="1"/>
          </p:nvPr>
        </p:nvSpPr>
        <p:spPr>
          <a:xfrm>
            <a:off x="530981" y="1215999"/>
            <a:ext cx="1904399" cy="576262"/>
          </a:xfrm>
        </p:spPr>
        <p:txBody>
          <a:bodyPr/>
          <a:lstStyle/>
          <a:p>
            <a:pPr algn="ctr"/>
            <a:r>
              <a:rPr kumimoji="1" lang="en-US" altLang="ja-JP" sz="2800" dirty="0"/>
              <a:t>SOI-STJ4</a:t>
            </a:r>
            <a:endParaRPr kumimoji="1" lang="ja-JP" altLang="en-US" sz="2800" dirty="0"/>
          </a:p>
        </p:txBody>
      </p:sp>
      <mc:AlternateContent xmlns:mc="http://schemas.openxmlformats.org/markup-compatibility/2006" xmlns:a14="http://schemas.microsoft.com/office/drawing/2010/main">
        <mc:Choice Requires="a14">
          <p:sp>
            <p:nvSpPr>
              <p:cNvPr id="5" name="コンテンツ プレースホルダー 4"/>
              <p:cNvSpPr>
                <a:spLocks noGrp="1"/>
              </p:cNvSpPr>
              <p:nvPr>
                <p:ph sz="half" idx="2"/>
              </p:nvPr>
            </p:nvSpPr>
            <p:spPr>
              <a:xfrm>
                <a:off x="552765" y="1798319"/>
                <a:ext cx="3899527" cy="1156767"/>
              </a:xfrm>
            </p:spPr>
            <p:txBody>
              <a:bodyPr>
                <a:normAutofit/>
              </a:bodyPr>
              <a:lstStyle/>
              <a:p>
                <a:r>
                  <a:rPr kumimoji="1" lang="ja-JP" altLang="en-US" dirty="0"/>
                  <a:t>ソース接地増幅回路</a:t>
                </a:r>
                <a:endParaRPr kumimoji="1" lang="en-US" altLang="ja-JP" dirty="0"/>
              </a:p>
              <a:p>
                <a:r>
                  <a:rPr kumimoji="1" lang="ja-JP" altLang="en-US" dirty="0">
                    <a:solidFill>
                      <a:srgbClr val="FB5F80"/>
                    </a:solidFill>
                  </a:rPr>
                  <a:t>高い入力抵抗</a:t>
                </a:r>
                <a:br>
                  <a:rPr lang="en-US" altLang="ja-JP" dirty="0">
                    <a:solidFill>
                      <a:srgbClr val="FB5F80"/>
                    </a:solidFill>
                  </a:rPr>
                </a:b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𝑅</m:t>
                        </m:r>
                      </m:e>
                      <m:sub>
                        <m:r>
                          <m:rPr>
                            <m:sty m:val="p"/>
                          </m:rPr>
                          <a:rPr lang="en-US" altLang="ja-JP" b="0" i="0" smtClean="0">
                            <a:latin typeface="Cambria Math" panose="02040503050406030204" pitchFamily="18" charset="0"/>
                          </a:rPr>
                          <m:t>in</m:t>
                        </m:r>
                      </m:sub>
                    </m:sSub>
                    <m:r>
                      <a:rPr lang="en-US" altLang="ja-JP" b="0" i="0" smtClean="0">
                        <a:latin typeface="Cambria Math" panose="02040503050406030204" pitchFamily="18" charset="0"/>
                      </a:rPr>
                      <m:t>~</m:t>
                    </m:r>
                    <m:r>
                      <a:rPr lang="en-US" altLang="ja-JP" b="0" i="1" smtClean="0">
                        <a:latin typeface="Cambria Math" panose="02040503050406030204" pitchFamily="18" charset="0"/>
                      </a:rPr>
                      <m:t>20</m:t>
                    </m:r>
                    <m:r>
                      <m:rPr>
                        <m:sty m:val="p"/>
                      </m:rPr>
                      <a:rPr lang="en-US" altLang="ja-JP" b="0" i="0" smtClean="0">
                        <a:latin typeface="Cambria Math" panose="02040503050406030204" pitchFamily="18" charset="0"/>
                      </a:rPr>
                      <m:t>kΩ</m:t>
                    </m:r>
                  </m:oMath>
                </a14:m>
                <a:r>
                  <a:rPr kumimoji="1" lang="ja-JP" altLang="en-US" dirty="0"/>
                  <a:t> </a:t>
                </a:r>
                <a:endParaRPr kumimoji="1" lang="en-US" altLang="ja-JP" dirty="0"/>
              </a:p>
            </p:txBody>
          </p:sp>
        </mc:Choice>
        <mc:Fallback xmlns="">
          <p:sp>
            <p:nvSpPr>
              <p:cNvPr id="5" name="コンテンツ プレースホルダー 4"/>
              <p:cNvSpPr>
                <a:spLocks noGrp="1" noRot="1" noChangeAspect="1" noMove="1" noResize="1" noEditPoints="1" noAdjustHandles="1" noChangeArrowheads="1" noChangeShapeType="1" noTextEdit="1"/>
              </p:cNvSpPr>
              <p:nvPr>
                <p:ph sz="half" idx="2"/>
              </p:nvPr>
            </p:nvSpPr>
            <p:spPr>
              <a:xfrm>
                <a:off x="552765" y="1798319"/>
                <a:ext cx="3899527" cy="1156767"/>
              </a:xfrm>
              <a:blipFill>
                <a:blip r:embed="rId3"/>
                <a:stretch>
                  <a:fillRect l="-974" t="-5435"/>
                </a:stretch>
              </a:blipFill>
            </p:spPr>
            <p:txBody>
              <a:bodyPr/>
              <a:lstStyle/>
              <a:p>
                <a:r>
                  <a:rPr lang="ja-JP" altLang="en-US">
                    <a:noFill/>
                  </a:rPr>
                  <a:t> </a:t>
                </a:r>
              </a:p>
            </p:txBody>
          </p:sp>
        </mc:Fallback>
      </mc:AlternateContent>
      <p:sp>
        <p:nvSpPr>
          <p:cNvPr id="6" name="テキスト プレースホルダー 5"/>
          <p:cNvSpPr>
            <a:spLocks noGrp="1"/>
          </p:cNvSpPr>
          <p:nvPr>
            <p:ph type="body" sz="quarter" idx="3"/>
          </p:nvPr>
        </p:nvSpPr>
        <p:spPr>
          <a:xfrm>
            <a:off x="4740708" y="1182178"/>
            <a:ext cx="1888691" cy="576262"/>
          </a:xfrm>
        </p:spPr>
        <p:txBody>
          <a:bodyPr/>
          <a:lstStyle/>
          <a:p>
            <a:pPr algn="ctr"/>
            <a:r>
              <a:rPr kumimoji="1" lang="en-US" altLang="ja-JP" sz="2800" dirty="0"/>
              <a:t>SOI-STJ5</a:t>
            </a:r>
            <a:endParaRPr kumimoji="1" lang="ja-JP" altLang="en-US" sz="2800" dirty="0"/>
          </a:p>
        </p:txBody>
      </p:sp>
      <p:sp>
        <p:nvSpPr>
          <p:cNvPr id="7" name="コンテンツ プレースホルダー 6"/>
          <p:cNvSpPr>
            <a:spLocks noGrp="1"/>
          </p:cNvSpPr>
          <p:nvPr>
            <p:ph sz="quarter" idx="4"/>
          </p:nvPr>
        </p:nvSpPr>
        <p:spPr>
          <a:xfrm>
            <a:off x="4716696" y="1800332"/>
            <a:ext cx="4480718" cy="1594442"/>
          </a:xfrm>
        </p:spPr>
        <p:txBody>
          <a:bodyPr>
            <a:normAutofit/>
          </a:bodyPr>
          <a:lstStyle/>
          <a:p>
            <a:r>
              <a:rPr kumimoji="1" lang="ja-JP" altLang="en-US" sz="1900" dirty="0"/>
              <a:t>帰還付き差動増幅回路</a:t>
            </a:r>
            <a:r>
              <a:rPr kumimoji="1" lang="ja-JP" altLang="en-US" sz="1900"/>
              <a:t>による</a:t>
            </a:r>
            <a:br>
              <a:rPr kumimoji="1" lang="en-US" altLang="ja-JP" sz="1900" dirty="0"/>
            </a:br>
            <a:r>
              <a:rPr kumimoji="1" lang="ja-JP" altLang="en-US" sz="1900"/>
              <a:t>電</a:t>
            </a:r>
            <a:r>
              <a:rPr kumimoji="1" lang="ja-JP" altLang="en-US" sz="1900" dirty="0"/>
              <a:t>荷積分型増幅回路</a:t>
            </a:r>
            <a:endParaRPr kumimoji="1" lang="en-US" altLang="ja-JP" sz="1900" dirty="0"/>
          </a:p>
          <a:p>
            <a:r>
              <a:rPr kumimoji="1" lang="ja-JP" altLang="en-US" sz="1900" dirty="0"/>
              <a:t>負帰還による</a:t>
            </a:r>
            <a:r>
              <a:rPr kumimoji="1" lang="ja-JP" altLang="en-US" sz="1900" dirty="0">
                <a:solidFill>
                  <a:srgbClr val="FB5F80"/>
                </a:solidFill>
              </a:rPr>
              <a:t>低い入力抵抗</a:t>
            </a:r>
            <a:br>
              <a:rPr kumimoji="1" lang="en-US" altLang="ja-JP" sz="1900" dirty="0"/>
            </a:br>
            <a:r>
              <a:rPr kumimoji="1" lang="ja-JP" altLang="en-US" sz="1900" dirty="0"/>
              <a:t>（理想的には</a:t>
            </a:r>
            <a:r>
              <a:rPr kumimoji="1" lang="en-US" altLang="ja-JP" sz="1900" dirty="0"/>
              <a:t>0Ω</a:t>
            </a:r>
            <a:r>
              <a:rPr kumimoji="1" lang="ja-JP" altLang="en-US" sz="1900" dirty="0"/>
              <a:t>）</a:t>
            </a:r>
            <a:endParaRPr kumimoji="1" lang="en-US" altLang="ja-JP" sz="1900" dirty="0"/>
          </a:p>
        </p:txBody>
      </p:sp>
      <mc:AlternateContent xmlns:mc="http://schemas.openxmlformats.org/markup-compatibility/2006" xmlns:a14="http://schemas.microsoft.com/office/drawing/2010/main">
        <mc:Choice Requires="a14">
          <p:sp>
            <p:nvSpPr>
              <p:cNvPr id="10" name="テキスト ボックス 9"/>
              <p:cNvSpPr txBox="1"/>
              <p:nvPr/>
            </p:nvSpPr>
            <p:spPr>
              <a:xfrm>
                <a:off x="432859" y="3400330"/>
                <a:ext cx="3822351" cy="1200329"/>
              </a:xfrm>
              <a:prstGeom prst="rect">
                <a:avLst/>
              </a:prstGeom>
              <a:noFill/>
            </p:spPr>
            <p:txBody>
              <a:bodyPr wrap="square" rtlCol="0">
                <a:spAutoFit/>
              </a:bodyPr>
              <a:lstStyle/>
              <a:p>
                <a:r>
                  <a:rPr kumimoji="1" lang="ja-JP" altLang="en-US" dirty="0">
                    <a:solidFill>
                      <a:schemeClr val="tx2"/>
                    </a:solidFill>
                  </a:rPr>
                  <a:t>信号電荷が</a:t>
                </a:r>
                <a:r>
                  <a:rPr kumimoji="1" lang="en-US" altLang="ja-JP" dirty="0">
                    <a:solidFill>
                      <a:schemeClr val="tx2"/>
                    </a:solidFill>
                  </a:rPr>
                  <a:t>STJ</a:t>
                </a:r>
                <a:r>
                  <a:rPr kumimoji="1" lang="ja-JP" altLang="en-US" dirty="0">
                    <a:solidFill>
                      <a:schemeClr val="tx2"/>
                    </a:solidFill>
                  </a:rPr>
                  <a:t>に並列に入っている</a:t>
                </a:r>
                <a:r>
                  <a:rPr kumimoji="1" lang="en-US" altLang="ja-JP" dirty="0">
                    <a:solidFill>
                      <a:schemeClr val="tx2"/>
                    </a:solidFill>
                    <a:latin typeface="Times New Roman" panose="02020603050405020304" pitchFamily="18" charset="0"/>
                    <a:cs typeface="Times New Roman" panose="02020603050405020304" pitchFamily="18" charset="0"/>
                  </a:rPr>
                  <a:t>40pF</a:t>
                </a:r>
                <a:r>
                  <a:rPr kumimoji="1" lang="ja-JP" altLang="en-US" dirty="0">
                    <a:solidFill>
                      <a:schemeClr val="tx2"/>
                    </a:solidFill>
                  </a:rPr>
                  <a:t>の容量を通して</a:t>
                </a:r>
                <a:r>
                  <a:rPr kumimoji="1" lang="en-US" altLang="ja-JP" dirty="0">
                    <a:solidFill>
                      <a:schemeClr val="tx2"/>
                    </a:solidFill>
                  </a:rPr>
                  <a:t>GND</a:t>
                </a:r>
                <a:r>
                  <a:rPr kumimoji="1" lang="ja-JP" altLang="en-US" dirty="0">
                    <a:solidFill>
                      <a:schemeClr val="tx2"/>
                    </a:solidFill>
                  </a:rPr>
                  <a:t>に逃げてしまい、</a:t>
                </a:r>
                <a:r>
                  <a:rPr kumimoji="1" lang="en-US" altLang="ja-JP" dirty="0">
                    <a:solidFill>
                      <a:schemeClr val="tx2"/>
                    </a:solidFill>
                  </a:rPr>
                  <a:t>SOI</a:t>
                </a:r>
                <a:r>
                  <a:rPr kumimoji="1" lang="ja-JP" altLang="en-US" dirty="0">
                    <a:solidFill>
                      <a:schemeClr val="tx2"/>
                    </a:solidFill>
                  </a:rPr>
                  <a:t>増幅器に伝わる信号は実際の</a:t>
                </a:r>
                <a14:m>
                  <m:oMath xmlns:m="http://schemas.openxmlformats.org/officeDocument/2006/math">
                    <m:r>
                      <a:rPr kumimoji="1" lang="ja-JP" altLang="en-US" i="1" dirty="0" smtClean="0">
                        <a:solidFill>
                          <a:srgbClr val="FB5F80"/>
                        </a:solidFill>
                        <a:latin typeface="Cambria Math" panose="02040503050406030204" pitchFamily="18" charset="0"/>
                      </a:rPr>
                      <m:t>約</m:t>
                    </m:r>
                    <m:r>
                      <a:rPr kumimoji="1" lang="en-US" altLang="ja-JP" i="1" dirty="0" smtClean="0">
                        <a:solidFill>
                          <a:srgbClr val="FB5F80"/>
                        </a:solidFill>
                        <a:latin typeface="Cambria Math" panose="02040503050406030204" pitchFamily="18" charset="0"/>
                      </a:rPr>
                      <m:t>1/</m:t>
                    </m:r>
                    <m:r>
                      <a:rPr kumimoji="1" lang="en-US" altLang="ja-JP" i="1" dirty="0">
                        <a:solidFill>
                          <a:srgbClr val="FB5F80"/>
                        </a:solidFill>
                        <a:latin typeface="Cambria Math" panose="02040503050406030204" pitchFamily="18" charset="0"/>
                      </a:rPr>
                      <m:t>6</m:t>
                    </m:r>
                  </m:oMath>
                </a14:m>
                <a:r>
                  <a:rPr kumimoji="1" lang="ja-JP" altLang="en-US" dirty="0">
                    <a:solidFill>
                      <a:schemeClr val="tx2"/>
                    </a:solidFill>
                  </a:rPr>
                  <a:t>となる。</a:t>
                </a:r>
              </a:p>
            </p:txBody>
          </p:sp>
        </mc:Choice>
        <mc:Fallback xmlns="">
          <p:sp>
            <p:nvSpPr>
              <p:cNvPr id="10" name="テキスト ボックス 9"/>
              <p:cNvSpPr txBox="1">
                <a:spLocks noRot="1" noChangeAspect="1" noMove="1" noResize="1" noEditPoints="1" noAdjustHandles="1" noChangeArrowheads="1" noChangeShapeType="1" noTextEdit="1"/>
              </p:cNvSpPr>
              <p:nvPr/>
            </p:nvSpPr>
            <p:spPr>
              <a:xfrm>
                <a:off x="432859" y="3400330"/>
                <a:ext cx="3822351" cy="1200329"/>
              </a:xfrm>
              <a:prstGeom prst="rect">
                <a:avLst/>
              </a:prstGeom>
              <a:blipFill>
                <a:blip r:embed="rId4"/>
                <a:stretch>
                  <a:fillRect l="-993" t="-4211" b="-5263"/>
                </a:stretch>
              </a:blipFill>
            </p:spPr>
            <p:txBody>
              <a:bodyPr/>
              <a:lstStyle/>
              <a:p>
                <a:r>
                  <a:rPr lang="ja-JP" altLang="en-US">
                    <a:noFill/>
                  </a:rPr>
                  <a:t> </a:t>
                </a:r>
              </a:p>
            </p:txBody>
          </p:sp>
        </mc:Fallback>
      </mc:AlternateContent>
      <p:sp>
        <p:nvSpPr>
          <p:cNvPr id="12" name="テキスト ボックス 11"/>
          <p:cNvSpPr txBox="1"/>
          <p:nvPr/>
        </p:nvSpPr>
        <p:spPr>
          <a:xfrm>
            <a:off x="4992285" y="3664794"/>
            <a:ext cx="3776531" cy="923330"/>
          </a:xfrm>
          <a:prstGeom prst="rect">
            <a:avLst/>
          </a:prstGeom>
          <a:noFill/>
        </p:spPr>
        <p:txBody>
          <a:bodyPr wrap="square" rtlCol="0">
            <a:spAutoFit/>
          </a:bodyPr>
          <a:lstStyle/>
          <a:p>
            <a:r>
              <a:rPr kumimoji="1" lang="ja-JP" altLang="en-US" dirty="0">
                <a:solidFill>
                  <a:schemeClr val="tx2"/>
                </a:solidFill>
              </a:rPr>
              <a:t>増幅器前に設置した十分大きな</a:t>
            </a:r>
            <a:br>
              <a:rPr kumimoji="1" lang="en-US" altLang="ja-JP" dirty="0">
                <a:solidFill>
                  <a:schemeClr val="tx2"/>
                </a:solidFill>
              </a:rPr>
            </a:br>
            <a:r>
              <a:rPr kumimoji="1" lang="ja-JP" altLang="en-US" dirty="0">
                <a:solidFill>
                  <a:schemeClr val="tx2"/>
                </a:solidFill>
              </a:rPr>
              <a:t>容量を通じて</a:t>
            </a:r>
            <a:r>
              <a:rPr kumimoji="1" lang="ja-JP" altLang="en-US" dirty="0">
                <a:solidFill>
                  <a:srgbClr val="FB5F80"/>
                </a:solidFill>
              </a:rPr>
              <a:t>ほぼ全て</a:t>
            </a:r>
            <a:r>
              <a:rPr kumimoji="1" lang="ja-JP" altLang="en-US" dirty="0">
                <a:solidFill>
                  <a:schemeClr val="tx2"/>
                </a:solidFill>
              </a:rPr>
              <a:t>の信号電荷が</a:t>
            </a:r>
            <a:r>
              <a:rPr kumimoji="1" lang="en-US" altLang="ja-JP" dirty="0">
                <a:solidFill>
                  <a:schemeClr val="tx2"/>
                </a:solidFill>
              </a:rPr>
              <a:t>SOI</a:t>
            </a:r>
            <a:r>
              <a:rPr kumimoji="1" lang="ja-JP" altLang="en-US" dirty="0">
                <a:solidFill>
                  <a:schemeClr val="tx2"/>
                </a:solidFill>
              </a:rPr>
              <a:t>増幅器に伝わる。</a:t>
            </a:r>
          </a:p>
        </p:txBody>
      </p:sp>
      <p:cxnSp>
        <p:nvCxnSpPr>
          <p:cNvPr id="34" name="直線コネクタ 33"/>
          <p:cNvCxnSpPr>
            <a:cxnSpLocks/>
          </p:cNvCxnSpPr>
          <p:nvPr/>
        </p:nvCxnSpPr>
        <p:spPr>
          <a:xfrm>
            <a:off x="4572000" y="1058712"/>
            <a:ext cx="0" cy="5799288"/>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タイトル 1">
            <a:extLst>
              <a:ext uri="{FF2B5EF4-FFF2-40B4-BE49-F238E27FC236}">
                <a16:creationId xmlns:a16="http://schemas.microsoft.com/office/drawing/2014/main" id="{3893010A-51B4-4F2E-A548-168187F480E6}"/>
              </a:ext>
            </a:extLst>
          </p:cNvPr>
          <p:cNvSpPr txBox="1">
            <a:spLocks/>
          </p:cNvSpPr>
          <p:nvPr/>
        </p:nvSpPr>
        <p:spPr>
          <a:xfrm>
            <a:off x="577124" y="196984"/>
            <a:ext cx="7989752" cy="1083329"/>
          </a:xfrm>
          <a:prstGeom prst="rect">
            <a:avLst/>
          </a:prstGeom>
        </p:spPr>
        <p:txBody>
          <a:bodyPr vert="horz" lIns="91440" tIns="45720" rIns="91440" bIns="45720" rtlCol="0" anchor="b">
            <a:normAutofit fontScale="92500" lnSpcReduction="20000"/>
          </a:bodyPr>
          <a:lstStyle>
            <a:lvl1pPr algn="l" defTabSz="457200" rtl="0" eaLnBrk="1" latinLnBrk="0" hangingPunct="1">
              <a:spcBef>
                <a:spcPct val="0"/>
              </a:spcBef>
              <a:buNone/>
              <a:defRPr kumimoji="1" sz="2800" b="0" kern="1200" cap="none" baseline="0">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en-US" altLang="ja-JP" dirty="0"/>
              <a:t>SOI-STJ5</a:t>
            </a:r>
            <a:br>
              <a:rPr lang="en-US" altLang="ja-JP" dirty="0"/>
            </a:br>
            <a:r>
              <a:rPr lang="ja-JP" altLang="en-US" dirty="0"/>
              <a:t>帰還付き差動増幅回路による</a:t>
            </a:r>
            <a:endParaRPr lang="en-US" altLang="ja-JP" dirty="0"/>
          </a:p>
          <a:p>
            <a:r>
              <a:rPr lang="ja-JP" altLang="en-US" dirty="0"/>
              <a:t>極低温電荷積分型増幅器の開発</a:t>
            </a:r>
          </a:p>
        </p:txBody>
      </p:sp>
      <p:grpSp>
        <p:nvGrpSpPr>
          <p:cNvPr id="8" name="グループ化 7">
            <a:extLst>
              <a:ext uri="{FF2B5EF4-FFF2-40B4-BE49-F238E27FC236}">
                <a16:creationId xmlns:a16="http://schemas.microsoft.com/office/drawing/2014/main" id="{FE645012-A7F5-4835-A69B-5021070E0F00}"/>
              </a:ext>
            </a:extLst>
          </p:cNvPr>
          <p:cNvGrpSpPr/>
          <p:nvPr/>
        </p:nvGrpSpPr>
        <p:grpSpPr>
          <a:xfrm>
            <a:off x="5328998" y="4263078"/>
            <a:ext cx="3091807" cy="2500353"/>
            <a:chOff x="5328998" y="4263078"/>
            <a:chExt cx="3091807" cy="2500353"/>
          </a:xfrm>
        </p:grpSpPr>
        <p:sp>
          <p:nvSpPr>
            <p:cNvPr id="23" name="テキスト ボックス 22"/>
            <p:cNvSpPr txBox="1"/>
            <p:nvPr/>
          </p:nvSpPr>
          <p:spPr>
            <a:xfrm>
              <a:off x="5739288" y="5462075"/>
              <a:ext cx="627409" cy="369332"/>
            </a:xfrm>
            <a:prstGeom prst="rect">
              <a:avLst/>
            </a:prstGeom>
            <a:solidFill>
              <a:schemeClr val="bg1"/>
            </a:solidFill>
          </p:spPr>
          <p:txBody>
            <a:bodyPr wrap="square" rtlCol="0">
              <a:spAutoFit/>
            </a:bodyPr>
            <a:lstStyle/>
            <a:p>
              <a:endParaRPr kumimoji="1" lang="ja-JP" altLang="en-US" dirty="0"/>
            </a:p>
          </p:txBody>
        </p:sp>
        <p:sp>
          <p:nvSpPr>
            <p:cNvPr id="92" name="二等辺三角形 91">
              <a:extLst>
                <a:ext uri="{FF2B5EF4-FFF2-40B4-BE49-F238E27FC236}">
                  <a16:creationId xmlns:a16="http://schemas.microsoft.com/office/drawing/2014/main" id="{0DDDD124-A3A8-404B-918D-7DB9661D3FBB}"/>
                </a:ext>
              </a:extLst>
            </p:cNvPr>
            <p:cNvSpPr/>
            <p:nvPr/>
          </p:nvSpPr>
          <p:spPr>
            <a:xfrm rot="5400000">
              <a:off x="7369237" y="5274477"/>
              <a:ext cx="699641" cy="566777"/>
            </a:xfrm>
            <a:prstGeom prst="triangl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3" name="直線コネクタ 92">
              <a:extLst>
                <a:ext uri="{FF2B5EF4-FFF2-40B4-BE49-F238E27FC236}">
                  <a16:creationId xmlns:a16="http://schemas.microsoft.com/office/drawing/2014/main" id="{1252E1A5-1D15-44B0-A253-10B66E56C8E9}"/>
                </a:ext>
              </a:extLst>
            </p:cNvPr>
            <p:cNvCxnSpPr>
              <a:cxnSpLocks/>
            </p:cNvCxnSpPr>
            <p:nvPr/>
          </p:nvCxnSpPr>
          <p:spPr>
            <a:xfrm flipH="1" flipV="1">
              <a:off x="7017082" y="5443718"/>
              <a:ext cx="40314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67FA0E6D-F928-48F1-B9AD-971F4B1B5EA8}"/>
                </a:ext>
              </a:extLst>
            </p:cNvPr>
            <p:cNvCxnSpPr>
              <a:cxnSpLocks/>
            </p:cNvCxnSpPr>
            <p:nvPr/>
          </p:nvCxnSpPr>
          <p:spPr>
            <a:xfrm flipH="1" flipV="1">
              <a:off x="6490691" y="5443717"/>
              <a:ext cx="40314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8917FF76-0EC4-4744-880D-33980349F374}"/>
                </a:ext>
              </a:extLst>
            </p:cNvPr>
            <p:cNvCxnSpPr>
              <a:cxnSpLocks/>
            </p:cNvCxnSpPr>
            <p:nvPr/>
          </p:nvCxnSpPr>
          <p:spPr>
            <a:xfrm rot="5400000" flipH="1" flipV="1">
              <a:off x="6719467" y="5445676"/>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9BBA996F-5556-42AB-B085-DF1D94223E4E}"/>
                </a:ext>
              </a:extLst>
            </p:cNvPr>
            <p:cNvCxnSpPr>
              <a:cxnSpLocks/>
            </p:cNvCxnSpPr>
            <p:nvPr/>
          </p:nvCxnSpPr>
          <p:spPr>
            <a:xfrm rot="5400000" flipH="1" flipV="1">
              <a:off x="6829600" y="5453341"/>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97" name="グループ化 96">
              <a:extLst>
                <a:ext uri="{FF2B5EF4-FFF2-40B4-BE49-F238E27FC236}">
                  <a16:creationId xmlns:a16="http://schemas.microsoft.com/office/drawing/2014/main" id="{CF4E7F23-BDCB-4D8E-8FC4-E62621D41351}"/>
                </a:ext>
              </a:extLst>
            </p:cNvPr>
            <p:cNvGrpSpPr/>
            <p:nvPr/>
          </p:nvGrpSpPr>
          <p:grpSpPr>
            <a:xfrm>
              <a:off x="6315294" y="5658299"/>
              <a:ext cx="322285" cy="610651"/>
              <a:chOff x="3055089" y="4146698"/>
              <a:chExt cx="411125" cy="705293"/>
            </a:xfrm>
          </p:grpSpPr>
          <p:sp>
            <p:nvSpPr>
              <p:cNvPr id="155" name="楕円 154">
                <a:extLst>
                  <a:ext uri="{FF2B5EF4-FFF2-40B4-BE49-F238E27FC236}">
                    <a16:creationId xmlns:a16="http://schemas.microsoft.com/office/drawing/2014/main" id="{16ACBA26-88B8-4188-97BC-63CCA16477DE}"/>
                  </a:ext>
                </a:extLst>
              </p:cNvPr>
              <p:cNvSpPr/>
              <p:nvPr/>
            </p:nvSpPr>
            <p:spPr>
              <a:xfrm>
                <a:off x="3062177" y="4146698"/>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楕円 155">
                <a:extLst>
                  <a:ext uri="{FF2B5EF4-FFF2-40B4-BE49-F238E27FC236}">
                    <a16:creationId xmlns:a16="http://schemas.microsoft.com/office/drawing/2014/main" id="{E6AFFCB7-4454-4F37-A046-4A8C1E076AE2}"/>
                  </a:ext>
                </a:extLst>
              </p:cNvPr>
              <p:cNvSpPr/>
              <p:nvPr/>
            </p:nvSpPr>
            <p:spPr>
              <a:xfrm>
                <a:off x="3055089" y="4426689"/>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98" name="直線コネクタ 97">
              <a:extLst>
                <a:ext uri="{FF2B5EF4-FFF2-40B4-BE49-F238E27FC236}">
                  <a16:creationId xmlns:a16="http://schemas.microsoft.com/office/drawing/2014/main" id="{76724E41-B22A-480F-ABCF-9C246A3BCB3F}"/>
                </a:ext>
              </a:extLst>
            </p:cNvPr>
            <p:cNvCxnSpPr>
              <a:cxnSpLocks/>
            </p:cNvCxnSpPr>
            <p:nvPr/>
          </p:nvCxnSpPr>
          <p:spPr>
            <a:xfrm rot="5400000" flipH="1" flipV="1">
              <a:off x="6299514" y="5453341"/>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9" name="直線コネクタ 98">
              <a:extLst>
                <a:ext uri="{FF2B5EF4-FFF2-40B4-BE49-F238E27FC236}">
                  <a16:creationId xmlns:a16="http://schemas.microsoft.com/office/drawing/2014/main" id="{40C402B1-D26E-42B8-AA65-8069007C1A9D}"/>
                </a:ext>
              </a:extLst>
            </p:cNvPr>
            <p:cNvCxnSpPr>
              <a:cxnSpLocks/>
            </p:cNvCxnSpPr>
            <p:nvPr/>
          </p:nvCxnSpPr>
          <p:spPr>
            <a:xfrm rot="5400000" flipH="1" flipV="1">
              <a:off x="6299513" y="6446938"/>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00" name="グループ化 99">
              <a:extLst>
                <a:ext uri="{FF2B5EF4-FFF2-40B4-BE49-F238E27FC236}">
                  <a16:creationId xmlns:a16="http://schemas.microsoft.com/office/drawing/2014/main" id="{DB63AAC4-A8FE-4987-8798-21F3C752DCBA}"/>
                </a:ext>
              </a:extLst>
            </p:cNvPr>
            <p:cNvGrpSpPr/>
            <p:nvPr/>
          </p:nvGrpSpPr>
          <p:grpSpPr>
            <a:xfrm>
              <a:off x="6325146" y="6630934"/>
              <a:ext cx="333179" cy="132497"/>
              <a:chOff x="968997" y="3987815"/>
              <a:chExt cx="425023" cy="153032"/>
            </a:xfrm>
          </p:grpSpPr>
          <p:cxnSp>
            <p:nvCxnSpPr>
              <p:cNvPr id="151" name="直線コネクタ 150">
                <a:extLst>
                  <a:ext uri="{FF2B5EF4-FFF2-40B4-BE49-F238E27FC236}">
                    <a16:creationId xmlns:a16="http://schemas.microsoft.com/office/drawing/2014/main" id="{0A100966-1798-438F-8BF5-4B4EF9BB90F6}"/>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6917EA93-30D0-4F8C-8642-782C686038D0}"/>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3" name="直線コネクタ 152">
                <a:extLst>
                  <a:ext uri="{FF2B5EF4-FFF2-40B4-BE49-F238E27FC236}">
                    <a16:creationId xmlns:a16="http://schemas.microsoft.com/office/drawing/2014/main" id="{0C7041E4-1DE1-40FB-A44C-41207BB19E6B}"/>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4" name="直線コネクタ 153">
                <a:extLst>
                  <a:ext uri="{FF2B5EF4-FFF2-40B4-BE49-F238E27FC236}">
                    <a16:creationId xmlns:a16="http://schemas.microsoft.com/office/drawing/2014/main" id="{10E1419E-6E03-4D09-82CE-C8096E4A46CD}"/>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01" name="グループ化 100">
              <a:extLst>
                <a:ext uri="{FF2B5EF4-FFF2-40B4-BE49-F238E27FC236}">
                  <a16:creationId xmlns:a16="http://schemas.microsoft.com/office/drawing/2014/main" id="{46E0D33C-BB77-4C50-BEFC-70B7C9103846}"/>
                </a:ext>
              </a:extLst>
            </p:cNvPr>
            <p:cNvGrpSpPr/>
            <p:nvPr/>
          </p:nvGrpSpPr>
          <p:grpSpPr>
            <a:xfrm>
              <a:off x="5873315" y="5120132"/>
              <a:ext cx="400146" cy="149214"/>
              <a:chOff x="2809003" y="3524888"/>
              <a:chExt cx="510451" cy="172340"/>
            </a:xfrm>
          </p:grpSpPr>
          <p:grpSp>
            <p:nvGrpSpPr>
              <p:cNvPr id="144" name="グループ化 143">
                <a:extLst>
                  <a:ext uri="{FF2B5EF4-FFF2-40B4-BE49-F238E27FC236}">
                    <a16:creationId xmlns:a16="http://schemas.microsoft.com/office/drawing/2014/main" id="{20CB9159-CF95-484C-A816-9497140AC88E}"/>
                  </a:ext>
                </a:extLst>
              </p:cNvPr>
              <p:cNvGrpSpPr/>
              <p:nvPr/>
            </p:nvGrpSpPr>
            <p:grpSpPr>
              <a:xfrm>
                <a:off x="2809003" y="3524888"/>
                <a:ext cx="510451" cy="172340"/>
                <a:chOff x="3035360" y="2337586"/>
                <a:chExt cx="510451" cy="172340"/>
              </a:xfrm>
            </p:grpSpPr>
            <p:cxnSp>
              <p:nvCxnSpPr>
                <p:cNvPr id="146" name="直線コネクタ 145">
                  <a:extLst>
                    <a:ext uri="{FF2B5EF4-FFF2-40B4-BE49-F238E27FC236}">
                      <a16:creationId xmlns:a16="http://schemas.microsoft.com/office/drawing/2014/main" id="{AAA29B83-FEB5-4C56-80FC-2F265D08A1A4}"/>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62F6603F-E438-499C-9D50-94F4148820D6}"/>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8" name="直線コネクタ 147">
                  <a:extLst>
                    <a:ext uri="{FF2B5EF4-FFF2-40B4-BE49-F238E27FC236}">
                      <a16:creationId xmlns:a16="http://schemas.microsoft.com/office/drawing/2014/main" id="{A02146CD-FD60-49CA-BAAD-E79CFD803E5A}"/>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9" name="直線コネクタ 148">
                  <a:extLst>
                    <a:ext uri="{FF2B5EF4-FFF2-40B4-BE49-F238E27FC236}">
                      <a16:creationId xmlns:a16="http://schemas.microsoft.com/office/drawing/2014/main" id="{1B14A265-FE84-4B11-9DD0-C124B4F06A8D}"/>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0" name="直線コネクタ 149">
                  <a:extLst>
                    <a:ext uri="{FF2B5EF4-FFF2-40B4-BE49-F238E27FC236}">
                      <a16:creationId xmlns:a16="http://schemas.microsoft.com/office/drawing/2014/main" id="{B1F5D038-8A5A-4FC8-A13D-5DBDBFAA6F45}"/>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145" name="直線コネクタ 144">
                <a:extLst>
                  <a:ext uri="{FF2B5EF4-FFF2-40B4-BE49-F238E27FC236}">
                    <a16:creationId xmlns:a16="http://schemas.microsoft.com/office/drawing/2014/main" id="{BED7CDE3-687B-46FE-A534-E5B7EA78C5EE}"/>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102" name="直線コネクタ 101">
              <a:extLst>
                <a:ext uri="{FF2B5EF4-FFF2-40B4-BE49-F238E27FC236}">
                  <a16:creationId xmlns:a16="http://schemas.microsoft.com/office/drawing/2014/main" id="{D1CF1EC1-B876-4266-8784-1EEF198D448F}"/>
                </a:ext>
              </a:extLst>
            </p:cNvPr>
            <p:cNvCxnSpPr>
              <a:cxnSpLocks/>
            </p:cNvCxnSpPr>
            <p:nvPr/>
          </p:nvCxnSpPr>
          <p:spPr>
            <a:xfrm flipH="1" flipV="1">
              <a:off x="6278292" y="5250808"/>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8E7F37D4-62DB-4BAD-9B87-3E0F7AA4C7B8}"/>
                </a:ext>
              </a:extLst>
            </p:cNvPr>
            <p:cNvCxnSpPr>
              <a:cxnSpLocks/>
            </p:cNvCxnSpPr>
            <p:nvPr/>
          </p:nvCxnSpPr>
          <p:spPr>
            <a:xfrm flipH="1" flipV="1">
              <a:off x="5655433" y="5238273"/>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D0BA525-1BC8-4CF9-B491-5A8FD1B0A075}"/>
                </a:ext>
              </a:extLst>
            </p:cNvPr>
            <p:cNvCxnSpPr>
              <a:cxnSpLocks/>
            </p:cNvCxnSpPr>
            <p:nvPr/>
          </p:nvCxnSpPr>
          <p:spPr>
            <a:xfrm flipH="1" flipV="1">
              <a:off x="8017659" y="5555374"/>
              <a:ext cx="403146" cy="1"/>
            </a:xfrm>
            <a:prstGeom prst="line">
              <a:avLst/>
            </a:prstGeom>
            <a:ln w="28575">
              <a:headEnd type="arrow"/>
              <a:tailEnd type="none"/>
            </a:ln>
          </p:spPr>
          <p:style>
            <a:lnRef idx="1">
              <a:schemeClr val="accent1"/>
            </a:lnRef>
            <a:fillRef idx="0">
              <a:schemeClr val="accent1"/>
            </a:fillRef>
            <a:effectRef idx="0">
              <a:schemeClr val="accent1"/>
            </a:effectRef>
            <a:fontRef idx="minor">
              <a:schemeClr val="tx1"/>
            </a:fontRef>
          </p:style>
        </p:cxnSp>
        <p:cxnSp>
          <p:nvCxnSpPr>
            <p:cNvPr id="105" name="直線コネクタ 104">
              <a:extLst>
                <a:ext uri="{FF2B5EF4-FFF2-40B4-BE49-F238E27FC236}">
                  <a16:creationId xmlns:a16="http://schemas.microsoft.com/office/drawing/2014/main" id="{4AD83B08-F74F-491E-9975-5A1CE0A95155}"/>
                </a:ext>
              </a:extLst>
            </p:cNvPr>
            <p:cNvCxnSpPr>
              <a:cxnSpLocks/>
            </p:cNvCxnSpPr>
            <p:nvPr/>
          </p:nvCxnSpPr>
          <p:spPr>
            <a:xfrm rot="5400000" flipH="1" flipV="1">
              <a:off x="5515794" y="5103273"/>
              <a:ext cx="27647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E359DCC8-36F3-474E-9F4B-AAA7D2CD29AC}"/>
                </a:ext>
              </a:extLst>
            </p:cNvPr>
            <p:cNvCxnSpPr>
              <a:cxnSpLocks/>
            </p:cNvCxnSpPr>
            <p:nvPr/>
          </p:nvCxnSpPr>
          <p:spPr>
            <a:xfrm flipH="1" flipV="1">
              <a:off x="5505267" y="4946622"/>
              <a:ext cx="33317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DC216D12-BD2A-4A34-9E7B-646E0F49DFE8}"/>
                </a:ext>
              </a:extLst>
            </p:cNvPr>
            <p:cNvCxnSpPr>
              <a:cxnSpLocks/>
            </p:cNvCxnSpPr>
            <p:nvPr/>
          </p:nvCxnSpPr>
          <p:spPr>
            <a:xfrm flipH="1" flipV="1">
              <a:off x="5756580" y="5893437"/>
              <a:ext cx="36649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8" name="直線コネクタ 107">
              <a:extLst>
                <a:ext uri="{FF2B5EF4-FFF2-40B4-BE49-F238E27FC236}">
                  <a16:creationId xmlns:a16="http://schemas.microsoft.com/office/drawing/2014/main" id="{053F03A1-AAEE-42D5-872B-9BED71E07682}"/>
                </a:ext>
              </a:extLst>
            </p:cNvPr>
            <p:cNvCxnSpPr>
              <a:cxnSpLocks/>
            </p:cNvCxnSpPr>
            <p:nvPr/>
          </p:nvCxnSpPr>
          <p:spPr>
            <a:xfrm flipH="1" flipV="1">
              <a:off x="5756580" y="5986506"/>
              <a:ext cx="36649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649EE129-79B1-40B9-9741-CF6DC62F6139}"/>
                </a:ext>
              </a:extLst>
            </p:cNvPr>
            <p:cNvCxnSpPr>
              <a:cxnSpLocks/>
            </p:cNvCxnSpPr>
            <p:nvPr/>
          </p:nvCxnSpPr>
          <p:spPr>
            <a:xfrm rot="5400000" flipH="1" flipV="1">
              <a:off x="5771211" y="5722642"/>
              <a:ext cx="33453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0CC8D0C7-FF0F-4991-9B20-4641CBB06686}"/>
                </a:ext>
              </a:extLst>
            </p:cNvPr>
            <p:cNvCxnSpPr>
              <a:cxnSpLocks/>
            </p:cNvCxnSpPr>
            <p:nvPr/>
          </p:nvCxnSpPr>
          <p:spPr>
            <a:xfrm flipH="1" flipV="1">
              <a:off x="5944018" y="5543625"/>
              <a:ext cx="53658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810957E3-466F-403C-9646-71E6E5804AE6}"/>
                </a:ext>
              </a:extLst>
            </p:cNvPr>
            <p:cNvCxnSpPr>
              <a:cxnSpLocks/>
            </p:cNvCxnSpPr>
            <p:nvPr/>
          </p:nvCxnSpPr>
          <p:spPr>
            <a:xfrm rot="5400000" flipH="1" flipV="1">
              <a:off x="5776750" y="6174847"/>
              <a:ext cx="33453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3BA0B989-855F-4AFC-97C9-77E04813A938}"/>
                </a:ext>
              </a:extLst>
            </p:cNvPr>
            <p:cNvCxnSpPr>
              <a:cxnSpLocks/>
            </p:cNvCxnSpPr>
            <p:nvPr/>
          </p:nvCxnSpPr>
          <p:spPr>
            <a:xfrm flipH="1" flipV="1">
              <a:off x="5938479" y="6342116"/>
              <a:ext cx="536589" cy="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6654E9C7-79AA-4B7C-9598-012940C616F8}"/>
                    </a:ext>
                  </a:extLst>
                </p:cNvPr>
                <p:cNvSpPr txBox="1"/>
                <p:nvPr/>
              </p:nvSpPr>
              <p:spPr>
                <a:xfrm>
                  <a:off x="5355536" y="4598030"/>
                  <a:ext cx="44107" cy="31977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𝑉</m:t>
                            </m:r>
                          </m:e>
                          <m:sub>
                            <m:r>
                              <a:rPr kumimoji="1" lang="en-US" altLang="ja-JP" b="0" i="1" smtClean="0">
                                <a:latin typeface="Cambria Math" panose="02040503050406030204" pitchFamily="18" charset="0"/>
                              </a:rPr>
                              <m:t>0</m:t>
                            </m:r>
                          </m:sub>
                        </m:sSub>
                      </m:oMath>
                    </m:oMathPara>
                  </a14:m>
                  <a:endParaRPr kumimoji="1" lang="ja-JP" altLang="en-US" dirty="0"/>
                </a:p>
              </p:txBody>
            </p:sp>
          </mc:Choice>
          <mc:Fallback xmlns="">
            <p:sp>
              <p:nvSpPr>
                <p:cNvPr id="113" name="テキスト ボックス 112">
                  <a:extLst>
                    <a:ext uri="{FF2B5EF4-FFF2-40B4-BE49-F238E27FC236}">
                      <a16:creationId xmlns:a16="http://schemas.microsoft.com/office/drawing/2014/main" id="{6654E9C7-79AA-4B7C-9598-012940C616F8}"/>
                    </a:ext>
                  </a:extLst>
                </p:cNvPr>
                <p:cNvSpPr txBox="1">
                  <a:spLocks noRot="1" noChangeAspect="1" noMove="1" noResize="1" noEditPoints="1" noAdjustHandles="1" noChangeArrowheads="1" noChangeShapeType="1" noTextEdit="1"/>
                </p:cNvSpPr>
                <p:nvPr/>
              </p:nvSpPr>
              <p:spPr>
                <a:xfrm>
                  <a:off x="5355536" y="4598030"/>
                  <a:ext cx="44107" cy="319772"/>
                </a:xfrm>
                <a:prstGeom prst="rect">
                  <a:avLst/>
                </a:prstGeom>
                <a:blipFill>
                  <a:blip r:embed="rId5"/>
                  <a:stretch>
                    <a:fillRect l="-142857" r="-585714" b="-1509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4" name="テキスト ボックス 113">
                  <a:extLst>
                    <a:ext uri="{FF2B5EF4-FFF2-40B4-BE49-F238E27FC236}">
                      <a16:creationId xmlns:a16="http://schemas.microsoft.com/office/drawing/2014/main" id="{006B1C4A-4A25-46ED-A8C9-275D8E9E5B38}"/>
                    </a:ext>
                  </a:extLst>
                </p:cNvPr>
                <p:cNvSpPr txBox="1"/>
                <p:nvPr/>
              </p:nvSpPr>
              <p:spPr>
                <a:xfrm>
                  <a:off x="6770351" y="4933131"/>
                  <a:ext cx="382783" cy="31977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i="1" dirty="0" smtClean="0">
                            <a:latin typeface="Cambria Math" panose="02040503050406030204" pitchFamily="18" charset="0"/>
                          </a:rPr>
                          <m:t>𝐶</m:t>
                        </m:r>
                      </m:oMath>
                    </m:oMathPara>
                  </a14:m>
                  <a:endParaRPr kumimoji="1" lang="ja-JP" altLang="en-US" dirty="0"/>
                </a:p>
              </p:txBody>
            </p:sp>
          </mc:Choice>
          <mc:Fallback xmlns="">
            <p:sp>
              <p:nvSpPr>
                <p:cNvPr id="114" name="テキスト ボックス 113">
                  <a:extLst>
                    <a:ext uri="{FF2B5EF4-FFF2-40B4-BE49-F238E27FC236}">
                      <a16:creationId xmlns:a16="http://schemas.microsoft.com/office/drawing/2014/main" id="{006B1C4A-4A25-46ED-A8C9-275D8E9E5B38}"/>
                    </a:ext>
                  </a:extLst>
                </p:cNvPr>
                <p:cNvSpPr txBox="1">
                  <a:spLocks noRot="1" noChangeAspect="1" noMove="1" noResize="1" noEditPoints="1" noAdjustHandles="1" noChangeArrowheads="1" noChangeShapeType="1" noTextEdit="1"/>
                </p:cNvSpPr>
                <p:nvPr/>
              </p:nvSpPr>
              <p:spPr>
                <a:xfrm>
                  <a:off x="6770351" y="4933131"/>
                  <a:ext cx="382783" cy="319772"/>
                </a:xfrm>
                <a:prstGeom prst="rect">
                  <a:avLst/>
                </a:prstGeom>
                <a:blipFill>
                  <a:blip r:embed="rId6"/>
                  <a:stretch>
                    <a:fillRect b="-754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5" name="テキスト ボックス 114">
                  <a:extLst>
                    <a:ext uri="{FF2B5EF4-FFF2-40B4-BE49-F238E27FC236}">
                      <a16:creationId xmlns:a16="http://schemas.microsoft.com/office/drawing/2014/main" id="{890885B6-E7E7-43DD-8C9A-665DDBD36DD1}"/>
                    </a:ext>
                  </a:extLst>
                </p:cNvPr>
                <p:cNvSpPr txBox="1"/>
                <p:nvPr/>
              </p:nvSpPr>
              <p:spPr>
                <a:xfrm>
                  <a:off x="5328998" y="5878163"/>
                  <a:ext cx="635539" cy="33659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𝐶</m:t>
                            </m:r>
                          </m:e>
                          <m:sub>
                            <m:r>
                              <m:rPr>
                                <m:sty m:val="p"/>
                              </m:rPr>
                              <a:rPr kumimoji="1" lang="en-US" altLang="ja-JP" b="0" i="0" dirty="0" smtClean="0">
                                <a:latin typeface="Cambria Math" panose="02040503050406030204" pitchFamily="18" charset="0"/>
                              </a:rPr>
                              <m:t>STJ</m:t>
                            </m:r>
                          </m:sub>
                        </m:sSub>
                      </m:oMath>
                    </m:oMathPara>
                  </a14:m>
                  <a:endParaRPr kumimoji="1" lang="ja-JP" altLang="en-US" dirty="0"/>
                </a:p>
              </p:txBody>
            </p:sp>
          </mc:Choice>
          <mc:Fallback xmlns="">
            <p:sp>
              <p:nvSpPr>
                <p:cNvPr id="115" name="テキスト ボックス 114">
                  <a:extLst>
                    <a:ext uri="{FF2B5EF4-FFF2-40B4-BE49-F238E27FC236}">
                      <a16:creationId xmlns:a16="http://schemas.microsoft.com/office/drawing/2014/main" id="{890885B6-E7E7-43DD-8C9A-665DDBD36DD1}"/>
                    </a:ext>
                  </a:extLst>
                </p:cNvPr>
                <p:cNvSpPr txBox="1">
                  <a:spLocks noRot="1" noChangeAspect="1" noMove="1" noResize="1" noEditPoints="1" noAdjustHandles="1" noChangeArrowheads="1" noChangeShapeType="1" noTextEdit="1"/>
                </p:cNvSpPr>
                <p:nvPr/>
              </p:nvSpPr>
              <p:spPr>
                <a:xfrm>
                  <a:off x="5328998" y="5878163"/>
                  <a:ext cx="635539" cy="336594"/>
                </a:xfrm>
                <a:prstGeom prst="rect">
                  <a:avLst/>
                </a:prstGeom>
                <a:blipFill>
                  <a:blip r:embed="rId7"/>
                  <a:stretch>
                    <a:fillRect b="-25455"/>
                  </a:stretch>
                </a:blipFill>
              </p:spPr>
              <p:txBody>
                <a:bodyPr/>
                <a:lstStyle/>
                <a:p>
                  <a:r>
                    <a:rPr lang="ja-JP" altLang="en-US">
                      <a:noFill/>
                    </a:rPr>
                    <a:t> </a:t>
                  </a:r>
                </a:p>
              </p:txBody>
            </p:sp>
          </mc:Fallback>
        </mc:AlternateContent>
        <p:cxnSp>
          <p:nvCxnSpPr>
            <p:cNvPr id="116" name="直線コネクタ 115">
              <a:extLst>
                <a:ext uri="{FF2B5EF4-FFF2-40B4-BE49-F238E27FC236}">
                  <a16:creationId xmlns:a16="http://schemas.microsoft.com/office/drawing/2014/main" id="{CB094DBB-F771-4FBD-ACB8-7403AB545348}"/>
                </a:ext>
              </a:extLst>
            </p:cNvPr>
            <p:cNvCxnSpPr>
              <a:cxnSpLocks/>
            </p:cNvCxnSpPr>
            <p:nvPr/>
          </p:nvCxnSpPr>
          <p:spPr>
            <a:xfrm rot="5400000" flipH="1" flipV="1">
              <a:off x="6943875" y="5955162"/>
              <a:ext cx="538775"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17" name="グループ化 116">
              <a:extLst>
                <a:ext uri="{FF2B5EF4-FFF2-40B4-BE49-F238E27FC236}">
                  <a16:creationId xmlns:a16="http://schemas.microsoft.com/office/drawing/2014/main" id="{222B97AB-5731-42EE-8412-7BDA43AB273A}"/>
                </a:ext>
              </a:extLst>
            </p:cNvPr>
            <p:cNvGrpSpPr/>
            <p:nvPr/>
          </p:nvGrpSpPr>
          <p:grpSpPr>
            <a:xfrm>
              <a:off x="7087049" y="6247987"/>
              <a:ext cx="333179" cy="132497"/>
              <a:chOff x="968997" y="3987815"/>
              <a:chExt cx="425023" cy="153032"/>
            </a:xfrm>
          </p:grpSpPr>
          <p:cxnSp>
            <p:nvCxnSpPr>
              <p:cNvPr id="140" name="直線コネクタ 139">
                <a:extLst>
                  <a:ext uri="{FF2B5EF4-FFF2-40B4-BE49-F238E27FC236}">
                    <a16:creationId xmlns:a16="http://schemas.microsoft.com/office/drawing/2014/main" id="{51987663-EDBB-49C8-B635-61EA9A141028}"/>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7A3C5757-3244-4E7F-972B-E0CB75BF06E3}"/>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2FD72E73-BBA2-4C94-884A-CA49315B5AB8}"/>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3" name="直線コネクタ 142">
                <a:extLst>
                  <a:ext uri="{FF2B5EF4-FFF2-40B4-BE49-F238E27FC236}">
                    <a16:creationId xmlns:a16="http://schemas.microsoft.com/office/drawing/2014/main" id="{91FDF821-B33F-4D79-8642-1B6B73016D9D}"/>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18" name="テキスト ボックス 117">
                  <a:extLst>
                    <a:ext uri="{FF2B5EF4-FFF2-40B4-BE49-F238E27FC236}">
                      <a16:creationId xmlns:a16="http://schemas.microsoft.com/office/drawing/2014/main" id="{A2E67924-1758-4F40-BB1B-7E5D0DCECB19}"/>
                    </a:ext>
                  </a:extLst>
                </p:cNvPr>
                <p:cNvSpPr txBox="1"/>
                <p:nvPr/>
              </p:nvSpPr>
              <p:spPr>
                <a:xfrm>
                  <a:off x="5849182" y="4813972"/>
                  <a:ext cx="40299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𝑅</m:t>
                        </m:r>
                      </m:oMath>
                    </m:oMathPara>
                  </a14:m>
                  <a:endParaRPr kumimoji="1" lang="ja-JP" altLang="en-US" dirty="0"/>
                </a:p>
              </p:txBody>
            </p:sp>
          </mc:Choice>
          <mc:Fallback xmlns="">
            <p:sp>
              <p:nvSpPr>
                <p:cNvPr id="118" name="テキスト ボックス 117">
                  <a:extLst>
                    <a:ext uri="{FF2B5EF4-FFF2-40B4-BE49-F238E27FC236}">
                      <a16:creationId xmlns:a16="http://schemas.microsoft.com/office/drawing/2014/main" id="{A2E67924-1758-4F40-BB1B-7E5D0DCECB19}"/>
                    </a:ext>
                  </a:extLst>
                </p:cNvPr>
                <p:cNvSpPr txBox="1">
                  <a:spLocks noRot="1" noChangeAspect="1" noMove="1" noResize="1" noEditPoints="1" noAdjustHandles="1" noChangeArrowheads="1" noChangeShapeType="1" noTextEdit="1"/>
                </p:cNvSpPr>
                <p:nvPr/>
              </p:nvSpPr>
              <p:spPr>
                <a:xfrm>
                  <a:off x="5849182" y="4813972"/>
                  <a:ext cx="402995" cy="369332"/>
                </a:xfrm>
                <a:prstGeom prst="rect">
                  <a:avLst/>
                </a:prstGeom>
                <a:blipFill>
                  <a:blip r:embed="rId8"/>
                  <a:stretch>
                    <a:fillRect/>
                  </a:stretch>
                </a:blipFill>
              </p:spPr>
              <p:txBody>
                <a:bodyPr/>
                <a:lstStyle/>
                <a:p>
                  <a:r>
                    <a:rPr lang="ja-JP" altLang="en-US">
                      <a:noFill/>
                    </a:rPr>
                    <a:t> </a:t>
                  </a:r>
                </a:p>
              </p:txBody>
            </p:sp>
          </mc:Fallback>
        </mc:AlternateContent>
        <p:cxnSp>
          <p:nvCxnSpPr>
            <p:cNvPr id="119" name="直線コネクタ 118">
              <a:extLst>
                <a:ext uri="{FF2B5EF4-FFF2-40B4-BE49-F238E27FC236}">
                  <a16:creationId xmlns:a16="http://schemas.microsoft.com/office/drawing/2014/main" id="{534295EA-D966-4600-8260-BB9CBD52986C}"/>
                </a:ext>
              </a:extLst>
            </p:cNvPr>
            <p:cNvCxnSpPr>
              <a:cxnSpLocks/>
            </p:cNvCxnSpPr>
            <p:nvPr/>
          </p:nvCxnSpPr>
          <p:spPr>
            <a:xfrm flipH="1" flipV="1">
              <a:off x="7213351" y="5688106"/>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0" name="テキスト ボックス 119">
              <a:extLst>
                <a:ext uri="{FF2B5EF4-FFF2-40B4-BE49-F238E27FC236}">
                  <a16:creationId xmlns:a16="http://schemas.microsoft.com/office/drawing/2014/main" id="{21722ECD-C499-4CB0-BA12-2F75A56E9B8F}"/>
                </a:ext>
              </a:extLst>
            </p:cNvPr>
            <p:cNvSpPr txBox="1"/>
            <p:nvPr/>
          </p:nvSpPr>
          <p:spPr>
            <a:xfrm>
              <a:off x="7415088" y="5501109"/>
              <a:ext cx="319318" cy="369332"/>
            </a:xfrm>
            <a:prstGeom prst="rect">
              <a:avLst/>
            </a:prstGeom>
            <a:noFill/>
          </p:spPr>
          <p:txBody>
            <a:bodyPr wrap="none" rtlCol="0">
              <a:spAutoFit/>
            </a:bodyPr>
            <a:lstStyle/>
            <a:p>
              <a:r>
                <a:rPr kumimoji="1" lang="en-US" altLang="ja-JP" dirty="0"/>
                <a:t>+</a:t>
              </a:r>
              <a:endParaRPr kumimoji="1" lang="ja-JP" altLang="en-US" dirty="0"/>
            </a:p>
          </p:txBody>
        </p:sp>
        <p:sp>
          <p:nvSpPr>
            <p:cNvPr id="121" name="テキスト ボックス 120">
              <a:extLst>
                <a:ext uri="{FF2B5EF4-FFF2-40B4-BE49-F238E27FC236}">
                  <a16:creationId xmlns:a16="http://schemas.microsoft.com/office/drawing/2014/main" id="{C355B587-C15C-47DD-80BA-BB169015CD5B}"/>
                </a:ext>
              </a:extLst>
            </p:cNvPr>
            <p:cNvSpPr txBox="1"/>
            <p:nvPr/>
          </p:nvSpPr>
          <p:spPr>
            <a:xfrm>
              <a:off x="7435743" y="5236216"/>
              <a:ext cx="260008" cy="369332"/>
            </a:xfrm>
            <a:prstGeom prst="rect">
              <a:avLst/>
            </a:prstGeom>
            <a:noFill/>
          </p:spPr>
          <p:txBody>
            <a:bodyPr wrap="none" rtlCol="0">
              <a:spAutoFit/>
            </a:bodyPr>
            <a:lstStyle/>
            <a:p>
              <a:r>
                <a:rPr kumimoji="1" lang="en-US" altLang="ja-JP" dirty="0"/>
                <a:t>-</a:t>
              </a:r>
              <a:endParaRPr kumimoji="1" lang="ja-JP" altLang="en-US" dirty="0"/>
            </a:p>
          </p:txBody>
        </p:sp>
        <p:grpSp>
          <p:nvGrpSpPr>
            <p:cNvPr id="122" name="グループ化 121">
              <a:extLst>
                <a:ext uri="{FF2B5EF4-FFF2-40B4-BE49-F238E27FC236}">
                  <a16:creationId xmlns:a16="http://schemas.microsoft.com/office/drawing/2014/main" id="{E07D29FE-333C-4FF4-AA8F-AB142789AAA9}"/>
                </a:ext>
              </a:extLst>
            </p:cNvPr>
            <p:cNvGrpSpPr/>
            <p:nvPr/>
          </p:nvGrpSpPr>
          <p:grpSpPr>
            <a:xfrm>
              <a:off x="7518984" y="4585744"/>
              <a:ext cx="400146" cy="149214"/>
              <a:chOff x="2809003" y="3524888"/>
              <a:chExt cx="510451" cy="172340"/>
            </a:xfrm>
          </p:grpSpPr>
          <p:grpSp>
            <p:nvGrpSpPr>
              <p:cNvPr id="133" name="グループ化 132">
                <a:extLst>
                  <a:ext uri="{FF2B5EF4-FFF2-40B4-BE49-F238E27FC236}">
                    <a16:creationId xmlns:a16="http://schemas.microsoft.com/office/drawing/2014/main" id="{40B4FEA6-4DAE-4E41-B4A1-64C3A5359DB9}"/>
                  </a:ext>
                </a:extLst>
              </p:cNvPr>
              <p:cNvGrpSpPr/>
              <p:nvPr/>
            </p:nvGrpSpPr>
            <p:grpSpPr>
              <a:xfrm>
                <a:off x="2809003" y="3524888"/>
                <a:ext cx="510451" cy="172340"/>
                <a:chOff x="3035360" y="2337586"/>
                <a:chExt cx="510451" cy="172340"/>
              </a:xfrm>
            </p:grpSpPr>
            <p:cxnSp>
              <p:nvCxnSpPr>
                <p:cNvPr id="135" name="直線コネクタ 134">
                  <a:extLst>
                    <a:ext uri="{FF2B5EF4-FFF2-40B4-BE49-F238E27FC236}">
                      <a16:creationId xmlns:a16="http://schemas.microsoft.com/office/drawing/2014/main" id="{8AC5F4F6-8946-45E5-B802-D1EB46C5E31A}"/>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53C8908D-7643-4448-879F-FF9A57D00FA3}"/>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7" name="直線コネクタ 136">
                  <a:extLst>
                    <a:ext uri="{FF2B5EF4-FFF2-40B4-BE49-F238E27FC236}">
                      <a16:creationId xmlns:a16="http://schemas.microsoft.com/office/drawing/2014/main" id="{6C3FDCEC-53BD-4DA3-9CB8-22D8DA5C315D}"/>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E161C177-90D1-485F-8135-7BA89B780F1C}"/>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9" name="直線コネクタ 138">
                  <a:extLst>
                    <a:ext uri="{FF2B5EF4-FFF2-40B4-BE49-F238E27FC236}">
                      <a16:creationId xmlns:a16="http://schemas.microsoft.com/office/drawing/2014/main" id="{E751614D-691F-47EC-8730-4ABEFA5375CA}"/>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134" name="直線コネクタ 133">
                <a:extLst>
                  <a:ext uri="{FF2B5EF4-FFF2-40B4-BE49-F238E27FC236}">
                    <a16:creationId xmlns:a16="http://schemas.microsoft.com/office/drawing/2014/main" id="{773C3067-9170-4531-8A89-F57880185AD5}"/>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123" name="直線コネクタ 122">
              <a:extLst>
                <a:ext uri="{FF2B5EF4-FFF2-40B4-BE49-F238E27FC236}">
                  <a16:creationId xmlns:a16="http://schemas.microsoft.com/office/drawing/2014/main" id="{B571D5C1-1FD5-437A-A9FC-7932C59E5765}"/>
                </a:ext>
              </a:extLst>
            </p:cNvPr>
            <p:cNvCxnSpPr>
              <a:cxnSpLocks/>
            </p:cNvCxnSpPr>
            <p:nvPr/>
          </p:nvCxnSpPr>
          <p:spPr>
            <a:xfrm rot="5400000" flipH="1" flipV="1">
              <a:off x="7488380" y="4973461"/>
              <a:ext cx="25134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3561F779-B81D-4C05-A1DF-35D91F986E9D}"/>
                </a:ext>
              </a:extLst>
            </p:cNvPr>
            <p:cNvCxnSpPr>
              <a:cxnSpLocks/>
            </p:cNvCxnSpPr>
            <p:nvPr/>
          </p:nvCxnSpPr>
          <p:spPr>
            <a:xfrm rot="5400000" flipH="1" flipV="1">
              <a:off x="7598513" y="4971501"/>
              <a:ext cx="25134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5" name="直線コネクタ 124">
              <a:extLst>
                <a:ext uri="{FF2B5EF4-FFF2-40B4-BE49-F238E27FC236}">
                  <a16:creationId xmlns:a16="http://schemas.microsoft.com/office/drawing/2014/main" id="{05245EE2-CC9A-45E9-BF32-2E0285BED93E}"/>
                </a:ext>
              </a:extLst>
            </p:cNvPr>
            <p:cNvCxnSpPr>
              <a:cxnSpLocks/>
            </p:cNvCxnSpPr>
            <p:nvPr/>
          </p:nvCxnSpPr>
          <p:spPr>
            <a:xfrm rot="5400000" flipH="1" flipV="1">
              <a:off x="6893592" y="5077197"/>
              <a:ext cx="71711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6" name="直線コネクタ 125">
              <a:extLst>
                <a:ext uri="{FF2B5EF4-FFF2-40B4-BE49-F238E27FC236}">
                  <a16:creationId xmlns:a16="http://schemas.microsoft.com/office/drawing/2014/main" id="{C59C26ED-C4EC-4454-9CCD-A3235E2AAE2A}"/>
                </a:ext>
              </a:extLst>
            </p:cNvPr>
            <p:cNvCxnSpPr>
              <a:cxnSpLocks/>
            </p:cNvCxnSpPr>
            <p:nvPr/>
          </p:nvCxnSpPr>
          <p:spPr>
            <a:xfrm rot="5400000" flipH="1" flipV="1">
              <a:off x="7725401" y="5135541"/>
              <a:ext cx="788821"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7" name="直線コネクタ 126">
              <a:extLst>
                <a:ext uri="{FF2B5EF4-FFF2-40B4-BE49-F238E27FC236}">
                  <a16:creationId xmlns:a16="http://schemas.microsoft.com/office/drawing/2014/main" id="{DDF6DBF8-A652-40A2-B9FD-2982B440B912}"/>
                </a:ext>
              </a:extLst>
            </p:cNvPr>
            <p:cNvCxnSpPr>
              <a:cxnSpLocks/>
            </p:cNvCxnSpPr>
            <p:nvPr/>
          </p:nvCxnSpPr>
          <p:spPr>
            <a:xfrm flipH="1" flipV="1">
              <a:off x="7259753" y="4707740"/>
              <a:ext cx="25032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8" name="直線コネクタ 127">
              <a:extLst>
                <a:ext uri="{FF2B5EF4-FFF2-40B4-BE49-F238E27FC236}">
                  <a16:creationId xmlns:a16="http://schemas.microsoft.com/office/drawing/2014/main" id="{1CCED373-4032-4FB6-8CC8-79E9860330CD}"/>
                </a:ext>
              </a:extLst>
            </p:cNvPr>
            <p:cNvCxnSpPr>
              <a:cxnSpLocks/>
            </p:cNvCxnSpPr>
            <p:nvPr/>
          </p:nvCxnSpPr>
          <p:spPr>
            <a:xfrm flipH="1" flipV="1">
              <a:off x="7931007" y="4725333"/>
              <a:ext cx="18807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9" name="直線コネクタ 128">
              <a:extLst>
                <a:ext uri="{FF2B5EF4-FFF2-40B4-BE49-F238E27FC236}">
                  <a16:creationId xmlns:a16="http://schemas.microsoft.com/office/drawing/2014/main" id="{D7253C0B-E3FE-4ED8-A9CB-E2C4215E5A4C}"/>
                </a:ext>
              </a:extLst>
            </p:cNvPr>
            <p:cNvCxnSpPr>
              <a:cxnSpLocks/>
            </p:cNvCxnSpPr>
            <p:nvPr/>
          </p:nvCxnSpPr>
          <p:spPr>
            <a:xfrm flipH="1" flipV="1">
              <a:off x="7265736" y="4973461"/>
              <a:ext cx="33317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0" name="直線コネクタ 129">
              <a:extLst>
                <a:ext uri="{FF2B5EF4-FFF2-40B4-BE49-F238E27FC236}">
                  <a16:creationId xmlns:a16="http://schemas.microsoft.com/office/drawing/2014/main" id="{D28DECBE-C8A3-4A43-911A-6A99F620BAD0}"/>
                </a:ext>
              </a:extLst>
            </p:cNvPr>
            <p:cNvCxnSpPr>
              <a:cxnSpLocks/>
            </p:cNvCxnSpPr>
            <p:nvPr/>
          </p:nvCxnSpPr>
          <p:spPr>
            <a:xfrm flipH="1" flipV="1">
              <a:off x="7747831" y="4972825"/>
              <a:ext cx="366496" cy="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1" name="テキスト ボックス 130">
                  <a:extLst>
                    <a:ext uri="{FF2B5EF4-FFF2-40B4-BE49-F238E27FC236}">
                      <a16:creationId xmlns:a16="http://schemas.microsoft.com/office/drawing/2014/main" id="{A05C89DF-FF28-49D4-9DCA-FBB46ACD861B}"/>
                    </a:ext>
                  </a:extLst>
                </p:cNvPr>
                <p:cNvSpPr txBox="1"/>
                <p:nvPr/>
              </p:nvSpPr>
              <p:spPr>
                <a:xfrm>
                  <a:off x="7417061" y="4263078"/>
                  <a:ext cx="61664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𝑅</m:t>
                            </m:r>
                          </m:e>
                          <m:sub>
                            <m:r>
                              <m:rPr>
                                <m:sty m:val="p"/>
                              </m:rPr>
                              <a:rPr kumimoji="1" lang="en-US" altLang="ja-JP" b="0" i="0" smtClean="0">
                                <a:latin typeface="Cambria Math" panose="02040503050406030204" pitchFamily="18" charset="0"/>
                              </a:rPr>
                              <m:t>FB</m:t>
                            </m:r>
                          </m:sub>
                        </m:sSub>
                      </m:oMath>
                    </m:oMathPara>
                  </a14:m>
                  <a:endParaRPr kumimoji="1" lang="ja-JP" altLang="en-US" dirty="0"/>
                </a:p>
              </p:txBody>
            </p:sp>
          </mc:Choice>
          <mc:Fallback xmlns="">
            <p:sp>
              <p:nvSpPr>
                <p:cNvPr id="131" name="テキスト ボックス 130">
                  <a:extLst>
                    <a:ext uri="{FF2B5EF4-FFF2-40B4-BE49-F238E27FC236}">
                      <a16:creationId xmlns:a16="http://schemas.microsoft.com/office/drawing/2014/main" id="{A05C89DF-FF28-49D4-9DCA-FBB46ACD861B}"/>
                    </a:ext>
                  </a:extLst>
                </p:cNvPr>
                <p:cNvSpPr txBox="1">
                  <a:spLocks noRot="1" noChangeAspect="1" noMove="1" noResize="1" noEditPoints="1" noAdjustHandles="1" noChangeArrowheads="1" noChangeShapeType="1" noTextEdit="1"/>
                </p:cNvSpPr>
                <p:nvPr/>
              </p:nvSpPr>
              <p:spPr>
                <a:xfrm>
                  <a:off x="7417061" y="4263078"/>
                  <a:ext cx="616644" cy="369332"/>
                </a:xfrm>
                <a:prstGeom prst="rect">
                  <a:avLst/>
                </a:prstGeom>
                <a:blipFill>
                  <a:blip r:embed="rId9"/>
                  <a:stretch>
                    <a:fillRect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2" name="テキスト ボックス 131">
                  <a:extLst>
                    <a:ext uri="{FF2B5EF4-FFF2-40B4-BE49-F238E27FC236}">
                      <a16:creationId xmlns:a16="http://schemas.microsoft.com/office/drawing/2014/main" id="{83865FFD-953E-4F28-B176-CE3DD83EC54B}"/>
                    </a:ext>
                  </a:extLst>
                </p:cNvPr>
                <p:cNvSpPr txBox="1"/>
                <p:nvPr/>
              </p:nvSpPr>
              <p:spPr>
                <a:xfrm>
                  <a:off x="7580299" y="4976754"/>
                  <a:ext cx="59747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𝐶</m:t>
                            </m:r>
                          </m:e>
                          <m:sub>
                            <m:r>
                              <m:rPr>
                                <m:sty m:val="p"/>
                              </m:rPr>
                              <a:rPr kumimoji="1" lang="en-US" altLang="ja-JP" b="0" i="0" dirty="0" smtClean="0">
                                <a:latin typeface="Cambria Math" panose="02040503050406030204" pitchFamily="18" charset="0"/>
                              </a:rPr>
                              <m:t>FB</m:t>
                            </m:r>
                          </m:sub>
                        </m:sSub>
                      </m:oMath>
                    </m:oMathPara>
                  </a14:m>
                  <a:endParaRPr kumimoji="1" lang="ja-JP" altLang="en-US" dirty="0"/>
                </a:p>
              </p:txBody>
            </p:sp>
          </mc:Choice>
          <mc:Fallback xmlns="">
            <p:sp>
              <p:nvSpPr>
                <p:cNvPr id="132" name="テキスト ボックス 131">
                  <a:extLst>
                    <a:ext uri="{FF2B5EF4-FFF2-40B4-BE49-F238E27FC236}">
                      <a16:creationId xmlns:a16="http://schemas.microsoft.com/office/drawing/2014/main" id="{83865FFD-953E-4F28-B176-CE3DD83EC54B}"/>
                    </a:ext>
                  </a:extLst>
                </p:cNvPr>
                <p:cNvSpPr txBox="1">
                  <a:spLocks noRot="1" noChangeAspect="1" noMove="1" noResize="1" noEditPoints="1" noAdjustHandles="1" noChangeArrowheads="1" noChangeShapeType="1" noTextEdit="1"/>
                </p:cNvSpPr>
                <p:nvPr/>
              </p:nvSpPr>
              <p:spPr>
                <a:xfrm>
                  <a:off x="7580299" y="4976754"/>
                  <a:ext cx="597471" cy="369332"/>
                </a:xfrm>
                <a:prstGeom prst="rect">
                  <a:avLst/>
                </a:prstGeom>
                <a:blipFill>
                  <a:blip r:embed="rId10"/>
                  <a:stretch>
                    <a:fillRect b="-1639"/>
                  </a:stretch>
                </a:blipFill>
              </p:spPr>
              <p:txBody>
                <a:bodyPr/>
                <a:lstStyle/>
                <a:p>
                  <a:r>
                    <a:rPr lang="ja-JP" altLang="en-US">
                      <a:noFill/>
                    </a:rPr>
                    <a:t> </a:t>
                  </a:r>
                </a:p>
              </p:txBody>
            </p:sp>
          </mc:Fallback>
        </mc:AlternateContent>
        <p:sp>
          <p:nvSpPr>
            <p:cNvPr id="31" name="矢印: U ターン 30"/>
            <p:cNvSpPr/>
            <p:nvPr/>
          </p:nvSpPr>
          <p:spPr>
            <a:xfrm flipH="1">
              <a:off x="6532943" y="5465109"/>
              <a:ext cx="703759" cy="600413"/>
            </a:xfrm>
            <a:prstGeom prst="uturnArrow">
              <a:avLst>
                <a:gd name="adj1" fmla="val 23825"/>
                <a:gd name="adj2" fmla="val 25000"/>
                <a:gd name="adj3" fmla="val 34619"/>
                <a:gd name="adj4" fmla="val 49241"/>
                <a:gd name="adj5" fmla="val 100000"/>
              </a:avLst>
            </a:prstGeom>
            <a:solidFill>
              <a:srgbClr val="FFFF00"/>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32" name="稲妻 31"/>
            <p:cNvSpPr/>
            <p:nvPr/>
          </p:nvSpPr>
          <p:spPr>
            <a:xfrm flipV="1">
              <a:off x="5825339" y="6185152"/>
              <a:ext cx="644561" cy="414819"/>
            </a:xfrm>
            <a:prstGeom prst="lightningBolt">
              <a:avLst/>
            </a:prstGeom>
            <a:solidFill>
              <a:srgbClr val="F8FE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7" name="テキスト ボックス 156">
              <a:extLst>
                <a:ext uri="{FF2B5EF4-FFF2-40B4-BE49-F238E27FC236}">
                  <a16:creationId xmlns:a16="http://schemas.microsoft.com/office/drawing/2014/main" id="{E758A4BB-3194-4D35-AF69-F48680D4034F}"/>
                </a:ext>
              </a:extLst>
            </p:cNvPr>
            <p:cNvSpPr txBox="1"/>
            <p:nvPr/>
          </p:nvSpPr>
          <p:spPr>
            <a:xfrm>
              <a:off x="6275015" y="5939790"/>
              <a:ext cx="420308" cy="307777"/>
            </a:xfrm>
            <a:prstGeom prst="rect">
              <a:avLst/>
            </a:prstGeom>
            <a:noFill/>
          </p:spPr>
          <p:txBody>
            <a:bodyPr wrap="none" rtlCol="0">
              <a:spAutoFit/>
            </a:bodyPr>
            <a:lstStyle/>
            <a:p>
              <a:r>
                <a:rPr kumimoji="1" lang="en-US" altLang="ja-JP" sz="1400" dirty="0"/>
                <a:t>STJ</a:t>
              </a:r>
              <a:endParaRPr kumimoji="1" lang="ja-JP" altLang="en-US" sz="1400" dirty="0"/>
            </a:p>
          </p:txBody>
        </p:sp>
      </p:grpSp>
      <p:grpSp>
        <p:nvGrpSpPr>
          <p:cNvPr id="161" name="グループ化 160">
            <a:extLst>
              <a:ext uri="{FF2B5EF4-FFF2-40B4-BE49-F238E27FC236}">
                <a16:creationId xmlns:a16="http://schemas.microsoft.com/office/drawing/2014/main" id="{4B37487B-4DCC-4DC9-83A3-37C1F88A12F4}"/>
              </a:ext>
            </a:extLst>
          </p:cNvPr>
          <p:cNvGrpSpPr/>
          <p:nvPr/>
        </p:nvGrpSpPr>
        <p:grpSpPr>
          <a:xfrm>
            <a:off x="769572" y="4608699"/>
            <a:ext cx="3051398" cy="2165401"/>
            <a:chOff x="769572" y="4473949"/>
            <a:chExt cx="3051398" cy="2165401"/>
          </a:xfrm>
        </p:grpSpPr>
        <p:grpSp>
          <p:nvGrpSpPr>
            <p:cNvPr id="16" name="グループ化 15">
              <a:extLst>
                <a:ext uri="{FF2B5EF4-FFF2-40B4-BE49-F238E27FC236}">
                  <a16:creationId xmlns:a16="http://schemas.microsoft.com/office/drawing/2014/main" id="{68F0B05A-CEB9-416E-940F-948DAC0C8056}"/>
                </a:ext>
              </a:extLst>
            </p:cNvPr>
            <p:cNvGrpSpPr/>
            <p:nvPr/>
          </p:nvGrpSpPr>
          <p:grpSpPr>
            <a:xfrm>
              <a:off x="769572" y="4473949"/>
              <a:ext cx="3051398" cy="2165401"/>
              <a:chOff x="769572" y="4473949"/>
              <a:chExt cx="3051398" cy="2165401"/>
            </a:xfrm>
          </p:grpSpPr>
          <p:grpSp>
            <p:nvGrpSpPr>
              <p:cNvPr id="30" name="グループ化 29">
                <a:extLst>
                  <a:ext uri="{FF2B5EF4-FFF2-40B4-BE49-F238E27FC236}">
                    <a16:creationId xmlns:a16="http://schemas.microsoft.com/office/drawing/2014/main" id="{DFE780C9-2DDA-4A15-98FC-5798068E7266}"/>
                  </a:ext>
                </a:extLst>
              </p:cNvPr>
              <p:cNvGrpSpPr/>
              <p:nvPr/>
            </p:nvGrpSpPr>
            <p:grpSpPr>
              <a:xfrm>
                <a:off x="769572" y="4473949"/>
                <a:ext cx="3051398" cy="2165401"/>
                <a:chOff x="823469" y="3355985"/>
                <a:chExt cx="3162936" cy="2501005"/>
              </a:xfrm>
            </p:grpSpPr>
            <p:sp>
              <p:nvSpPr>
                <p:cNvPr id="33" name="二等辺三角形 32">
                  <a:extLst>
                    <a:ext uri="{FF2B5EF4-FFF2-40B4-BE49-F238E27FC236}">
                      <a16:creationId xmlns:a16="http://schemas.microsoft.com/office/drawing/2014/main" id="{C74D212B-793D-4BB2-9072-B4C760078D03}"/>
                    </a:ext>
                  </a:extLst>
                </p:cNvPr>
                <p:cNvSpPr/>
                <p:nvPr/>
              </p:nvSpPr>
              <p:spPr>
                <a:xfrm rot="5400000">
                  <a:off x="2884465" y="4050111"/>
                  <a:ext cx="808075" cy="587494"/>
                </a:xfrm>
                <a:prstGeom prst="triangl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5" name="直線コネクタ 34">
                  <a:extLst>
                    <a:ext uri="{FF2B5EF4-FFF2-40B4-BE49-F238E27FC236}">
                      <a16:creationId xmlns:a16="http://schemas.microsoft.com/office/drawing/2014/main" id="{6723A5FE-0DCE-4373-8E28-D79FA764032C}"/>
                    </a:ext>
                  </a:extLst>
                </p:cNvPr>
                <p:cNvCxnSpPr>
                  <a:cxnSpLocks/>
                </p:cNvCxnSpPr>
                <p:nvPr/>
              </p:nvCxnSpPr>
              <p:spPr>
                <a:xfrm flipH="1" flipV="1">
                  <a:off x="2576056" y="4332742"/>
                  <a:ext cx="61182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416D1287-CFFE-41DB-BCA2-7F3EFC0EED8A}"/>
                    </a:ext>
                  </a:extLst>
                </p:cNvPr>
                <p:cNvCxnSpPr>
                  <a:cxnSpLocks/>
                </p:cNvCxnSpPr>
                <p:nvPr/>
              </p:nvCxnSpPr>
              <p:spPr>
                <a:xfrm flipH="1" flipV="1">
                  <a:off x="2027625" y="4332741"/>
                  <a:ext cx="41788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0786A491-3E29-4ADC-B9C7-F3C91733088B}"/>
                    </a:ext>
                  </a:extLst>
                </p:cNvPr>
                <p:cNvCxnSpPr>
                  <a:cxnSpLocks/>
                </p:cNvCxnSpPr>
                <p:nvPr/>
              </p:nvCxnSpPr>
              <p:spPr>
                <a:xfrm rot="5400000" flipH="1" flipV="1">
                  <a:off x="2242973" y="4335003"/>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C81D0178-7700-4FDC-A25B-E746901F1548}"/>
                    </a:ext>
                  </a:extLst>
                </p:cNvPr>
                <p:cNvCxnSpPr>
                  <a:cxnSpLocks/>
                </p:cNvCxnSpPr>
                <p:nvPr/>
              </p:nvCxnSpPr>
              <p:spPr>
                <a:xfrm rot="5400000" flipH="1" flipV="1">
                  <a:off x="2357132" y="4343856"/>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9" name="グループ化 38">
                  <a:extLst>
                    <a:ext uri="{FF2B5EF4-FFF2-40B4-BE49-F238E27FC236}">
                      <a16:creationId xmlns:a16="http://schemas.microsoft.com/office/drawing/2014/main" id="{467B9035-B76C-4891-AF4E-A0820A949893}"/>
                    </a:ext>
                  </a:extLst>
                </p:cNvPr>
                <p:cNvGrpSpPr/>
                <p:nvPr/>
              </p:nvGrpSpPr>
              <p:grpSpPr>
                <a:xfrm>
                  <a:off x="1856029" y="4556368"/>
                  <a:ext cx="334065" cy="705293"/>
                  <a:chOff x="3055089" y="4146698"/>
                  <a:chExt cx="411125" cy="705293"/>
                </a:xfrm>
              </p:grpSpPr>
              <p:sp>
                <p:nvSpPr>
                  <p:cNvPr id="86" name="楕円 85">
                    <a:extLst>
                      <a:ext uri="{FF2B5EF4-FFF2-40B4-BE49-F238E27FC236}">
                        <a16:creationId xmlns:a16="http://schemas.microsoft.com/office/drawing/2014/main" id="{50B4A294-A00C-4A7C-BB20-F94609FC8FEE}"/>
                      </a:ext>
                    </a:extLst>
                  </p:cNvPr>
                  <p:cNvSpPr/>
                  <p:nvPr/>
                </p:nvSpPr>
                <p:spPr>
                  <a:xfrm>
                    <a:off x="3062177" y="4146698"/>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楕円 86">
                    <a:extLst>
                      <a:ext uri="{FF2B5EF4-FFF2-40B4-BE49-F238E27FC236}">
                        <a16:creationId xmlns:a16="http://schemas.microsoft.com/office/drawing/2014/main" id="{9FD84115-AB5E-4C53-BAC4-4DE375E80E39}"/>
                      </a:ext>
                    </a:extLst>
                  </p:cNvPr>
                  <p:cNvSpPr/>
                  <p:nvPr/>
                </p:nvSpPr>
                <p:spPr>
                  <a:xfrm>
                    <a:off x="3055089" y="4426689"/>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cxnSp>
              <p:nvCxnSpPr>
                <p:cNvPr id="40" name="直線コネクタ 39">
                  <a:extLst>
                    <a:ext uri="{FF2B5EF4-FFF2-40B4-BE49-F238E27FC236}">
                      <a16:creationId xmlns:a16="http://schemas.microsoft.com/office/drawing/2014/main" id="{29CD5AD8-3B4D-429E-A4C8-706E91D81802}"/>
                    </a:ext>
                  </a:extLst>
                </p:cNvPr>
                <p:cNvCxnSpPr>
                  <a:cxnSpLocks/>
                </p:cNvCxnSpPr>
                <p:nvPr/>
              </p:nvCxnSpPr>
              <p:spPr>
                <a:xfrm rot="5400000" flipH="1" flipV="1">
                  <a:off x="1807669" y="4343856"/>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59641EC9-9CC4-4063-9E33-06BBB2BC04E8}"/>
                    </a:ext>
                  </a:extLst>
                </p:cNvPr>
                <p:cNvCxnSpPr>
                  <a:cxnSpLocks/>
                </p:cNvCxnSpPr>
                <p:nvPr/>
              </p:nvCxnSpPr>
              <p:spPr>
                <a:xfrm rot="5400000" flipH="1" flipV="1">
                  <a:off x="1807668" y="5491446"/>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42" name="グループ化 41">
                  <a:extLst>
                    <a:ext uri="{FF2B5EF4-FFF2-40B4-BE49-F238E27FC236}">
                      <a16:creationId xmlns:a16="http://schemas.microsoft.com/office/drawing/2014/main" id="{4D994812-B0FB-41CE-AEB0-A8D2DA0B5FFC}"/>
                    </a:ext>
                  </a:extLst>
                </p:cNvPr>
                <p:cNvGrpSpPr/>
                <p:nvPr/>
              </p:nvGrpSpPr>
              <p:grpSpPr>
                <a:xfrm>
                  <a:off x="1856029" y="5703958"/>
                  <a:ext cx="345358" cy="153032"/>
                  <a:chOff x="968997" y="3987815"/>
                  <a:chExt cx="425023" cy="153032"/>
                </a:xfrm>
              </p:grpSpPr>
              <p:cxnSp>
                <p:nvCxnSpPr>
                  <p:cNvPr id="82" name="直線コネクタ 81">
                    <a:extLst>
                      <a:ext uri="{FF2B5EF4-FFF2-40B4-BE49-F238E27FC236}">
                        <a16:creationId xmlns:a16="http://schemas.microsoft.com/office/drawing/2014/main" id="{643780E3-35B1-44A9-BE4D-A66E80130C10}"/>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直線コネクタ 82">
                    <a:extLst>
                      <a:ext uri="{FF2B5EF4-FFF2-40B4-BE49-F238E27FC236}">
                        <a16:creationId xmlns:a16="http://schemas.microsoft.com/office/drawing/2014/main" id="{B880FB71-0F6A-464E-9ED4-47C2FE86871E}"/>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4" name="直線コネクタ 83">
                    <a:extLst>
                      <a:ext uri="{FF2B5EF4-FFF2-40B4-BE49-F238E27FC236}">
                        <a16:creationId xmlns:a16="http://schemas.microsoft.com/office/drawing/2014/main" id="{EEAD47E9-89B6-45F9-BC31-F817F8987314}"/>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378790FA-ABE5-412E-BDD1-E48333E72E8C}"/>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43" name="グループ化 42">
                  <a:extLst>
                    <a:ext uri="{FF2B5EF4-FFF2-40B4-BE49-F238E27FC236}">
                      <a16:creationId xmlns:a16="http://schemas.microsoft.com/office/drawing/2014/main" id="{0355587C-383A-443D-A7DE-B5384D09F01C}"/>
                    </a:ext>
                  </a:extLst>
                </p:cNvPr>
                <p:cNvGrpSpPr/>
                <p:nvPr/>
              </p:nvGrpSpPr>
              <p:grpSpPr>
                <a:xfrm>
                  <a:off x="1387682" y="3959005"/>
                  <a:ext cx="414773" cy="172340"/>
                  <a:chOff x="2809003" y="3524888"/>
                  <a:chExt cx="510451" cy="172340"/>
                </a:xfrm>
              </p:grpSpPr>
              <p:grpSp>
                <p:nvGrpSpPr>
                  <p:cNvPr id="75" name="グループ化 74">
                    <a:extLst>
                      <a:ext uri="{FF2B5EF4-FFF2-40B4-BE49-F238E27FC236}">
                        <a16:creationId xmlns:a16="http://schemas.microsoft.com/office/drawing/2014/main" id="{2ED6A346-3085-4B02-8F2D-3ECCFE886F28}"/>
                      </a:ext>
                    </a:extLst>
                  </p:cNvPr>
                  <p:cNvGrpSpPr/>
                  <p:nvPr/>
                </p:nvGrpSpPr>
                <p:grpSpPr>
                  <a:xfrm>
                    <a:off x="2809003" y="3524888"/>
                    <a:ext cx="510451" cy="172340"/>
                    <a:chOff x="3035360" y="2337586"/>
                    <a:chExt cx="510451" cy="172340"/>
                  </a:xfrm>
                </p:grpSpPr>
                <p:cxnSp>
                  <p:nvCxnSpPr>
                    <p:cNvPr id="77" name="直線コネクタ 76">
                      <a:extLst>
                        <a:ext uri="{FF2B5EF4-FFF2-40B4-BE49-F238E27FC236}">
                          <a16:creationId xmlns:a16="http://schemas.microsoft.com/office/drawing/2014/main" id="{2654E993-5256-4A0D-9ABB-D411282E559E}"/>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C5F47693-522F-4809-911E-B5F6CBE78A7A}"/>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7E9CF7C5-0A18-4B02-96FC-3F2EA2448BB5}"/>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D3F90B0F-20F0-4AC6-AC0F-3A326B04F6C9}"/>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38B9745B-A747-42AF-A90A-05EF6313EA02}"/>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76" name="直線コネクタ 75">
                    <a:extLst>
                      <a:ext uri="{FF2B5EF4-FFF2-40B4-BE49-F238E27FC236}">
                        <a16:creationId xmlns:a16="http://schemas.microsoft.com/office/drawing/2014/main" id="{EE0B7CE9-AFFE-4042-AECC-EB616F272B6A}"/>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44" name="直線コネクタ 43">
                  <a:extLst>
                    <a:ext uri="{FF2B5EF4-FFF2-40B4-BE49-F238E27FC236}">
                      <a16:creationId xmlns:a16="http://schemas.microsoft.com/office/drawing/2014/main" id="{383BB315-C62C-4ED5-8E84-89B2B657DC8F}"/>
                    </a:ext>
                  </a:extLst>
                </p:cNvPr>
                <p:cNvCxnSpPr>
                  <a:cxnSpLocks/>
                </p:cNvCxnSpPr>
                <p:nvPr/>
              </p:nvCxnSpPr>
              <p:spPr>
                <a:xfrm flipH="1" flipV="1">
                  <a:off x="1807463" y="4109934"/>
                  <a:ext cx="21443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D55CE712-0796-4D21-8AF6-272C43EE3E36}"/>
                    </a:ext>
                  </a:extLst>
                </p:cNvPr>
                <p:cNvCxnSpPr>
                  <a:cxnSpLocks/>
                </p:cNvCxnSpPr>
                <p:nvPr/>
              </p:nvCxnSpPr>
              <p:spPr>
                <a:xfrm flipH="1" flipV="1">
                  <a:off x="1161836" y="4095456"/>
                  <a:ext cx="21443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7BB65256-7AF0-49D0-A9B4-BCBA15DBAD0A}"/>
                    </a:ext>
                  </a:extLst>
                </p:cNvPr>
                <p:cNvCxnSpPr>
                  <a:cxnSpLocks/>
                </p:cNvCxnSpPr>
                <p:nvPr/>
              </p:nvCxnSpPr>
              <p:spPr>
                <a:xfrm flipH="1" flipV="1">
                  <a:off x="3568523" y="4343856"/>
                  <a:ext cx="417882" cy="1"/>
                </a:xfrm>
                <a:prstGeom prst="line">
                  <a:avLst/>
                </a:prstGeom>
                <a:ln w="28575">
                  <a:headEnd type="arrow"/>
                  <a:tailEnd type="none"/>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491950B3-0272-49F0-86C4-D071010D7CD1}"/>
                    </a:ext>
                  </a:extLst>
                </p:cNvPr>
                <p:cNvCxnSpPr>
                  <a:cxnSpLocks/>
                </p:cNvCxnSpPr>
                <p:nvPr/>
              </p:nvCxnSpPr>
              <p:spPr>
                <a:xfrm rot="5400000" flipH="1" flipV="1">
                  <a:off x="1000721" y="3939533"/>
                  <a:ext cx="31932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667B13EF-633D-490E-A0EA-B229CAF335DF}"/>
                    </a:ext>
                  </a:extLst>
                </p:cNvPr>
                <p:cNvCxnSpPr>
                  <a:cxnSpLocks/>
                </p:cNvCxnSpPr>
                <p:nvPr/>
              </p:nvCxnSpPr>
              <p:spPr>
                <a:xfrm flipH="1" flipV="1">
                  <a:off x="1006181" y="3758604"/>
                  <a:ext cx="34535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C1DA2190-D0C1-4C96-BA11-AC0759DC1196}"/>
                    </a:ext>
                  </a:extLst>
                </p:cNvPr>
                <p:cNvCxnSpPr>
                  <a:cxnSpLocks/>
                </p:cNvCxnSpPr>
                <p:nvPr/>
              </p:nvCxnSpPr>
              <p:spPr>
                <a:xfrm flipH="1" flipV="1">
                  <a:off x="1266680" y="4852160"/>
                  <a:ext cx="379894"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E1CCF7A5-C922-4CEA-AE07-4CCB6A21456B}"/>
                    </a:ext>
                  </a:extLst>
                </p:cNvPr>
                <p:cNvCxnSpPr>
                  <a:cxnSpLocks/>
                </p:cNvCxnSpPr>
                <p:nvPr/>
              </p:nvCxnSpPr>
              <p:spPr>
                <a:xfrm flipH="1" flipV="1">
                  <a:off x="1266680" y="4959653"/>
                  <a:ext cx="379894"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D0E688A6-2839-4CFD-A318-86D16635F7EB}"/>
                    </a:ext>
                  </a:extLst>
                </p:cNvPr>
                <p:cNvCxnSpPr>
                  <a:cxnSpLocks/>
                </p:cNvCxnSpPr>
                <p:nvPr/>
              </p:nvCxnSpPr>
              <p:spPr>
                <a:xfrm rot="5400000" flipH="1" flipV="1">
                  <a:off x="1262036" y="4654895"/>
                  <a:ext cx="386385"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29D5116B-F4F0-405A-98AF-416D801B37A2}"/>
                    </a:ext>
                  </a:extLst>
                </p:cNvPr>
                <p:cNvCxnSpPr>
                  <a:cxnSpLocks/>
                </p:cNvCxnSpPr>
                <p:nvPr/>
              </p:nvCxnSpPr>
              <p:spPr>
                <a:xfrm flipH="1" flipV="1">
                  <a:off x="1460970" y="4448133"/>
                  <a:ext cx="556203"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5B0A1BE9-465C-4090-87C0-745AF2348FFA}"/>
                    </a:ext>
                  </a:extLst>
                </p:cNvPr>
                <p:cNvCxnSpPr>
                  <a:cxnSpLocks/>
                </p:cNvCxnSpPr>
                <p:nvPr/>
              </p:nvCxnSpPr>
              <p:spPr>
                <a:xfrm rot="5400000" flipH="1" flipV="1">
                  <a:off x="1267778" y="5177185"/>
                  <a:ext cx="386385"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CDE804C1-3BA5-4849-946F-C74288A0A635}"/>
                    </a:ext>
                  </a:extLst>
                </p:cNvPr>
                <p:cNvCxnSpPr>
                  <a:cxnSpLocks/>
                </p:cNvCxnSpPr>
                <p:nvPr/>
              </p:nvCxnSpPr>
              <p:spPr>
                <a:xfrm flipH="1" flipV="1">
                  <a:off x="1455228" y="5370378"/>
                  <a:ext cx="556203" cy="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テキスト ボックス 54">
                      <a:extLst>
                        <a:ext uri="{FF2B5EF4-FFF2-40B4-BE49-F238E27FC236}">
                          <a16:creationId xmlns:a16="http://schemas.microsoft.com/office/drawing/2014/main" id="{182BDAF2-25E4-4BA5-B0E5-9AB6369D4B14}"/>
                        </a:ext>
                      </a:extLst>
                    </p:cNvPr>
                    <p:cNvSpPr txBox="1"/>
                    <p:nvPr/>
                  </p:nvSpPr>
                  <p:spPr>
                    <a:xfrm>
                      <a:off x="850977" y="3355985"/>
                      <a:ext cx="4571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𝑉</m:t>
                                </m:r>
                              </m:e>
                              <m:sub>
                                <m:r>
                                  <a:rPr kumimoji="1" lang="en-US" altLang="ja-JP" b="0" i="1" smtClean="0">
                                    <a:latin typeface="Cambria Math" panose="02040503050406030204" pitchFamily="18" charset="0"/>
                                  </a:rPr>
                                  <m:t>0</m:t>
                                </m:r>
                              </m:sub>
                            </m:sSub>
                          </m:oMath>
                        </m:oMathPara>
                      </a14:m>
                      <a:endParaRPr kumimoji="1" lang="ja-JP" altLang="en-US" dirty="0"/>
                    </a:p>
                  </p:txBody>
                </p:sp>
              </mc:Choice>
              <mc:Fallback xmlns="">
                <p:sp>
                  <p:nvSpPr>
                    <p:cNvPr id="55" name="テキスト ボックス 54">
                      <a:extLst>
                        <a:ext uri="{FF2B5EF4-FFF2-40B4-BE49-F238E27FC236}">
                          <a16:creationId xmlns:a16="http://schemas.microsoft.com/office/drawing/2014/main" id="{182BDAF2-25E4-4BA5-B0E5-9AB6369D4B14}"/>
                        </a:ext>
                      </a:extLst>
                    </p:cNvPr>
                    <p:cNvSpPr txBox="1">
                      <a:spLocks noRot="1" noChangeAspect="1" noMove="1" noResize="1" noEditPoints="1" noAdjustHandles="1" noChangeArrowheads="1" noChangeShapeType="1" noTextEdit="1"/>
                    </p:cNvSpPr>
                    <p:nvPr/>
                  </p:nvSpPr>
                  <p:spPr>
                    <a:xfrm>
                      <a:off x="850977" y="3355985"/>
                      <a:ext cx="45719" cy="369332"/>
                    </a:xfrm>
                    <a:prstGeom prst="rect">
                      <a:avLst/>
                    </a:prstGeom>
                    <a:blipFill>
                      <a:blip r:embed="rId11"/>
                      <a:stretch>
                        <a:fillRect l="-142857" r="-585714" b="-1730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6" name="テキスト ボックス 55">
                      <a:extLst>
                        <a:ext uri="{FF2B5EF4-FFF2-40B4-BE49-F238E27FC236}">
                          <a16:creationId xmlns:a16="http://schemas.microsoft.com/office/drawing/2014/main" id="{AEC651B3-AB48-4EB5-A46B-E1A9C8CD0562}"/>
                        </a:ext>
                      </a:extLst>
                    </p:cNvPr>
                    <p:cNvSpPr txBox="1"/>
                    <p:nvPr/>
                  </p:nvSpPr>
                  <p:spPr>
                    <a:xfrm>
                      <a:off x="2317508" y="3743022"/>
                      <a:ext cx="3967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i="1" dirty="0" smtClean="0">
                                <a:latin typeface="Cambria Math" panose="02040503050406030204" pitchFamily="18" charset="0"/>
                              </a:rPr>
                              <m:t>𝐶</m:t>
                            </m:r>
                          </m:oMath>
                        </m:oMathPara>
                      </a14:m>
                      <a:endParaRPr kumimoji="1" lang="ja-JP" altLang="en-US" dirty="0"/>
                    </a:p>
                  </p:txBody>
                </p:sp>
              </mc:Choice>
              <mc:Fallback xmlns="">
                <p:sp>
                  <p:nvSpPr>
                    <p:cNvPr id="56" name="テキスト ボックス 55">
                      <a:extLst>
                        <a:ext uri="{FF2B5EF4-FFF2-40B4-BE49-F238E27FC236}">
                          <a16:creationId xmlns:a16="http://schemas.microsoft.com/office/drawing/2014/main" id="{AEC651B3-AB48-4EB5-A46B-E1A9C8CD0562}"/>
                        </a:ext>
                      </a:extLst>
                    </p:cNvPr>
                    <p:cNvSpPr txBox="1">
                      <a:spLocks noRot="1" noChangeAspect="1" noMove="1" noResize="1" noEditPoints="1" noAdjustHandles="1" noChangeArrowheads="1" noChangeShapeType="1" noTextEdit="1"/>
                    </p:cNvSpPr>
                    <p:nvPr/>
                  </p:nvSpPr>
                  <p:spPr>
                    <a:xfrm>
                      <a:off x="2317508" y="3743022"/>
                      <a:ext cx="396775" cy="369332"/>
                    </a:xfrm>
                    <a:prstGeom prst="rect">
                      <a:avLst/>
                    </a:prstGeom>
                    <a:blipFill>
                      <a:blip r:embed="rId12"/>
                      <a:stretch>
                        <a:fillRect b="-961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99CF16C4-8F81-41F2-805D-F1E375757BE7}"/>
                        </a:ext>
                      </a:extLst>
                    </p:cNvPr>
                    <p:cNvSpPr txBox="1"/>
                    <p:nvPr/>
                  </p:nvSpPr>
                  <p:spPr>
                    <a:xfrm>
                      <a:off x="823469" y="4834519"/>
                      <a:ext cx="658770" cy="38876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𝐶</m:t>
                                </m:r>
                              </m:e>
                              <m:sub>
                                <m:r>
                                  <m:rPr>
                                    <m:sty m:val="p"/>
                                  </m:rPr>
                                  <a:rPr kumimoji="1" lang="en-US" altLang="ja-JP" b="0" i="0" dirty="0" smtClean="0">
                                    <a:latin typeface="Cambria Math" panose="02040503050406030204" pitchFamily="18" charset="0"/>
                                  </a:rPr>
                                  <m:t>STJ</m:t>
                                </m:r>
                              </m:sub>
                            </m:sSub>
                          </m:oMath>
                        </m:oMathPara>
                      </a14:m>
                      <a:endParaRPr kumimoji="1" lang="ja-JP" altLang="en-US" dirty="0"/>
                    </a:p>
                  </p:txBody>
                </p:sp>
              </mc:Choice>
              <mc:Fallback xmlns="">
                <p:sp>
                  <p:nvSpPr>
                    <p:cNvPr id="57" name="テキスト ボックス 56">
                      <a:extLst>
                        <a:ext uri="{FF2B5EF4-FFF2-40B4-BE49-F238E27FC236}">
                          <a16:creationId xmlns:a16="http://schemas.microsoft.com/office/drawing/2014/main" id="{99CF16C4-8F81-41F2-805D-F1E375757BE7}"/>
                        </a:ext>
                      </a:extLst>
                    </p:cNvPr>
                    <p:cNvSpPr txBox="1">
                      <a:spLocks noRot="1" noChangeAspect="1" noMove="1" noResize="1" noEditPoints="1" noAdjustHandles="1" noChangeArrowheads="1" noChangeShapeType="1" noTextEdit="1"/>
                    </p:cNvSpPr>
                    <p:nvPr/>
                  </p:nvSpPr>
                  <p:spPr>
                    <a:xfrm>
                      <a:off x="823469" y="4834519"/>
                      <a:ext cx="658770" cy="388761"/>
                    </a:xfrm>
                    <a:prstGeom prst="rect">
                      <a:avLst/>
                    </a:prstGeom>
                    <a:blipFill>
                      <a:blip r:embed="rId13"/>
                      <a:stretch>
                        <a:fillRect b="-25455"/>
                      </a:stretch>
                    </a:blipFill>
                  </p:spPr>
                  <p:txBody>
                    <a:bodyPr/>
                    <a:lstStyle/>
                    <a:p>
                      <a:r>
                        <a:rPr lang="ja-JP" altLang="en-US">
                          <a:noFill/>
                        </a:rPr>
                        <a:t> </a:t>
                      </a:r>
                    </a:p>
                  </p:txBody>
                </p:sp>
              </mc:Fallback>
            </mc:AlternateContent>
            <p:grpSp>
              <p:nvGrpSpPr>
                <p:cNvPr id="58" name="グループ化 57">
                  <a:extLst>
                    <a:ext uri="{FF2B5EF4-FFF2-40B4-BE49-F238E27FC236}">
                      <a16:creationId xmlns:a16="http://schemas.microsoft.com/office/drawing/2014/main" id="{A83E3C02-AD69-4D5D-9842-AB4CB7700F4E}"/>
                    </a:ext>
                  </a:extLst>
                </p:cNvPr>
                <p:cNvGrpSpPr/>
                <p:nvPr/>
              </p:nvGrpSpPr>
              <p:grpSpPr>
                <a:xfrm rot="5591487">
                  <a:off x="3043816" y="4617368"/>
                  <a:ext cx="414773" cy="172340"/>
                  <a:chOff x="2809003" y="3524888"/>
                  <a:chExt cx="510451" cy="172340"/>
                </a:xfrm>
              </p:grpSpPr>
              <p:grpSp>
                <p:nvGrpSpPr>
                  <p:cNvPr id="68" name="グループ化 67">
                    <a:extLst>
                      <a:ext uri="{FF2B5EF4-FFF2-40B4-BE49-F238E27FC236}">
                        <a16:creationId xmlns:a16="http://schemas.microsoft.com/office/drawing/2014/main" id="{8E74D97F-A899-49C4-A299-0322563F5364}"/>
                      </a:ext>
                    </a:extLst>
                  </p:cNvPr>
                  <p:cNvGrpSpPr/>
                  <p:nvPr/>
                </p:nvGrpSpPr>
                <p:grpSpPr>
                  <a:xfrm>
                    <a:off x="2809003" y="3524888"/>
                    <a:ext cx="510451" cy="172340"/>
                    <a:chOff x="3035360" y="2337586"/>
                    <a:chExt cx="510451" cy="172340"/>
                  </a:xfrm>
                </p:grpSpPr>
                <p:cxnSp>
                  <p:nvCxnSpPr>
                    <p:cNvPr id="70" name="直線コネクタ 69">
                      <a:extLst>
                        <a:ext uri="{FF2B5EF4-FFF2-40B4-BE49-F238E27FC236}">
                          <a16:creationId xmlns:a16="http://schemas.microsoft.com/office/drawing/2014/main" id="{5641B4C8-A363-4047-ADD2-AB38E7F89C55}"/>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CF6C2667-D7AA-4E51-BE73-0C35B85A566C}"/>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1128B61F-C59A-49C8-81B9-8AB423FD200D}"/>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0C2DE687-AB21-432D-B1D8-9CD306441449}"/>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4" name="直線コネクタ 73">
                      <a:extLst>
                        <a:ext uri="{FF2B5EF4-FFF2-40B4-BE49-F238E27FC236}">
                          <a16:creationId xmlns:a16="http://schemas.microsoft.com/office/drawing/2014/main" id="{CABA2A15-AFC0-4F85-A1B1-E52B7EB3BEB3}"/>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69" name="直線コネクタ 68">
                    <a:extLst>
                      <a:ext uri="{FF2B5EF4-FFF2-40B4-BE49-F238E27FC236}">
                        <a16:creationId xmlns:a16="http://schemas.microsoft.com/office/drawing/2014/main" id="{F081C278-CFEF-420A-88BF-2ABB6504E882}"/>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60" name="直線コネクタ 59">
                  <a:extLst>
                    <a:ext uri="{FF2B5EF4-FFF2-40B4-BE49-F238E27FC236}">
                      <a16:creationId xmlns:a16="http://schemas.microsoft.com/office/drawing/2014/main" id="{88051F45-DC53-4B71-8516-02E40EEE4872}"/>
                    </a:ext>
                  </a:extLst>
                </p:cNvPr>
                <p:cNvCxnSpPr>
                  <a:cxnSpLocks/>
                </p:cNvCxnSpPr>
                <p:nvPr/>
              </p:nvCxnSpPr>
              <p:spPr>
                <a:xfrm rot="5400000" flipH="1" flipV="1">
                  <a:off x="3109768" y="4417191"/>
                  <a:ext cx="14896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94BC723E-14E9-4FBC-BD9C-C39CE7D57DE9}"/>
                    </a:ext>
                  </a:extLst>
                </p:cNvPr>
                <p:cNvCxnSpPr>
                  <a:cxnSpLocks/>
                </p:cNvCxnSpPr>
                <p:nvPr/>
              </p:nvCxnSpPr>
              <p:spPr>
                <a:xfrm rot="5400000" flipH="1" flipV="1">
                  <a:off x="2961918" y="5129782"/>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62" name="グループ化 61">
                  <a:extLst>
                    <a:ext uri="{FF2B5EF4-FFF2-40B4-BE49-F238E27FC236}">
                      <a16:creationId xmlns:a16="http://schemas.microsoft.com/office/drawing/2014/main" id="{85F50835-50EF-4529-9770-D18560A9D619}"/>
                    </a:ext>
                  </a:extLst>
                </p:cNvPr>
                <p:cNvGrpSpPr/>
                <p:nvPr/>
              </p:nvGrpSpPr>
              <p:grpSpPr>
                <a:xfrm>
                  <a:off x="3011572" y="5370378"/>
                  <a:ext cx="345358" cy="153032"/>
                  <a:chOff x="968997" y="3987815"/>
                  <a:chExt cx="425023" cy="153032"/>
                </a:xfrm>
              </p:grpSpPr>
              <p:cxnSp>
                <p:nvCxnSpPr>
                  <p:cNvPr id="64" name="直線コネクタ 63">
                    <a:extLst>
                      <a:ext uri="{FF2B5EF4-FFF2-40B4-BE49-F238E27FC236}">
                        <a16:creationId xmlns:a16="http://schemas.microsoft.com/office/drawing/2014/main" id="{EF005587-AEF6-435B-BECF-159CDFC59381}"/>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B9E10071-3A63-4293-A353-4185F79AD778}"/>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87827687-24A0-436C-A252-C19F502C3A1E}"/>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7" name="直線コネクタ 66">
                    <a:extLst>
                      <a:ext uri="{FF2B5EF4-FFF2-40B4-BE49-F238E27FC236}">
                        <a16:creationId xmlns:a16="http://schemas.microsoft.com/office/drawing/2014/main" id="{2223D547-3E31-4D6D-BC8F-36B9365D7427}"/>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16137E1E-9872-4FC7-88CB-259E44014690}"/>
                        </a:ext>
                      </a:extLst>
                    </p:cNvPr>
                    <p:cNvSpPr txBox="1"/>
                    <p:nvPr/>
                  </p:nvSpPr>
                  <p:spPr>
                    <a:xfrm>
                      <a:off x="3285414" y="4496370"/>
                      <a:ext cx="582689" cy="42657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𝑅</m:t>
                                </m:r>
                              </m:e>
                              <m:sub>
                                <m:r>
                                  <m:rPr>
                                    <m:sty m:val="p"/>
                                  </m:rPr>
                                  <a:rPr kumimoji="1" lang="en-US" altLang="ja-JP" b="0" i="0" smtClean="0">
                                    <a:latin typeface="Cambria Math" panose="02040503050406030204" pitchFamily="18" charset="0"/>
                                  </a:rPr>
                                  <m:t>in</m:t>
                                </m:r>
                              </m:sub>
                            </m:sSub>
                          </m:oMath>
                        </m:oMathPara>
                      </a14:m>
                      <a:endParaRPr kumimoji="1" lang="ja-JP" altLang="en-US" dirty="0"/>
                    </a:p>
                  </p:txBody>
                </p:sp>
              </mc:Choice>
              <mc:Fallback xmlns="">
                <p:sp>
                  <p:nvSpPr>
                    <p:cNvPr id="63" name="テキスト ボックス 62">
                      <a:extLst>
                        <a:ext uri="{FF2B5EF4-FFF2-40B4-BE49-F238E27FC236}">
                          <a16:creationId xmlns:a16="http://schemas.microsoft.com/office/drawing/2014/main" id="{16137E1E-9872-4FC7-88CB-259E44014690}"/>
                        </a:ext>
                      </a:extLst>
                    </p:cNvPr>
                    <p:cNvSpPr txBox="1">
                      <a:spLocks noRot="1" noChangeAspect="1" noMove="1" noResize="1" noEditPoints="1" noAdjustHandles="1" noChangeArrowheads="1" noChangeShapeType="1" noTextEdit="1"/>
                    </p:cNvSpPr>
                    <p:nvPr/>
                  </p:nvSpPr>
                  <p:spPr>
                    <a:xfrm>
                      <a:off x="3285414" y="4496370"/>
                      <a:ext cx="582689" cy="426573"/>
                    </a:xfrm>
                    <a:prstGeom prst="rect">
                      <a:avLst/>
                    </a:prstGeom>
                    <a:blipFill>
                      <a:blip r:embed="rId14"/>
                      <a:stretch>
                        <a:fillRect b="-1639"/>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90" name="テキスト ボックス 89">
                    <a:extLst>
                      <a:ext uri="{FF2B5EF4-FFF2-40B4-BE49-F238E27FC236}">
                        <a16:creationId xmlns:a16="http://schemas.microsoft.com/office/drawing/2014/main" id="{24953B2F-0E6E-4B94-8C5A-42D17DE690CB}"/>
                      </a:ext>
                    </a:extLst>
                  </p:cNvPr>
                  <p:cNvSpPr txBox="1"/>
                  <p:nvPr/>
                </p:nvSpPr>
                <p:spPr>
                  <a:xfrm>
                    <a:off x="1318260" y="4680473"/>
                    <a:ext cx="40299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𝑅</m:t>
                          </m:r>
                        </m:oMath>
                      </m:oMathPara>
                    </a14:m>
                    <a:endParaRPr kumimoji="1" lang="ja-JP" altLang="en-US" dirty="0"/>
                  </a:p>
                </p:txBody>
              </p:sp>
            </mc:Choice>
            <mc:Fallback xmlns="">
              <p:sp>
                <p:nvSpPr>
                  <p:cNvPr id="90" name="テキスト ボックス 89">
                    <a:extLst>
                      <a:ext uri="{FF2B5EF4-FFF2-40B4-BE49-F238E27FC236}">
                        <a16:creationId xmlns:a16="http://schemas.microsoft.com/office/drawing/2014/main" id="{24953B2F-0E6E-4B94-8C5A-42D17DE690CB}"/>
                      </a:ext>
                    </a:extLst>
                  </p:cNvPr>
                  <p:cNvSpPr txBox="1">
                    <a:spLocks noRot="1" noChangeAspect="1" noMove="1" noResize="1" noEditPoints="1" noAdjustHandles="1" noChangeArrowheads="1" noChangeShapeType="1" noTextEdit="1"/>
                  </p:cNvSpPr>
                  <p:nvPr/>
                </p:nvSpPr>
                <p:spPr>
                  <a:xfrm>
                    <a:off x="1318260" y="4680473"/>
                    <a:ext cx="402995" cy="369332"/>
                  </a:xfrm>
                  <a:prstGeom prst="rect">
                    <a:avLst/>
                  </a:prstGeom>
                  <a:blipFill>
                    <a:blip r:embed="rId15"/>
                    <a:stretch>
                      <a:fillRect/>
                    </a:stretch>
                  </a:blipFill>
                </p:spPr>
                <p:txBody>
                  <a:bodyPr/>
                  <a:lstStyle/>
                  <a:p>
                    <a:r>
                      <a:rPr lang="ja-JP" altLang="en-US">
                        <a:noFill/>
                      </a:rPr>
                      <a:t> </a:t>
                    </a:r>
                  </a:p>
                </p:txBody>
              </p:sp>
            </mc:Fallback>
          </mc:AlternateContent>
        </p:grpSp>
        <p:sp>
          <p:nvSpPr>
            <p:cNvPr id="27" name="テキスト ボックス 26">
              <a:extLst>
                <a:ext uri="{FF2B5EF4-FFF2-40B4-BE49-F238E27FC236}">
                  <a16:creationId xmlns:a16="http://schemas.microsoft.com/office/drawing/2014/main" id="{1705E384-E892-486D-AAF9-B50A0ABCE7C6}"/>
                </a:ext>
              </a:extLst>
            </p:cNvPr>
            <p:cNvSpPr txBox="1"/>
            <p:nvPr/>
          </p:nvSpPr>
          <p:spPr>
            <a:xfrm>
              <a:off x="1714036" y="5816128"/>
              <a:ext cx="420308" cy="307777"/>
            </a:xfrm>
            <a:prstGeom prst="rect">
              <a:avLst/>
            </a:prstGeom>
            <a:noFill/>
          </p:spPr>
          <p:txBody>
            <a:bodyPr wrap="none" rtlCol="0">
              <a:spAutoFit/>
            </a:bodyPr>
            <a:lstStyle/>
            <a:p>
              <a:r>
                <a:rPr kumimoji="1" lang="en-US" altLang="ja-JP" sz="1400" dirty="0"/>
                <a:t>STJ</a:t>
              </a:r>
              <a:endParaRPr kumimoji="1" lang="ja-JP" altLang="en-US" sz="1400" dirty="0"/>
            </a:p>
          </p:txBody>
        </p:sp>
        <p:sp>
          <p:nvSpPr>
            <p:cNvPr id="158" name="稲妻 157">
              <a:extLst>
                <a:ext uri="{FF2B5EF4-FFF2-40B4-BE49-F238E27FC236}">
                  <a16:creationId xmlns:a16="http://schemas.microsoft.com/office/drawing/2014/main" id="{F2E01231-CEFA-4950-A0B1-79DF6846D2E6}"/>
                </a:ext>
              </a:extLst>
            </p:cNvPr>
            <p:cNvSpPr/>
            <p:nvPr/>
          </p:nvSpPr>
          <p:spPr>
            <a:xfrm flipV="1">
              <a:off x="1272758" y="6068001"/>
              <a:ext cx="644561" cy="414819"/>
            </a:xfrm>
            <a:prstGeom prst="lightningBolt">
              <a:avLst/>
            </a:prstGeom>
            <a:solidFill>
              <a:srgbClr val="F8FE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9" name="矢印: U ターン 158">
              <a:extLst>
                <a:ext uri="{FF2B5EF4-FFF2-40B4-BE49-F238E27FC236}">
                  <a16:creationId xmlns:a16="http://schemas.microsoft.com/office/drawing/2014/main" id="{3241A652-708F-4677-95C5-C263E5D8336E}"/>
                </a:ext>
              </a:extLst>
            </p:cNvPr>
            <p:cNvSpPr/>
            <p:nvPr/>
          </p:nvSpPr>
          <p:spPr>
            <a:xfrm flipH="1">
              <a:off x="2085471" y="5386094"/>
              <a:ext cx="834116" cy="510110"/>
            </a:xfrm>
            <a:prstGeom prst="uturnArrow">
              <a:avLst>
                <a:gd name="adj1" fmla="val 12603"/>
                <a:gd name="adj2" fmla="val 17786"/>
                <a:gd name="adj3" fmla="val 34619"/>
                <a:gd name="adj4" fmla="val 49241"/>
                <a:gd name="adj5" fmla="val 100000"/>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60" name="矢印: U ターン 159">
              <a:extLst>
                <a:ext uri="{FF2B5EF4-FFF2-40B4-BE49-F238E27FC236}">
                  <a16:creationId xmlns:a16="http://schemas.microsoft.com/office/drawing/2014/main" id="{717BB3D8-39D6-41FD-AFEF-1FF4FDDC4448}"/>
                </a:ext>
              </a:extLst>
            </p:cNvPr>
            <p:cNvSpPr/>
            <p:nvPr/>
          </p:nvSpPr>
          <p:spPr>
            <a:xfrm>
              <a:off x="1430655" y="5437745"/>
              <a:ext cx="443848" cy="432695"/>
            </a:xfrm>
            <a:prstGeom prst="uturnArrow">
              <a:avLst>
                <a:gd name="adj1" fmla="val 23919"/>
                <a:gd name="adj2" fmla="val 25000"/>
                <a:gd name="adj3" fmla="val 34619"/>
                <a:gd name="adj4" fmla="val 49241"/>
                <a:gd name="adj5" fmla="val 100000"/>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sp>
        <p:nvSpPr>
          <p:cNvPr id="3" name="スライド番号プレースホルダー 2">
            <a:extLst>
              <a:ext uri="{FF2B5EF4-FFF2-40B4-BE49-F238E27FC236}">
                <a16:creationId xmlns:a16="http://schemas.microsoft.com/office/drawing/2014/main" id="{73DDE0A8-155B-4DC7-8F7C-85C7D130EDBD}"/>
              </a:ext>
            </a:extLst>
          </p:cNvPr>
          <p:cNvSpPr>
            <a:spLocks noGrp="1"/>
          </p:cNvSpPr>
          <p:nvPr>
            <p:ph type="sldNum" sz="quarter" idx="12"/>
          </p:nvPr>
        </p:nvSpPr>
        <p:spPr/>
        <p:txBody>
          <a:bodyPr/>
          <a:lstStyle/>
          <a:p>
            <a:fld id="{D57F1E4F-1CFF-5643-939E-217C01CDF565}" type="slidenum">
              <a:rPr lang="en-US" sz="1600" smtClean="0"/>
              <a:pPr/>
              <a:t>23</a:t>
            </a:fld>
            <a:endParaRPr lang="en-US" sz="1600" dirty="0"/>
          </a:p>
        </p:txBody>
      </p:sp>
      <p:sp>
        <p:nvSpPr>
          <p:cNvPr id="162" name="下矢印 10">
            <a:extLst>
              <a:ext uri="{FF2B5EF4-FFF2-40B4-BE49-F238E27FC236}">
                <a16:creationId xmlns:a16="http://schemas.microsoft.com/office/drawing/2014/main" id="{854AA223-7D76-AF43-9CC7-C42B78EBBE4F}"/>
              </a:ext>
            </a:extLst>
          </p:cNvPr>
          <p:cNvSpPr/>
          <p:nvPr/>
        </p:nvSpPr>
        <p:spPr>
          <a:xfrm>
            <a:off x="1870376" y="2955085"/>
            <a:ext cx="832086" cy="488901"/>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3" name="下矢印 10">
            <a:extLst>
              <a:ext uri="{FF2B5EF4-FFF2-40B4-BE49-F238E27FC236}">
                <a16:creationId xmlns:a16="http://schemas.microsoft.com/office/drawing/2014/main" id="{E4D3D2E0-0EB9-F441-A837-F7DC033C521F}"/>
              </a:ext>
            </a:extLst>
          </p:cNvPr>
          <p:cNvSpPr/>
          <p:nvPr/>
        </p:nvSpPr>
        <p:spPr>
          <a:xfrm>
            <a:off x="6420060" y="3192669"/>
            <a:ext cx="832086" cy="542716"/>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47623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p:cNvSpPr>
            <a:spLocks noGrp="1"/>
          </p:cNvSpPr>
          <p:nvPr>
            <p:ph type="body" idx="1"/>
          </p:nvPr>
        </p:nvSpPr>
        <p:spPr>
          <a:xfrm>
            <a:off x="530981" y="1215999"/>
            <a:ext cx="1904399" cy="576262"/>
          </a:xfrm>
        </p:spPr>
        <p:txBody>
          <a:bodyPr/>
          <a:lstStyle/>
          <a:p>
            <a:pPr algn="ctr"/>
            <a:r>
              <a:rPr kumimoji="1" lang="en-US" altLang="ja-JP" sz="2800" dirty="0"/>
              <a:t>SOI-STJ4</a:t>
            </a:r>
            <a:endParaRPr kumimoji="1" lang="ja-JP" altLang="en-US" sz="2800" dirty="0"/>
          </a:p>
        </p:txBody>
      </p:sp>
      <p:sp>
        <p:nvSpPr>
          <p:cNvPr id="5" name="コンテンツ プレースホルダー 4"/>
          <p:cNvSpPr>
            <a:spLocks noGrp="1"/>
          </p:cNvSpPr>
          <p:nvPr>
            <p:ph sz="half" idx="2"/>
          </p:nvPr>
        </p:nvSpPr>
        <p:spPr>
          <a:xfrm>
            <a:off x="552765" y="1798319"/>
            <a:ext cx="3899527" cy="1156767"/>
          </a:xfrm>
        </p:spPr>
        <p:txBody>
          <a:bodyPr>
            <a:normAutofit/>
          </a:bodyPr>
          <a:lstStyle/>
          <a:p>
            <a:r>
              <a:rPr lang="ja-JP" altLang="en-US" dirty="0"/>
              <a:t>定電流モード</a:t>
            </a:r>
            <a:r>
              <a:rPr kumimoji="1" lang="ja-JP" altLang="en-US" dirty="0"/>
              <a:t> </a:t>
            </a:r>
            <a:endParaRPr kumimoji="1" lang="en-US" altLang="ja-JP" dirty="0"/>
          </a:p>
        </p:txBody>
      </p:sp>
      <p:sp>
        <p:nvSpPr>
          <p:cNvPr id="6" name="テキスト プレースホルダー 5"/>
          <p:cNvSpPr>
            <a:spLocks noGrp="1"/>
          </p:cNvSpPr>
          <p:nvPr>
            <p:ph type="body" sz="quarter" idx="3"/>
          </p:nvPr>
        </p:nvSpPr>
        <p:spPr>
          <a:xfrm>
            <a:off x="4740708" y="1182178"/>
            <a:ext cx="1888691" cy="576262"/>
          </a:xfrm>
        </p:spPr>
        <p:txBody>
          <a:bodyPr/>
          <a:lstStyle/>
          <a:p>
            <a:pPr algn="ctr"/>
            <a:r>
              <a:rPr kumimoji="1" lang="en-US" altLang="ja-JP" sz="2800" dirty="0"/>
              <a:t>SOI-STJ5</a:t>
            </a:r>
            <a:endParaRPr kumimoji="1" lang="ja-JP" altLang="en-US" sz="2800" dirty="0"/>
          </a:p>
        </p:txBody>
      </p:sp>
      <p:sp>
        <p:nvSpPr>
          <p:cNvPr id="7" name="コンテンツ プレースホルダー 6"/>
          <p:cNvSpPr>
            <a:spLocks noGrp="1"/>
          </p:cNvSpPr>
          <p:nvPr>
            <p:ph sz="quarter" idx="4"/>
          </p:nvPr>
        </p:nvSpPr>
        <p:spPr>
          <a:xfrm>
            <a:off x="4716696" y="1800332"/>
            <a:ext cx="4480718" cy="1594442"/>
          </a:xfrm>
        </p:spPr>
        <p:txBody>
          <a:bodyPr>
            <a:normAutofit/>
          </a:bodyPr>
          <a:lstStyle/>
          <a:p>
            <a:r>
              <a:rPr kumimoji="1" lang="ja-JP" altLang="en-US" sz="1900" dirty="0"/>
              <a:t>定電圧モード</a:t>
            </a:r>
            <a:endParaRPr kumimoji="1" lang="en-US" altLang="ja-JP" sz="1900" dirty="0"/>
          </a:p>
        </p:txBody>
      </p:sp>
      <p:sp>
        <p:nvSpPr>
          <p:cNvPr id="10" name="テキスト ボックス 9"/>
          <p:cNvSpPr txBox="1"/>
          <p:nvPr/>
        </p:nvSpPr>
        <p:spPr>
          <a:xfrm>
            <a:off x="602111" y="2158955"/>
            <a:ext cx="3726948" cy="646331"/>
          </a:xfrm>
          <a:prstGeom prst="rect">
            <a:avLst/>
          </a:prstGeom>
          <a:noFill/>
        </p:spPr>
        <p:txBody>
          <a:bodyPr wrap="square" rtlCol="0">
            <a:spAutoFit/>
          </a:bodyPr>
          <a:lstStyle/>
          <a:p>
            <a:r>
              <a:rPr kumimoji="1" lang="en-US" altLang="ja-JP" dirty="0"/>
              <a:t>SOI</a:t>
            </a:r>
            <a:r>
              <a:rPr kumimoji="1" lang="ja-JP" altLang="en-US" dirty="0"/>
              <a:t>増幅器は</a:t>
            </a:r>
            <a:r>
              <a:rPr kumimoji="1" lang="en-US" altLang="ja-JP" dirty="0"/>
              <a:t>STJ</a:t>
            </a:r>
            <a:r>
              <a:rPr kumimoji="1" lang="ja-JP" altLang="en-US" dirty="0"/>
              <a:t>信号の電圧変化を読んで増幅する。</a:t>
            </a:r>
          </a:p>
        </p:txBody>
      </p:sp>
      <p:sp>
        <p:nvSpPr>
          <p:cNvPr id="23" name="テキスト ボックス 22"/>
          <p:cNvSpPr txBox="1"/>
          <p:nvPr/>
        </p:nvSpPr>
        <p:spPr>
          <a:xfrm>
            <a:off x="5739288" y="5462075"/>
            <a:ext cx="627409" cy="369332"/>
          </a:xfrm>
          <a:prstGeom prst="rect">
            <a:avLst/>
          </a:prstGeom>
          <a:solidFill>
            <a:schemeClr val="bg1"/>
          </a:solidFill>
        </p:spPr>
        <p:txBody>
          <a:bodyPr wrap="square" rtlCol="0">
            <a:spAutoFit/>
          </a:bodyPr>
          <a:lstStyle/>
          <a:p>
            <a:endParaRPr kumimoji="1" lang="ja-JP" altLang="en-US" dirty="0"/>
          </a:p>
        </p:txBody>
      </p:sp>
      <p:cxnSp>
        <p:nvCxnSpPr>
          <p:cNvPr id="34" name="直線コネクタ 33"/>
          <p:cNvCxnSpPr>
            <a:cxnSpLocks/>
          </p:cNvCxnSpPr>
          <p:nvPr/>
        </p:nvCxnSpPr>
        <p:spPr>
          <a:xfrm>
            <a:off x="4572000" y="1058712"/>
            <a:ext cx="0" cy="5799288"/>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pic>
        <p:nvPicPr>
          <p:cNvPr id="162" name="図 161">
            <a:extLst>
              <a:ext uri="{FF2B5EF4-FFF2-40B4-BE49-F238E27FC236}">
                <a16:creationId xmlns:a16="http://schemas.microsoft.com/office/drawing/2014/main" id="{12DD5897-0CD3-49E4-A57F-AC6B1B1B878C}"/>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093107" y="2750642"/>
            <a:ext cx="2712150" cy="1952500"/>
          </a:xfrm>
          <a:prstGeom prst="rect">
            <a:avLst/>
          </a:prstGeom>
        </p:spPr>
      </p:pic>
      <p:sp>
        <p:nvSpPr>
          <p:cNvPr id="165" name="テキスト ボックス 164">
            <a:extLst>
              <a:ext uri="{FF2B5EF4-FFF2-40B4-BE49-F238E27FC236}">
                <a16:creationId xmlns:a16="http://schemas.microsoft.com/office/drawing/2014/main" id="{1456A5F4-BD67-425F-93A5-223A49C1658B}"/>
              </a:ext>
            </a:extLst>
          </p:cNvPr>
          <p:cNvSpPr txBox="1"/>
          <p:nvPr/>
        </p:nvSpPr>
        <p:spPr>
          <a:xfrm>
            <a:off x="4794851" y="2137908"/>
            <a:ext cx="4089267" cy="646331"/>
          </a:xfrm>
          <a:prstGeom prst="rect">
            <a:avLst/>
          </a:prstGeom>
          <a:noFill/>
        </p:spPr>
        <p:txBody>
          <a:bodyPr wrap="square" rtlCol="0">
            <a:spAutoFit/>
          </a:bodyPr>
          <a:lstStyle/>
          <a:p>
            <a:r>
              <a:rPr kumimoji="1" lang="en-US" altLang="ja-JP" dirty="0"/>
              <a:t>SOI</a:t>
            </a:r>
            <a:r>
              <a:rPr kumimoji="1" lang="ja-JP" altLang="en-US" dirty="0"/>
              <a:t>増幅器は</a:t>
            </a:r>
            <a:r>
              <a:rPr kumimoji="1" lang="en-US" altLang="ja-JP" dirty="0"/>
              <a:t>STJ</a:t>
            </a:r>
            <a:r>
              <a:rPr kumimoji="1" lang="ja-JP" altLang="en-US" dirty="0"/>
              <a:t>信号の電荷変換された電流変化を増幅する。</a:t>
            </a:r>
          </a:p>
        </p:txBody>
      </p:sp>
      <p:sp>
        <p:nvSpPr>
          <p:cNvPr id="166" name="タイトル 1">
            <a:extLst>
              <a:ext uri="{FF2B5EF4-FFF2-40B4-BE49-F238E27FC236}">
                <a16:creationId xmlns:a16="http://schemas.microsoft.com/office/drawing/2014/main" id="{00645C5C-6722-4342-B566-22C2430723D7}"/>
              </a:ext>
            </a:extLst>
          </p:cNvPr>
          <p:cNvSpPr txBox="1">
            <a:spLocks/>
          </p:cNvSpPr>
          <p:nvPr/>
        </p:nvSpPr>
        <p:spPr>
          <a:xfrm>
            <a:off x="577124" y="196984"/>
            <a:ext cx="7989752" cy="1083329"/>
          </a:xfrm>
          <a:prstGeom prst="rect">
            <a:avLst/>
          </a:prstGeom>
        </p:spPr>
        <p:txBody>
          <a:bodyPr vert="horz" lIns="91440" tIns="45720" rIns="91440" bIns="45720" rtlCol="0" anchor="b">
            <a:normAutofit fontScale="92500" lnSpcReduction="20000"/>
          </a:bodyPr>
          <a:lstStyle>
            <a:lvl1pPr algn="l" defTabSz="457200" rtl="0" eaLnBrk="1" latinLnBrk="0" hangingPunct="1">
              <a:spcBef>
                <a:spcPct val="0"/>
              </a:spcBef>
              <a:buNone/>
              <a:defRPr kumimoji="1" sz="2800" b="0" kern="1200" cap="none" baseline="0">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en-US" altLang="ja-JP" dirty="0"/>
              <a:t>SOI-STJ5</a:t>
            </a:r>
            <a:br>
              <a:rPr lang="en-US" altLang="ja-JP" dirty="0"/>
            </a:br>
            <a:r>
              <a:rPr lang="ja-JP" altLang="en-US" dirty="0"/>
              <a:t>帰還付き差動増幅回路による</a:t>
            </a:r>
            <a:endParaRPr lang="en-US" altLang="ja-JP" dirty="0"/>
          </a:p>
          <a:p>
            <a:r>
              <a:rPr lang="ja-JP" altLang="en-US" dirty="0"/>
              <a:t>極低温電荷積分型増幅器の開発</a:t>
            </a:r>
          </a:p>
        </p:txBody>
      </p:sp>
      <p:sp>
        <p:nvSpPr>
          <p:cNvPr id="3" name="スライド番号プレースホルダー 2">
            <a:extLst>
              <a:ext uri="{FF2B5EF4-FFF2-40B4-BE49-F238E27FC236}">
                <a16:creationId xmlns:a16="http://schemas.microsoft.com/office/drawing/2014/main" id="{5D334083-4FD7-4567-8A5C-24E82A72F24D}"/>
              </a:ext>
            </a:extLst>
          </p:cNvPr>
          <p:cNvSpPr>
            <a:spLocks noGrp="1"/>
          </p:cNvSpPr>
          <p:nvPr>
            <p:ph type="sldNum" sz="quarter" idx="12"/>
          </p:nvPr>
        </p:nvSpPr>
        <p:spPr/>
        <p:txBody>
          <a:bodyPr/>
          <a:lstStyle/>
          <a:p>
            <a:fld id="{D57F1E4F-1CFF-5643-939E-217C01CDF565}" type="slidenum">
              <a:rPr lang="en-US" sz="1600" smtClean="0"/>
              <a:pPr/>
              <a:t>24</a:t>
            </a:fld>
            <a:endParaRPr lang="en-US" sz="1600" dirty="0"/>
          </a:p>
        </p:txBody>
      </p:sp>
      <p:grpSp>
        <p:nvGrpSpPr>
          <p:cNvPr id="9" name="グループ化 8">
            <a:extLst>
              <a:ext uri="{FF2B5EF4-FFF2-40B4-BE49-F238E27FC236}">
                <a16:creationId xmlns:a16="http://schemas.microsoft.com/office/drawing/2014/main" id="{917E608B-9C1E-481A-BF3A-92C86FEB0696}"/>
              </a:ext>
            </a:extLst>
          </p:cNvPr>
          <p:cNvGrpSpPr/>
          <p:nvPr/>
        </p:nvGrpSpPr>
        <p:grpSpPr>
          <a:xfrm>
            <a:off x="5399334" y="2621823"/>
            <a:ext cx="3167542" cy="2039161"/>
            <a:chOff x="5399334" y="2621823"/>
            <a:chExt cx="3167542" cy="2039161"/>
          </a:xfrm>
        </p:grpSpPr>
        <p:pic>
          <p:nvPicPr>
            <p:cNvPr id="164" name="図 163">
              <a:extLst>
                <a:ext uri="{FF2B5EF4-FFF2-40B4-BE49-F238E27FC236}">
                  <a16:creationId xmlns:a16="http://schemas.microsoft.com/office/drawing/2014/main" id="{4650CE85-8788-41E0-ADA4-94D5CE07C5F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399334" y="2684045"/>
              <a:ext cx="2771896" cy="1976939"/>
            </a:xfrm>
            <a:prstGeom prst="rect">
              <a:avLst/>
            </a:prstGeom>
          </p:spPr>
        </p:pic>
        <p:sp>
          <p:nvSpPr>
            <p:cNvPr id="8" name="正方形/長方形 7">
              <a:extLst>
                <a:ext uri="{FF2B5EF4-FFF2-40B4-BE49-F238E27FC236}">
                  <a16:creationId xmlns:a16="http://schemas.microsoft.com/office/drawing/2014/main" id="{C4A03A45-8721-47B6-8EC1-ED920F291B98}"/>
                </a:ext>
              </a:extLst>
            </p:cNvPr>
            <p:cNvSpPr/>
            <p:nvPr/>
          </p:nvSpPr>
          <p:spPr>
            <a:xfrm>
              <a:off x="7989752" y="2621823"/>
              <a:ext cx="577124" cy="375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mc:AlternateContent xmlns:mc="http://schemas.openxmlformats.org/markup-compatibility/2006" xmlns:a14="http://schemas.microsoft.com/office/drawing/2010/main">
        <mc:Choice Requires="a14">
          <p:sp>
            <p:nvSpPr>
              <p:cNvPr id="167" name="テキスト ボックス 166">
                <a:extLst>
                  <a:ext uri="{FF2B5EF4-FFF2-40B4-BE49-F238E27FC236}">
                    <a16:creationId xmlns:a16="http://schemas.microsoft.com/office/drawing/2014/main" id="{26CDC234-59C0-4DED-BACD-20D811B59792}"/>
                  </a:ext>
                </a:extLst>
              </p:cNvPr>
              <p:cNvSpPr txBox="1"/>
              <p:nvPr/>
            </p:nvSpPr>
            <p:spPr>
              <a:xfrm>
                <a:off x="1091782" y="5285289"/>
                <a:ext cx="920637"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1400" b="0" i="1" smtClean="0">
                          <a:latin typeface="Cambria Math" panose="02040503050406030204" pitchFamily="18" charset="0"/>
                        </a:rPr>
                        <m:t>~1</m:t>
                      </m:r>
                      <m:r>
                        <m:rPr>
                          <m:sty m:val="p"/>
                        </m:rPr>
                        <a:rPr kumimoji="1" lang="en-US" altLang="ja-JP" sz="1400" b="0" i="0" smtClean="0">
                          <a:latin typeface="Cambria Math" panose="02040503050406030204" pitchFamily="18" charset="0"/>
                        </a:rPr>
                        <m:t>mV</m:t>
                      </m:r>
                      <m:r>
                        <a:rPr kumimoji="1" lang="en-US" altLang="ja-JP" sz="1400" b="0" i="0" smtClean="0">
                          <a:latin typeface="Cambria Math" panose="02040503050406030204" pitchFamily="18" charset="0"/>
                        </a:rPr>
                        <m:t>→</m:t>
                      </m:r>
                    </m:oMath>
                  </m:oMathPara>
                </a14:m>
                <a:endParaRPr kumimoji="1" lang="ja-JP" altLang="en-US" sz="1400" dirty="0"/>
              </a:p>
            </p:txBody>
          </p:sp>
        </mc:Choice>
        <mc:Fallback xmlns="">
          <p:sp>
            <p:nvSpPr>
              <p:cNvPr id="167" name="テキスト ボックス 166">
                <a:extLst>
                  <a:ext uri="{FF2B5EF4-FFF2-40B4-BE49-F238E27FC236}">
                    <a16:creationId xmlns:a16="http://schemas.microsoft.com/office/drawing/2014/main" id="{26CDC234-59C0-4DED-BACD-20D811B59792}"/>
                  </a:ext>
                </a:extLst>
              </p:cNvPr>
              <p:cNvSpPr txBox="1">
                <a:spLocks noRot="1" noChangeAspect="1" noMove="1" noResize="1" noEditPoints="1" noAdjustHandles="1" noChangeArrowheads="1" noChangeShapeType="1" noTextEdit="1"/>
              </p:cNvSpPr>
              <p:nvPr/>
            </p:nvSpPr>
            <p:spPr>
              <a:xfrm>
                <a:off x="1091782" y="5285289"/>
                <a:ext cx="920637" cy="307777"/>
              </a:xfrm>
              <a:prstGeom prst="rect">
                <a:avLst/>
              </a:prstGeom>
              <a:blipFill>
                <a:blip r:embed="rId5"/>
                <a:stretch>
                  <a:fillRect/>
                </a:stretch>
              </a:blipFill>
            </p:spPr>
            <p:txBody>
              <a:bodyPr/>
              <a:lstStyle/>
              <a:p>
                <a:r>
                  <a:rPr lang="ja-JP" altLang="en-US">
                    <a:noFill/>
                  </a:rPr>
                  <a:t> </a:t>
                </a:r>
              </a:p>
            </p:txBody>
          </p:sp>
        </mc:Fallback>
      </mc:AlternateContent>
      <p:grpSp>
        <p:nvGrpSpPr>
          <p:cNvPr id="168" name="グループ化 167">
            <a:extLst>
              <a:ext uri="{FF2B5EF4-FFF2-40B4-BE49-F238E27FC236}">
                <a16:creationId xmlns:a16="http://schemas.microsoft.com/office/drawing/2014/main" id="{8CAE840D-B1BC-4023-A785-E8B3B864FCC3}"/>
              </a:ext>
            </a:extLst>
          </p:cNvPr>
          <p:cNvGrpSpPr/>
          <p:nvPr/>
        </p:nvGrpSpPr>
        <p:grpSpPr>
          <a:xfrm>
            <a:off x="5328998" y="4263078"/>
            <a:ext cx="3091807" cy="2500353"/>
            <a:chOff x="5328998" y="4263078"/>
            <a:chExt cx="3091807" cy="2500353"/>
          </a:xfrm>
        </p:grpSpPr>
        <p:sp>
          <p:nvSpPr>
            <p:cNvPr id="169" name="テキスト ボックス 168">
              <a:extLst>
                <a:ext uri="{FF2B5EF4-FFF2-40B4-BE49-F238E27FC236}">
                  <a16:creationId xmlns:a16="http://schemas.microsoft.com/office/drawing/2014/main" id="{E493BBE4-D9FE-43DF-8234-B161459AE87F}"/>
                </a:ext>
              </a:extLst>
            </p:cNvPr>
            <p:cNvSpPr txBox="1"/>
            <p:nvPr/>
          </p:nvSpPr>
          <p:spPr>
            <a:xfrm>
              <a:off x="5739288" y="5462075"/>
              <a:ext cx="627409" cy="369332"/>
            </a:xfrm>
            <a:prstGeom prst="rect">
              <a:avLst/>
            </a:prstGeom>
            <a:solidFill>
              <a:schemeClr val="bg1"/>
            </a:solidFill>
          </p:spPr>
          <p:txBody>
            <a:bodyPr wrap="square" rtlCol="0">
              <a:spAutoFit/>
            </a:bodyPr>
            <a:lstStyle/>
            <a:p>
              <a:endParaRPr kumimoji="1" lang="ja-JP" altLang="en-US" dirty="0"/>
            </a:p>
          </p:txBody>
        </p:sp>
        <p:sp>
          <p:nvSpPr>
            <p:cNvPr id="170" name="二等辺三角形 169">
              <a:extLst>
                <a:ext uri="{FF2B5EF4-FFF2-40B4-BE49-F238E27FC236}">
                  <a16:creationId xmlns:a16="http://schemas.microsoft.com/office/drawing/2014/main" id="{F557370B-9E89-4905-BA0E-6E7F8696A4B5}"/>
                </a:ext>
              </a:extLst>
            </p:cNvPr>
            <p:cNvSpPr/>
            <p:nvPr/>
          </p:nvSpPr>
          <p:spPr>
            <a:xfrm rot="5400000">
              <a:off x="7369237" y="5274477"/>
              <a:ext cx="699641" cy="566777"/>
            </a:xfrm>
            <a:prstGeom prst="triangl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1" name="直線コネクタ 170">
              <a:extLst>
                <a:ext uri="{FF2B5EF4-FFF2-40B4-BE49-F238E27FC236}">
                  <a16:creationId xmlns:a16="http://schemas.microsoft.com/office/drawing/2014/main" id="{9A9AA237-4781-4585-8CCF-157B03AB8BDF}"/>
                </a:ext>
              </a:extLst>
            </p:cNvPr>
            <p:cNvCxnSpPr>
              <a:cxnSpLocks/>
            </p:cNvCxnSpPr>
            <p:nvPr/>
          </p:nvCxnSpPr>
          <p:spPr>
            <a:xfrm flipH="1" flipV="1">
              <a:off x="7017082" y="5443718"/>
              <a:ext cx="40314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2" name="直線コネクタ 171">
              <a:extLst>
                <a:ext uri="{FF2B5EF4-FFF2-40B4-BE49-F238E27FC236}">
                  <a16:creationId xmlns:a16="http://schemas.microsoft.com/office/drawing/2014/main" id="{A7E6826D-1DE7-40B3-B0F1-5EE5B2E04463}"/>
                </a:ext>
              </a:extLst>
            </p:cNvPr>
            <p:cNvCxnSpPr>
              <a:cxnSpLocks/>
            </p:cNvCxnSpPr>
            <p:nvPr/>
          </p:nvCxnSpPr>
          <p:spPr>
            <a:xfrm flipH="1" flipV="1">
              <a:off x="6490691" y="5443717"/>
              <a:ext cx="40314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3" name="直線コネクタ 172">
              <a:extLst>
                <a:ext uri="{FF2B5EF4-FFF2-40B4-BE49-F238E27FC236}">
                  <a16:creationId xmlns:a16="http://schemas.microsoft.com/office/drawing/2014/main" id="{B188840C-711B-4278-A45F-CB72818C1BFB}"/>
                </a:ext>
              </a:extLst>
            </p:cNvPr>
            <p:cNvCxnSpPr>
              <a:cxnSpLocks/>
            </p:cNvCxnSpPr>
            <p:nvPr/>
          </p:nvCxnSpPr>
          <p:spPr>
            <a:xfrm rot="5400000" flipH="1" flipV="1">
              <a:off x="6719467" y="5445676"/>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4" name="直線コネクタ 173">
              <a:extLst>
                <a:ext uri="{FF2B5EF4-FFF2-40B4-BE49-F238E27FC236}">
                  <a16:creationId xmlns:a16="http://schemas.microsoft.com/office/drawing/2014/main" id="{BC7A02A9-E049-4EBC-AD30-21A4923F3FEE}"/>
                </a:ext>
              </a:extLst>
            </p:cNvPr>
            <p:cNvCxnSpPr>
              <a:cxnSpLocks/>
            </p:cNvCxnSpPr>
            <p:nvPr/>
          </p:nvCxnSpPr>
          <p:spPr>
            <a:xfrm rot="5400000" flipH="1" flipV="1">
              <a:off x="6829600" y="5453341"/>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75" name="グループ化 174">
              <a:extLst>
                <a:ext uri="{FF2B5EF4-FFF2-40B4-BE49-F238E27FC236}">
                  <a16:creationId xmlns:a16="http://schemas.microsoft.com/office/drawing/2014/main" id="{6F7921F9-1A5D-406D-B092-9828C012D231}"/>
                </a:ext>
              </a:extLst>
            </p:cNvPr>
            <p:cNvGrpSpPr/>
            <p:nvPr/>
          </p:nvGrpSpPr>
          <p:grpSpPr>
            <a:xfrm>
              <a:off x="6315294" y="5658299"/>
              <a:ext cx="322285" cy="610651"/>
              <a:chOff x="3055089" y="4146698"/>
              <a:chExt cx="411125" cy="705293"/>
            </a:xfrm>
          </p:grpSpPr>
          <p:sp>
            <p:nvSpPr>
              <p:cNvPr id="236" name="楕円 235">
                <a:extLst>
                  <a:ext uri="{FF2B5EF4-FFF2-40B4-BE49-F238E27FC236}">
                    <a16:creationId xmlns:a16="http://schemas.microsoft.com/office/drawing/2014/main" id="{70063F39-EC30-41DF-93A9-25E3C4CF2AD4}"/>
                  </a:ext>
                </a:extLst>
              </p:cNvPr>
              <p:cNvSpPr/>
              <p:nvPr/>
            </p:nvSpPr>
            <p:spPr>
              <a:xfrm>
                <a:off x="3062177" y="4146698"/>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7" name="楕円 236">
                <a:extLst>
                  <a:ext uri="{FF2B5EF4-FFF2-40B4-BE49-F238E27FC236}">
                    <a16:creationId xmlns:a16="http://schemas.microsoft.com/office/drawing/2014/main" id="{5B45AB3D-516A-4E1F-855B-BE95030DCEF4}"/>
                  </a:ext>
                </a:extLst>
              </p:cNvPr>
              <p:cNvSpPr/>
              <p:nvPr/>
            </p:nvSpPr>
            <p:spPr>
              <a:xfrm>
                <a:off x="3055089" y="4426689"/>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76" name="直線コネクタ 175">
              <a:extLst>
                <a:ext uri="{FF2B5EF4-FFF2-40B4-BE49-F238E27FC236}">
                  <a16:creationId xmlns:a16="http://schemas.microsoft.com/office/drawing/2014/main" id="{E24FB84C-E104-4721-81EA-B25E5429F0CF}"/>
                </a:ext>
              </a:extLst>
            </p:cNvPr>
            <p:cNvCxnSpPr>
              <a:cxnSpLocks/>
            </p:cNvCxnSpPr>
            <p:nvPr/>
          </p:nvCxnSpPr>
          <p:spPr>
            <a:xfrm rot="5400000" flipH="1" flipV="1">
              <a:off x="6299514" y="5453341"/>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7" name="直線コネクタ 176">
              <a:extLst>
                <a:ext uri="{FF2B5EF4-FFF2-40B4-BE49-F238E27FC236}">
                  <a16:creationId xmlns:a16="http://schemas.microsoft.com/office/drawing/2014/main" id="{43B489FC-1E4D-42F5-8EE7-7ABD4BB61057}"/>
                </a:ext>
              </a:extLst>
            </p:cNvPr>
            <p:cNvCxnSpPr>
              <a:cxnSpLocks/>
            </p:cNvCxnSpPr>
            <p:nvPr/>
          </p:nvCxnSpPr>
          <p:spPr>
            <a:xfrm rot="5400000" flipH="1" flipV="1">
              <a:off x="6299513" y="6446938"/>
              <a:ext cx="367990"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78" name="グループ化 177">
              <a:extLst>
                <a:ext uri="{FF2B5EF4-FFF2-40B4-BE49-F238E27FC236}">
                  <a16:creationId xmlns:a16="http://schemas.microsoft.com/office/drawing/2014/main" id="{6C7FB273-15E9-46FD-8F95-62D992A95FF3}"/>
                </a:ext>
              </a:extLst>
            </p:cNvPr>
            <p:cNvGrpSpPr/>
            <p:nvPr/>
          </p:nvGrpSpPr>
          <p:grpSpPr>
            <a:xfrm>
              <a:off x="6325146" y="6630934"/>
              <a:ext cx="333179" cy="132497"/>
              <a:chOff x="968997" y="3987815"/>
              <a:chExt cx="425023" cy="153032"/>
            </a:xfrm>
          </p:grpSpPr>
          <p:cxnSp>
            <p:nvCxnSpPr>
              <p:cNvPr id="232" name="直線コネクタ 231">
                <a:extLst>
                  <a:ext uri="{FF2B5EF4-FFF2-40B4-BE49-F238E27FC236}">
                    <a16:creationId xmlns:a16="http://schemas.microsoft.com/office/drawing/2014/main" id="{9D016328-2874-4B28-96BC-A048E620EE33}"/>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3" name="直線コネクタ 232">
                <a:extLst>
                  <a:ext uri="{FF2B5EF4-FFF2-40B4-BE49-F238E27FC236}">
                    <a16:creationId xmlns:a16="http://schemas.microsoft.com/office/drawing/2014/main" id="{5BE911E5-1F94-4DC3-930C-4CD531CE1458}"/>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4" name="直線コネクタ 233">
                <a:extLst>
                  <a:ext uri="{FF2B5EF4-FFF2-40B4-BE49-F238E27FC236}">
                    <a16:creationId xmlns:a16="http://schemas.microsoft.com/office/drawing/2014/main" id="{CE3B0ED6-2C4C-4FDE-8C43-94AE06C00E06}"/>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5" name="直線コネクタ 234">
                <a:extLst>
                  <a:ext uri="{FF2B5EF4-FFF2-40B4-BE49-F238E27FC236}">
                    <a16:creationId xmlns:a16="http://schemas.microsoft.com/office/drawing/2014/main" id="{AADA88DD-3144-468E-8468-85FB98247591}"/>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79" name="グループ化 178">
              <a:extLst>
                <a:ext uri="{FF2B5EF4-FFF2-40B4-BE49-F238E27FC236}">
                  <a16:creationId xmlns:a16="http://schemas.microsoft.com/office/drawing/2014/main" id="{2D29D56F-CE0D-4259-BF95-726C2404C40C}"/>
                </a:ext>
              </a:extLst>
            </p:cNvPr>
            <p:cNvGrpSpPr/>
            <p:nvPr/>
          </p:nvGrpSpPr>
          <p:grpSpPr>
            <a:xfrm>
              <a:off x="5873315" y="5120132"/>
              <a:ext cx="400146" cy="149214"/>
              <a:chOff x="2809003" y="3524888"/>
              <a:chExt cx="510451" cy="172340"/>
            </a:xfrm>
          </p:grpSpPr>
          <p:grpSp>
            <p:nvGrpSpPr>
              <p:cNvPr id="225" name="グループ化 224">
                <a:extLst>
                  <a:ext uri="{FF2B5EF4-FFF2-40B4-BE49-F238E27FC236}">
                    <a16:creationId xmlns:a16="http://schemas.microsoft.com/office/drawing/2014/main" id="{FEB41590-3C4C-4B1B-815B-2CEF04809825}"/>
                  </a:ext>
                </a:extLst>
              </p:cNvPr>
              <p:cNvGrpSpPr/>
              <p:nvPr/>
            </p:nvGrpSpPr>
            <p:grpSpPr>
              <a:xfrm>
                <a:off x="2809003" y="3524888"/>
                <a:ext cx="510451" cy="172340"/>
                <a:chOff x="3035360" y="2337586"/>
                <a:chExt cx="510451" cy="172340"/>
              </a:xfrm>
            </p:grpSpPr>
            <p:cxnSp>
              <p:nvCxnSpPr>
                <p:cNvPr id="227" name="直線コネクタ 226">
                  <a:extLst>
                    <a:ext uri="{FF2B5EF4-FFF2-40B4-BE49-F238E27FC236}">
                      <a16:creationId xmlns:a16="http://schemas.microsoft.com/office/drawing/2014/main" id="{7C0961AC-6695-46F4-B3F2-38F7428076E8}"/>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8" name="直線コネクタ 227">
                  <a:extLst>
                    <a:ext uri="{FF2B5EF4-FFF2-40B4-BE49-F238E27FC236}">
                      <a16:creationId xmlns:a16="http://schemas.microsoft.com/office/drawing/2014/main" id="{6AE701FD-DB4A-447F-BCF7-9CEC3029E1D7}"/>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9" name="直線コネクタ 228">
                  <a:extLst>
                    <a:ext uri="{FF2B5EF4-FFF2-40B4-BE49-F238E27FC236}">
                      <a16:creationId xmlns:a16="http://schemas.microsoft.com/office/drawing/2014/main" id="{28DA1427-BF7F-4DF1-92AA-2B44767F2A01}"/>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0" name="直線コネクタ 229">
                  <a:extLst>
                    <a:ext uri="{FF2B5EF4-FFF2-40B4-BE49-F238E27FC236}">
                      <a16:creationId xmlns:a16="http://schemas.microsoft.com/office/drawing/2014/main" id="{F6290E82-FE03-4BA3-9280-BCD5DCE74A90}"/>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1" name="直線コネクタ 230">
                  <a:extLst>
                    <a:ext uri="{FF2B5EF4-FFF2-40B4-BE49-F238E27FC236}">
                      <a16:creationId xmlns:a16="http://schemas.microsoft.com/office/drawing/2014/main" id="{1D2B6F1E-D927-4996-A305-58842B525E08}"/>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26" name="直線コネクタ 225">
                <a:extLst>
                  <a:ext uri="{FF2B5EF4-FFF2-40B4-BE49-F238E27FC236}">
                    <a16:creationId xmlns:a16="http://schemas.microsoft.com/office/drawing/2014/main" id="{E22B4F4C-DBE3-4C57-A3BC-655F36E6E84F}"/>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180" name="直線コネクタ 179">
              <a:extLst>
                <a:ext uri="{FF2B5EF4-FFF2-40B4-BE49-F238E27FC236}">
                  <a16:creationId xmlns:a16="http://schemas.microsoft.com/office/drawing/2014/main" id="{01C53489-4820-48EB-B2DC-2CA063DE9CA4}"/>
                </a:ext>
              </a:extLst>
            </p:cNvPr>
            <p:cNvCxnSpPr>
              <a:cxnSpLocks/>
            </p:cNvCxnSpPr>
            <p:nvPr/>
          </p:nvCxnSpPr>
          <p:spPr>
            <a:xfrm flipH="1" flipV="1">
              <a:off x="6278292" y="5250808"/>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1" name="直線コネクタ 180">
              <a:extLst>
                <a:ext uri="{FF2B5EF4-FFF2-40B4-BE49-F238E27FC236}">
                  <a16:creationId xmlns:a16="http://schemas.microsoft.com/office/drawing/2014/main" id="{1464FB93-CDE8-490D-85C2-C9A0A5694E13}"/>
                </a:ext>
              </a:extLst>
            </p:cNvPr>
            <p:cNvCxnSpPr>
              <a:cxnSpLocks/>
            </p:cNvCxnSpPr>
            <p:nvPr/>
          </p:nvCxnSpPr>
          <p:spPr>
            <a:xfrm flipH="1" flipV="1">
              <a:off x="5655433" y="5238273"/>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2" name="直線コネクタ 181">
              <a:extLst>
                <a:ext uri="{FF2B5EF4-FFF2-40B4-BE49-F238E27FC236}">
                  <a16:creationId xmlns:a16="http://schemas.microsoft.com/office/drawing/2014/main" id="{430F6DA3-EC33-4F14-8206-4327ACE8CC9F}"/>
                </a:ext>
              </a:extLst>
            </p:cNvPr>
            <p:cNvCxnSpPr>
              <a:cxnSpLocks/>
            </p:cNvCxnSpPr>
            <p:nvPr/>
          </p:nvCxnSpPr>
          <p:spPr>
            <a:xfrm flipH="1" flipV="1">
              <a:off x="8017659" y="5555374"/>
              <a:ext cx="403146" cy="1"/>
            </a:xfrm>
            <a:prstGeom prst="line">
              <a:avLst/>
            </a:prstGeom>
            <a:ln w="28575">
              <a:headEnd type="arrow"/>
              <a:tailEnd type="none"/>
            </a:ln>
          </p:spPr>
          <p:style>
            <a:lnRef idx="1">
              <a:schemeClr val="accent1"/>
            </a:lnRef>
            <a:fillRef idx="0">
              <a:schemeClr val="accent1"/>
            </a:fillRef>
            <a:effectRef idx="0">
              <a:schemeClr val="accent1"/>
            </a:effectRef>
            <a:fontRef idx="minor">
              <a:schemeClr val="tx1"/>
            </a:fontRef>
          </p:style>
        </p:cxnSp>
        <p:cxnSp>
          <p:nvCxnSpPr>
            <p:cNvPr id="183" name="直線コネクタ 182">
              <a:extLst>
                <a:ext uri="{FF2B5EF4-FFF2-40B4-BE49-F238E27FC236}">
                  <a16:creationId xmlns:a16="http://schemas.microsoft.com/office/drawing/2014/main" id="{09EC101A-7028-49FA-B99C-C01D8EF7714B}"/>
                </a:ext>
              </a:extLst>
            </p:cNvPr>
            <p:cNvCxnSpPr>
              <a:cxnSpLocks/>
            </p:cNvCxnSpPr>
            <p:nvPr/>
          </p:nvCxnSpPr>
          <p:spPr>
            <a:xfrm rot="5400000" flipH="1" flipV="1">
              <a:off x="5515794" y="5103273"/>
              <a:ext cx="27647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4" name="直線コネクタ 183">
              <a:extLst>
                <a:ext uri="{FF2B5EF4-FFF2-40B4-BE49-F238E27FC236}">
                  <a16:creationId xmlns:a16="http://schemas.microsoft.com/office/drawing/2014/main" id="{8D117ED3-0DBA-415B-ADF6-FE9DA78375E9}"/>
                </a:ext>
              </a:extLst>
            </p:cNvPr>
            <p:cNvCxnSpPr>
              <a:cxnSpLocks/>
            </p:cNvCxnSpPr>
            <p:nvPr/>
          </p:nvCxnSpPr>
          <p:spPr>
            <a:xfrm flipH="1" flipV="1">
              <a:off x="5505267" y="4946622"/>
              <a:ext cx="33317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5" name="直線コネクタ 184">
              <a:extLst>
                <a:ext uri="{FF2B5EF4-FFF2-40B4-BE49-F238E27FC236}">
                  <a16:creationId xmlns:a16="http://schemas.microsoft.com/office/drawing/2014/main" id="{FBD3F054-C8D0-4DB7-86E8-1DD153022D73}"/>
                </a:ext>
              </a:extLst>
            </p:cNvPr>
            <p:cNvCxnSpPr>
              <a:cxnSpLocks/>
            </p:cNvCxnSpPr>
            <p:nvPr/>
          </p:nvCxnSpPr>
          <p:spPr>
            <a:xfrm flipH="1" flipV="1">
              <a:off x="5756580" y="5893437"/>
              <a:ext cx="36649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6" name="直線コネクタ 185">
              <a:extLst>
                <a:ext uri="{FF2B5EF4-FFF2-40B4-BE49-F238E27FC236}">
                  <a16:creationId xmlns:a16="http://schemas.microsoft.com/office/drawing/2014/main" id="{62304AB0-39A6-49EA-8625-4753B5C57509}"/>
                </a:ext>
              </a:extLst>
            </p:cNvPr>
            <p:cNvCxnSpPr>
              <a:cxnSpLocks/>
            </p:cNvCxnSpPr>
            <p:nvPr/>
          </p:nvCxnSpPr>
          <p:spPr>
            <a:xfrm flipH="1" flipV="1">
              <a:off x="5756580" y="5986506"/>
              <a:ext cx="36649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7" name="直線コネクタ 186">
              <a:extLst>
                <a:ext uri="{FF2B5EF4-FFF2-40B4-BE49-F238E27FC236}">
                  <a16:creationId xmlns:a16="http://schemas.microsoft.com/office/drawing/2014/main" id="{7136DC66-A9D1-46F1-B558-987BE8ECB96F}"/>
                </a:ext>
              </a:extLst>
            </p:cNvPr>
            <p:cNvCxnSpPr>
              <a:cxnSpLocks/>
            </p:cNvCxnSpPr>
            <p:nvPr/>
          </p:nvCxnSpPr>
          <p:spPr>
            <a:xfrm rot="5400000" flipH="1" flipV="1">
              <a:off x="5771211" y="5722642"/>
              <a:ext cx="33453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8" name="直線コネクタ 187">
              <a:extLst>
                <a:ext uri="{FF2B5EF4-FFF2-40B4-BE49-F238E27FC236}">
                  <a16:creationId xmlns:a16="http://schemas.microsoft.com/office/drawing/2014/main" id="{48A73A1D-1B2A-46B2-9A26-A6A316A3EB15}"/>
                </a:ext>
              </a:extLst>
            </p:cNvPr>
            <p:cNvCxnSpPr>
              <a:cxnSpLocks/>
            </p:cNvCxnSpPr>
            <p:nvPr/>
          </p:nvCxnSpPr>
          <p:spPr>
            <a:xfrm flipH="1" flipV="1">
              <a:off x="5944018" y="5543625"/>
              <a:ext cx="53658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9" name="直線コネクタ 188">
              <a:extLst>
                <a:ext uri="{FF2B5EF4-FFF2-40B4-BE49-F238E27FC236}">
                  <a16:creationId xmlns:a16="http://schemas.microsoft.com/office/drawing/2014/main" id="{D144BC04-EF5B-42B4-8521-D32F09D52F22}"/>
                </a:ext>
              </a:extLst>
            </p:cNvPr>
            <p:cNvCxnSpPr>
              <a:cxnSpLocks/>
            </p:cNvCxnSpPr>
            <p:nvPr/>
          </p:nvCxnSpPr>
          <p:spPr>
            <a:xfrm rot="5400000" flipH="1" flipV="1">
              <a:off x="5776750" y="6174847"/>
              <a:ext cx="334537"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0" name="直線コネクタ 189">
              <a:extLst>
                <a:ext uri="{FF2B5EF4-FFF2-40B4-BE49-F238E27FC236}">
                  <a16:creationId xmlns:a16="http://schemas.microsoft.com/office/drawing/2014/main" id="{4956BCF5-A4A4-4157-8F1D-5F0E6E8737B3}"/>
                </a:ext>
              </a:extLst>
            </p:cNvPr>
            <p:cNvCxnSpPr>
              <a:cxnSpLocks/>
            </p:cNvCxnSpPr>
            <p:nvPr/>
          </p:nvCxnSpPr>
          <p:spPr>
            <a:xfrm flipH="1" flipV="1">
              <a:off x="5938479" y="6342116"/>
              <a:ext cx="536589" cy="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1" name="テキスト ボックス 190">
                  <a:extLst>
                    <a:ext uri="{FF2B5EF4-FFF2-40B4-BE49-F238E27FC236}">
                      <a16:creationId xmlns:a16="http://schemas.microsoft.com/office/drawing/2014/main" id="{19A8E47E-FA81-4EB5-B303-D34122ADCDD3}"/>
                    </a:ext>
                  </a:extLst>
                </p:cNvPr>
                <p:cNvSpPr txBox="1"/>
                <p:nvPr/>
              </p:nvSpPr>
              <p:spPr>
                <a:xfrm>
                  <a:off x="5355536" y="4598030"/>
                  <a:ext cx="44107" cy="31977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𝑉</m:t>
                            </m:r>
                          </m:e>
                          <m:sub>
                            <m:r>
                              <a:rPr kumimoji="1" lang="en-US" altLang="ja-JP" b="0" i="1" smtClean="0">
                                <a:latin typeface="Cambria Math" panose="02040503050406030204" pitchFamily="18" charset="0"/>
                              </a:rPr>
                              <m:t>0</m:t>
                            </m:r>
                          </m:sub>
                        </m:sSub>
                      </m:oMath>
                    </m:oMathPara>
                  </a14:m>
                  <a:endParaRPr kumimoji="1" lang="ja-JP" altLang="en-US" dirty="0"/>
                </a:p>
              </p:txBody>
            </p:sp>
          </mc:Choice>
          <mc:Fallback xmlns="">
            <p:sp>
              <p:nvSpPr>
                <p:cNvPr id="191" name="テキスト ボックス 190">
                  <a:extLst>
                    <a:ext uri="{FF2B5EF4-FFF2-40B4-BE49-F238E27FC236}">
                      <a16:creationId xmlns:a16="http://schemas.microsoft.com/office/drawing/2014/main" id="{19A8E47E-FA81-4EB5-B303-D34122ADCDD3}"/>
                    </a:ext>
                  </a:extLst>
                </p:cNvPr>
                <p:cNvSpPr txBox="1">
                  <a:spLocks noRot="1" noChangeAspect="1" noMove="1" noResize="1" noEditPoints="1" noAdjustHandles="1" noChangeArrowheads="1" noChangeShapeType="1" noTextEdit="1"/>
                </p:cNvSpPr>
                <p:nvPr/>
              </p:nvSpPr>
              <p:spPr>
                <a:xfrm>
                  <a:off x="5355536" y="4598030"/>
                  <a:ext cx="44107" cy="319772"/>
                </a:xfrm>
                <a:prstGeom prst="rect">
                  <a:avLst/>
                </a:prstGeom>
                <a:blipFill>
                  <a:blip r:embed="rId6"/>
                  <a:stretch>
                    <a:fillRect l="-142857" r="-585714" b="-1509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92" name="テキスト ボックス 191">
                  <a:extLst>
                    <a:ext uri="{FF2B5EF4-FFF2-40B4-BE49-F238E27FC236}">
                      <a16:creationId xmlns:a16="http://schemas.microsoft.com/office/drawing/2014/main" id="{30A3D0CF-1CC9-4598-B5A1-CD5E721716E6}"/>
                    </a:ext>
                  </a:extLst>
                </p:cNvPr>
                <p:cNvSpPr txBox="1"/>
                <p:nvPr/>
              </p:nvSpPr>
              <p:spPr>
                <a:xfrm>
                  <a:off x="6770351" y="4933131"/>
                  <a:ext cx="382783" cy="31977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i="1" dirty="0" smtClean="0">
                            <a:latin typeface="Cambria Math" panose="02040503050406030204" pitchFamily="18" charset="0"/>
                          </a:rPr>
                          <m:t>𝐶</m:t>
                        </m:r>
                      </m:oMath>
                    </m:oMathPara>
                  </a14:m>
                  <a:endParaRPr kumimoji="1" lang="ja-JP" altLang="en-US" dirty="0"/>
                </a:p>
              </p:txBody>
            </p:sp>
          </mc:Choice>
          <mc:Fallback xmlns="">
            <p:sp>
              <p:nvSpPr>
                <p:cNvPr id="192" name="テキスト ボックス 191">
                  <a:extLst>
                    <a:ext uri="{FF2B5EF4-FFF2-40B4-BE49-F238E27FC236}">
                      <a16:creationId xmlns:a16="http://schemas.microsoft.com/office/drawing/2014/main" id="{30A3D0CF-1CC9-4598-B5A1-CD5E721716E6}"/>
                    </a:ext>
                  </a:extLst>
                </p:cNvPr>
                <p:cNvSpPr txBox="1">
                  <a:spLocks noRot="1" noChangeAspect="1" noMove="1" noResize="1" noEditPoints="1" noAdjustHandles="1" noChangeArrowheads="1" noChangeShapeType="1" noTextEdit="1"/>
                </p:cNvSpPr>
                <p:nvPr/>
              </p:nvSpPr>
              <p:spPr>
                <a:xfrm>
                  <a:off x="6770351" y="4933131"/>
                  <a:ext cx="382783" cy="319772"/>
                </a:xfrm>
                <a:prstGeom prst="rect">
                  <a:avLst/>
                </a:prstGeom>
                <a:blipFill>
                  <a:blip r:embed="rId7"/>
                  <a:stretch>
                    <a:fillRect b="-754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93" name="テキスト ボックス 192">
                  <a:extLst>
                    <a:ext uri="{FF2B5EF4-FFF2-40B4-BE49-F238E27FC236}">
                      <a16:creationId xmlns:a16="http://schemas.microsoft.com/office/drawing/2014/main" id="{2C7AF917-EC4F-4B41-BC7F-F14B95315FC3}"/>
                    </a:ext>
                  </a:extLst>
                </p:cNvPr>
                <p:cNvSpPr txBox="1"/>
                <p:nvPr/>
              </p:nvSpPr>
              <p:spPr>
                <a:xfrm>
                  <a:off x="5328998" y="5878163"/>
                  <a:ext cx="635539" cy="33659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𝐶</m:t>
                            </m:r>
                          </m:e>
                          <m:sub>
                            <m:r>
                              <m:rPr>
                                <m:sty m:val="p"/>
                              </m:rPr>
                              <a:rPr kumimoji="1" lang="en-US" altLang="ja-JP" b="0" i="0" dirty="0" smtClean="0">
                                <a:latin typeface="Cambria Math" panose="02040503050406030204" pitchFamily="18" charset="0"/>
                              </a:rPr>
                              <m:t>STJ</m:t>
                            </m:r>
                          </m:sub>
                        </m:sSub>
                      </m:oMath>
                    </m:oMathPara>
                  </a14:m>
                  <a:endParaRPr kumimoji="1" lang="ja-JP" altLang="en-US" dirty="0"/>
                </a:p>
              </p:txBody>
            </p:sp>
          </mc:Choice>
          <mc:Fallback xmlns="">
            <p:sp>
              <p:nvSpPr>
                <p:cNvPr id="193" name="テキスト ボックス 192">
                  <a:extLst>
                    <a:ext uri="{FF2B5EF4-FFF2-40B4-BE49-F238E27FC236}">
                      <a16:creationId xmlns:a16="http://schemas.microsoft.com/office/drawing/2014/main" id="{2C7AF917-EC4F-4B41-BC7F-F14B95315FC3}"/>
                    </a:ext>
                  </a:extLst>
                </p:cNvPr>
                <p:cNvSpPr txBox="1">
                  <a:spLocks noRot="1" noChangeAspect="1" noMove="1" noResize="1" noEditPoints="1" noAdjustHandles="1" noChangeArrowheads="1" noChangeShapeType="1" noTextEdit="1"/>
                </p:cNvSpPr>
                <p:nvPr/>
              </p:nvSpPr>
              <p:spPr>
                <a:xfrm>
                  <a:off x="5328998" y="5878163"/>
                  <a:ext cx="635539" cy="336594"/>
                </a:xfrm>
                <a:prstGeom prst="rect">
                  <a:avLst/>
                </a:prstGeom>
                <a:blipFill>
                  <a:blip r:embed="rId8"/>
                  <a:stretch>
                    <a:fillRect b="-25455"/>
                  </a:stretch>
                </a:blipFill>
              </p:spPr>
              <p:txBody>
                <a:bodyPr/>
                <a:lstStyle/>
                <a:p>
                  <a:r>
                    <a:rPr lang="ja-JP" altLang="en-US">
                      <a:noFill/>
                    </a:rPr>
                    <a:t> </a:t>
                  </a:r>
                </a:p>
              </p:txBody>
            </p:sp>
          </mc:Fallback>
        </mc:AlternateContent>
        <p:cxnSp>
          <p:nvCxnSpPr>
            <p:cNvPr id="194" name="直線コネクタ 193">
              <a:extLst>
                <a:ext uri="{FF2B5EF4-FFF2-40B4-BE49-F238E27FC236}">
                  <a16:creationId xmlns:a16="http://schemas.microsoft.com/office/drawing/2014/main" id="{213F5119-1657-435F-84AF-3B2B9FD3854B}"/>
                </a:ext>
              </a:extLst>
            </p:cNvPr>
            <p:cNvCxnSpPr>
              <a:cxnSpLocks/>
            </p:cNvCxnSpPr>
            <p:nvPr/>
          </p:nvCxnSpPr>
          <p:spPr>
            <a:xfrm rot="5400000" flipH="1" flipV="1">
              <a:off x="6943875" y="5955162"/>
              <a:ext cx="538775"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95" name="グループ化 194">
              <a:extLst>
                <a:ext uri="{FF2B5EF4-FFF2-40B4-BE49-F238E27FC236}">
                  <a16:creationId xmlns:a16="http://schemas.microsoft.com/office/drawing/2014/main" id="{0309741D-C1FA-4F30-807A-2932AC7D1AB7}"/>
                </a:ext>
              </a:extLst>
            </p:cNvPr>
            <p:cNvGrpSpPr/>
            <p:nvPr/>
          </p:nvGrpSpPr>
          <p:grpSpPr>
            <a:xfrm>
              <a:off x="7087049" y="6247987"/>
              <a:ext cx="333179" cy="132497"/>
              <a:chOff x="968997" y="3987815"/>
              <a:chExt cx="425023" cy="153032"/>
            </a:xfrm>
          </p:grpSpPr>
          <p:cxnSp>
            <p:nvCxnSpPr>
              <p:cNvPr id="221" name="直線コネクタ 220">
                <a:extLst>
                  <a:ext uri="{FF2B5EF4-FFF2-40B4-BE49-F238E27FC236}">
                    <a16:creationId xmlns:a16="http://schemas.microsoft.com/office/drawing/2014/main" id="{BFD920C6-44B0-40E0-97EB-4A90C179FD89}"/>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2" name="直線コネクタ 221">
                <a:extLst>
                  <a:ext uri="{FF2B5EF4-FFF2-40B4-BE49-F238E27FC236}">
                    <a16:creationId xmlns:a16="http://schemas.microsoft.com/office/drawing/2014/main" id="{F8E1CA8C-FD79-4FAF-A032-64AEB175B531}"/>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3" name="直線コネクタ 222">
                <a:extLst>
                  <a:ext uri="{FF2B5EF4-FFF2-40B4-BE49-F238E27FC236}">
                    <a16:creationId xmlns:a16="http://schemas.microsoft.com/office/drawing/2014/main" id="{36930709-9453-400C-BC36-7B465F302108}"/>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4" name="直線コネクタ 223">
                <a:extLst>
                  <a:ext uri="{FF2B5EF4-FFF2-40B4-BE49-F238E27FC236}">
                    <a16:creationId xmlns:a16="http://schemas.microsoft.com/office/drawing/2014/main" id="{7048F827-D9A0-44E1-AB29-A4BD1B1C717C}"/>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96" name="テキスト ボックス 195">
                  <a:extLst>
                    <a:ext uri="{FF2B5EF4-FFF2-40B4-BE49-F238E27FC236}">
                      <a16:creationId xmlns:a16="http://schemas.microsoft.com/office/drawing/2014/main" id="{6F4ECEA8-4076-4405-8A6F-AC230FDE9679}"/>
                    </a:ext>
                  </a:extLst>
                </p:cNvPr>
                <p:cNvSpPr txBox="1"/>
                <p:nvPr/>
              </p:nvSpPr>
              <p:spPr>
                <a:xfrm>
                  <a:off x="5849182" y="4813972"/>
                  <a:ext cx="40299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𝑅</m:t>
                        </m:r>
                      </m:oMath>
                    </m:oMathPara>
                  </a14:m>
                  <a:endParaRPr kumimoji="1" lang="ja-JP" altLang="en-US" dirty="0"/>
                </a:p>
              </p:txBody>
            </p:sp>
          </mc:Choice>
          <mc:Fallback xmlns="">
            <p:sp>
              <p:nvSpPr>
                <p:cNvPr id="196" name="テキスト ボックス 195">
                  <a:extLst>
                    <a:ext uri="{FF2B5EF4-FFF2-40B4-BE49-F238E27FC236}">
                      <a16:creationId xmlns:a16="http://schemas.microsoft.com/office/drawing/2014/main" id="{6F4ECEA8-4076-4405-8A6F-AC230FDE9679}"/>
                    </a:ext>
                  </a:extLst>
                </p:cNvPr>
                <p:cNvSpPr txBox="1">
                  <a:spLocks noRot="1" noChangeAspect="1" noMove="1" noResize="1" noEditPoints="1" noAdjustHandles="1" noChangeArrowheads="1" noChangeShapeType="1" noTextEdit="1"/>
                </p:cNvSpPr>
                <p:nvPr/>
              </p:nvSpPr>
              <p:spPr>
                <a:xfrm>
                  <a:off x="5849182" y="4813972"/>
                  <a:ext cx="402995" cy="369332"/>
                </a:xfrm>
                <a:prstGeom prst="rect">
                  <a:avLst/>
                </a:prstGeom>
                <a:blipFill>
                  <a:blip r:embed="rId9"/>
                  <a:stretch>
                    <a:fillRect/>
                  </a:stretch>
                </a:blipFill>
              </p:spPr>
              <p:txBody>
                <a:bodyPr/>
                <a:lstStyle/>
                <a:p>
                  <a:r>
                    <a:rPr lang="ja-JP" altLang="en-US">
                      <a:noFill/>
                    </a:rPr>
                    <a:t> </a:t>
                  </a:r>
                </a:p>
              </p:txBody>
            </p:sp>
          </mc:Fallback>
        </mc:AlternateContent>
        <p:cxnSp>
          <p:nvCxnSpPr>
            <p:cNvPr id="197" name="直線コネクタ 196">
              <a:extLst>
                <a:ext uri="{FF2B5EF4-FFF2-40B4-BE49-F238E27FC236}">
                  <a16:creationId xmlns:a16="http://schemas.microsoft.com/office/drawing/2014/main" id="{BFFF7A55-BD3A-460A-BB1B-98CB5BFC8CE1}"/>
                </a:ext>
              </a:extLst>
            </p:cNvPr>
            <p:cNvCxnSpPr>
              <a:cxnSpLocks/>
            </p:cNvCxnSpPr>
            <p:nvPr/>
          </p:nvCxnSpPr>
          <p:spPr>
            <a:xfrm flipH="1" flipV="1">
              <a:off x="7213351" y="5688106"/>
              <a:ext cx="206877" cy="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8" name="テキスト ボックス 197">
              <a:extLst>
                <a:ext uri="{FF2B5EF4-FFF2-40B4-BE49-F238E27FC236}">
                  <a16:creationId xmlns:a16="http://schemas.microsoft.com/office/drawing/2014/main" id="{E607C40C-EE23-4EA5-98E4-D16E5BD4D2D8}"/>
                </a:ext>
              </a:extLst>
            </p:cNvPr>
            <p:cNvSpPr txBox="1"/>
            <p:nvPr/>
          </p:nvSpPr>
          <p:spPr>
            <a:xfrm>
              <a:off x="7415088" y="5501109"/>
              <a:ext cx="319318" cy="369332"/>
            </a:xfrm>
            <a:prstGeom prst="rect">
              <a:avLst/>
            </a:prstGeom>
            <a:noFill/>
          </p:spPr>
          <p:txBody>
            <a:bodyPr wrap="none" rtlCol="0">
              <a:spAutoFit/>
            </a:bodyPr>
            <a:lstStyle/>
            <a:p>
              <a:r>
                <a:rPr kumimoji="1" lang="en-US" altLang="ja-JP" dirty="0"/>
                <a:t>+</a:t>
              </a:r>
              <a:endParaRPr kumimoji="1" lang="ja-JP" altLang="en-US" dirty="0"/>
            </a:p>
          </p:txBody>
        </p:sp>
        <p:sp>
          <p:nvSpPr>
            <p:cNvPr id="199" name="テキスト ボックス 198">
              <a:extLst>
                <a:ext uri="{FF2B5EF4-FFF2-40B4-BE49-F238E27FC236}">
                  <a16:creationId xmlns:a16="http://schemas.microsoft.com/office/drawing/2014/main" id="{AC01AAC9-F2EA-4A97-9D23-4B2CCB9876F6}"/>
                </a:ext>
              </a:extLst>
            </p:cNvPr>
            <p:cNvSpPr txBox="1"/>
            <p:nvPr/>
          </p:nvSpPr>
          <p:spPr>
            <a:xfrm>
              <a:off x="7435743" y="5236216"/>
              <a:ext cx="260008" cy="369332"/>
            </a:xfrm>
            <a:prstGeom prst="rect">
              <a:avLst/>
            </a:prstGeom>
            <a:noFill/>
          </p:spPr>
          <p:txBody>
            <a:bodyPr wrap="none" rtlCol="0">
              <a:spAutoFit/>
            </a:bodyPr>
            <a:lstStyle/>
            <a:p>
              <a:r>
                <a:rPr kumimoji="1" lang="en-US" altLang="ja-JP" dirty="0"/>
                <a:t>-</a:t>
              </a:r>
              <a:endParaRPr kumimoji="1" lang="ja-JP" altLang="en-US" dirty="0"/>
            </a:p>
          </p:txBody>
        </p:sp>
        <p:grpSp>
          <p:nvGrpSpPr>
            <p:cNvPr id="200" name="グループ化 199">
              <a:extLst>
                <a:ext uri="{FF2B5EF4-FFF2-40B4-BE49-F238E27FC236}">
                  <a16:creationId xmlns:a16="http://schemas.microsoft.com/office/drawing/2014/main" id="{04A02764-8997-444D-8602-9DCAF6EFF587}"/>
                </a:ext>
              </a:extLst>
            </p:cNvPr>
            <p:cNvGrpSpPr/>
            <p:nvPr/>
          </p:nvGrpSpPr>
          <p:grpSpPr>
            <a:xfrm>
              <a:off x="7518984" y="4585744"/>
              <a:ext cx="400146" cy="149214"/>
              <a:chOff x="2809003" y="3524888"/>
              <a:chExt cx="510451" cy="172340"/>
            </a:xfrm>
          </p:grpSpPr>
          <p:grpSp>
            <p:nvGrpSpPr>
              <p:cNvPr id="214" name="グループ化 213">
                <a:extLst>
                  <a:ext uri="{FF2B5EF4-FFF2-40B4-BE49-F238E27FC236}">
                    <a16:creationId xmlns:a16="http://schemas.microsoft.com/office/drawing/2014/main" id="{C31AFACC-A8C4-4265-B825-B68FCF3CF509}"/>
                  </a:ext>
                </a:extLst>
              </p:cNvPr>
              <p:cNvGrpSpPr/>
              <p:nvPr/>
            </p:nvGrpSpPr>
            <p:grpSpPr>
              <a:xfrm>
                <a:off x="2809003" y="3524888"/>
                <a:ext cx="510451" cy="172340"/>
                <a:chOff x="3035360" y="2337586"/>
                <a:chExt cx="510451" cy="172340"/>
              </a:xfrm>
            </p:grpSpPr>
            <p:cxnSp>
              <p:nvCxnSpPr>
                <p:cNvPr id="216" name="直線コネクタ 215">
                  <a:extLst>
                    <a:ext uri="{FF2B5EF4-FFF2-40B4-BE49-F238E27FC236}">
                      <a16:creationId xmlns:a16="http://schemas.microsoft.com/office/drawing/2014/main" id="{6F71DC86-1D47-4ADA-8A12-326D6191605F}"/>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7" name="直線コネクタ 216">
                  <a:extLst>
                    <a:ext uri="{FF2B5EF4-FFF2-40B4-BE49-F238E27FC236}">
                      <a16:creationId xmlns:a16="http://schemas.microsoft.com/office/drawing/2014/main" id="{F3479092-C003-405F-AB09-588CB9EC50AD}"/>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8" name="直線コネクタ 217">
                  <a:extLst>
                    <a:ext uri="{FF2B5EF4-FFF2-40B4-BE49-F238E27FC236}">
                      <a16:creationId xmlns:a16="http://schemas.microsoft.com/office/drawing/2014/main" id="{4CAC1EB4-FDB6-4D6D-B689-C3A0937C3623}"/>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9" name="直線コネクタ 218">
                  <a:extLst>
                    <a:ext uri="{FF2B5EF4-FFF2-40B4-BE49-F238E27FC236}">
                      <a16:creationId xmlns:a16="http://schemas.microsoft.com/office/drawing/2014/main" id="{37C6D54A-690A-46A7-8A5A-10065C25A60A}"/>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0" name="直線コネクタ 219">
                  <a:extLst>
                    <a:ext uri="{FF2B5EF4-FFF2-40B4-BE49-F238E27FC236}">
                      <a16:creationId xmlns:a16="http://schemas.microsoft.com/office/drawing/2014/main" id="{8FDB87BE-861C-4450-AEF0-5A32885220F1}"/>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15" name="直線コネクタ 214">
                <a:extLst>
                  <a:ext uri="{FF2B5EF4-FFF2-40B4-BE49-F238E27FC236}">
                    <a16:creationId xmlns:a16="http://schemas.microsoft.com/office/drawing/2014/main" id="{199ABF5E-C527-46EB-B314-7822EBE20D96}"/>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01" name="直線コネクタ 200">
              <a:extLst>
                <a:ext uri="{FF2B5EF4-FFF2-40B4-BE49-F238E27FC236}">
                  <a16:creationId xmlns:a16="http://schemas.microsoft.com/office/drawing/2014/main" id="{D55654DE-53E7-41C9-AE2E-EF860EECEEF9}"/>
                </a:ext>
              </a:extLst>
            </p:cNvPr>
            <p:cNvCxnSpPr>
              <a:cxnSpLocks/>
            </p:cNvCxnSpPr>
            <p:nvPr/>
          </p:nvCxnSpPr>
          <p:spPr>
            <a:xfrm rot="5400000" flipH="1" flipV="1">
              <a:off x="7488380" y="4973461"/>
              <a:ext cx="25134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2" name="直線コネクタ 201">
              <a:extLst>
                <a:ext uri="{FF2B5EF4-FFF2-40B4-BE49-F238E27FC236}">
                  <a16:creationId xmlns:a16="http://schemas.microsoft.com/office/drawing/2014/main" id="{24FBD046-E6E4-4E28-812E-A97B0D68EB44}"/>
                </a:ext>
              </a:extLst>
            </p:cNvPr>
            <p:cNvCxnSpPr>
              <a:cxnSpLocks/>
            </p:cNvCxnSpPr>
            <p:nvPr/>
          </p:nvCxnSpPr>
          <p:spPr>
            <a:xfrm rot="5400000" flipH="1" flipV="1">
              <a:off x="7598513" y="4971501"/>
              <a:ext cx="25134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3" name="直線コネクタ 202">
              <a:extLst>
                <a:ext uri="{FF2B5EF4-FFF2-40B4-BE49-F238E27FC236}">
                  <a16:creationId xmlns:a16="http://schemas.microsoft.com/office/drawing/2014/main" id="{D0425500-5058-4824-8E48-2787C6F5E208}"/>
                </a:ext>
              </a:extLst>
            </p:cNvPr>
            <p:cNvCxnSpPr>
              <a:cxnSpLocks/>
            </p:cNvCxnSpPr>
            <p:nvPr/>
          </p:nvCxnSpPr>
          <p:spPr>
            <a:xfrm rot="5400000" flipH="1" flipV="1">
              <a:off x="6893592" y="5077197"/>
              <a:ext cx="71711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4" name="直線コネクタ 203">
              <a:extLst>
                <a:ext uri="{FF2B5EF4-FFF2-40B4-BE49-F238E27FC236}">
                  <a16:creationId xmlns:a16="http://schemas.microsoft.com/office/drawing/2014/main" id="{30EA8115-1932-4954-B49A-D3BE0A56630B}"/>
                </a:ext>
              </a:extLst>
            </p:cNvPr>
            <p:cNvCxnSpPr>
              <a:cxnSpLocks/>
            </p:cNvCxnSpPr>
            <p:nvPr/>
          </p:nvCxnSpPr>
          <p:spPr>
            <a:xfrm rot="5400000" flipH="1" flipV="1">
              <a:off x="7725401" y="5135541"/>
              <a:ext cx="788821"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5" name="直線コネクタ 204">
              <a:extLst>
                <a:ext uri="{FF2B5EF4-FFF2-40B4-BE49-F238E27FC236}">
                  <a16:creationId xmlns:a16="http://schemas.microsoft.com/office/drawing/2014/main" id="{C997D5E5-4FC5-47B1-804C-CD6FDBC7AEB5}"/>
                </a:ext>
              </a:extLst>
            </p:cNvPr>
            <p:cNvCxnSpPr>
              <a:cxnSpLocks/>
            </p:cNvCxnSpPr>
            <p:nvPr/>
          </p:nvCxnSpPr>
          <p:spPr>
            <a:xfrm flipH="1" flipV="1">
              <a:off x="7259753" y="4707740"/>
              <a:ext cx="25032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6" name="直線コネクタ 205">
              <a:extLst>
                <a:ext uri="{FF2B5EF4-FFF2-40B4-BE49-F238E27FC236}">
                  <a16:creationId xmlns:a16="http://schemas.microsoft.com/office/drawing/2014/main" id="{C17F5182-A1F1-4E9B-8704-6713E03CD5A4}"/>
                </a:ext>
              </a:extLst>
            </p:cNvPr>
            <p:cNvCxnSpPr>
              <a:cxnSpLocks/>
            </p:cNvCxnSpPr>
            <p:nvPr/>
          </p:nvCxnSpPr>
          <p:spPr>
            <a:xfrm flipH="1" flipV="1">
              <a:off x="7931007" y="4725333"/>
              <a:ext cx="188070"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7" name="直線コネクタ 206">
              <a:extLst>
                <a:ext uri="{FF2B5EF4-FFF2-40B4-BE49-F238E27FC236}">
                  <a16:creationId xmlns:a16="http://schemas.microsoft.com/office/drawing/2014/main" id="{C087F5A2-7C1D-4665-A7F4-A8E8F0633078}"/>
                </a:ext>
              </a:extLst>
            </p:cNvPr>
            <p:cNvCxnSpPr>
              <a:cxnSpLocks/>
            </p:cNvCxnSpPr>
            <p:nvPr/>
          </p:nvCxnSpPr>
          <p:spPr>
            <a:xfrm flipH="1" flipV="1">
              <a:off x="7265736" y="4973461"/>
              <a:ext cx="33317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8" name="直線コネクタ 207">
              <a:extLst>
                <a:ext uri="{FF2B5EF4-FFF2-40B4-BE49-F238E27FC236}">
                  <a16:creationId xmlns:a16="http://schemas.microsoft.com/office/drawing/2014/main" id="{228F86F9-E5A5-4136-A07C-4BD3D3D1BE9D}"/>
                </a:ext>
              </a:extLst>
            </p:cNvPr>
            <p:cNvCxnSpPr>
              <a:cxnSpLocks/>
            </p:cNvCxnSpPr>
            <p:nvPr/>
          </p:nvCxnSpPr>
          <p:spPr>
            <a:xfrm flipH="1" flipV="1">
              <a:off x="7747831" y="4972825"/>
              <a:ext cx="366496" cy="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9" name="テキスト ボックス 208">
                  <a:extLst>
                    <a:ext uri="{FF2B5EF4-FFF2-40B4-BE49-F238E27FC236}">
                      <a16:creationId xmlns:a16="http://schemas.microsoft.com/office/drawing/2014/main" id="{BF53AF28-4276-432A-BD66-C41B66367522}"/>
                    </a:ext>
                  </a:extLst>
                </p:cNvPr>
                <p:cNvSpPr txBox="1"/>
                <p:nvPr/>
              </p:nvSpPr>
              <p:spPr>
                <a:xfrm>
                  <a:off x="7417061" y="4263078"/>
                  <a:ext cx="61664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𝑅</m:t>
                            </m:r>
                          </m:e>
                          <m:sub>
                            <m:r>
                              <m:rPr>
                                <m:sty m:val="p"/>
                              </m:rPr>
                              <a:rPr kumimoji="1" lang="en-US" altLang="ja-JP" b="0" i="0" smtClean="0">
                                <a:latin typeface="Cambria Math" panose="02040503050406030204" pitchFamily="18" charset="0"/>
                              </a:rPr>
                              <m:t>FB</m:t>
                            </m:r>
                          </m:sub>
                        </m:sSub>
                      </m:oMath>
                    </m:oMathPara>
                  </a14:m>
                  <a:endParaRPr kumimoji="1" lang="ja-JP" altLang="en-US" dirty="0"/>
                </a:p>
              </p:txBody>
            </p:sp>
          </mc:Choice>
          <mc:Fallback xmlns="">
            <p:sp>
              <p:nvSpPr>
                <p:cNvPr id="209" name="テキスト ボックス 208">
                  <a:extLst>
                    <a:ext uri="{FF2B5EF4-FFF2-40B4-BE49-F238E27FC236}">
                      <a16:creationId xmlns:a16="http://schemas.microsoft.com/office/drawing/2014/main" id="{BF53AF28-4276-432A-BD66-C41B66367522}"/>
                    </a:ext>
                  </a:extLst>
                </p:cNvPr>
                <p:cNvSpPr txBox="1">
                  <a:spLocks noRot="1" noChangeAspect="1" noMove="1" noResize="1" noEditPoints="1" noAdjustHandles="1" noChangeArrowheads="1" noChangeShapeType="1" noTextEdit="1"/>
                </p:cNvSpPr>
                <p:nvPr/>
              </p:nvSpPr>
              <p:spPr>
                <a:xfrm>
                  <a:off x="7417061" y="4263078"/>
                  <a:ext cx="616644" cy="369332"/>
                </a:xfrm>
                <a:prstGeom prst="rect">
                  <a:avLst/>
                </a:prstGeom>
                <a:blipFill>
                  <a:blip r:embed="rId10"/>
                  <a:stretch>
                    <a:fillRect b="-163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0" name="テキスト ボックス 209">
                  <a:extLst>
                    <a:ext uri="{FF2B5EF4-FFF2-40B4-BE49-F238E27FC236}">
                      <a16:creationId xmlns:a16="http://schemas.microsoft.com/office/drawing/2014/main" id="{6116563E-43A6-424D-855F-F9DF90FC51F5}"/>
                    </a:ext>
                  </a:extLst>
                </p:cNvPr>
                <p:cNvSpPr txBox="1"/>
                <p:nvPr/>
              </p:nvSpPr>
              <p:spPr>
                <a:xfrm>
                  <a:off x="7580299" y="4976754"/>
                  <a:ext cx="59747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𝐶</m:t>
                            </m:r>
                          </m:e>
                          <m:sub>
                            <m:r>
                              <m:rPr>
                                <m:sty m:val="p"/>
                              </m:rPr>
                              <a:rPr kumimoji="1" lang="en-US" altLang="ja-JP" b="0" i="0" dirty="0" smtClean="0">
                                <a:latin typeface="Cambria Math" panose="02040503050406030204" pitchFamily="18" charset="0"/>
                              </a:rPr>
                              <m:t>FB</m:t>
                            </m:r>
                          </m:sub>
                        </m:sSub>
                      </m:oMath>
                    </m:oMathPara>
                  </a14:m>
                  <a:endParaRPr kumimoji="1" lang="ja-JP" altLang="en-US" dirty="0"/>
                </a:p>
              </p:txBody>
            </p:sp>
          </mc:Choice>
          <mc:Fallback xmlns="">
            <p:sp>
              <p:nvSpPr>
                <p:cNvPr id="210" name="テキスト ボックス 209">
                  <a:extLst>
                    <a:ext uri="{FF2B5EF4-FFF2-40B4-BE49-F238E27FC236}">
                      <a16:creationId xmlns:a16="http://schemas.microsoft.com/office/drawing/2014/main" id="{6116563E-43A6-424D-855F-F9DF90FC51F5}"/>
                    </a:ext>
                  </a:extLst>
                </p:cNvPr>
                <p:cNvSpPr txBox="1">
                  <a:spLocks noRot="1" noChangeAspect="1" noMove="1" noResize="1" noEditPoints="1" noAdjustHandles="1" noChangeArrowheads="1" noChangeShapeType="1" noTextEdit="1"/>
                </p:cNvSpPr>
                <p:nvPr/>
              </p:nvSpPr>
              <p:spPr>
                <a:xfrm>
                  <a:off x="7580299" y="4976754"/>
                  <a:ext cx="597471" cy="369332"/>
                </a:xfrm>
                <a:prstGeom prst="rect">
                  <a:avLst/>
                </a:prstGeom>
                <a:blipFill>
                  <a:blip r:embed="rId11"/>
                  <a:stretch>
                    <a:fillRect b="-1639"/>
                  </a:stretch>
                </a:blipFill>
              </p:spPr>
              <p:txBody>
                <a:bodyPr/>
                <a:lstStyle/>
                <a:p>
                  <a:r>
                    <a:rPr lang="ja-JP" altLang="en-US">
                      <a:noFill/>
                    </a:rPr>
                    <a:t> </a:t>
                  </a:r>
                </a:p>
              </p:txBody>
            </p:sp>
          </mc:Fallback>
        </mc:AlternateContent>
        <p:sp>
          <p:nvSpPr>
            <p:cNvPr id="211" name="矢印: U ターン 210">
              <a:extLst>
                <a:ext uri="{FF2B5EF4-FFF2-40B4-BE49-F238E27FC236}">
                  <a16:creationId xmlns:a16="http://schemas.microsoft.com/office/drawing/2014/main" id="{36D52871-F186-4F14-BC71-13CEE7C35E8A}"/>
                </a:ext>
              </a:extLst>
            </p:cNvPr>
            <p:cNvSpPr/>
            <p:nvPr/>
          </p:nvSpPr>
          <p:spPr>
            <a:xfrm flipH="1">
              <a:off x="6532943" y="5465109"/>
              <a:ext cx="703759" cy="600413"/>
            </a:xfrm>
            <a:prstGeom prst="uturnArrow">
              <a:avLst>
                <a:gd name="adj1" fmla="val 23825"/>
                <a:gd name="adj2" fmla="val 25000"/>
                <a:gd name="adj3" fmla="val 34619"/>
                <a:gd name="adj4" fmla="val 49241"/>
                <a:gd name="adj5" fmla="val 100000"/>
              </a:avLst>
            </a:prstGeom>
            <a:solidFill>
              <a:srgbClr val="FFFF00"/>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12" name="稲妻 211">
              <a:extLst>
                <a:ext uri="{FF2B5EF4-FFF2-40B4-BE49-F238E27FC236}">
                  <a16:creationId xmlns:a16="http://schemas.microsoft.com/office/drawing/2014/main" id="{59982605-06F5-41A0-A45F-932DD7F28D7F}"/>
                </a:ext>
              </a:extLst>
            </p:cNvPr>
            <p:cNvSpPr/>
            <p:nvPr/>
          </p:nvSpPr>
          <p:spPr>
            <a:xfrm flipV="1">
              <a:off x="5825339" y="6185152"/>
              <a:ext cx="644561" cy="414819"/>
            </a:xfrm>
            <a:prstGeom prst="lightningBolt">
              <a:avLst/>
            </a:prstGeom>
            <a:solidFill>
              <a:srgbClr val="F8FE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3" name="テキスト ボックス 212">
              <a:extLst>
                <a:ext uri="{FF2B5EF4-FFF2-40B4-BE49-F238E27FC236}">
                  <a16:creationId xmlns:a16="http://schemas.microsoft.com/office/drawing/2014/main" id="{8C305057-8C32-4312-AB2C-9C80E5EB7939}"/>
                </a:ext>
              </a:extLst>
            </p:cNvPr>
            <p:cNvSpPr txBox="1"/>
            <p:nvPr/>
          </p:nvSpPr>
          <p:spPr>
            <a:xfrm>
              <a:off x="6275015" y="5939790"/>
              <a:ext cx="420308" cy="307777"/>
            </a:xfrm>
            <a:prstGeom prst="rect">
              <a:avLst/>
            </a:prstGeom>
            <a:noFill/>
          </p:spPr>
          <p:txBody>
            <a:bodyPr wrap="none" rtlCol="0">
              <a:spAutoFit/>
            </a:bodyPr>
            <a:lstStyle/>
            <a:p>
              <a:r>
                <a:rPr kumimoji="1" lang="en-US" altLang="ja-JP" sz="1400" dirty="0"/>
                <a:t>STJ</a:t>
              </a:r>
              <a:endParaRPr kumimoji="1" lang="ja-JP" altLang="en-US" sz="1400" dirty="0"/>
            </a:p>
          </p:txBody>
        </p:sp>
      </p:grpSp>
      <p:grpSp>
        <p:nvGrpSpPr>
          <p:cNvPr id="238" name="グループ化 237">
            <a:extLst>
              <a:ext uri="{FF2B5EF4-FFF2-40B4-BE49-F238E27FC236}">
                <a16:creationId xmlns:a16="http://schemas.microsoft.com/office/drawing/2014/main" id="{A6B246F6-EA2E-46F2-AEEB-A600946448FD}"/>
              </a:ext>
            </a:extLst>
          </p:cNvPr>
          <p:cNvGrpSpPr/>
          <p:nvPr/>
        </p:nvGrpSpPr>
        <p:grpSpPr>
          <a:xfrm>
            <a:off x="769572" y="4608699"/>
            <a:ext cx="3051398" cy="2165401"/>
            <a:chOff x="769572" y="4473949"/>
            <a:chExt cx="3051398" cy="2165401"/>
          </a:xfrm>
        </p:grpSpPr>
        <p:grpSp>
          <p:nvGrpSpPr>
            <p:cNvPr id="239" name="グループ化 238">
              <a:extLst>
                <a:ext uri="{FF2B5EF4-FFF2-40B4-BE49-F238E27FC236}">
                  <a16:creationId xmlns:a16="http://schemas.microsoft.com/office/drawing/2014/main" id="{847DFC81-3495-42F0-9FA5-6233316F4C98}"/>
                </a:ext>
              </a:extLst>
            </p:cNvPr>
            <p:cNvGrpSpPr/>
            <p:nvPr/>
          </p:nvGrpSpPr>
          <p:grpSpPr>
            <a:xfrm>
              <a:off x="769572" y="4473949"/>
              <a:ext cx="3051398" cy="2165401"/>
              <a:chOff x="769572" y="4473949"/>
              <a:chExt cx="3051398" cy="2165401"/>
            </a:xfrm>
          </p:grpSpPr>
          <p:grpSp>
            <p:nvGrpSpPr>
              <p:cNvPr id="244" name="グループ化 243">
                <a:extLst>
                  <a:ext uri="{FF2B5EF4-FFF2-40B4-BE49-F238E27FC236}">
                    <a16:creationId xmlns:a16="http://schemas.microsoft.com/office/drawing/2014/main" id="{DC7E05C1-B74F-4AE9-B476-63E91E66DA77}"/>
                  </a:ext>
                </a:extLst>
              </p:cNvPr>
              <p:cNvGrpSpPr/>
              <p:nvPr/>
            </p:nvGrpSpPr>
            <p:grpSpPr>
              <a:xfrm>
                <a:off x="769572" y="4473949"/>
                <a:ext cx="3051398" cy="2165401"/>
                <a:chOff x="823469" y="3355985"/>
                <a:chExt cx="3162936" cy="2501005"/>
              </a:xfrm>
            </p:grpSpPr>
            <p:sp>
              <p:nvSpPr>
                <p:cNvPr id="246" name="二等辺三角形 245">
                  <a:extLst>
                    <a:ext uri="{FF2B5EF4-FFF2-40B4-BE49-F238E27FC236}">
                      <a16:creationId xmlns:a16="http://schemas.microsoft.com/office/drawing/2014/main" id="{00394371-E487-4926-9E89-52BC62B9BF69}"/>
                    </a:ext>
                  </a:extLst>
                </p:cNvPr>
                <p:cNvSpPr/>
                <p:nvPr/>
              </p:nvSpPr>
              <p:spPr>
                <a:xfrm rot="5400000">
                  <a:off x="2884465" y="4050111"/>
                  <a:ext cx="808075" cy="587494"/>
                </a:xfrm>
                <a:prstGeom prst="triangl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47" name="直線コネクタ 246">
                  <a:extLst>
                    <a:ext uri="{FF2B5EF4-FFF2-40B4-BE49-F238E27FC236}">
                      <a16:creationId xmlns:a16="http://schemas.microsoft.com/office/drawing/2014/main" id="{D9275582-F069-4506-A050-1451803770D5}"/>
                    </a:ext>
                  </a:extLst>
                </p:cNvPr>
                <p:cNvCxnSpPr>
                  <a:cxnSpLocks/>
                </p:cNvCxnSpPr>
                <p:nvPr/>
              </p:nvCxnSpPr>
              <p:spPr>
                <a:xfrm flipH="1" flipV="1">
                  <a:off x="2576056" y="4332742"/>
                  <a:ext cx="61182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8" name="直線コネクタ 247">
                  <a:extLst>
                    <a:ext uri="{FF2B5EF4-FFF2-40B4-BE49-F238E27FC236}">
                      <a16:creationId xmlns:a16="http://schemas.microsoft.com/office/drawing/2014/main" id="{0E54E3D6-23CD-48D7-B67E-C877980260F0}"/>
                    </a:ext>
                  </a:extLst>
                </p:cNvPr>
                <p:cNvCxnSpPr>
                  <a:cxnSpLocks/>
                </p:cNvCxnSpPr>
                <p:nvPr/>
              </p:nvCxnSpPr>
              <p:spPr>
                <a:xfrm flipH="1" flipV="1">
                  <a:off x="2027625" y="4332741"/>
                  <a:ext cx="417882"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9" name="直線コネクタ 248">
                  <a:extLst>
                    <a:ext uri="{FF2B5EF4-FFF2-40B4-BE49-F238E27FC236}">
                      <a16:creationId xmlns:a16="http://schemas.microsoft.com/office/drawing/2014/main" id="{7FAB7C64-0128-4770-96BF-D38B9EEC870A}"/>
                    </a:ext>
                  </a:extLst>
                </p:cNvPr>
                <p:cNvCxnSpPr>
                  <a:cxnSpLocks/>
                </p:cNvCxnSpPr>
                <p:nvPr/>
              </p:nvCxnSpPr>
              <p:spPr>
                <a:xfrm rot="5400000" flipH="1" flipV="1">
                  <a:off x="2242973" y="4335003"/>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0" name="直線コネクタ 249">
                  <a:extLst>
                    <a:ext uri="{FF2B5EF4-FFF2-40B4-BE49-F238E27FC236}">
                      <a16:creationId xmlns:a16="http://schemas.microsoft.com/office/drawing/2014/main" id="{BEA42485-CC6F-41C3-9055-E5F0548D09CD}"/>
                    </a:ext>
                  </a:extLst>
                </p:cNvPr>
                <p:cNvCxnSpPr>
                  <a:cxnSpLocks/>
                </p:cNvCxnSpPr>
                <p:nvPr/>
              </p:nvCxnSpPr>
              <p:spPr>
                <a:xfrm rot="5400000" flipH="1" flipV="1">
                  <a:off x="2357132" y="4343856"/>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51" name="グループ化 250">
                  <a:extLst>
                    <a:ext uri="{FF2B5EF4-FFF2-40B4-BE49-F238E27FC236}">
                      <a16:creationId xmlns:a16="http://schemas.microsoft.com/office/drawing/2014/main" id="{B7CA3177-15E9-4402-AFFA-62B5A7A4EAD2}"/>
                    </a:ext>
                  </a:extLst>
                </p:cNvPr>
                <p:cNvGrpSpPr/>
                <p:nvPr/>
              </p:nvGrpSpPr>
              <p:grpSpPr>
                <a:xfrm>
                  <a:off x="1856029" y="4556368"/>
                  <a:ext cx="334065" cy="705293"/>
                  <a:chOff x="3055089" y="4146698"/>
                  <a:chExt cx="411125" cy="705293"/>
                </a:xfrm>
              </p:grpSpPr>
              <p:sp>
                <p:nvSpPr>
                  <p:cNvPr id="297" name="楕円 296">
                    <a:extLst>
                      <a:ext uri="{FF2B5EF4-FFF2-40B4-BE49-F238E27FC236}">
                        <a16:creationId xmlns:a16="http://schemas.microsoft.com/office/drawing/2014/main" id="{748A3A44-0CC1-4A74-8DED-7118CF4504A1}"/>
                      </a:ext>
                    </a:extLst>
                  </p:cNvPr>
                  <p:cNvSpPr/>
                  <p:nvPr/>
                </p:nvSpPr>
                <p:spPr>
                  <a:xfrm>
                    <a:off x="3062177" y="4146698"/>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楕円 297">
                    <a:extLst>
                      <a:ext uri="{FF2B5EF4-FFF2-40B4-BE49-F238E27FC236}">
                        <a16:creationId xmlns:a16="http://schemas.microsoft.com/office/drawing/2014/main" id="{C2AD5212-0F15-4CD1-9C9C-98051B60F0C1}"/>
                      </a:ext>
                    </a:extLst>
                  </p:cNvPr>
                  <p:cNvSpPr/>
                  <p:nvPr/>
                </p:nvSpPr>
                <p:spPr>
                  <a:xfrm>
                    <a:off x="3055089" y="4426689"/>
                    <a:ext cx="404037" cy="425302"/>
                  </a:xfrm>
                  <a:prstGeom prst="ellipse">
                    <a:avLst/>
                  </a:prstGeom>
                  <a:noFill/>
                  <a:ln w="28575">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cxnSp>
              <p:nvCxnSpPr>
                <p:cNvPr id="252" name="直線コネクタ 251">
                  <a:extLst>
                    <a:ext uri="{FF2B5EF4-FFF2-40B4-BE49-F238E27FC236}">
                      <a16:creationId xmlns:a16="http://schemas.microsoft.com/office/drawing/2014/main" id="{DF3FE81E-1052-4E10-88C0-76930827853D}"/>
                    </a:ext>
                  </a:extLst>
                </p:cNvPr>
                <p:cNvCxnSpPr>
                  <a:cxnSpLocks/>
                </p:cNvCxnSpPr>
                <p:nvPr/>
              </p:nvCxnSpPr>
              <p:spPr>
                <a:xfrm rot="5400000" flipH="1" flipV="1">
                  <a:off x="1807669" y="4343856"/>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3" name="直線コネクタ 252">
                  <a:extLst>
                    <a:ext uri="{FF2B5EF4-FFF2-40B4-BE49-F238E27FC236}">
                      <a16:creationId xmlns:a16="http://schemas.microsoft.com/office/drawing/2014/main" id="{BBA8CBFC-847F-4007-B8CE-929C1067D64D}"/>
                    </a:ext>
                  </a:extLst>
                </p:cNvPr>
                <p:cNvCxnSpPr>
                  <a:cxnSpLocks/>
                </p:cNvCxnSpPr>
                <p:nvPr/>
              </p:nvCxnSpPr>
              <p:spPr>
                <a:xfrm rot="5400000" flipH="1" flipV="1">
                  <a:off x="1807668" y="5491446"/>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54" name="グループ化 253">
                  <a:extLst>
                    <a:ext uri="{FF2B5EF4-FFF2-40B4-BE49-F238E27FC236}">
                      <a16:creationId xmlns:a16="http://schemas.microsoft.com/office/drawing/2014/main" id="{8E5D8BA3-5710-4324-B48F-5E51AD059A51}"/>
                    </a:ext>
                  </a:extLst>
                </p:cNvPr>
                <p:cNvGrpSpPr/>
                <p:nvPr/>
              </p:nvGrpSpPr>
              <p:grpSpPr>
                <a:xfrm>
                  <a:off x="1856029" y="5703958"/>
                  <a:ext cx="345358" cy="153032"/>
                  <a:chOff x="968997" y="3987815"/>
                  <a:chExt cx="425023" cy="153032"/>
                </a:xfrm>
              </p:grpSpPr>
              <p:cxnSp>
                <p:nvCxnSpPr>
                  <p:cNvPr id="293" name="直線コネクタ 292">
                    <a:extLst>
                      <a:ext uri="{FF2B5EF4-FFF2-40B4-BE49-F238E27FC236}">
                        <a16:creationId xmlns:a16="http://schemas.microsoft.com/office/drawing/2014/main" id="{62B65E92-C61B-4D67-94FB-A2FAE5FD4139}"/>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4" name="直線コネクタ 293">
                    <a:extLst>
                      <a:ext uri="{FF2B5EF4-FFF2-40B4-BE49-F238E27FC236}">
                        <a16:creationId xmlns:a16="http://schemas.microsoft.com/office/drawing/2014/main" id="{040BDEE9-A80E-4339-AAE1-1CB9BE1B1529}"/>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5" name="直線コネクタ 294">
                    <a:extLst>
                      <a:ext uri="{FF2B5EF4-FFF2-40B4-BE49-F238E27FC236}">
                        <a16:creationId xmlns:a16="http://schemas.microsoft.com/office/drawing/2014/main" id="{6D6F9DBC-ACF0-4DCA-963D-3B9FD32C1E75}"/>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6" name="直線コネクタ 295">
                    <a:extLst>
                      <a:ext uri="{FF2B5EF4-FFF2-40B4-BE49-F238E27FC236}">
                        <a16:creationId xmlns:a16="http://schemas.microsoft.com/office/drawing/2014/main" id="{B76122A8-DAE1-495C-9881-B2CE37CAF454}"/>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255" name="グループ化 254">
                  <a:extLst>
                    <a:ext uri="{FF2B5EF4-FFF2-40B4-BE49-F238E27FC236}">
                      <a16:creationId xmlns:a16="http://schemas.microsoft.com/office/drawing/2014/main" id="{C9065E8D-E9DA-4611-8D7A-D32C3FA6A374}"/>
                    </a:ext>
                  </a:extLst>
                </p:cNvPr>
                <p:cNvGrpSpPr/>
                <p:nvPr/>
              </p:nvGrpSpPr>
              <p:grpSpPr>
                <a:xfrm>
                  <a:off x="1387682" y="3959005"/>
                  <a:ext cx="414773" cy="172340"/>
                  <a:chOff x="2809003" y="3524888"/>
                  <a:chExt cx="510451" cy="172340"/>
                </a:xfrm>
              </p:grpSpPr>
              <p:grpSp>
                <p:nvGrpSpPr>
                  <p:cNvPr id="286" name="グループ化 285">
                    <a:extLst>
                      <a:ext uri="{FF2B5EF4-FFF2-40B4-BE49-F238E27FC236}">
                        <a16:creationId xmlns:a16="http://schemas.microsoft.com/office/drawing/2014/main" id="{041C45A5-4150-4E14-A174-40F17299823E}"/>
                      </a:ext>
                    </a:extLst>
                  </p:cNvPr>
                  <p:cNvGrpSpPr/>
                  <p:nvPr/>
                </p:nvGrpSpPr>
                <p:grpSpPr>
                  <a:xfrm>
                    <a:off x="2809003" y="3524888"/>
                    <a:ext cx="510451" cy="172340"/>
                    <a:chOff x="3035360" y="2337586"/>
                    <a:chExt cx="510451" cy="172340"/>
                  </a:xfrm>
                </p:grpSpPr>
                <p:cxnSp>
                  <p:nvCxnSpPr>
                    <p:cNvPr id="288" name="直線コネクタ 287">
                      <a:extLst>
                        <a:ext uri="{FF2B5EF4-FFF2-40B4-BE49-F238E27FC236}">
                          <a16:creationId xmlns:a16="http://schemas.microsoft.com/office/drawing/2014/main" id="{656E6E8B-1187-4E2A-845F-997A61456D83}"/>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9" name="直線コネクタ 288">
                      <a:extLst>
                        <a:ext uri="{FF2B5EF4-FFF2-40B4-BE49-F238E27FC236}">
                          <a16:creationId xmlns:a16="http://schemas.microsoft.com/office/drawing/2014/main" id="{B153B4B9-3B60-48A1-A215-6A698E295150}"/>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0" name="直線コネクタ 289">
                      <a:extLst>
                        <a:ext uri="{FF2B5EF4-FFF2-40B4-BE49-F238E27FC236}">
                          <a16:creationId xmlns:a16="http://schemas.microsoft.com/office/drawing/2014/main" id="{EBB48C0B-6330-4AE5-8DEC-39233733672B}"/>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1" name="直線コネクタ 290">
                      <a:extLst>
                        <a:ext uri="{FF2B5EF4-FFF2-40B4-BE49-F238E27FC236}">
                          <a16:creationId xmlns:a16="http://schemas.microsoft.com/office/drawing/2014/main" id="{5A401178-5B04-4F84-A00F-7846B9F8D581}"/>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2" name="直線コネクタ 291">
                      <a:extLst>
                        <a:ext uri="{FF2B5EF4-FFF2-40B4-BE49-F238E27FC236}">
                          <a16:creationId xmlns:a16="http://schemas.microsoft.com/office/drawing/2014/main" id="{54595A1D-9056-42E0-87D2-461F35600509}"/>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87" name="直線コネクタ 286">
                    <a:extLst>
                      <a:ext uri="{FF2B5EF4-FFF2-40B4-BE49-F238E27FC236}">
                        <a16:creationId xmlns:a16="http://schemas.microsoft.com/office/drawing/2014/main" id="{127F8999-5A7C-49AA-9116-01469BD44879}"/>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56" name="直線コネクタ 255">
                  <a:extLst>
                    <a:ext uri="{FF2B5EF4-FFF2-40B4-BE49-F238E27FC236}">
                      <a16:creationId xmlns:a16="http://schemas.microsoft.com/office/drawing/2014/main" id="{D7A1DD13-8C87-4DFC-AACD-2C729B38DC6F}"/>
                    </a:ext>
                  </a:extLst>
                </p:cNvPr>
                <p:cNvCxnSpPr>
                  <a:cxnSpLocks/>
                </p:cNvCxnSpPr>
                <p:nvPr/>
              </p:nvCxnSpPr>
              <p:spPr>
                <a:xfrm flipH="1" flipV="1">
                  <a:off x="1807463" y="4109934"/>
                  <a:ext cx="21443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7" name="直線コネクタ 256">
                  <a:extLst>
                    <a:ext uri="{FF2B5EF4-FFF2-40B4-BE49-F238E27FC236}">
                      <a16:creationId xmlns:a16="http://schemas.microsoft.com/office/drawing/2014/main" id="{21B30CBA-8711-4815-8F79-72940773DA7C}"/>
                    </a:ext>
                  </a:extLst>
                </p:cNvPr>
                <p:cNvCxnSpPr>
                  <a:cxnSpLocks/>
                </p:cNvCxnSpPr>
                <p:nvPr/>
              </p:nvCxnSpPr>
              <p:spPr>
                <a:xfrm flipH="1" flipV="1">
                  <a:off x="1161836" y="4095456"/>
                  <a:ext cx="214439"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8" name="直線コネクタ 257">
                  <a:extLst>
                    <a:ext uri="{FF2B5EF4-FFF2-40B4-BE49-F238E27FC236}">
                      <a16:creationId xmlns:a16="http://schemas.microsoft.com/office/drawing/2014/main" id="{50DBA4C8-7B1C-4BD8-8999-C3C210025213}"/>
                    </a:ext>
                  </a:extLst>
                </p:cNvPr>
                <p:cNvCxnSpPr>
                  <a:cxnSpLocks/>
                </p:cNvCxnSpPr>
                <p:nvPr/>
              </p:nvCxnSpPr>
              <p:spPr>
                <a:xfrm flipH="1" flipV="1">
                  <a:off x="3568523" y="4343856"/>
                  <a:ext cx="417882" cy="1"/>
                </a:xfrm>
                <a:prstGeom prst="line">
                  <a:avLst/>
                </a:prstGeom>
                <a:ln w="28575">
                  <a:headEnd type="arrow"/>
                  <a:tailEnd type="none"/>
                </a:ln>
              </p:spPr>
              <p:style>
                <a:lnRef idx="1">
                  <a:schemeClr val="accent1"/>
                </a:lnRef>
                <a:fillRef idx="0">
                  <a:schemeClr val="accent1"/>
                </a:fillRef>
                <a:effectRef idx="0">
                  <a:schemeClr val="accent1"/>
                </a:effectRef>
                <a:fontRef idx="minor">
                  <a:schemeClr val="tx1"/>
                </a:fontRef>
              </p:style>
            </p:cxnSp>
            <p:cxnSp>
              <p:nvCxnSpPr>
                <p:cNvPr id="259" name="直線コネクタ 258">
                  <a:extLst>
                    <a:ext uri="{FF2B5EF4-FFF2-40B4-BE49-F238E27FC236}">
                      <a16:creationId xmlns:a16="http://schemas.microsoft.com/office/drawing/2014/main" id="{DD6755F6-3C68-4B63-B4DB-E7F519F607CC}"/>
                    </a:ext>
                  </a:extLst>
                </p:cNvPr>
                <p:cNvCxnSpPr>
                  <a:cxnSpLocks/>
                </p:cNvCxnSpPr>
                <p:nvPr/>
              </p:nvCxnSpPr>
              <p:spPr>
                <a:xfrm rot="5400000" flipH="1" flipV="1">
                  <a:off x="1000721" y="3939533"/>
                  <a:ext cx="319326"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0" name="直線コネクタ 259">
                  <a:extLst>
                    <a:ext uri="{FF2B5EF4-FFF2-40B4-BE49-F238E27FC236}">
                      <a16:creationId xmlns:a16="http://schemas.microsoft.com/office/drawing/2014/main" id="{14ECA885-3A20-4B1A-B6BC-6537D7296C86}"/>
                    </a:ext>
                  </a:extLst>
                </p:cNvPr>
                <p:cNvCxnSpPr>
                  <a:cxnSpLocks/>
                </p:cNvCxnSpPr>
                <p:nvPr/>
              </p:nvCxnSpPr>
              <p:spPr>
                <a:xfrm flipH="1" flipV="1">
                  <a:off x="1006181" y="3758604"/>
                  <a:ext cx="34535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1" name="直線コネクタ 260">
                  <a:extLst>
                    <a:ext uri="{FF2B5EF4-FFF2-40B4-BE49-F238E27FC236}">
                      <a16:creationId xmlns:a16="http://schemas.microsoft.com/office/drawing/2014/main" id="{768D5D98-5A0F-494B-AB29-698CF4783201}"/>
                    </a:ext>
                  </a:extLst>
                </p:cNvPr>
                <p:cNvCxnSpPr>
                  <a:cxnSpLocks/>
                </p:cNvCxnSpPr>
                <p:nvPr/>
              </p:nvCxnSpPr>
              <p:spPr>
                <a:xfrm flipH="1" flipV="1">
                  <a:off x="1266680" y="4852160"/>
                  <a:ext cx="379894"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2" name="直線コネクタ 261">
                  <a:extLst>
                    <a:ext uri="{FF2B5EF4-FFF2-40B4-BE49-F238E27FC236}">
                      <a16:creationId xmlns:a16="http://schemas.microsoft.com/office/drawing/2014/main" id="{DE99F7C4-6584-4568-B5E8-823728CE38A9}"/>
                    </a:ext>
                  </a:extLst>
                </p:cNvPr>
                <p:cNvCxnSpPr>
                  <a:cxnSpLocks/>
                </p:cNvCxnSpPr>
                <p:nvPr/>
              </p:nvCxnSpPr>
              <p:spPr>
                <a:xfrm flipH="1" flipV="1">
                  <a:off x="1266680" y="4959653"/>
                  <a:ext cx="379894"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3" name="直線コネクタ 262">
                  <a:extLst>
                    <a:ext uri="{FF2B5EF4-FFF2-40B4-BE49-F238E27FC236}">
                      <a16:creationId xmlns:a16="http://schemas.microsoft.com/office/drawing/2014/main" id="{EF03296A-A3C8-40B3-B4EF-12D40AEB237F}"/>
                    </a:ext>
                  </a:extLst>
                </p:cNvPr>
                <p:cNvCxnSpPr>
                  <a:cxnSpLocks/>
                </p:cNvCxnSpPr>
                <p:nvPr/>
              </p:nvCxnSpPr>
              <p:spPr>
                <a:xfrm rot="5400000" flipH="1" flipV="1">
                  <a:off x="1262036" y="4654895"/>
                  <a:ext cx="386385"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4" name="直線コネクタ 263">
                  <a:extLst>
                    <a:ext uri="{FF2B5EF4-FFF2-40B4-BE49-F238E27FC236}">
                      <a16:creationId xmlns:a16="http://schemas.microsoft.com/office/drawing/2014/main" id="{3BB95F6A-40BE-49D9-A947-B131AAFA8606}"/>
                    </a:ext>
                  </a:extLst>
                </p:cNvPr>
                <p:cNvCxnSpPr>
                  <a:cxnSpLocks/>
                </p:cNvCxnSpPr>
                <p:nvPr/>
              </p:nvCxnSpPr>
              <p:spPr>
                <a:xfrm flipH="1" flipV="1">
                  <a:off x="1460970" y="4448133"/>
                  <a:ext cx="556203"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5" name="直線コネクタ 264">
                  <a:extLst>
                    <a:ext uri="{FF2B5EF4-FFF2-40B4-BE49-F238E27FC236}">
                      <a16:creationId xmlns:a16="http://schemas.microsoft.com/office/drawing/2014/main" id="{80F89344-CC44-47A7-B5E7-9DD7CE1C5A0E}"/>
                    </a:ext>
                  </a:extLst>
                </p:cNvPr>
                <p:cNvCxnSpPr>
                  <a:cxnSpLocks/>
                </p:cNvCxnSpPr>
                <p:nvPr/>
              </p:nvCxnSpPr>
              <p:spPr>
                <a:xfrm rot="5400000" flipH="1" flipV="1">
                  <a:off x="1267778" y="5177185"/>
                  <a:ext cx="386385"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6" name="直線コネクタ 265">
                  <a:extLst>
                    <a:ext uri="{FF2B5EF4-FFF2-40B4-BE49-F238E27FC236}">
                      <a16:creationId xmlns:a16="http://schemas.microsoft.com/office/drawing/2014/main" id="{86E60F13-F164-438A-A90C-CEF1922382C1}"/>
                    </a:ext>
                  </a:extLst>
                </p:cNvPr>
                <p:cNvCxnSpPr>
                  <a:cxnSpLocks/>
                </p:cNvCxnSpPr>
                <p:nvPr/>
              </p:nvCxnSpPr>
              <p:spPr>
                <a:xfrm flipH="1" flipV="1">
                  <a:off x="1455228" y="5370378"/>
                  <a:ext cx="556203" cy="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7" name="テキスト ボックス 266">
                      <a:extLst>
                        <a:ext uri="{FF2B5EF4-FFF2-40B4-BE49-F238E27FC236}">
                          <a16:creationId xmlns:a16="http://schemas.microsoft.com/office/drawing/2014/main" id="{429FD7AC-F0B1-4BA3-A100-677ADDB50C8F}"/>
                        </a:ext>
                      </a:extLst>
                    </p:cNvPr>
                    <p:cNvSpPr txBox="1"/>
                    <p:nvPr/>
                  </p:nvSpPr>
                  <p:spPr>
                    <a:xfrm>
                      <a:off x="850977" y="3355985"/>
                      <a:ext cx="4571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𝑉</m:t>
                                </m:r>
                              </m:e>
                              <m:sub>
                                <m:r>
                                  <a:rPr kumimoji="1" lang="en-US" altLang="ja-JP" b="0" i="1" smtClean="0">
                                    <a:latin typeface="Cambria Math" panose="02040503050406030204" pitchFamily="18" charset="0"/>
                                  </a:rPr>
                                  <m:t>0</m:t>
                                </m:r>
                              </m:sub>
                            </m:sSub>
                          </m:oMath>
                        </m:oMathPara>
                      </a14:m>
                      <a:endParaRPr kumimoji="1" lang="ja-JP" altLang="en-US" dirty="0"/>
                    </a:p>
                  </p:txBody>
                </p:sp>
              </mc:Choice>
              <mc:Fallback xmlns="">
                <p:sp>
                  <p:nvSpPr>
                    <p:cNvPr id="55" name="テキスト ボックス 54">
                      <a:extLst>
                        <a:ext uri="{FF2B5EF4-FFF2-40B4-BE49-F238E27FC236}">
                          <a16:creationId xmlns:a16="http://schemas.microsoft.com/office/drawing/2014/main" id="{182BDAF2-25E4-4BA5-B0E5-9AB6369D4B14}"/>
                        </a:ext>
                      </a:extLst>
                    </p:cNvPr>
                    <p:cNvSpPr txBox="1">
                      <a:spLocks noRot="1" noChangeAspect="1" noMove="1" noResize="1" noEditPoints="1" noAdjustHandles="1" noChangeArrowheads="1" noChangeShapeType="1" noTextEdit="1"/>
                    </p:cNvSpPr>
                    <p:nvPr/>
                  </p:nvSpPr>
                  <p:spPr>
                    <a:xfrm>
                      <a:off x="850977" y="3355985"/>
                      <a:ext cx="45719" cy="369332"/>
                    </a:xfrm>
                    <a:prstGeom prst="rect">
                      <a:avLst/>
                    </a:prstGeom>
                    <a:blipFill>
                      <a:blip r:embed="rId12"/>
                      <a:stretch>
                        <a:fillRect l="-142857" r="-585714" b="-1730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8" name="テキスト ボックス 267">
                      <a:extLst>
                        <a:ext uri="{FF2B5EF4-FFF2-40B4-BE49-F238E27FC236}">
                          <a16:creationId xmlns:a16="http://schemas.microsoft.com/office/drawing/2014/main" id="{34BBF7F1-337B-4807-826F-AB876BBC118E}"/>
                        </a:ext>
                      </a:extLst>
                    </p:cNvPr>
                    <p:cNvSpPr txBox="1"/>
                    <p:nvPr/>
                  </p:nvSpPr>
                  <p:spPr>
                    <a:xfrm>
                      <a:off x="2317508" y="3743022"/>
                      <a:ext cx="3967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i="1" dirty="0" smtClean="0">
                                <a:latin typeface="Cambria Math" panose="02040503050406030204" pitchFamily="18" charset="0"/>
                              </a:rPr>
                              <m:t>𝐶</m:t>
                            </m:r>
                          </m:oMath>
                        </m:oMathPara>
                      </a14:m>
                      <a:endParaRPr kumimoji="1" lang="ja-JP" altLang="en-US" dirty="0"/>
                    </a:p>
                  </p:txBody>
                </p:sp>
              </mc:Choice>
              <mc:Fallback xmlns="">
                <p:sp>
                  <p:nvSpPr>
                    <p:cNvPr id="56" name="テキスト ボックス 55">
                      <a:extLst>
                        <a:ext uri="{FF2B5EF4-FFF2-40B4-BE49-F238E27FC236}">
                          <a16:creationId xmlns:a16="http://schemas.microsoft.com/office/drawing/2014/main" id="{AEC651B3-AB48-4EB5-A46B-E1A9C8CD0562}"/>
                        </a:ext>
                      </a:extLst>
                    </p:cNvPr>
                    <p:cNvSpPr txBox="1">
                      <a:spLocks noRot="1" noChangeAspect="1" noMove="1" noResize="1" noEditPoints="1" noAdjustHandles="1" noChangeArrowheads="1" noChangeShapeType="1" noTextEdit="1"/>
                    </p:cNvSpPr>
                    <p:nvPr/>
                  </p:nvSpPr>
                  <p:spPr>
                    <a:xfrm>
                      <a:off x="2317508" y="3743022"/>
                      <a:ext cx="396775" cy="369332"/>
                    </a:xfrm>
                    <a:prstGeom prst="rect">
                      <a:avLst/>
                    </a:prstGeom>
                    <a:blipFill>
                      <a:blip r:embed="rId13"/>
                      <a:stretch>
                        <a:fillRect b="-961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9" name="テキスト ボックス 268">
                      <a:extLst>
                        <a:ext uri="{FF2B5EF4-FFF2-40B4-BE49-F238E27FC236}">
                          <a16:creationId xmlns:a16="http://schemas.microsoft.com/office/drawing/2014/main" id="{3E16D1CB-525E-46F3-9138-8711DFE04607}"/>
                        </a:ext>
                      </a:extLst>
                    </p:cNvPr>
                    <p:cNvSpPr txBox="1"/>
                    <p:nvPr/>
                  </p:nvSpPr>
                  <p:spPr>
                    <a:xfrm>
                      <a:off x="823469" y="4834519"/>
                      <a:ext cx="658770" cy="38876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𝐶</m:t>
                                </m:r>
                              </m:e>
                              <m:sub>
                                <m:r>
                                  <m:rPr>
                                    <m:sty m:val="p"/>
                                  </m:rPr>
                                  <a:rPr kumimoji="1" lang="en-US" altLang="ja-JP" b="0" i="0" dirty="0" smtClean="0">
                                    <a:latin typeface="Cambria Math" panose="02040503050406030204" pitchFamily="18" charset="0"/>
                                  </a:rPr>
                                  <m:t>STJ</m:t>
                                </m:r>
                              </m:sub>
                            </m:sSub>
                          </m:oMath>
                        </m:oMathPara>
                      </a14:m>
                      <a:endParaRPr kumimoji="1" lang="ja-JP" altLang="en-US" dirty="0"/>
                    </a:p>
                  </p:txBody>
                </p:sp>
              </mc:Choice>
              <mc:Fallback xmlns="">
                <p:sp>
                  <p:nvSpPr>
                    <p:cNvPr id="57" name="テキスト ボックス 56">
                      <a:extLst>
                        <a:ext uri="{FF2B5EF4-FFF2-40B4-BE49-F238E27FC236}">
                          <a16:creationId xmlns:a16="http://schemas.microsoft.com/office/drawing/2014/main" id="{99CF16C4-8F81-41F2-805D-F1E375757BE7}"/>
                        </a:ext>
                      </a:extLst>
                    </p:cNvPr>
                    <p:cNvSpPr txBox="1">
                      <a:spLocks noRot="1" noChangeAspect="1" noMove="1" noResize="1" noEditPoints="1" noAdjustHandles="1" noChangeArrowheads="1" noChangeShapeType="1" noTextEdit="1"/>
                    </p:cNvSpPr>
                    <p:nvPr/>
                  </p:nvSpPr>
                  <p:spPr>
                    <a:xfrm>
                      <a:off x="823469" y="4834519"/>
                      <a:ext cx="658770" cy="388761"/>
                    </a:xfrm>
                    <a:prstGeom prst="rect">
                      <a:avLst/>
                    </a:prstGeom>
                    <a:blipFill>
                      <a:blip r:embed="rId14"/>
                      <a:stretch>
                        <a:fillRect b="-25455"/>
                      </a:stretch>
                    </a:blipFill>
                  </p:spPr>
                  <p:txBody>
                    <a:bodyPr/>
                    <a:lstStyle/>
                    <a:p>
                      <a:r>
                        <a:rPr lang="ja-JP" altLang="en-US">
                          <a:noFill/>
                        </a:rPr>
                        <a:t> </a:t>
                      </a:r>
                    </a:p>
                  </p:txBody>
                </p:sp>
              </mc:Fallback>
            </mc:AlternateContent>
            <p:grpSp>
              <p:nvGrpSpPr>
                <p:cNvPr id="270" name="グループ化 269">
                  <a:extLst>
                    <a:ext uri="{FF2B5EF4-FFF2-40B4-BE49-F238E27FC236}">
                      <a16:creationId xmlns:a16="http://schemas.microsoft.com/office/drawing/2014/main" id="{F9AA0FBE-D6D3-44B6-8014-BA9906D7BA92}"/>
                    </a:ext>
                  </a:extLst>
                </p:cNvPr>
                <p:cNvGrpSpPr/>
                <p:nvPr/>
              </p:nvGrpSpPr>
              <p:grpSpPr>
                <a:xfrm rot="5591487">
                  <a:off x="3043816" y="4617368"/>
                  <a:ext cx="414773" cy="172340"/>
                  <a:chOff x="2809003" y="3524888"/>
                  <a:chExt cx="510451" cy="172340"/>
                </a:xfrm>
              </p:grpSpPr>
              <p:grpSp>
                <p:nvGrpSpPr>
                  <p:cNvPr id="279" name="グループ化 278">
                    <a:extLst>
                      <a:ext uri="{FF2B5EF4-FFF2-40B4-BE49-F238E27FC236}">
                        <a16:creationId xmlns:a16="http://schemas.microsoft.com/office/drawing/2014/main" id="{9DB2049B-500B-4E58-97C3-0EA17D19E4E1}"/>
                      </a:ext>
                    </a:extLst>
                  </p:cNvPr>
                  <p:cNvGrpSpPr/>
                  <p:nvPr/>
                </p:nvGrpSpPr>
                <p:grpSpPr>
                  <a:xfrm>
                    <a:off x="2809003" y="3524888"/>
                    <a:ext cx="510451" cy="172340"/>
                    <a:chOff x="3035360" y="2337586"/>
                    <a:chExt cx="510451" cy="172340"/>
                  </a:xfrm>
                </p:grpSpPr>
                <p:cxnSp>
                  <p:nvCxnSpPr>
                    <p:cNvPr id="281" name="直線コネクタ 280">
                      <a:extLst>
                        <a:ext uri="{FF2B5EF4-FFF2-40B4-BE49-F238E27FC236}">
                          <a16:creationId xmlns:a16="http://schemas.microsoft.com/office/drawing/2014/main" id="{AA39F8F1-8BDA-49A9-A5A2-5D94E0DC89F9}"/>
                        </a:ext>
                      </a:extLst>
                    </p:cNvPr>
                    <p:cNvCxnSpPr>
                      <a:cxnSpLocks/>
                    </p:cNvCxnSpPr>
                    <p:nvPr/>
                  </p:nvCxnSpPr>
                  <p:spPr>
                    <a:xfrm rot="5400000" flipH="1">
                      <a:off x="3421832" y="235926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2" name="直線コネクタ 281">
                      <a:extLst>
                        <a:ext uri="{FF2B5EF4-FFF2-40B4-BE49-F238E27FC236}">
                          <a16:creationId xmlns:a16="http://schemas.microsoft.com/office/drawing/2014/main" id="{35A7CCE9-E111-4358-82FD-8EAAEFCEB23E}"/>
                        </a:ext>
                      </a:extLst>
                    </p:cNvPr>
                    <p:cNvCxnSpPr>
                      <a:cxnSpLocks/>
                    </p:cNvCxnSpPr>
                    <p:nvPr/>
                  </p:nvCxnSpPr>
                  <p:spPr>
                    <a:xfrm rot="5400000" flipH="1">
                      <a:off x="3246227" y="237351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3" name="直線コネクタ 282">
                      <a:extLst>
                        <a:ext uri="{FF2B5EF4-FFF2-40B4-BE49-F238E27FC236}">
                          <a16:creationId xmlns:a16="http://schemas.microsoft.com/office/drawing/2014/main" id="{9F437913-ECA2-4F0B-AE8D-8017481699A7}"/>
                        </a:ext>
                      </a:extLst>
                    </p:cNvPr>
                    <p:cNvCxnSpPr>
                      <a:cxnSpLocks/>
                    </p:cNvCxnSpPr>
                    <p:nvPr/>
                  </p:nvCxnSpPr>
                  <p:spPr>
                    <a:xfrm rot="5400000" flipH="1" flipV="1">
                      <a:off x="3330262" y="2377531"/>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4" name="直線コネクタ 283">
                      <a:extLst>
                        <a:ext uri="{FF2B5EF4-FFF2-40B4-BE49-F238E27FC236}">
                          <a16:creationId xmlns:a16="http://schemas.microsoft.com/office/drawing/2014/main" id="{5881D7E6-352A-40E0-AC22-CE9824A165C4}"/>
                        </a:ext>
                      </a:extLst>
                    </p:cNvPr>
                    <p:cNvCxnSpPr>
                      <a:cxnSpLocks/>
                    </p:cNvCxnSpPr>
                    <p:nvPr/>
                  </p:nvCxnSpPr>
                  <p:spPr>
                    <a:xfrm rot="5400000" flipH="1" flipV="1">
                      <a:off x="3144369" y="2389959"/>
                      <a:ext cx="159912" cy="8002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5" name="直線コネクタ 284">
                      <a:extLst>
                        <a:ext uri="{FF2B5EF4-FFF2-40B4-BE49-F238E27FC236}">
                          <a16:creationId xmlns:a16="http://schemas.microsoft.com/office/drawing/2014/main" id="{193E857C-712C-48FF-8F9E-CF8C6BC01019}"/>
                        </a:ext>
                      </a:extLst>
                    </p:cNvPr>
                    <p:cNvCxnSpPr>
                      <a:cxnSpLocks/>
                    </p:cNvCxnSpPr>
                    <p:nvPr/>
                  </p:nvCxnSpPr>
                  <p:spPr>
                    <a:xfrm rot="5400000" flipH="1" flipV="1">
                      <a:off x="3003646" y="2389831"/>
                      <a:ext cx="120373" cy="56946"/>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80" name="直線コネクタ 279">
                    <a:extLst>
                      <a:ext uri="{FF2B5EF4-FFF2-40B4-BE49-F238E27FC236}">
                        <a16:creationId xmlns:a16="http://schemas.microsoft.com/office/drawing/2014/main" id="{5ED2BF0F-42BC-4C57-8DC6-55E9B1EF557E}"/>
                      </a:ext>
                    </a:extLst>
                  </p:cNvPr>
                  <p:cNvCxnSpPr>
                    <a:cxnSpLocks/>
                  </p:cNvCxnSpPr>
                  <p:nvPr/>
                </p:nvCxnSpPr>
                <p:spPr>
                  <a:xfrm rot="5400000" flipH="1">
                    <a:off x="2839060" y="3563079"/>
                    <a:ext cx="145662" cy="102297"/>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271" name="直線コネクタ 270">
                  <a:extLst>
                    <a:ext uri="{FF2B5EF4-FFF2-40B4-BE49-F238E27FC236}">
                      <a16:creationId xmlns:a16="http://schemas.microsoft.com/office/drawing/2014/main" id="{09280C61-DBBB-4224-B179-37DA47B1E6BF}"/>
                    </a:ext>
                  </a:extLst>
                </p:cNvPr>
                <p:cNvCxnSpPr>
                  <a:cxnSpLocks/>
                </p:cNvCxnSpPr>
                <p:nvPr/>
              </p:nvCxnSpPr>
              <p:spPr>
                <a:xfrm rot="5400000" flipH="1" flipV="1">
                  <a:off x="3109768" y="4417191"/>
                  <a:ext cx="148968" cy="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2" name="直線コネクタ 271">
                  <a:extLst>
                    <a:ext uri="{FF2B5EF4-FFF2-40B4-BE49-F238E27FC236}">
                      <a16:creationId xmlns:a16="http://schemas.microsoft.com/office/drawing/2014/main" id="{5C043731-1369-4178-A77F-F156A6C8A626}"/>
                    </a:ext>
                  </a:extLst>
                </p:cNvPr>
                <p:cNvCxnSpPr>
                  <a:cxnSpLocks/>
                </p:cNvCxnSpPr>
                <p:nvPr/>
              </p:nvCxnSpPr>
              <p:spPr>
                <a:xfrm rot="5400000" flipH="1" flipV="1">
                  <a:off x="2961918" y="5129782"/>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73" name="グループ化 272">
                  <a:extLst>
                    <a:ext uri="{FF2B5EF4-FFF2-40B4-BE49-F238E27FC236}">
                      <a16:creationId xmlns:a16="http://schemas.microsoft.com/office/drawing/2014/main" id="{95AAF7CE-8EEC-4867-84E6-E227AD79346A}"/>
                    </a:ext>
                  </a:extLst>
                </p:cNvPr>
                <p:cNvGrpSpPr/>
                <p:nvPr/>
              </p:nvGrpSpPr>
              <p:grpSpPr>
                <a:xfrm>
                  <a:off x="3011572" y="5370378"/>
                  <a:ext cx="345358" cy="153032"/>
                  <a:chOff x="968997" y="3987815"/>
                  <a:chExt cx="425023" cy="153032"/>
                </a:xfrm>
              </p:grpSpPr>
              <p:cxnSp>
                <p:nvCxnSpPr>
                  <p:cNvPr id="275" name="直線コネクタ 274">
                    <a:extLst>
                      <a:ext uri="{FF2B5EF4-FFF2-40B4-BE49-F238E27FC236}">
                        <a16:creationId xmlns:a16="http://schemas.microsoft.com/office/drawing/2014/main" id="{DDA3CD6A-DC8B-4E62-B13E-CED541E3A39D}"/>
                      </a:ext>
                    </a:extLst>
                  </p:cNvPr>
                  <p:cNvCxnSpPr>
                    <a:cxnSpLocks/>
                  </p:cNvCxnSpPr>
                  <p:nvPr/>
                </p:nvCxnSpPr>
                <p:spPr>
                  <a:xfrm flipH="1">
                    <a:off x="991814"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6" name="直線コネクタ 275">
                    <a:extLst>
                      <a:ext uri="{FF2B5EF4-FFF2-40B4-BE49-F238E27FC236}">
                        <a16:creationId xmlns:a16="http://schemas.microsoft.com/office/drawing/2014/main" id="{5B38E2DB-3ED3-4A8A-A53F-B7FA6B47AA7F}"/>
                      </a:ext>
                    </a:extLst>
                  </p:cNvPr>
                  <p:cNvCxnSpPr>
                    <a:cxnSpLocks/>
                  </p:cNvCxnSpPr>
                  <p:nvPr/>
                </p:nvCxnSpPr>
                <p:spPr>
                  <a:xfrm flipH="1">
                    <a:off x="111726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7" name="直線コネクタ 276">
                    <a:extLst>
                      <a:ext uri="{FF2B5EF4-FFF2-40B4-BE49-F238E27FC236}">
                        <a16:creationId xmlns:a16="http://schemas.microsoft.com/office/drawing/2014/main" id="{BBF5A70E-6140-4046-858F-804978D15B63}"/>
                      </a:ext>
                    </a:extLst>
                  </p:cNvPr>
                  <p:cNvCxnSpPr>
                    <a:cxnSpLocks/>
                  </p:cNvCxnSpPr>
                  <p:nvPr/>
                </p:nvCxnSpPr>
                <p:spPr>
                  <a:xfrm flipH="1">
                    <a:off x="1234078" y="3987816"/>
                    <a:ext cx="74874" cy="15303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8" name="直線コネクタ 277">
                    <a:extLst>
                      <a:ext uri="{FF2B5EF4-FFF2-40B4-BE49-F238E27FC236}">
                        <a16:creationId xmlns:a16="http://schemas.microsoft.com/office/drawing/2014/main" id="{D171856C-B6C7-4FB4-B7CB-DB1DED999DAF}"/>
                      </a:ext>
                    </a:extLst>
                  </p:cNvPr>
                  <p:cNvCxnSpPr>
                    <a:cxnSpLocks/>
                  </p:cNvCxnSpPr>
                  <p:nvPr/>
                </p:nvCxnSpPr>
                <p:spPr>
                  <a:xfrm flipH="1" flipV="1">
                    <a:off x="968997" y="3987815"/>
                    <a:ext cx="425023" cy="1"/>
                  </a:xfrm>
                  <a:prstGeom prst="line">
                    <a:avLst/>
                  </a:prstGeom>
                  <a:ln w="28575"/>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74" name="テキスト ボックス 273">
                      <a:extLst>
                        <a:ext uri="{FF2B5EF4-FFF2-40B4-BE49-F238E27FC236}">
                          <a16:creationId xmlns:a16="http://schemas.microsoft.com/office/drawing/2014/main" id="{08564A45-79B4-4314-B7F7-8107E9C19331}"/>
                        </a:ext>
                      </a:extLst>
                    </p:cNvPr>
                    <p:cNvSpPr txBox="1"/>
                    <p:nvPr/>
                  </p:nvSpPr>
                  <p:spPr>
                    <a:xfrm>
                      <a:off x="3285414" y="4496370"/>
                      <a:ext cx="582689" cy="42657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𝑅</m:t>
                                </m:r>
                              </m:e>
                              <m:sub>
                                <m:r>
                                  <m:rPr>
                                    <m:sty m:val="p"/>
                                  </m:rPr>
                                  <a:rPr kumimoji="1" lang="en-US" altLang="ja-JP" b="0" i="0" smtClean="0">
                                    <a:latin typeface="Cambria Math" panose="02040503050406030204" pitchFamily="18" charset="0"/>
                                  </a:rPr>
                                  <m:t>in</m:t>
                                </m:r>
                              </m:sub>
                            </m:sSub>
                          </m:oMath>
                        </m:oMathPara>
                      </a14:m>
                      <a:endParaRPr kumimoji="1" lang="ja-JP" altLang="en-US" dirty="0"/>
                    </a:p>
                  </p:txBody>
                </p:sp>
              </mc:Choice>
              <mc:Fallback xmlns="">
                <p:sp>
                  <p:nvSpPr>
                    <p:cNvPr id="274" name="テキスト ボックス 273">
                      <a:extLst>
                        <a:ext uri="{FF2B5EF4-FFF2-40B4-BE49-F238E27FC236}">
                          <a16:creationId xmlns:a16="http://schemas.microsoft.com/office/drawing/2014/main" id="{08564A45-79B4-4314-B7F7-8107E9C19331}"/>
                        </a:ext>
                      </a:extLst>
                    </p:cNvPr>
                    <p:cNvSpPr txBox="1">
                      <a:spLocks noRot="1" noChangeAspect="1" noMove="1" noResize="1" noEditPoints="1" noAdjustHandles="1" noChangeArrowheads="1" noChangeShapeType="1" noTextEdit="1"/>
                    </p:cNvSpPr>
                    <p:nvPr/>
                  </p:nvSpPr>
                  <p:spPr>
                    <a:xfrm>
                      <a:off x="3285414" y="4496370"/>
                      <a:ext cx="582689" cy="426573"/>
                    </a:xfrm>
                    <a:prstGeom prst="rect">
                      <a:avLst/>
                    </a:prstGeom>
                    <a:blipFill>
                      <a:blip r:embed="rId15"/>
                      <a:stretch>
                        <a:fillRect b="-1639"/>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245" name="テキスト ボックス 244">
                    <a:extLst>
                      <a:ext uri="{FF2B5EF4-FFF2-40B4-BE49-F238E27FC236}">
                        <a16:creationId xmlns:a16="http://schemas.microsoft.com/office/drawing/2014/main" id="{2A556479-F3D5-4D05-9775-EA4AA8ABFDD8}"/>
                      </a:ext>
                    </a:extLst>
                  </p:cNvPr>
                  <p:cNvSpPr txBox="1"/>
                  <p:nvPr/>
                </p:nvSpPr>
                <p:spPr>
                  <a:xfrm>
                    <a:off x="1318260" y="4680473"/>
                    <a:ext cx="40299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𝑅</m:t>
                          </m:r>
                        </m:oMath>
                      </m:oMathPara>
                    </a14:m>
                    <a:endParaRPr kumimoji="1" lang="ja-JP" altLang="en-US" dirty="0"/>
                  </a:p>
                </p:txBody>
              </p:sp>
            </mc:Choice>
            <mc:Fallback xmlns="">
              <p:sp>
                <p:nvSpPr>
                  <p:cNvPr id="90" name="テキスト ボックス 89">
                    <a:extLst>
                      <a:ext uri="{FF2B5EF4-FFF2-40B4-BE49-F238E27FC236}">
                        <a16:creationId xmlns:a16="http://schemas.microsoft.com/office/drawing/2014/main" id="{24953B2F-0E6E-4B94-8C5A-42D17DE690CB}"/>
                      </a:ext>
                    </a:extLst>
                  </p:cNvPr>
                  <p:cNvSpPr txBox="1">
                    <a:spLocks noRot="1" noChangeAspect="1" noMove="1" noResize="1" noEditPoints="1" noAdjustHandles="1" noChangeArrowheads="1" noChangeShapeType="1" noTextEdit="1"/>
                  </p:cNvSpPr>
                  <p:nvPr/>
                </p:nvSpPr>
                <p:spPr>
                  <a:xfrm>
                    <a:off x="1318260" y="4680473"/>
                    <a:ext cx="402995" cy="369332"/>
                  </a:xfrm>
                  <a:prstGeom prst="rect">
                    <a:avLst/>
                  </a:prstGeom>
                  <a:blipFill>
                    <a:blip r:embed="rId16"/>
                    <a:stretch>
                      <a:fillRect/>
                    </a:stretch>
                  </a:blipFill>
                </p:spPr>
                <p:txBody>
                  <a:bodyPr/>
                  <a:lstStyle/>
                  <a:p>
                    <a:r>
                      <a:rPr lang="ja-JP" altLang="en-US">
                        <a:noFill/>
                      </a:rPr>
                      <a:t> </a:t>
                    </a:r>
                  </a:p>
                </p:txBody>
              </p:sp>
            </mc:Fallback>
          </mc:AlternateContent>
        </p:grpSp>
        <p:sp>
          <p:nvSpPr>
            <p:cNvPr id="240" name="テキスト ボックス 239">
              <a:extLst>
                <a:ext uri="{FF2B5EF4-FFF2-40B4-BE49-F238E27FC236}">
                  <a16:creationId xmlns:a16="http://schemas.microsoft.com/office/drawing/2014/main" id="{DAC61413-580C-4C17-A6E4-F56FC30DF95E}"/>
                </a:ext>
              </a:extLst>
            </p:cNvPr>
            <p:cNvSpPr txBox="1"/>
            <p:nvPr/>
          </p:nvSpPr>
          <p:spPr>
            <a:xfrm>
              <a:off x="1714036" y="5816128"/>
              <a:ext cx="420308" cy="307777"/>
            </a:xfrm>
            <a:prstGeom prst="rect">
              <a:avLst/>
            </a:prstGeom>
            <a:noFill/>
          </p:spPr>
          <p:txBody>
            <a:bodyPr wrap="none" rtlCol="0">
              <a:spAutoFit/>
            </a:bodyPr>
            <a:lstStyle/>
            <a:p>
              <a:r>
                <a:rPr kumimoji="1" lang="en-US" altLang="ja-JP" sz="1400" dirty="0"/>
                <a:t>STJ</a:t>
              </a:r>
              <a:endParaRPr kumimoji="1" lang="ja-JP" altLang="en-US" sz="1400" dirty="0"/>
            </a:p>
          </p:txBody>
        </p:sp>
        <p:sp>
          <p:nvSpPr>
            <p:cNvPr id="241" name="稲妻 240">
              <a:extLst>
                <a:ext uri="{FF2B5EF4-FFF2-40B4-BE49-F238E27FC236}">
                  <a16:creationId xmlns:a16="http://schemas.microsoft.com/office/drawing/2014/main" id="{62B21843-922A-4521-B179-4C35A0458A17}"/>
                </a:ext>
              </a:extLst>
            </p:cNvPr>
            <p:cNvSpPr/>
            <p:nvPr/>
          </p:nvSpPr>
          <p:spPr>
            <a:xfrm flipV="1">
              <a:off x="1272758" y="6068001"/>
              <a:ext cx="644561" cy="414819"/>
            </a:xfrm>
            <a:prstGeom prst="lightningBolt">
              <a:avLst/>
            </a:prstGeom>
            <a:solidFill>
              <a:srgbClr val="F8FE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2" name="矢印: U ターン 241">
              <a:extLst>
                <a:ext uri="{FF2B5EF4-FFF2-40B4-BE49-F238E27FC236}">
                  <a16:creationId xmlns:a16="http://schemas.microsoft.com/office/drawing/2014/main" id="{BAEB17F0-8DA9-4F84-B0AB-C1411BB669DB}"/>
                </a:ext>
              </a:extLst>
            </p:cNvPr>
            <p:cNvSpPr/>
            <p:nvPr/>
          </p:nvSpPr>
          <p:spPr>
            <a:xfrm flipH="1">
              <a:off x="2085471" y="5386094"/>
              <a:ext cx="834116" cy="510110"/>
            </a:xfrm>
            <a:prstGeom prst="uturnArrow">
              <a:avLst>
                <a:gd name="adj1" fmla="val 12603"/>
                <a:gd name="adj2" fmla="val 17786"/>
                <a:gd name="adj3" fmla="val 34619"/>
                <a:gd name="adj4" fmla="val 49241"/>
                <a:gd name="adj5" fmla="val 100000"/>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243" name="矢印: U ターン 242">
              <a:extLst>
                <a:ext uri="{FF2B5EF4-FFF2-40B4-BE49-F238E27FC236}">
                  <a16:creationId xmlns:a16="http://schemas.microsoft.com/office/drawing/2014/main" id="{F52D6831-8D29-46F5-89C8-3069D79D0A04}"/>
                </a:ext>
              </a:extLst>
            </p:cNvPr>
            <p:cNvSpPr/>
            <p:nvPr/>
          </p:nvSpPr>
          <p:spPr>
            <a:xfrm>
              <a:off x="1430655" y="5437745"/>
              <a:ext cx="443848" cy="432695"/>
            </a:xfrm>
            <a:prstGeom prst="uturnArrow">
              <a:avLst>
                <a:gd name="adj1" fmla="val 23919"/>
                <a:gd name="adj2" fmla="val 25000"/>
                <a:gd name="adj3" fmla="val 34619"/>
                <a:gd name="adj4" fmla="val 49241"/>
                <a:gd name="adj5" fmla="val 100000"/>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id="{6EF0F582-C9E0-4056-A6CB-72631346F651}"/>
                  </a:ext>
                </a:extLst>
              </p:cNvPr>
              <p:cNvSpPr txBox="1"/>
              <p:nvPr/>
            </p:nvSpPr>
            <p:spPr>
              <a:xfrm>
                <a:off x="5763925" y="5275752"/>
                <a:ext cx="792396"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1400" b="0" i="1" smtClean="0">
                          <a:latin typeface="Cambria Math" panose="02040503050406030204" pitchFamily="18" charset="0"/>
                        </a:rPr>
                        <m:t>1</m:t>
                      </m:r>
                      <m:r>
                        <m:rPr>
                          <m:sty m:val="p"/>
                        </m:rPr>
                        <a:rPr kumimoji="1" lang="en-US" altLang="ja-JP" sz="1400" b="0" i="0" smtClean="0">
                          <a:latin typeface="Cambria Math" panose="02040503050406030204" pitchFamily="18" charset="0"/>
                        </a:rPr>
                        <m:t>mV</m:t>
                      </m:r>
                      <m:r>
                        <a:rPr kumimoji="1" lang="en-US" altLang="ja-JP" sz="1400" b="0" i="0" smtClean="0">
                          <a:latin typeface="Cambria Math" panose="02040503050406030204" pitchFamily="18" charset="0"/>
                        </a:rPr>
                        <m:t>→</m:t>
                      </m:r>
                    </m:oMath>
                  </m:oMathPara>
                </a14:m>
                <a:endParaRPr kumimoji="1" lang="ja-JP" altLang="en-US" sz="1400" dirty="0"/>
              </a:p>
            </p:txBody>
          </p:sp>
        </mc:Choice>
        <mc:Fallback xmlns="">
          <p:sp>
            <p:nvSpPr>
              <p:cNvPr id="11" name="テキスト ボックス 10">
                <a:extLst>
                  <a:ext uri="{FF2B5EF4-FFF2-40B4-BE49-F238E27FC236}">
                    <a16:creationId xmlns:a16="http://schemas.microsoft.com/office/drawing/2014/main" id="{6EF0F582-C9E0-4056-A6CB-72631346F651}"/>
                  </a:ext>
                </a:extLst>
              </p:cNvPr>
              <p:cNvSpPr txBox="1">
                <a:spLocks noRot="1" noChangeAspect="1" noMove="1" noResize="1" noEditPoints="1" noAdjustHandles="1" noChangeArrowheads="1" noChangeShapeType="1" noTextEdit="1"/>
              </p:cNvSpPr>
              <p:nvPr/>
            </p:nvSpPr>
            <p:spPr>
              <a:xfrm>
                <a:off x="5763925" y="5275752"/>
                <a:ext cx="792396" cy="307777"/>
              </a:xfrm>
              <a:prstGeom prst="rect">
                <a:avLst/>
              </a:prstGeom>
              <a:blipFill>
                <a:blip r:embed="rId17"/>
                <a:stretch>
                  <a:fillRect/>
                </a:stretch>
              </a:blipFill>
            </p:spPr>
            <p:txBody>
              <a:bodyPr/>
              <a:lstStyle/>
              <a:p>
                <a:r>
                  <a:rPr lang="ja-JP" altLang="en-US">
                    <a:noFill/>
                  </a:rPr>
                  <a:t> </a:t>
                </a:r>
              </a:p>
            </p:txBody>
          </p:sp>
        </mc:Fallback>
      </mc:AlternateContent>
      <p:sp>
        <p:nvSpPr>
          <p:cNvPr id="299" name="正方形/長方形 298">
            <a:extLst>
              <a:ext uri="{FF2B5EF4-FFF2-40B4-BE49-F238E27FC236}">
                <a16:creationId xmlns:a16="http://schemas.microsoft.com/office/drawing/2014/main" id="{E99D78F1-DF07-4158-8281-F2FA79A94372}"/>
              </a:ext>
            </a:extLst>
          </p:cNvPr>
          <p:cNvSpPr/>
          <p:nvPr/>
        </p:nvSpPr>
        <p:spPr>
          <a:xfrm>
            <a:off x="602111" y="4119363"/>
            <a:ext cx="577124" cy="375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31426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837FC074-D8FF-4B9D-A7AE-4B917D4013A6}"/>
              </a:ext>
            </a:extLst>
          </p:cNvPr>
          <p:cNvGrpSpPr/>
          <p:nvPr/>
        </p:nvGrpSpPr>
        <p:grpSpPr>
          <a:xfrm>
            <a:off x="136714" y="1748491"/>
            <a:ext cx="6151853" cy="4465559"/>
            <a:chOff x="-2852936" y="1177021"/>
            <a:chExt cx="6151853" cy="4465559"/>
          </a:xfrm>
        </p:grpSpPr>
        <p:sp>
          <p:nvSpPr>
            <p:cNvPr id="12" name="四角形: 角を丸くする 11">
              <a:extLst>
                <a:ext uri="{FF2B5EF4-FFF2-40B4-BE49-F238E27FC236}">
                  <a16:creationId xmlns:a16="http://schemas.microsoft.com/office/drawing/2014/main" id="{99BABB41-886D-4993-BC2D-6402DB0B586A}"/>
                </a:ext>
              </a:extLst>
            </p:cNvPr>
            <p:cNvSpPr/>
            <p:nvPr/>
          </p:nvSpPr>
          <p:spPr>
            <a:xfrm>
              <a:off x="-2852936" y="1177021"/>
              <a:ext cx="2251597" cy="4465559"/>
            </a:xfrm>
            <a:prstGeom prst="roundRect">
              <a:avLst>
                <a:gd name="adj" fmla="val 24179"/>
              </a:avLst>
            </a:prstGeom>
            <a:solidFill>
              <a:srgbClr val="FED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2F1826BA-81C7-444A-B276-D01869EC7144}"/>
                </a:ext>
              </a:extLst>
            </p:cNvPr>
            <p:cNvSpPr/>
            <p:nvPr/>
          </p:nvSpPr>
          <p:spPr>
            <a:xfrm>
              <a:off x="2479298" y="1177021"/>
              <a:ext cx="819619" cy="4465559"/>
            </a:xfrm>
            <a:prstGeom prst="roundRect">
              <a:avLst>
                <a:gd name="adj" fmla="val 35058"/>
              </a:avLst>
            </a:prstGeom>
            <a:solidFill>
              <a:srgbClr val="D5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C90620C8-2FE0-4C1B-B88D-19A8BD4C078A}"/>
                </a:ext>
              </a:extLst>
            </p:cNvPr>
            <p:cNvSpPr/>
            <p:nvPr/>
          </p:nvSpPr>
          <p:spPr>
            <a:xfrm>
              <a:off x="-601339" y="1177021"/>
              <a:ext cx="3080637" cy="4465559"/>
            </a:xfrm>
            <a:prstGeom prst="roundRect">
              <a:avLst/>
            </a:prstGeom>
            <a:solidFill>
              <a:srgbClr val="F8F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2981E9F6-B2CC-4D0C-8250-6C5217DA4668}"/>
                  </a:ext>
                </a:extLst>
              </p:cNvPr>
              <p:cNvSpPr txBox="1"/>
              <p:nvPr/>
            </p:nvSpPr>
            <p:spPr>
              <a:xfrm>
                <a:off x="6827849" y="5670494"/>
                <a:ext cx="2228495" cy="646331"/>
              </a:xfrm>
              <a:prstGeom prst="rect">
                <a:avLst/>
              </a:prstGeom>
              <a:noFill/>
            </p:spPr>
            <p:txBody>
              <a:bodyPr wrap="none" rtlCol="0">
                <a:spAutoFit/>
              </a:bodyPr>
              <a:lstStyle/>
              <a:p>
                <a14:m>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𝑉</m:t>
                        </m:r>
                      </m:e>
                      <m:sub>
                        <m:r>
                          <m:rPr>
                            <m:sty m:val="p"/>
                          </m:rPr>
                          <a:rPr kumimoji="1" lang="en-US" altLang="ja-JP" b="0" i="0" dirty="0" smtClean="0">
                            <a:latin typeface="Cambria Math" panose="02040503050406030204" pitchFamily="18" charset="0"/>
                          </a:rPr>
                          <m:t>dd</m:t>
                        </m:r>
                      </m:sub>
                    </m:sSub>
                    <m:r>
                      <a:rPr kumimoji="1" lang="en-US" altLang="ja-JP" i="1" dirty="0" smtClean="0">
                        <a:latin typeface="Cambria Math" panose="02040503050406030204" pitchFamily="18" charset="0"/>
                      </a:rPr>
                      <m:t>−</m:t>
                    </m:r>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𝑉</m:t>
                        </m:r>
                      </m:e>
                      <m:sub>
                        <m:r>
                          <m:rPr>
                            <m:sty m:val="p"/>
                          </m:rPr>
                          <a:rPr kumimoji="1" lang="en-US" altLang="ja-JP" b="0" i="0" dirty="0" smtClean="0">
                            <a:latin typeface="Cambria Math" panose="02040503050406030204" pitchFamily="18" charset="0"/>
                          </a:rPr>
                          <m:t>ss</m:t>
                        </m:r>
                      </m:sub>
                    </m:sSub>
                    <m:r>
                      <a:rPr kumimoji="1" lang="en-US" altLang="ja-JP" b="0" i="1" dirty="0" smtClean="0">
                        <a:latin typeface="Cambria Math" panose="02040503050406030204" pitchFamily="18" charset="0"/>
                      </a:rPr>
                      <m:t>=3</m:t>
                    </m:r>
                    <m:r>
                      <m:rPr>
                        <m:sty m:val="p"/>
                      </m:rPr>
                      <a:rPr kumimoji="1" lang="en-US" altLang="ja-JP" b="0" i="0" dirty="0" smtClean="0">
                        <a:latin typeface="Cambria Math" panose="02040503050406030204" pitchFamily="18" charset="0"/>
                      </a:rPr>
                      <m:t>V</m:t>
                    </m:r>
                  </m:oMath>
                </a14:m>
                <a:r>
                  <a:rPr kumimoji="1" lang="en-US" altLang="ja-JP" dirty="0"/>
                  <a:t> </a:t>
                </a:r>
              </a:p>
              <a:p>
                <a:r>
                  <a:rPr kumimoji="1" lang="ja-JP" altLang="en-US" dirty="0"/>
                  <a:t>→消費電力</a:t>
                </a:r>
                <a14:m>
                  <m:oMath xmlns:m="http://schemas.openxmlformats.org/officeDocument/2006/math">
                    <m:r>
                      <a:rPr kumimoji="1" lang="en-US" altLang="ja-JP" b="0" i="0" smtClean="0">
                        <a:latin typeface="Cambria Math" panose="02040503050406030204" pitchFamily="18" charset="0"/>
                      </a:rPr>
                      <m:t>~</m:t>
                    </m:r>
                    <m:r>
                      <a:rPr kumimoji="1" lang="en-US" altLang="ja-JP" b="0" i="1" smtClean="0">
                        <a:latin typeface="Cambria Math" panose="02040503050406030204" pitchFamily="18" charset="0"/>
                      </a:rPr>
                      <m:t>150</m:t>
                    </m:r>
                    <m:r>
                      <m:rPr>
                        <m:sty m:val="p"/>
                      </m:rPr>
                      <a:rPr kumimoji="1" lang="en-US" altLang="ja-JP" b="0" i="0" smtClean="0">
                        <a:latin typeface="Cambria Math" panose="02040503050406030204" pitchFamily="18" charset="0"/>
                      </a:rPr>
                      <m:t>μW</m:t>
                    </m:r>
                  </m:oMath>
                </a14:m>
                <a:endParaRPr kumimoji="1" lang="en-US" altLang="ja-JP" dirty="0"/>
              </a:p>
            </p:txBody>
          </p:sp>
        </mc:Choice>
        <mc:Fallback xmlns="">
          <p:sp>
            <p:nvSpPr>
              <p:cNvPr id="17" name="テキスト ボックス 16">
                <a:extLst>
                  <a:ext uri="{FF2B5EF4-FFF2-40B4-BE49-F238E27FC236}">
                    <a16:creationId xmlns:a16="http://schemas.microsoft.com/office/drawing/2014/main" id="{2981E9F6-B2CC-4D0C-8250-6C5217DA4668}"/>
                  </a:ext>
                </a:extLst>
              </p:cNvPr>
              <p:cNvSpPr txBox="1">
                <a:spLocks noRot="1" noChangeAspect="1" noMove="1" noResize="1" noEditPoints="1" noAdjustHandles="1" noChangeArrowheads="1" noChangeShapeType="1" noTextEdit="1"/>
              </p:cNvSpPr>
              <p:nvPr/>
            </p:nvSpPr>
            <p:spPr>
              <a:xfrm>
                <a:off x="6827849" y="5670494"/>
                <a:ext cx="2228495" cy="646331"/>
              </a:xfrm>
              <a:prstGeom prst="rect">
                <a:avLst/>
              </a:prstGeom>
              <a:blipFill>
                <a:blip r:embed="rId2"/>
                <a:stretch>
                  <a:fillRect l="-2186" b="-122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9" name="テキスト ボックス 18">
                <a:extLst>
                  <a:ext uri="{FF2B5EF4-FFF2-40B4-BE49-F238E27FC236}">
                    <a16:creationId xmlns:a16="http://schemas.microsoft.com/office/drawing/2014/main" id="{9F2AB536-DBCB-4678-92D1-AABFC87AC23B}"/>
                  </a:ext>
                </a:extLst>
              </p:cNvPr>
              <p:cNvSpPr txBox="1"/>
              <p:nvPr/>
            </p:nvSpPr>
            <p:spPr>
              <a:xfrm>
                <a:off x="6530149" y="2411594"/>
                <a:ext cx="2723823" cy="1508105"/>
              </a:xfrm>
              <a:prstGeom prst="rect">
                <a:avLst/>
              </a:prstGeom>
              <a:noFill/>
            </p:spPr>
            <p:txBody>
              <a:bodyPr wrap="none" rtlCol="0">
                <a:spAutoFit/>
              </a:bodyPr>
              <a:lstStyle/>
              <a:p>
                <a:r>
                  <a:rPr kumimoji="1" lang="ja-JP" altLang="en-US" sz="2000" dirty="0">
                    <a:solidFill>
                      <a:srgbClr val="FFC000"/>
                    </a:solidFill>
                  </a:rPr>
                  <a:t>増幅段</a:t>
                </a:r>
                <a:endParaRPr kumimoji="1" lang="en-US" altLang="ja-JP" dirty="0">
                  <a:solidFill>
                    <a:srgbClr val="FFC000"/>
                  </a:solidFill>
                </a:endParaRPr>
              </a:p>
              <a:p>
                <a:r>
                  <a:rPr kumimoji="1" lang="ja-JP" altLang="en-US" dirty="0"/>
                  <a:t>負帰還付き差動増幅回路</a:t>
                </a:r>
                <a:br>
                  <a:rPr kumimoji="1" lang="en-US" altLang="ja-JP" dirty="0"/>
                </a:br>
                <a:r>
                  <a:rPr kumimoji="1" lang="ja-JP" altLang="en-US" dirty="0"/>
                  <a:t>による電荷積分型</a:t>
                </a:r>
                <a:br>
                  <a:rPr kumimoji="1" lang="en-US" altLang="ja-JP" dirty="0"/>
                </a:br>
                <a:r>
                  <a:rPr kumimoji="1" lang="ja-JP" altLang="en-US" dirty="0"/>
                  <a:t>増幅回路</a:t>
                </a:r>
                <a:endParaRPr kumimoji="1" lang="en-US" altLang="ja-JP" dirty="0"/>
              </a:p>
              <a:p>
                <a:r>
                  <a:rPr kumimoji="1" lang="ja-JP" altLang="en-US" dirty="0"/>
                  <a:t>・低い入力抵抗</a:t>
                </a:r>
                <a14:m>
                  <m:oMath xmlns:m="http://schemas.openxmlformats.org/officeDocument/2006/math">
                    <m:r>
                      <a:rPr kumimoji="1" lang="en-US" altLang="ja-JP" b="0" i="1" smtClean="0">
                        <a:latin typeface="Cambria Math" panose="02040503050406030204" pitchFamily="18" charset="0"/>
                      </a:rPr>
                      <m:t>~0</m:t>
                    </m:r>
                    <m:r>
                      <m:rPr>
                        <m:sty m:val="p"/>
                      </m:rPr>
                      <a:rPr kumimoji="1" lang="en-US" altLang="ja-JP" b="0" i="0" smtClean="0">
                        <a:latin typeface="Cambria Math" panose="02040503050406030204" pitchFamily="18" charset="0"/>
                      </a:rPr>
                      <m:t>Ω</m:t>
                    </m:r>
                  </m:oMath>
                </a14:m>
                <a:endParaRPr kumimoji="1" lang="en-US" altLang="ja-JP" dirty="0"/>
              </a:p>
            </p:txBody>
          </p:sp>
        </mc:Choice>
        <mc:Fallback xmlns="">
          <p:sp>
            <p:nvSpPr>
              <p:cNvPr id="19" name="テキスト ボックス 18">
                <a:extLst>
                  <a:ext uri="{FF2B5EF4-FFF2-40B4-BE49-F238E27FC236}">
                    <a16:creationId xmlns:a16="http://schemas.microsoft.com/office/drawing/2014/main" id="{9F2AB536-DBCB-4678-92D1-AABFC87AC23B}"/>
                  </a:ext>
                </a:extLst>
              </p:cNvPr>
              <p:cNvSpPr txBox="1">
                <a:spLocks noRot="1" noChangeAspect="1" noMove="1" noResize="1" noEditPoints="1" noAdjustHandles="1" noChangeArrowheads="1" noChangeShapeType="1" noTextEdit="1"/>
              </p:cNvSpPr>
              <p:nvPr/>
            </p:nvSpPr>
            <p:spPr>
              <a:xfrm>
                <a:off x="6530149" y="2411594"/>
                <a:ext cx="2723823" cy="1508105"/>
              </a:xfrm>
              <a:prstGeom prst="rect">
                <a:avLst/>
              </a:prstGeom>
              <a:blipFill>
                <a:blip r:embed="rId3"/>
                <a:stretch>
                  <a:fillRect l="-2237" t="-3239" r="-895" b="-4858"/>
                </a:stretch>
              </a:blipFill>
            </p:spPr>
            <p:txBody>
              <a:bodyPr/>
              <a:lstStyle/>
              <a:p>
                <a:r>
                  <a:rPr lang="ja-JP" altLang="en-US">
                    <a:noFill/>
                  </a:rPr>
                  <a:t> </a:t>
                </a:r>
              </a:p>
            </p:txBody>
          </p:sp>
        </mc:Fallback>
      </mc:AlternateContent>
      <p:sp>
        <p:nvSpPr>
          <p:cNvPr id="3" name="テキスト ボックス 2">
            <a:extLst>
              <a:ext uri="{FF2B5EF4-FFF2-40B4-BE49-F238E27FC236}">
                <a16:creationId xmlns:a16="http://schemas.microsoft.com/office/drawing/2014/main" id="{3155DDB0-F50B-4D50-AD7A-7D1C87ECA586}"/>
              </a:ext>
            </a:extLst>
          </p:cNvPr>
          <p:cNvSpPr txBox="1"/>
          <p:nvPr/>
        </p:nvSpPr>
        <p:spPr>
          <a:xfrm>
            <a:off x="6530149" y="1434939"/>
            <a:ext cx="2262158" cy="954107"/>
          </a:xfrm>
          <a:prstGeom prst="rect">
            <a:avLst/>
          </a:prstGeom>
          <a:noFill/>
        </p:spPr>
        <p:txBody>
          <a:bodyPr wrap="none" rtlCol="0">
            <a:spAutoFit/>
          </a:bodyPr>
          <a:lstStyle/>
          <a:p>
            <a:r>
              <a:rPr kumimoji="1" lang="ja-JP" altLang="en-US" sz="2000" dirty="0">
                <a:solidFill>
                  <a:srgbClr val="00B0F0"/>
                </a:solidFill>
              </a:rPr>
              <a:t>バッファー段</a:t>
            </a:r>
            <a:br>
              <a:rPr kumimoji="1" lang="en-US" altLang="ja-JP" dirty="0">
                <a:highlight>
                  <a:srgbClr val="D5F4FF"/>
                </a:highlight>
              </a:rPr>
            </a:br>
            <a:r>
              <a:rPr kumimoji="1" lang="ja-JP" altLang="en-US" dirty="0"/>
              <a:t>ソースフォロワ回路</a:t>
            </a:r>
            <a:endParaRPr kumimoji="1" lang="en-US" altLang="ja-JP" dirty="0"/>
          </a:p>
          <a:p>
            <a:r>
              <a:rPr kumimoji="1" lang="ja-JP" altLang="en-US" dirty="0"/>
              <a:t>・周波数特性の改善</a:t>
            </a:r>
            <a:endParaRPr kumimoji="1" lang="en-US" altLang="ja-JP" dirty="0"/>
          </a:p>
        </p:txBody>
      </p:sp>
      <mc:AlternateContent xmlns:mc="http://schemas.openxmlformats.org/markup-compatibility/2006" xmlns:a14="http://schemas.microsoft.com/office/drawing/2010/main">
        <mc:Choice Requires="a14">
          <p:sp>
            <p:nvSpPr>
              <p:cNvPr id="4" name="テキスト ボックス 3">
                <a:extLst>
                  <a:ext uri="{FF2B5EF4-FFF2-40B4-BE49-F238E27FC236}">
                    <a16:creationId xmlns:a16="http://schemas.microsoft.com/office/drawing/2014/main" id="{83128D52-9B4D-44B9-94C6-5823C170BAEC}"/>
                  </a:ext>
                </a:extLst>
              </p:cNvPr>
              <p:cNvSpPr txBox="1"/>
              <p:nvPr/>
            </p:nvSpPr>
            <p:spPr>
              <a:xfrm>
                <a:off x="6603427" y="3896094"/>
                <a:ext cx="2600777" cy="1785104"/>
              </a:xfrm>
              <a:prstGeom prst="rect">
                <a:avLst/>
              </a:prstGeom>
              <a:noFill/>
            </p:spPr>
            <p:txBody>
              <a:bodyPr wrap="none" rtlCol="0">
                <a:spAutoFit/>
              </a:bodyPr>
              <a:lstStyle/>
              <a:p>
                <a:r>
                  <a:rPr kumimoji="1" lang="ja-JP" altLang="en-US" sz="2000" dirty="0">
                    <a:solidFill>
                      <a:srgbClr val="FB5F80"/>
                    </a:solidFill>
                  </a:rPr>
                  <a:t>バイアス回路</a:t>
                </a:r>
                <a:endParaRPr kumimoji="1" lang="en-US" altLang="ja-JP" sz="2000" dirty="0">
                  <a:solidFill>
                    <a:srgbClr val="FB5F80"/>
                  </a:solidFill>
                </a:endParaRPr>
              </a:p>
              <a:p>
                <a:r>
                  <a:rPr kumimoji="1" lang="ja-JP" altLang="en-US" dirty="0"/>
                  <a:t>カレントミラー回路</a:t>
                </a:r>
                <a:endParaRPr kumimoji="1" lang="en-US" altLang="ja-JP" dirty="0"/>
              </a:p>
              <a:p>
                <a:r>
                  <a:rPr kumimoji="1" lang="ja-JP" altLang="en-US" dirty="0"/>
                  <a:t>・増幅器のアレイ化</a:t>
                </a:r>
                <a:br>
                  <a:rPr kumimoji="1" lang="en-US" altLang="ja-JP" dirty="0"/>
                </a:br>
                <a:r>
                  <a:rPr kumimoji="1" lang="ja-JP" altLang="en-US" dirty="0"/>
                  <a:t>　に対応</a:t>
                </a:r>
                <a:endParaRPr kumimoji="1" lang="en-US" altLang="ja-JP" dirty="0"/>
              </a:p>
              <a:p>
                <a:r>
                  <a:rPr kumimoji="1" lang="ja-JP" altLang="en-US" dirty="0"/>
                  <a:t>・</a:t>
                </a:r>
                <a14:m>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𝐼</m:t>
                        </m:r>
                      </m:e>
                      <m:sub>
                        <m:r>
                          <m:rPr>
                            <m:sty m:val="p"/>
                          </m:rPr>
                          <a:rPr kumimoji="1" lang="en-US" altLang="ja-JP" b="0" i="0" dirty="0" smtClean="0">
                            <a:latin typeface="Cambria Math" panose="02040503050406030204" pitchFamily="18" charset="0"/>
                          </a:rPr>
                          <m:t>ref</m:t>
                        </m:r>
                      </m:sub>
                    </m:sSub>
                    <m:r>
                      <a:rPr kumimoji="1" lang="en-US" altLang="ja-JP" i="1" dirty="0">
                        <a:latin typeface="Cambria Math" panose="02040503050406030204" pitchFamily="18" charset="0"/>
                      </a:rPr>
                      <m:t>=10</m:t>
                    </m:r>
                    <m:r>
                      <m:rPr>
                        <m:sty m:val="p"/>
                      </m:rPr>
                      <a:rPr kumimoji="1" lang="en-US" altLang="ja-JP" b="0" i="0" dirty="0" smtClean="0">
                        <a:latin typeface="Cambria Math" panose="02040503050406030204" pitchFamily="18" charset="0"/>
                      </a:rPr>
                      <m:t>μ</m:t>
                    </m:r>
                    <m:r>
                      <m:rPr>
                        <m:sty m:val="p"/>
                      </m:rPr>
                      <a:rPr kumimoji="1" lang="en-US" altLang="ja-JP" i="0" dirty="0">
                        <a:latin typeface="Cambria Math" panose="02040503050406030204" pitchFamily="18" charset="0"/>
                      </a:rPr>
                      <m:t>A</m:t>
                    </m:r>
                  </m:oMath>
                </a14:m>
                <a:r>
                  <a:rPr kumimoji="1" lang="ja-JP" altLang="en-US" dirty="0"/>
                  <a:t>いれると</a:t>
                </a:r>
                <a:br>
                  <a:rPr kumimoji="1" lang="en-US" altLang="ja-JP" dirty="0"/>
                </a:br>
                <a:r>
                  <a:rPr kumimoji="1" lang="ja-JP" altLang="en-US" dirty="0"/>
                  <a:t>　</a:t>
                </a:r>
                <a14:m>
                  <m:oMath xmlns:m="http://schemas.openxmlformats.org/officeDocument/2006/math">
                    <m:sSub>
                      <m:sSubPr>
                        <m:ctrlPr>
                          <a:rPr kumimoji="1" lang="en-US" altLang="ja-JP" sz="1600" b="0" i="1" dirty="0" smtClean="0">
                            <a:latin typeface="Cambria Math" panose="02040503050406030204" pitchFamily="18" charset="0"/>
                          </a:rPr>
                        </m:ctrlPr>
                      </m:sSubPr>
                      <m:e>
                        <m:r>
                          <a:rPr kumimoji="1" lang="en-US" altLang="ja-JP" sz="1600" i="1" dirty="0" smtClean="0">
                            <a:latin typeface="Cambria Math" panose="02040503050406030204" pitchFamily="18" charset="0"/>
                          </a:rPr>
                          <m:t>𝐼</m:t>
                        </m:r>
                      </m:e>
                      <m:sub>
                        <m:r>
                          <m:rPr>
                            <m:sty m:val="p"/>
                          </m:rPr>
                          <a:rPr kumimoji="1" lang="en-US" altLang="ja-JP" sz="1600" i="0" dirty="0" smtClean="0">
                            <a:latin typeface="Cambria Math" panose="02040503050406030204" pitchFamily="18" charset="0"/>
                          </a:rPr>
                          <m:t>dd</m:t>
                        </m:r>
                      </m:sub>
                    </m:sSub>
                    <m:r>
                      <a:rPr kumimoji="1" lang="en-US" altLang="ja-JP" sz="1600" i="1" dirty="0">
                        <a:latin typeface="Cambria Math" panose="02040503050406030204" pitchFamily="18" charset="0"/>
                      </a:rPr>
                      <m:t>=40</m:t>
                    </m:r>
                    <m:r>
                      <m:rPr>
                        <m:sty m:val="p"/>
                      </m:rPr>
                      <a:rPr kumimoji="1" lang="en-US" altLang="ja-JP" sz="1600" b="0" i="0" dirty="0" smtClean="0">
                        <a:latin typeface="Cambria Math" panose="02040503050406030204" pitchFamily="18" charset="0"/>
                      </a:rPr>
                      <m:t>μ</m:t>
                    </m:r>
                    <m:r>
                      <m:rPr>
                        <m:sty m:val="p"/>
                      </m:rPr>
                      <a:rPr kumimoji="1" lang="en-US" altLang="ja-JP" sz="1600" i="0" dirty="0">
                        <a:latin typeface="Cambria Math" panose="02040503050406030204" pitchFamily="18" charset="0"/>
                      </a:rPr>
                      <m:t>A</m:t>
                    </m:r>
                    <m:r>
                      <a:rPr kumimoji="1" lang="en-US" altLang="ja-JP" sz="1600" i="1" dirty="0">
                        <a:latin typeface="Cambria Math" panose="02040503050406030204" pitchFamily="18" charset="0"/>
                      </a:rPr>
                      <m:t>, </m:t>
                    </m:r>
                    <m:sSub>
                      <m:sSubPr>
                        <m:ctrlPr>
                          <a:rPr kumimoji="1" lang="en-US" altLang="ja-JP" sz="1600" b="0" i="1" dirty="0" smtClean="0">
                            <a:latin typeface="Cambria Math" panose="02040503050406030204" pitchFamily="18" charset="0"/>
                          </a:rPr>
                        </m:ctrlPr>
                      </m:sSubPr>
                      <m:e>
                        <m:r>
                          <a:rPr kumimoji="1" lang="en-US" altLang="ja-JP" sz="1600" i="1" dirty="0" err="1">
                            <a:latin typeface="Cambria Math" panose="02040503050406030204" pitchFamily="18" charset="0"/>
                          </a:rPr>
                          <m:t>𝐼</m:t>
                        </m:r>
                      </m:e>
                      <m:sub>
                        <m:r>
                          <m:rPr>
                            <m:sty m:val="p"/>
                          </m:rPr>
                          <a:rPr kumimoji="1" lang="en-US" altLang="ja-JP" sz="1600" i="0" dirty="0" err="1">
                            <a:latin typeface="Cambria Math" panose="02040503050406030204" pitchFamily="18" charset="0"/>
                          </a:rPr>
                          <m:t>ss</m:t>
                        </m:r>
                      </m:sub>
                    </m:sSub>
                    <m:r>
                      <a:rPr kumimoji="1" lang="en-US" altLang="ja-JP" sz="1600" i="1" dirty="0">
                        <a:latin typeface="Cambria Math" panose="02040503050406030204" pitchFamily="18" charset="0"/>
                      </a:rPr>
                      <m:t>=−50</m:t>
                    </m:r>
                    <m:r>
                      <m:rPr>
                        <m:sty m:val="p"/>
                      </m:rPr>
                      <a:rPr kumimoji="1" lang="en-US" altLang="ja-JP" sz="1600" b="0" i="0" dirty="0" smtClean="0">
                        <a:latin typeface="Cambria Math" panose="02040503050406030204" pitchFamily="18" charset="0"/>
                      </a:rPr>
                      <m:t>μ</m:t>
                    </m:r>
                    <m:r>
                      <m:rPr>
                        <m:sty m:val="p"/>
                      </m:rPr>
                      <a:rPr kumimoji="1" lang="en-US" altLang="ja-JP" sz="1600" i="0" dirty="0">
                        <a:latin typeface="Cambria Math" panose="02040503050406030204" pitchFamily="18" charset="0"/>
                      </a:rPr>
                      <m:t>A</m:t>
                    </m:r>
                  </m:oMath>
                </a14:m>
                <a:endParaRPr kumimoji="1" lang="ja-JP" altLang="en-US" dirty="0"/>
              </a:p>
            </p:txBody>
          </p:sp>
        </mc:Choice>
        <mc:Fallback xmlns="">
          <p:sp>
            <p:nvSpPr>
              <p:cNvPr id="4" name="テキスト ボックス 3">
                <a:extLst>
                  <a:ext uri="{FF2B5EF4-FFF2-40B4-BE49-F238E27FC236}">
                    <a16:creationId xmlns:a16="http://schemas.microsoft.com/office/drawing/2014/main" id="{83128D52-9B4D-44B9-94C6-5823C170BAEC}"/>
                  </a:ext>
                </a:extLst>
              </p:cNvPr>
              <p:cNvSpPr txBox="1">
                <a:spLocks noRot="1" noChangeAspect="1" noMove="1" noResize="1" noEditPoints="1" noAdjustHandles="1" noChangeArrowheads="1" noChangeShapeType="1" noTextEdit="1"/>
              </p:cNvSpPr>
              <p:nvPr/>
            </p:nvSpPr>
            <p:spPr>
              <a:xfrm>
                <a:off x="6603427" y="3896094"/>
                <a:ext cx="2600777" cy="1785104"/>
              </a:xfrm>
              <a:prstGeom prst="rect">
                <a:avLst/>
              </a:prstGeom>
              <a:blipFill>
                <a:blip r:embed="rId4"/>
                <a:stretch>
                  <a:fillRect l="-2342" t="-2389" b="-341"/>
                </a:stretch>
              </a:blipFill>
            </p:spPr>
            <p:txBody>
              <a:bodyPr/>
              <a:lstStyle/>
              <a:p>
                <a:r>
                  <a:rPr lang="ja-JP" altLang="en-US">
                    <a:noFill/>
                  </a:rPr>
                  <a:t> </a:t>
                </a:r>
              </a:p>
            </p:txBody>
          </p:sp>
        </mc:Fallback>
      </mc:AlternateContent>
      <p:sp>
        <p:nvSpPr>
          <p:cNvPr id="5" name="テキスト ボックス 4">
            <a:extLst>
              <a:ext uri="{FF2B5EF4-FFF2-40B4-BE49-F238E27FC236}">
                <a16:creationId xmlns:a16="http://schemas.microsoft.com/office/drawing/2014/main" id="{D6409178-0BB1-4CAF-9E98-07F9D1DA5CA5}"/>
              </a:ext>
            </a:extLst>
          </p:cNvPr>
          <p:cNvSpPr txBox="1"/>
          <p:nvPr/>
        </p:nvSpPr>
        <p:spPr>
          <a:xfrm>
            <a:off x="749695" y="4291601"/>
            <a:ext cx="532197" cy="400110"/>
          </a:xfrm>
          <a:prstGeom prst="rect">
            <a:avLst/>
          </a:prstGeom>
          <a:noFill/>
        </p:spPr>
        <p:txBody>
          <a:bodyPr wrap="none" rtlCol="0">
            <a:spAutoFit/>
          </a:bodyPr>
          <a:lstStyle/>
          <a:p>
            <a:r>
              <a:rPr kumimoji="1" lang="en-US" altLang="ja-JP" sz="2000" dirty="0" err="1">
                <a:solidFill>
                  <a:srgbClr val="FF0000"/>
                </a:solidFill>
              </a:rPr>
              <a:t>Iref</a:t>
            </a:r>
            <a:endParaRPr kumimoji="1" lang="ja-JP" altLang="en-US" sz="2000" dirty="0">
              <a:solidFill>
                <a:srgbClr val="FF0000"/>
              </a:solidFill>
            </a:endParaRPr>
          </a:p>
        </p:txBody>
      </p:sp>
      <p:cxnSp>
        <p:nvCxnSpPr>
          <p:cNvPr id="7" name="直線矢印コネクタ 6">
            <a:extLst>
              <a:ext uri="{FF2B5EF4-FFF2-40B4-BE49-F238E27FC236}">
                <a16:creationId xmlns:a16="http://schemas.microsoft.com/office/drawing/2014/main" id="{FA80224E-69D9-4611-A5BE-4F7FDCFB24FB}"/>
              </a:ext>
            </a:extLst>
          </p:cNvPr>
          <p:cNvCxnSpPr/>
          <p:nvPr/>
        </p:nvCxnSpPr>
        <p:spPr>
          <a:xfrm>
            <a:off x="789865" y="4291602"/>
            <a:ext cx="0" cy="6645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CFF22E81-A0DB-4AAA-A09D-F801A2B5A125}"/>
              </a:ext>
            </a:extLst>
          </p:cNvPr>
          <p:cNvSpPr txBox="1"/>
          <p:nvPr/>
        </p:nvSpPr>
        <p:spPr>
          <a:xfrm>
            <a:off x="661339" y="1807127"/>
            <a:ext cx="532197" cy="400110"/>
          </a:xfrm>
          <a:prstGeom prst="rect">
            <a:avLst/>
          </a:prstGeom>
          <a:noFill/>
        </p:spPr>
        <p:txBody>
          <a:bodyPr wrap="none" rtlCol="0">
            <a:spAutoFit/>
          </a:bodyPr>
          <a:lstStyle/>
          <a:p>
            <a:r>
              <a:rPr kumimoji="1" lang="en-US" altLang="ja-JP" sz="2000" dirty="0" err="1">
                <a:solidFill>
                  <a:srgbClr val="FF0000"/>
                </a:solidFill>
              </a:rPr>
              <a:t>Iref</a:t>
            </a:r>
            <a:endParaRPr kumimoji="1" lang="ja-JP" altLang="en-US" sz="2000" dirty="0">
              <a:solidFill>
                <a:srgbClr val="FF0000"/>
              </a:solidFill>
            </a:endParaRPr>
          </a:p>
        </p:txBody>
      </p:sp>
      <p:cxnSp>
        <p:nvCxnSpPr>
          <p:cNvPr id="16" name="直線矢印コネクタ 15">
            <a:extLst>
              <a:ext uri="{FF2B5EF4-FFF2-40B4-BE49-F238E27FC236}">
                <a16:creationId xmlns:a16="http://schemas.microsoft.com/office/drawing/2014/main" id="{54DFF6BA-9723-4C19-9B6E-127B42B7F9E6}"/>
              </a:ext>
            </a:extLst>
          </p:cNvPr>
          <p:cNvCxnSpPr/>
          <p:nvPr/>
        </p:nvCxnSpPr>
        <p:spPr>
          <a:xfrm>
            <a:off x="1193536" y="1806799"/>
            <a:ext cx="0" cy="6645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65B61D22-C8B6-44FF-B1B7-5FFD8E15C9AC}"/>
              </a:ext>
            </a:extLst>
          </p:cNvPr>
          <p:cNvSpPr txBox="1"/>
          <p:nvPr/>
        </p:nvSpPr>
        <p:spPr>
          <a:xfrm>
            <a:off x="4176923" y="1807127"/>
            <a:ext cx="532197" cy="400110"/>
          </a:xfrm>
          <a:prstGeom prst="rect">
            <a:avLst/>
          </a:prstGeom>
          <a:noFill/>
        </p:spPr>
        <p:txBody>
          <a:bodyPr wrap="none" rtlCol="0">
            <a:spAutoFit/>
          </a:bodyPr>
          <a:lstStyle/>
          <a:p>
            <a:r>
              <a:rPr kumimoji="1" lang="en-US" altLang="ja-JP" sz="2000" dirty="0" err="1">
                <a:solidFill>
                  <a:srgbClr val="FF0000"/>
                </a:solidFill>
              </a:rPr>
              <a:t>Iref</a:t>
            </a:r>
            <a:endParaRPr kumimoji="1" lang="ja-JP" altLang="en-US" sz="2000" dirty="0">
              <a:solidFill>
                <a:srgbClr val="FF0000"/>
              </a:solidFill>
            </a:endParaRPr>
          </a:p>
        </p:txBody>
      </p:sp>
      <p:cxnSp>
        <p:nvCxnSpPr>
          <p:cNvPr id="20" name="直線矢印コネクタ 19">
            <a:extLst>
              <a:ext uri="{FF2B5EF4-FFF2-40B4-BE49-F238E27FC236}">
                <a16:creationId xmlns:a16="http://schemas.microsoft.com/office/drawing/2014/main" id="{7D013795-B6EC-4542-9F54-34A3BB286C57}"/>
              </a:ext>
            </a:extLst>
          </p:cNvPr>
          <p:cNvCxnSpPr/>
          <p:nvPr/>
        </p:nvCxnSpPr>
        <p:spPr>
          <a:xfrm>
            <a:off x="4217093" y="1807128"/>
            <a:ext cx="0" cy="6645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19A24279-824E-47B3-9E24-B7F89604C338}"/>
              </a:ext>
            </a:extLst>
          </p:cNvPr>
          <p:cNvSpPr txBox="1"/>
          <p:nvPr/>
        </p:nvSpPr>
        <p:spPr>
          <a:xfrm>
            <a:off x="6077467" y="1911993"/>
            <a:ext cx="660437" cy="400110"/>
          </a:xfrm>
          <a:prstGeom prst="rect">
            <a:avLst/>
          </a:prstGeom>
          <a:noFill/>
        </p:spPr>
        <p:txBody>
          <a:bodyPr wrap="none" rtlCol="0">
            <a:spAutoFit/>
          </a:bodyPr>
          <a:lstStyle/>
          <a:p>
            <a:r>
              <a:rPr kumimoji="1" lang="en-US" altLang="ja-JP" sz="2000" dirty="0">
                <a:solidFill>
                  <a:srgbClr val="FF0000"/>
                </a:solidFill>
              </a:rPr>
              <a:t>2Iref</a:t>
            </a:r>
            <a:endParaRPr kumimoji="1" lang="ja-JP" altLang="en-US" sz="2000" dirty="0">
              <a:solidFill>
                <a:srgbClr val="FF0000"/>
              </a:solidFill>
            </a:endParaRPr>
          </a:p>
        </p:txBody>
      </p:sp>
      <p:cxnSp>
        <p:nvCxnSpPr>
          <p:cNvPr id="22" name="直線矢印コネクタ 21">
            <a:extLst>
              <a:ext uri="{FF2B5EF4-FFF2-40B4-BE49-F238E27FC236}">
                <a16:creationId xmlns:a16="http://schemas.microsoft.com/office/drawing/2014/main" id="{B5AA7C9D-19C3-461A-9E37-BFDE0B662CE6}"/>
              </a:ext>
            </a:extLst>
          </p:cNvPr>
          <p:cNvCxnSpPr/>
          <p:nvPr/>
        </p:nvCxnSpPr>
        <p:spPr>
          <a:xfrm>
            <a:off x="6083296" y="1847622"/>
            <a:ext cx="0" cy="6645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01AD8974-B421-4C2C-B68C-B510E78A058E}"/>
                  </a:ext>
                </a:extLst>
              </p:cNvPr>
              <p:cNvSpPr txBox="1"/>
              <p:nvPr/>
            </p:nvSpPr>
            <p:spPr>
              <a:xfrm>
                <a:off x="1481766" y="4648464"/>
                <a:ext cx="641201" cy="528863"/>
              </a:xfrm>
              <a:prstGeom prst="rect">
                <a:avLst/>
              </a:prstGeom>
              <a:noFill/>
            </p:spPr>
            <p:txBody>
              <a:bodyPr wrap="none" rtlCol="0">
                <a:spAutoFit/>
              </a:bodyPr>
              <a:lstStyle/>
              <a:p>
                <a14:m>
                  <m:oMath xmlns:m="http://schemas.openxmlformats.org/officeDocument/2006/math">
                    <m:f>
                      <m:fPr>
                        <m:ctrlPr>
                          <a:rPr kumimoji="1" lang="en-US" altLang="ja-JP" sz="2000" b="0" i="1" smtClean="0">
                            <a:solidFill>
                              <a:srgbClr val="FF0000"/>
                            </a:solidFill>
                            <a:latin typeface="Cambria Math" panose="02040503050406030204" pitchFamily="18" charset="0"/>
                          </a:rPr>
                        </m:ctrlPr>
                      </m:fPr>
                      <m:num>
                        <m:r>
                          <a:rPr kumimoji="1" lang="en-US" altLang="ja-JP" sz="2000" b="0" i="1" smtClean="0">
                            <a:solidFill>
                              <a:srgbClr val="FF0000"/>
                            </a:solidFill>
                            <a:latin typeface="Cambria Math" panose="02040503050406030204" pitchFamily="18" charset="0"/>
                          </a:rPr>
                          <m:t>1</m:t>
                        </m:r>
                      </m:num>
                      <m:den>
                        <m:r>
                          <a:rPr kumimoji="1" lang="en-US" altLang="ja-JP" sz="2000" b="0" i="1" smtClean="0">
                            <a:solidFill>
                              <a:srgbClr val="FF0000"/>
                            </a:solidFill>
                            <a:latin typeface="Cambria Math" panose="02040503050406030204" pitchFamily="18" charset="0"/>
                          </a:rPr>
                          <m:t>5</m:t>
                        </m:r>
                      </m:den>
                    </m:f>
                  </m:oMath>
                </a14:m>
                <a:r>
                  <a:rPr kumimoji="1" lang="en-US" altLang="ja-JP" sz="2000" dirty="0" err="1">
                    <a:solidFill>
                      <a:srgbClr val="FF0000"/>
                    </a:solidFill>
                  </a:rPr>
                  <a:t>Iref</a:t>
                </a:r>
                <a:endParaRPr kumimoji="1" lang="ja-JP" altLang="en-US" sz="2000" dirty="0">
                  <a:solidFill>
                    <a:srgbClr val="FF0000"/>
                  </a:solidFill>
                </a:endParaRPr>
              </a:p>
            </p:txBody>
          </p:sp>
        </mc:Choice>
        <mc:Fallback xmlns="">
          <p:sp>
            <p:nvSpPr>
              <p:cNvPr id="23" name="テキスト ボックス 22">
                <a:extLst>
                  <a:ext uri="{FF2B5EF4-FFF2-40B4-BE49-F238E27FC236}">
                    <a16:creationId xmlns:a16="http://schemas.microsoft.com/office/drawing/2014/main" id="{01AD8974-B421-4C2C-B68C-B510E78A058E}"/>
                  </a:ext>
                </a:extLst>
              </p:cNvPr>
              <p:cNvSpPr txBox="1">
                <a:spLocks noRot="1" noChangeAspect="1" noMove="1" noResize="1" noEditPoints="1" noAdjustHandles="1" noChangeArrowheads="1" noChangeShapeType="1" noTextEdit="1"/>
              </p:cNvSpPr>
              <p:nvPr/>
            </p:nvSpPr>
            <p:spPr>
              <a:xfrm>
                <a:off x="1481766" y="4648464"/>
                <a:ext cx="641201" cy="528863"/>
              </a:xfrm>
              <a:prstGeom prst="rect">
                <a:avLst/>
              </a:prstGeom>
              <a:blipFill>
                <a:blip r:embed="rId5"/>
                <a:stretch>
                  <a:fillRect r="-11429" b="-10465"/>
                </a:stretch>
              </a:blipFill>
            </p:spPr>
            <p:txBody>
              <a:bodyPr/>
              <a:lstStyle/>
              <a:p>
                <a:r>
                  <a:rPr lang="ja-JP" altLang="en-US">
                    <a:noFill/>
                  </a:rPr>
                  <a:t> </a:t>
                </a:r>
              </a:p>
            </p:txBody>
          </p:sp>
        </mc:Fallback>
      </mc:AlternateContent>
      <p:cxnSp>
        <p:nvCxnSpPr>
          <p:cNvPr id="24" name="直線矢印コネクタ 23">
            <a:extLst>
              <a:ext uri="{FF2B5EF4-FFF2-40B4-BE49-F238E27FC236}">
                <a16:creationId xmlns:a16="http://schemas.microsoft.com/office/drawing/2014/main" id="{BE10891E-8213-4A21-96D1-5B8F7B2C982F}"/>
              </a:ext>
            </a:extLst>
          </p:cNvPr>
          <p:cNvCxnSpPr/>
          <p:nvPr/>
        </p:nvCxnSpPr>
        <p:spPr>
          <a:xfrm>
            <a:off x="2122967" y="4623869"/>
            <a:ext cx="0" cy="6645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タイトル 1">
            <a:extLst>
              <a:ext uri="{FF2B5EF4-FFF2-40B4-BE49-F238E27FC236}">
                <a16:creationId xmlns:a16="http://schemas.microsoft.com/office/drawing/2014/main" id="{13FE04BF-A609-456E-9117-45392D5A0E30}"/>
              </a:ext>
            </a:extLst>
          </p:cNvPr>
          <p:cNvSpPr txBox="1">
            <a:spLocks/>
          </p:cNvSpPr>
          <p:nvPr/>
        </p:nvSpPr>
        <p:spPr>
          <a:xfrm>
            <a:off x="577124" y="196984"/>
            <a:ext cx="7989752" cy="1083329"/>
          </a:xfrm>
          <a:prstGeom prst="rect">
            <a:avLst/>
          </a:prstGeom>
        </p:spPr>
        <p:txBody>
          <a:bodyPr vert="horz" lIns="91440" tIns="45720" rIns="91440" bIns="45720" rtlCol="0" anchor="b">
            <a:normAutofit/>
          </a:bodyPr>
          <a:lstStyle>
            <a:lvl1pPr algn="l" defTabSz="457200" rtl="0" eaLnBrk="1" latinLnBrk="0" hangingPunct="1">
              <a:spcBef>
                <a:spcPct val="0"/>
              </a:spcBef>
              <a:buNone/>
              <a:defRPr kumimoji="1" sz="2800" b="0" kern="1200" cap="none" baseline="0">
                <a:solidFill>
                  <a:schemeClr val="bg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dirty="0"/>
              <a:t>帰還付き差動増幅回路による</a:t>
            </a:r>
            <a:endParaRPr lang="en-US" altLang="ja-JP" dirty="0"/>
          </a:p>
          <a:p>
            <a:r>
              <a:rPr lang="ja-JP" altLang="en-US" dirty="0"/>
              <a:t>極低温電荷積分型増幅器の開発</a:t>
            </a:r>
          </a:p>
        </p:txBody>
      </p:sp>
      <p:pic>
        <p:nvPicPr>
          <p:cNvPr id="27" name="図 26">
            <a:extLst>
              <a:ext uri="{FF2B5EF4-FFF2-40B4-BE49-F238E27FC236}">
                <a16:creationId xmlns:a16="http://schemas.microsoft.com/office/drawing/2014/main" id="{7622EA39-E8E3-4891-BA6F-86D9CA19CE17}"/>
              </a:ext>
            </a:extLst>
          </p:cNvPr>
          <p:cNvPicPr>
            <a:picLocks noChangeAspect="1"/>
          </p:cNvPicPr>
          <p:nvPr/>
        </p:nvPicPr>
        <p:blipFill rotWithShape="1">
          <a:blip r:embed="rId6">
            <a:clrChange>
              <a:clrFrom>
                <a:srgbClr val="000001"/>
              </a:clrFrom>
              <a:clrTo>
                <a:srgbClr val="000001">
                  <a:alpha val="0"/>
                </a:srgbClr>
              </a:clrTo>
            </a:clrChange>
          </a:blip>
          <a:srcRect l="21582" t="12239" r="17199" b="8059"/>
          <a:stretch/>
        </p:blipFill>
        <p:spPr>
          <a:xfrm>
            <a:off x="-50737" y="1359318"/>
            <a:ext cx="6940296" cy="5283343"/>
          </a:xfrm>
          <a:prstGeom prst="rect">
            <a:avLst/>
          </a:prstGeom>
          <a:ln>
            <a:noFill/>
          </a:ln>
        </p:spPr>
      </p:pic>
      <p:sp>
        <p:nvSpPr>
          <p:cNvPr id="2" name="スライド番号プレースホルダー 1">
            <a:extLst>
              <a:ext uri="{FF2B5EF4-FFF2-40B4-BE49-F238E27FC236}">
                <a16:creationId xmlns:a16="http://schemas.microsoft.com/office/drawing/2014/main" id="{A7980098-42BD-49AF-A91E-4FFF3222561F}"/>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
        <p:nvSpPr>
          <p:cNvPr id="6" name="正方形/長方形 5">
            <a:extLst>
              <a:ext uri="{FF2B5EF4-FFF2-40B4-BE49-F238E27FC236}">
                <a16:creationId xmlns:a16="http://schemas.microsoft.com/office/drawing/2014/main" id="{E57EB81B-CFB3-4E07-8B4E-73436FA42AA0}"/>
              </a:ext>
            </a:extLst>
          </p:cNvPr>
          <p:cNvSpPr/>
          <p:nvPr/>
        </p:nvSpPr>
        <p:spPr>
          <a:xfrm>
            <a:off x="136714" y="1259827"/>
            <a:ext cx="1500732" cy="523220"/>
          </a:xfrm>
          <a:prstGeom prst="rect">
            <a:avLst/>
          </a:prstGeom>
        </p:spPr>
        <p:txBody>
          <a:bodyPr wrap="none">
            <a:spAutoFit/>
          </a:bodyPr>
          <a:lstStyle/>
          <a:p>
            <a:r>
              <a:rPr lang="en-US" altLang="ja-JP" sz="2800" dirty="0"/>
              <a:t>SOI-STJ5</a:t>
            </a:r>
            <a:endParaRPr lang="ja-JP" altLang="en-US" sz="2800" dirty="0"/>
          </a:p>
        </p:txBody>
      </p:sp>
    </p:spTree>
    <p:extLst>
      <p:ext uri="{BB962C8B-B14F-4D97-AF65-F5344CB8AC3E}">
        <p14:creationId xmlns:p14="http://schemas.microsoft.com/office/powerpoint/2010/main" val="1200688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A48FD68-42A8-4959-A4F6-F0B7EB87AEAC}"/>
              </a:ext>
            </a:extLst>
          </p:cNvPr>
          <p:cNvSpPr>
            <a:spLocks noGrp="1"/>
          </p:cNvSpPr>
          <p:nvPr>
            <p:ph type="title"/>
          </p:nvPr>
        </p:nvSpPr>
        <p:spPr/>
        <p:txBody>
          <a:bodyPr/>
          <a:lstStyle/>
          <a:p>
            <a:r>
              <a:rPr kumimoji="1" lang="ja-JP" altLang="en-US" dirty="0"/>
              <a:t>信号電荷増幅試験の測定系</a:t>
            </a:r>
          </a:p>
        </p:txBody>
      </p:sp>
      <p:sp>
        <p:nvSpPr>
          <p:cNvPr id="80" name="コンテンツ プレースホルダー 79">
            <a:extLst>
              <a:ext uri="{FF2B5EF4-FFF2-40B4-BE49-F238E27FC236}">
                <a16:creationId xmlns:a16="http://schemas.microsoft.com/office/drawing/2014/main" id="{883B1407-B425-4847-A6A9-C71EE152BC06}"/>
              </a:ext>
            </a:extLst>
          </p:cNvPr>
          <p:cNvSpPr>
            <a:spLocks noGrp="1"/>
          </p:cNvSpPr>
          <p:nvPr>
            <p:ph idx="1"/>
          </p:nvPr>
        </p:nvSpPr>
        <p:spPr>
          <a:xfrm>
            <a:off x="5971116" y="3973637"/>
            <a:ext cx="3178892" cy="1616996"/>
          </a:xfrm>
        </p:spPr>
        <p:txBody>
          <a:bodyPr>
            <a:normAutofit/>
          </a:bodyPr>
          <a:lstStyle/>
          <a:p>
            <a:r>
              <a:rPr lang="ja-JP" altLang="en-US" sz="1800" dirty="0"/>
              <a:t>パルス波を容量</a:t>
            </a:r>
            <a:r>
              <a:rPr lang="en-US" altLang="ja-JP" sz="1800" dirty="0"/>
              <a:t>C</a:t>
            </a:r>
            <a:r>
              <a:rPr lang="ja-JP" altLang="en-US" sz="1800" dirty="0"/>
              <a:t>に入力し、電荷に変換して</a:t>
            </a:r>
            <a:r>
              <a:rPr lang="en-US" altLang="ja-JP" sz="1800" dirty="0"/>
              <a:t>SOI-STJ5</a:t>
            </a:r>
            <a:r>
              <a:rPr lang="ja-JP" altLang="en-US" sz="1800"/>
              <a:t>で増幅</a:t>
            </a:r>
            <a:r>
              <a:rPr lang="ja-JP" altLang="en-US" sz="1800" dirty="0"/>
              <a:t>試験を行った。</a:t>
            </a:r>
            <a:endParaRPr lang="en-US" altLang="ja-JP" sz="1800" dirty="0"/>
          </a:p>
          <a:p>
            <a:pPr lvl="1">
              <a:buFont typeface="Wingdings" panose="05000000000000000000" pitchFamily="2" charset="2"/>
              <a:buChar char="Ø"/>
            </a:pPr>
            <a:endParaRPr lang="en-US" altLang="ja-JP" sz="1600" dirty="0"/>
          </a:p>
        </p:txBody>
      </p:sp>
      <p:grpSp>
        <p:nvGrpSpPr>
          <p:cNvPr id="52" name="グループ化 51">
            <a:extLst>
              <a:ext uri="{FF2B5EF4-FFF2-40B4-BE49-F238E27FC236}">
                <a16:creationId xmlns:a16="http://schemas.microsoft.com/office/drawing/2014/main" id="{8CBBFB76-BBE8-44C8-8281-EFF800B935DE}"/>
              </a:ext>
            </a:extLst>
          </p:cNvPr>
          <p:cNvGrpSpPr/>
          <p:nvPr/>
        </p:nvGrpSpPr>
        <p:grpSpPr>
          <a:xfrm>
            <a:off x="-23622" y="1282061"/>
            <a:ext cx="7519506" cy="3928241"/>
            <a:chOff x="15410" y="1318599"/>
            <a:chExt cx="7817268" cy="3928241"/>
          </a:xfrm>
        </p:grpSpPr>
        <p:grpSp>
          <p:nvGrpSpPr>
            <p:cNvPr id="24" name="グループ化 23">
              <a:extLst>
                <a:ext uri="{FF2B5EF4-FFF2-40B4-BE49-F238E27FC236}">
                  <a16:creationId xmlns:a16="http://schemas.microsoft.com/office/drawing/2014/main" id="{881A3B29-C287-420A-8D5C-9F46DC9378D4}"/>
                </a:ext>
              </a:extLst>
            </p:cNvPr>
            <p:cNvGrpSpPr/>
            <p:nvPr/>
          </p:nvGrpSpPr>
          <p:grpSpPr>
            <a:xfrm>
              <a:off x="15410" y="1318599"/>
              <a:ext cx="7817268" cy="3928241"/>
              <a:chOff x="168988" y="1296948"/>
              <a:chExt cx="7817268" cy="3928241"/>
            </a:xfrm>
          </p:grpSpPr>
          <p:grpSp>
            <p:nvGrpSpPr>
              <p:cNvPr id="16" name="グループ化 15">
                <a:extLst>
                  <a:ext uri="{FF2B5EF4-FFF2-40B4-BE49-F238E27FC236}">
                    <a16:creationId xmlns:a16="http://schemas.microsoft.com/office/drawing/2014/main" id="{5C075BE9-65A3-4DC8-A128-D6532E06C6B1}"/>
                  </a:ext>
                </a:extLst>
              </p:cNvPr>
              <p:cNvGrpSpPr/>
              <p:nvPr/>
            </p:nvGrpSpPr>
            <p:grpSpPr>
              <a:xfrm>
                <a:off x="1799681" y="1296948"/>
                <a:ext cx="6186575" cy="3928241"/>
                <a:chOff x="1389799" y="2156733"/>
                <a:chExt cx="6186575" cy="3928241"/>
              </a:xfrm>
            </p:grpSpPr>
            <p:grpSp>
              <p:nvGrpSpPr>
                <p:cNvPr id="164" name="グループ化 163">
                  <a:extLst>
                    <a:ext uri="{FF2B5EF4-FFF2-40B4-BE49-F238E27FC236}">
                      <a16:creationId xmlns:a16="http://schemas.microsoft.com/office/drawing/2014/main" id="{E6F4AE1A-B12B-4F6C-A940-60E363C3408B}"/>
                    </a:ext>
                  </a:extLst>
                </p:cNvPr>
                <p:cNvGrpSpPr/>
                <p:nvPr/>
              </p:nvGrpSpPr>
              <p:grpSpPr>
                <a:xfrm>
                  <a:off x="1389799" y="2189801"/>
                  <a:ext cx="6186575" cy="3895173"/>
                  <a:chOff x="1244422" y="1453127"/>
                  <a:chExt cx="8326060" cy="4693730"/>
                </a:xfrm>
              </p:grpSpPr>
              <p:sp>
                <p:nvSpPr>
                  <p:cNvPr id="134" name="四角形: 角を丸くする 133">
                    <a:extLst>
                      <a:ext uri="{FF2B5EF4-FFF2-40B4-BE49-F238E27FC236}">
                        <a16:creationId xmlns:a16="http://schemas.microsoft.com/office/drawing/2014/main" id="{4E9BA7C2-F103-42C1-8BDF-6ECF43952462}"/>
                      </a:ext>
                    </a:extLst>
                  </p:cNvPr>
                  <p:cNvSpPr/>
                  <p:nvPr/>
                </p:nvSpPr>
                <p:spPr>
                  <a:xfrm>
                    <a:off x="5385514" y="1453127"/>
                    <a:ext cx="2401628" cy="2473664"/>
                  </a:xfrm>
                  <a:prstGeom prst="roundRect">
                    <a:avLst/>
                  </a:prstGeom>
                  <a:solidFill>
                    <a:srgbClr val="D5F4FF"/>
                  </a:solid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二等辺三角形 3">
                    <a:extLst>
                      <a:ext uri="{FF2B5EF4-FFF2-40B4-BE49-F238E27FC236}">
                        <a16:creationId xmlns:a16="http://schemas.microsoft.com/office/drawing/2014/main" id="{36EA2BDB-5F21-4390-9331-E902FEE4C17F}"/>
                      </a:ext>
                    </a:extLst>
                  </p:cNvPr>
                  <p:cNvSpPr/>
                  <p:nvPr/>
                </p:nvSpPr>
                <p:spPr>
                  <a:xfrm rot="5400000">
                    <a:off x="5924484" y="2502062"/>
                    <a:ext cx="1462629" cy="1289785"/>
                  </a:xfrm>
                  <a:prstGeom prst="triangl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13C43D02-F30B-4233-BA07-F4CA60B177E9}"/>
                      </a:ext>
                    </a:extLst>
                  </p:cNvPr>
                  <p:cNvCxnSpPr/>
                  <p:nvPr/>
                </p:nvCxnSpPr>
                <p:spPr>
                  <a:xfrm flipH="1">
                    <a:off x="4870254" y="2837041"/>
                    <a:ext cx="113554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A5E93A3C-5C08-43A3-BB8D-17AE0DE79FBF}"/>
                      </a:ext>
                    </a:extLst>
                  </p:cNvPr>
                  <p:cNvSpPr txBox="1"/>
                  <p:nvPr/>
                </p:nvSpPr>
                <p:spPr>
                  <a:xfrm>
                    <a:off x="6010906" y="2951974"/>
                    <a:ext cx="1177915" cy="370875"/>
                  </a:xfrm>
                  <a:prstGeom prst="rect">
                    <a:avLst/>
                  </a:prstGeom>
                  <a:noFill/>
                  <a:ln w="28575">
                    <a:noFill/>
                  </a:ln>
                </p:spPr>
                <p:txBody>
                  <a:bodyPr wrap="none" rtlCol="0">
                    <a:spAutoFit/>
                  </a:bodyPr>
                  <a:lstStyle/>
                  <a:p>
                    <a:r>
                      <a:rPr kumimoji="1" lang="en-US" altLang="ja-JP" sz="1400" dirty="0"/>
                      <a:t>SOI-STJ5</a:t>
                    </a:r>
                    <a:endParaRPr kumimoji="1" lang="ja-JP" altLang="en-US" sz="2000" dirty="0"/>
                  </a:p>
                </p:txBody>
              </p:sp>
              <p:cxnSp>
                <p:nvCxnSpPr>
                  <p:cNvPr id="18" name="直線コネクタ 17">
                    <a:extLst>
                      <a:ext uri="{FF2B5EF4-FFF2-40B4-BE49-F238E27FC236}">
                        <a16:creationId xmlns:a16="http://schemas.microsoft.com/office/drawing/2014/main" id="{C50A5F5B-FA67-48B6-BAC4-0067276746CC}"/>
                      </a:ext>
                    </a:extLst>
                  </p:cNvPr>
                  <p:cNvCxnSpPr>
                    <a:cxnSpLocks/>
                  </p:cNvCxnSpPr>
                  <p:nvPr/>
                </p:nvCxnSpPr>
                <p:spPr>
                  <a:xfrm flipH="1">
                    <a:off x="2384526" y="2858317"/>
                    <a:ext cx="745594" cy="0"/>
                  </a:xfrm>
                  <a:prstGeom prst="line">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3A48E57C-A7A0-491E-9558-D18BE3922A61}"/>
                      </a:ext>
                    </a:extLst>
                  </p:cNvPr>
                  <p:cNvCxnSpPr/>
                  <p:nvPr/>
                </p:nvCxnSpPr>
                <p:spPr>
                  <a:xfrm flipH="1">
                    <a:off x="5542380" y="3411801"/>
                    <a:ext cx="46341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3D76C239-7E60-4CDE-9539-D21AE2956C8D}"/>
                      </a:ext>
                    </a:extLst>
                  </p:cNvPr>
                  <p:cNvCxnSpPr/>
                  <p:nvPr/>
                </p:nvCxnSpPr>
                <p:spPr>
                  <a:xfrm flipH="1">
                    <a:off x="7320344" y="3146954"/>
                    <a:ext cx="1935800" cy="0"/>
                  </a:xfrm>
                  <a:prstGeom prst="line">
                    <a:avLst/>
                  </a:prstGeom>
                  <a:ln w="28575">
                    <a:headEnd type="arrow"/>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4FB372B0-2C7F-451B-B7BA-6C4D15A55177}"/>
                      </a:ext>
                    </a:extLst>
                  </p:cNvPr>
                  <p:cNvCxnSpPr>
                    <a:cxnSpLocks/>
                  </p:cNvCxnSpPr>
                  <p:nvPr/>
                </p:nvCxnSpPr>
                <p:spPr>
                  <a:xfrm flipH="1">
                    <a:off x="1485045" y="2243619"/>
                    <a:ext cx="72736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051CD922-53D4-44CD-8703-535D98CF5DD1}"/>
                      </a:ext>
                    </a:extLst>
                  </p:cNvPr>
                  <p:cNvCxnSpPr>
                    <a:cxnSpLocks/>
                  </p:cNvCxnSpPr>
                  <p:nvPr/>
                </p:nvCxnSpPr>
                <p:spPr>
                  <a:xfrm flipV="1">
                    <a:off x="5533037" y="4151204"/>
                    <a:ext cx="0" cy="5635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F6B60E40-482B-42AF-8137-7D3E52344395}"/>
                      </a:ext>
                    </a:extLst>
                  </p:cNvPr>
                  <p:cNvCxnSpPr>
                    <a:cxnSpLocks/>
                  </p:cNvCxnSpPr>
                  <p:nvPr/>
                </p:nvCxnSpPr>
                <p:spPr>
                  <a:xfrm flipV="1">
                    <a:off x="6724144" y="3483260"/>
                    <a:ext cx="0" cy="10461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FD30A9B4-C7D6-4597-BF33-F786B41E086C}"/>
                      </a:ext>
                    </a:extLst>
                  </p:cNvPr>
                  <p:cNvCxnSpPr>
                    <a:cxnSpLocks/>
                  </p:cNvCxnSpPr>
                  <p:nvPr/>
                </p:nvCxnSpPr>
                <p:spPr>
                  <a:xfrm flipV="1">
                    <a:off x="4390706" y="3525353"/>
                    <a:ext cx="0" cy="2967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9D89FCC4-557C-4020-BE89-8C03E53F753C}"/>
                      </a:ext>
                    </a:extLst>
                  </p:cNvPr>
                  <p:cNvCxnSpPr>
                    <a:cxnSpLocks/>
                  </p:cNvCxnSpPr>
                  <p:nvPr/>
                </p:nvCxnSpPr>
                <p:spPr>
                  <a:xfrm flipH="1" flipV="1">
                    <a:off x="2198496" y="3262366"/>
                    <a:ext cx="1" cy="140570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1F090DF8-7C93-4599-B0EE-D1677FE6B5F8}"/>
                      </a:ext>
                    </a:extLst>
                  </p:cNvPr>
                  <p:cNvCxnSpPr>
                    <a:cxnSpLocks/>
                  </p:cNvCxnSpPr>
                  <p:nvPr/>
                </p:nvCxnSpPr>
                <p:spPr>
                  <a:xfrm flipV="1">
                    <a:off x="1485045" y="2236254"/>
                    <a:ext cx="0" cy="92633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17F2799D-1430-4AF9-B32B-B0B3B288AECF}"/>
                      </a:ext>
                    </a:extLst>
                  </p:cNvPr>
                  <p:cNvCxnSpPr>
                    <a:cxnSpLocks/>
                    <a:endCxn id="51" idx="4"/>
                  </p:cNvCxnSpPr>
                  <p:nvPr/>
                </p:nvCxnSpPr>
                <p:spPr>
                  <a:xfrm flipH="1" flipV="1">
                    <a:off x="1495669" y="3541134"/>
                    <a:ext cx="4988" cy="11221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EB74ED6-1CA9-4F67-BDE8-DDFD80B3214F}"/>
                      </a:ext>
                    </a:extLst>
                  </p:cNvPr>
                  <p:cNvCxnSpPr>
                    <a:cxnSpLocks/>
                  </p:cNvCxnSpPr>
                  <p:nvPr/>
                </p:nvCxnSpPr>
                <p:spPr>
                  <a:xfrm flipV="1">
                    <a:off x="2209943" y="2243619"/>
                    <a:ext cx="0" cy="3200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5D5ED962-B69A-40D8-92FA-FFA10C886C32}"/>
                      </a:ext>
                    </a:extLst>
                  </p:cNvPr>
                  <p:cNvCxnSpPr>
                    <a:cxnSpLocks/>
                  </p:cNvCxnSpPr>
                  <p:nvPr/>
                </p:nvCxnSpPr>
                <p:spPr>
                  <a:xfrm flipV="1">
                    <a:off x="4995266" y="2858317"/>
                    <a:ext cx="0" cy="66863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CD2B431B-6495-4124-9316-D11B9FA4829E}"/>
                      </a:ext>
                    </a:extLst>
                  </p:cNvPr>
                  <p:cNvCxnSpPr>
                    <a:cxnSpLocks/>
                  </p:cNvCxnSpPr>
                  <p:nvPr/>
                </p:nvCxnSpPr>
                <p:spPr>
                  <a:xfrm flipV="1">
                    <a:off x="4501127" y="4462583"/>
                    <a:ext cx="0" cy="1218394"/>
                  </a:xfrm>
                  <a:prstGeom prst="line">
                    <a:avLst/>
                  </a:prstGeom>
                  <a:ln w="28575">
                    <a:headEnd type="arrow"/>
                  </a:ln>
                </p:spPr>
                <p:style>
                  <a:lnRef idx="1">
                    <a:schemeClr val="accent1"/>
                  </a:lnRef>
                  <a:fillRef idx="0">
                    <a:schemeClr val="accent1"/>
                  </a:fillRef>
                  <a:effectRef idx="0">
                    <a:schemeClr val="accent1"/>
                  </a:effectRef>
                  <a:fontRef idx="minor">
                    <a:schemeClr val="tx1"/>
                  </a:fontRef>
                </p:style>
              </p:cxnSp>
              <p:grpSp>
                <p:nvGrpSpPr>
                  <p:cNvPr id="65" name="グループ化 64">
                    <a:extLst>
                      <a:ext uri="{FF2B5EF4-FFF2-40B4-BE49-F238E27FC236}">
                        <a16:creationId xmlns:a16="http://schemas.microsoft.com/office/drawing/2014/main" id="{933E54FA-32F6-4A56-A4FB-6CCDFE0FD3BD}"/>
                      </a:ext>
                    </a:extLst>
                  </p:cNvPr>
                  <p:cNvGrpSpPr/>
                  <p:nvPr/>
                </p:nvGrpSpPr>
                <p:grpSpPr>
                  <a:xfrm>
                    <a:off x="1913417" y="4657069"/>
                    <a:ext cx="595521" cy="184404"/>
                    <a:chOff x="2253736" y="4744212"/>
                    <a:chExt cx="595521" cy="184404"/>
                  </a:xfrm>
                </p:grpSpPr>
                <p:cxnSp>
                  <p:nvCxnSpPr>
                    <p:cNvPr id="33" name="直線コネクタ 32">
                      <a:extLst>
                        <a:ext uri="{FF2B5EF4-FFF2-40B4-BE49-F238E27FC236}">
                          <a16:creationId xmlns:a16="http://schemas.microsoft.com/office/drawing/2014/main" id="{CEE07D43-C987-4FE8-B92D-F19CDF62BCF1}"/>
                        </a:ext>
                      </a:extLst>
                    </p:cNvPr>
                    <p:cNvCxnSpPr/>
                    <p:nvPr/>
                  </p:nvCxnSpPr>
                  <p:spPr>
                    <a:xfrm flipH="1">
                      <a:off x="2253736" y="4744212"/>
                      <a:ext cx="59552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A896C88E-7B8D-41C6-9CA5-B65E3480C0B3}"/>
                        </a:ext>
                      </a:extLst>
                    </p:cNvPr>
                    <p:cNvCxnSpPr>
                      <a:cxnSpLocks/>
                    </p:cNvCxnSpPr>
                    <p:nvPr/>
                  </p:nvCxnSpPr>
                  <p:spPr>
                    <a:xfrm flipH="1">
                      <a:off x="2329326" y="4744212"/>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0C14AAF9-4D9B-48FF-96C8-807EC59777F1}"/>
                        </a:ext>
                      </a:extLst>
                    </p:cNvPr>
                    <p:cNvCxnSpPr>
                      <a:cxnSpLocks/>
                    </p:cNvCxnSpPr>
                    <p:nvPr/>
                  </p:nvCxnSpPr>
                  <p:spPr>
                    <a:xfrm flipH="1">
                      <a:off x="2504851" y="4744212"/>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CA030697-E672-438F-998C-951C2AD33A5D}"/>
                        </a:ext>
                      </a:extLst>
                    </p:cNvPr>
                    <p:cNvCxnSpPr>
                      <a:cxnSpLocks/>
                    </p:cNvCxnSpPr>
                    <p:nvPr/>
                  </p:nvCxnSpPr>
                  <p:spPr>
                    <a:xfrm flipH="1">
                      <a:off x="2668282" y="4744212"/>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57" name="グループ化 56">
                    <a:extLst>
                      <a:ext uri="{FF2B5EF4-FFF2-40B4-BE49-F238E27FC236}">
                        <a16:creationId xmlns:a16="http://schemas.microsoft.com/office/drawing/2014/main" id="{EE93E41C-C60D-4678-8D51-1D974C0BA702}"/>
                      </a:ext>
                    </a:extLst>
                  </p:cNvPr>
                  <p:cNvGrpSpPr/>
                  <p:nvPr/>
                </p:nvGrpSpPr>
                <p:grpSpPr>
                  <a:xfrm>
                    <a:off x="1244422" y="4668067"/>
                    <a:ext cx="595521" cy="184404"/>
                    <a:chOff x="1453636" y="4744212"/>
                    <a:chExt cx="595521" cy="184404"/>
                  </a:xfrm>
                </p:grpSpPr>
                <p:cxnSp>
                  <p:nvCxnSpPr>
                    <p:cNvPr id="34" name="直線コネクタ 33">
                      <a:extLst>
                        <a:ext uri="{FF2B5EF4-FFF2-40B4-BE49-F238E27FC236}">
                          <a16:creationId xmlns:a16="http://schemas.microsoft.com/office/drawing/2014/main" id="{2AC2F7E1-8F7A-42DE-BC1A-D9D2EF84CA71}"/>
                        </a:ext>
                      </a:extLst>
                    </p:cNvPr>
                    <p:cNvCxnSpPr/>
                    <p:nvPr/>
                  </p:nvCxnSpPr>
                  <p:spPr>
                    <a:xfrm flipH="1">
                      <a:off x="1453636" y="4744212"/>
                      <a:ext cx="59552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37C5863E-0ED2-4FD3-9EB0-CA96D7BF443D}"/>
                        </a:ext>
                      </a:extLst>
                    </p:cNvPr>
                    <p:cNvCxnSpPr>
                      <a:cxnSpLocks/>
                    </p:cNvCxnSpPr>
                    <p:nvPr/>
                  </p:nvCxnSpPr>
                  <p:spPr>
                    <a:xfrm flipH="1">
                      <a:off x="1506118" y="4744212"/>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06421B9F-2881-40AA-B039-704A30769C01}"/>
                        </a:ext>
                      </a:extLst>
                    </p:cNvPr>
                    <p:cNvCxnSpPr>
                      <a:cxnSpLocks/>
                    </p:cNvCxnSpPr>
                    <p:nvPr/>
                  </p:nvCxnSpPr>
                  <p:spPr>
                    <a:xfrm flipH="1">
                      <a:off x="1681643" y="4744212"/>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144793C4-6C49-4255-A3B1-5F2257B688EE}"/>
                        </a:ext>
                      </a:extLst>
                    </p:cNvPr>
                    <p:cNvCxnSpPr>
                      <a:cxnSpLocks/>
                    </p:cNvCxnSpPr>
                    <p:nvPr/>
                  </p:nvCxnSpPr>
                  <p:spPr>
                    <a:xfrm flipH="1">
                      <a:off x="1845074" y="4744212"/>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66" name="グループ化 65">
                    <a:extLst>
                      <a:ext uri="{FF2B5EF4-FFF2-40B4-BE49-F238E27FC236}">
                        <a16:creationId xmlns:a16="http://schemas.microsoft.com/office/drawing/2014/main" id="{79B3D7EA-940E-40F0-BB50-33961F1D9A39}"/>
                      </a:ext>
                    </a:extLst>
                  </p:cNvPr>
                  <p:cNvGrpSpPr/>
                  <p:nvPr/>
                </p:nvGrpSpPr>
                <p:grpSpPr>
                  <a:xfrm>
                    <a:off x="5300261" y="4722484"/>
                    <a:ext cx="595521" cy="184404"/>
                    <a:chOff x="3757924" y="5065776"/>
                    <a:chExt cx="595521" cy="184404"/>
                  </a:xfrm>
                </p:grpSpPr>
                <p:cxnSp>
                  <p:nvCxnSpPr>
                    <p:cNvPr id="35" name="直線コネクタ 34">
                      <a:extLst>
                        <a:ext uri="{FF2B5EF4-FFF2-40B4-BE49-F238E27FC236}">
                          <a16:creationId xmlns:a16="http://schemas.microsoft.com/office/drawing/2014/main" id="{FE7B3935-086D-4156-96B6-BF11F2F8174E}"/>
                        </a:ext>
                      </a:extLst>
                    </p:cNvPr>
                    <p:cNvCxnSpPr/>
                    <p:nvPr/>
                  </p:nvCxnSpPr>
                  <p:spPr>
                    <a:xfrm flipH="1">
                      <a:off x="3757924" y="5070348"/>
                      <a:ext cx="59552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75BA73F8-F1C5-4A30-AD02-F0AF8F9B8304}"/>
                        </a:ext>
                      </a:extLst>
                    </p:cNvPr>
                    <p:cNvCxnSpPr>
                      <a:cxnSpLocks/>
                    </p:cNvCxnSpPr>
                    <p:nvPr/>
                  </p:nvCxnSpPr>
                  <p:spPr>
                    <a:xfrm flipH="1">
                      <a:off x="3815176" y="5065776"/>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610E2192-8523-4E10-A20C-C70B6D3D0483}"/>
                        </a:ext>
                      </a:extLst>
                    </p:cNvPr>
                    <p:cNvCxnSpPr>
                      <a:cxnSpLocks/>
                    </p:cNvCxnSpPr>
                    <p:nvPr/>
                  </p:nvCxnSpPr>
                  <p:spPr>
                    <a:xfrm flipH="1">
                      <a:off x="3990701" y="5065776"/>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CD73547D-4D04-4A6E-9C02-6F910B3BD458}"/>
                        </a:ext>
                      </a:extLst>
                    </p:cNvPr>
                    <p:cNvCxnSpPr>
                      <a:cxnSpLocks/>
                    </p:cNvCxnSpPr>
                    <p:nvPr/>
                  </p:nvCxnSpPr>
                  <p:spPr>
                    <a:xfrm flipH="1">
                      <a:off x="4154132" y="5065776"/>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56" name="グループ化 55">
                    <a:extLst>
                      <a:ext uri="{FF2B5EF4-FFF2-40B4-BE49-F238E27FC236}">
                        <a16:creationId xmlns:a16="http://schemas.microsoft.com/office/drawing/2014/main" id="{5F59306D-D0A2-4E4F-A5C3-20DE9204C672}"/>
                      </a:ext>
                    </a:extLst>
                  </p:cNvPr>
                  <p:cNvGrpSpPr/>
                  <p:nvPr/>
                </p:nvGrpSpPr>
                <p:grpSpPr>
                  <a:xfrm rot="5400000">
                    <a:off x="4409326" y="2426265"/>
                    <a:ext cx="207671" cy="714183"/>
                    <a:chOff x="2381705" y="2624328"/>
                    <a:chExt cx="207671" cy="714183"/>
                  </a:xfrm>
                </p:grpSpPr>
                <p:cxnSp>
                  <p:nvCxnSpPr>
                    <p:cNvPr id="45" name="直線コネクタ 44">
                      <a:extLst>
                        <a:ext uri="{FF2B5EF4-FFF2-40B4-BE49-F238E27FC236}">
                          <a16:creationId xmlns:a16="http://schemas.microsoft.com/office/drawing/2014/main" id="{D8AEBD1C-A666-4EE4-8C4F-DD1823EB6E0C}"/>
                        </a:ext>
                      </a:extLst>
                    </p:cNvPr>
                    <p:cNvCxnSpPr>
                      <a:cxnSpLocks/>
                    </p:cNvCxnSpPr>
                    <p:nvPr/>
                  </p:nvCxnSpPr>
                  <p:spPr>
                    <a:xfrm flipH="1">
                      <a:off x="2381705" y="2624328"/>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ACDC55B6-95FC-413A-8A48-2AF6069B5839}"/>
                        </a:ext>
                      </a:extLst>
                    </p:cNvPr>
                    <p:cNvCxnSpPr>
                      <a:cxnSpLocks/>
                    </p:cNvCxnSpPr>
                    <p:nvPr/>
                  </p:nvCxnSpPr>
                  <p:spPr>
                    <a:xfrm flipH="1">
                      <a:off x="2398876" y="2870020"/>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D765C812-5386-4946-A051-571755B33AD8}"/>
                        </a:ext>
                      </a:extLst>
                    </p:cNvPr>
                    <p:cNvCxnSpPr>
                      <a:cxnSpLocks/>
                    </p:cNvCxnSpPr>
                    <p:nvPr/>
                  </p:nvCxnSpPr>
                  <p:spPr>
                    <a:xfrm flipH="1">
                      <a:off x="2413851" y="3115712"/>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D540BD25-D97D-4A31-B9FD-C92617D61213}"/>
                        </a:ext>
                      </a:extLst>
                    </p:cNvPr>
                    <p:cNvCxnSpPr>
                      <a:cxnSpLocks/>
                    </p:cNvCxnSpPr>
                    <p:nvPr/>
                  </p:nvCxnSpPr>
                  <p:spPr>
                    <a:xfrm flipH="1" flipV="1">
                      <a:off x="2381705" y="2758060"/>
                      <a:ext cx="192696" cy="1119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83F77DE5-8F22-419F-BB73-7FDB4D0B33B6}"/>
                        </a:ext>
                      </a:extLst>
                    </p:cNvPr>
                    <p:cNvCxnSpPr>
                      <a:cxnSpLocks/>
                    </p:cNvCxnSpPr>
                    <p:nvPr/>
                  </p:nvCxnSpPr>
                  <p:spPr>
                    <a:xfrm flipH="1" flipV="1">
                      <a:off x="2396680" y="3018146"/>
                      <a:ext cx="192696" cy="1119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2DB25234-0B7B-4824-9C48-8A7F7FD22BC8}"/>
                        </a:ext>
                      </a:extLst>
                    </p:cNvPr>
                    <p:cNvCxnSpPr>
                      <a:cxnSpLocks/>
                    </p:cNvCxnSpPr>
                    <p:nvPr/>
                  </p:nvCxnSpPr>
                  <p:spPr>
                    <a:xfrm flipH="1" flipV="1">
                      <a:off x="2406445" y="3258837"/>
                      <a:ext cx="145051" cy="79674"/>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1" name="楕円 50">
                    <a:extLst>
                      <a:ext uri="{FF2B5EF4-FFF2-40B4-BE49-F238E27FC236}">
                        <a16:creationId xmlns:a16="http://schemas.microsoft.com/office/drawing/2014/main" id="{43A48630-6720-40AB-8D7F-4A75471F7379}"/>
                      </a:ext>
                    </a:extLst>
                  </p:cNvPr>
                  <p:cNvSpPr/>
                  <p:nvPr/>
                </p:nvSpPr>
                <p:spPr>
                  <a:xfrm>
                    <a:off x="1284399" y="3149941"/>
                    <a:ext cx="422539" cy="391193"/>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cxnSp>
                <p:nvCxnSpPr>
                  <p:cNvPr id="54" name="直線コネクタ 53">
                    <a:extLst>
                      <a:ext uri="{FF2B5EF4-FFF2-40B4-BE49-F238E27FC236}">
                        <a16:creationId xmlns:a16="http://schemas.microsoft.com/office/drawing/2014/main" id="{18B241A0-A88F-473A-B75F-33A57E88B808}"/>
                      </a:ext>
                    </a:extLst>
                  </p:cNvPr>
                  <p:cNvCxnSpPr>
                    <a:cxnSpLocks/>
                  </p:cNvCxnSpPr>
                  <p:nvPr/>
                </p:nvCxnSpPr>
                <p:spPr>
                  <a:xfrm flipH="1">
                    <a:off x="6622257" y="4361545"/>
                    <a:ext cx="292548" cy="28694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5" name="二等辺三角形 54">
                    <a:extLst>
                      <a:ext uri="{FF2B5EF4-FFF2-40B4-BE49-F238E27FC236}">
                        <a16:creationId xmlns:a16="http://schemas.microsoft.com/office/drawing/2014/main" id="{2BE6993E-DE62-41B5-A373-3E3B066391BF}"/>
                      </a:ext>
                    </a:extLst>
                  </p:cNvPr>
                  <p:cNvSpPr/>
                  <p:nvPr/>
                </p:nvSpPr>
                <p:spPr>
                  <a:xfrm rot="10800000">
                    <a:off x="4121703" y="3823896"/>
                    <a:ext cx="763259" cy="647656"/>
                  </a:xfrm>
                  <a:prstGeom prst="triangl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47C40111-C085-4C1F-A171-B925A3514066}"/>
                      </a:ext>
                    </a:extLst>
                  </p:cNvPr>
                  <p:cNvSpPr txBox="1"/>
                  <p:nvPr/>
                </p:nvSpPr>
                <p:spPr>
                  <a:xfrm>
                    <a:off x="8618622" y="3146954"/>
                    <a:ext cx="814583" cy="407962"/>
                  </a:xfrm>
                  <a:prstGeom prst="rect">
                    <a:avLst/>
                  </a:prstGeom>
                  <a:noFill/>
                </p:spPr>
                <p:txBody>
                  <a:bodyPr wrap="none" rtlCol="0">
                    <a:spAutoFit/>
                  </a:bodyPr>
                  <a:lstStyle/>
                  <a:p>
                    <a:r>
                      <a:rPr kumimoji="1" lang="en-US" altLang="ja-JP" sz="1600" dirty="0">
                        <a:solidFill>
                          <a:srgbClr val="FF18FF"/>
                        </a:solidFill>
                      </a:rPr>
                      <a:t>CH2</a:t>
                    </a:r>
                    <a:endParaRPr kumimoji="1" lang="en-US" altLang="ja-JP" dirty="0">
                      <a:solidFill>
                        <a:srgbClr val="FF18FF"/>
                      </a:solidFill>
                    </a:endParaRPr>
                  </a:p>
                </p:txBody>
              </p:sp>
              <p:sp>
                <p:nvSpPr>
                  <p:cNvPr id="10" name="テキスト ボックス 9">
                    <a:extLst>
                      <a:ext uri="{FF2B5EF4-FFF2-40B4-BE49-F238E27FC236}">
                        <a16:creationId xmlns:a16="http://schemas.microsoft.com/office/drawing/2014/main" id="{087990F5-8B97-4792-91D9-13A8C4E5FCB2}"/>
                      </a:ext>
                    </a:extLst>
                  </p:cNvPr>
                  <p:cNvSpPr txBox="1"/>
                  <p:nvPr/>
                </p:nvSpPr>
                <p:spPr>
                  <a:xfrm>
                    <a:off x="3718460" y="5377269"/>
                    <a:ext cx="814583" cy="407962"/>
                  </a:xfrm>
                  <a:prstGeom prst="rect">
                    <a:avLst/>
                  </a:prstGeom>
                  <a:noFill/>
                </p:spPr>
                <p:txBody>
                  <a:bodyPr wrap="none" rtlCol="0">
                    <a:spAutoFit/>
                  </a:bodyPr>
                  <a:lstStyle/>
                  <a:p>
                    <a:r>
                      <a:rPr kumimoji="1" lang="en-US" altLang="ja-JP" sz="1600" dirty="0">
                        <a:solidFill>
                          <a:srgbClr val="1818FF"/>
                        </a:solidFill>
                      </a:rPr>
                      <a:t>CH1</a:t>
                    </a:r>
                    <a:endParaRPr kumimoji="1" lang="ja-JP" altLang="en-US" sz="1600" dirty="0">
                      <a:solidFill>
                        <a:srgbClr val="1818FF"/>
                      </a:solidFill>
                    </a:endParaRPr>
                  </a:p>
                </p:txBody>
              </p:sp>
              <mc:AlternateContent xmlns:mc="http://schemas.openxmlformats.org/markup-compatibility/2006" xmlns:a14="http://schemas.microsoft.com/office/drawing/2010/main">
                <mc:Choice Requires="a14">
                  <p:sp>
                    <p:nvSpPr>
                      <p:cNvPr id="13" name="テキスト ボックス 12">
                        <a:extLst>
                          <a:ext uri="{FF2B5EF4-FFF2-40B4-BE49-F238E27FC236}">
                            <a16:creationId xmlns:a16="http://schemas.microsoft.com/office/drawing/2014/main" id="{170D2BBD-CD50-4B3A-B28E-2B202EB31D1D}"/>
                          </a:ext>
                        </a:extLst>
                      </p:cNvPr>
                      <p:cNvSpPr txBox="1"/>
                      <p:nvPr/>
                    </p:nvSpPr>
                    <p:spPr>
                      <a:xfrm>
                        <a:off x="6974425" y="4403310"/>
                        <a:ext cx="716348" cy="44504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𝑉</m:t>
                                  </m:r>
                                </m:e>
                                <m:sub>
                                  <m:r>
                                    <m:rPr>
                                      <m:sty m:val="p"/>
                                    </m:rPr>
                                    <a:rPr kumimoji="1" lang="en-US" altLang="ja-JP" i="0" dirty="0" smtClean="0">
                                      <a:latin typeface="Cambria Math" panose="02040503050406030204" pitchFamily="18" charset="0"/>
                                    </a:rPr>
                                    <m:t>ss</m:t>
                                  </m:r>
                                </m:sub>
                              </m:sSub>
                            </m:oMath>
                          </m:oMathPara>
                        </a14:m>
                        <a:endParaRPr kumimoji="1" lang="ja-JP" altLang="en-US" dirty="0"/>
                      </a:p>
                    </p:txBody>
                  </p:sp>
                </mc:Choice>
                <mc:Fallback xmlns="">
                  <p:sp>
                    <p:nvSpPr>
                      <p:cNvPr id="13" name="テキスト ボックス 12">
                        <a:extLst>
                          <a:ext uri="{FF2B5EF4-FFF2-40B4-BE49-F238E27FC236}">
                            <a16:creationId xmlns:a16="http://schemas.microsoft.com/office/drawing/2014/main" id="{170D2BBD-CD50-4B3A-B28E-2B202EB31D1D}"/>
                          </a:ext>
                        </a:extLst>
                      </p:cNvPr>
                      <p:cNvSpPr txBox="1">
                        <a:spLocks noRot="1" noChangeAspect="1" noMove="1" noResize="1" noEditPoints="1" noAdjustHandles="1" noChangeArrowheads="1" noChangeShapeType="1" noTextEdit="1"/>
                      </p:cNvSpPr>
                      <p:nvPr/>
                    </p:nvSpPr>
                    <p:spPr>
                      <a:xfrm>
                        <a:off x="6974425" y="4403310"/>
                        <a:ext cx="716348" cy="445049"/>
                      </a:xfrm>
                      <a:prstGeom prst="rect">
                        <a:avLst/>
                      </a:prstGeom>
                      <a:blipFill>
                        <a:blip r:embed="rId2"/>
                        <a:stretch>
                          <a:fillRect/>
                        </a:stretch>
                      </a:blipFill>
                    </p:spPr>
                    <p:txBody>
                      <a:bodyPr/>
                      <a:lstStyle/>
                      <a:p>
                        <a:r>
                          <a:rPr lang="ja-JP" altLang="en-US">
                            <a:noFill/>
                          </a:rPr>
                          <a:t> </a:t>
                        </a:r>
                      </a:p>
                    </p:txBody>
                  </p:sp>
                </mc:Fallback>
              </mc:AlternateContent>
              <p:sp>
                <p:nvSpPr>
                  <p:cNvPr id="15" name="テキスト ボックス 14">
                    <a:extLst>
                      <a:ext uri="{FF2B5EF4-FFF2-40B4-BE49-F238E27FC236}">
                        <a16:creationId xmlns:a16="http://schemas.microsoft.com/office/drawing/2014/main" id="{760DF00A-F3F9-4D4E-8FC7-DDF45F490A28}"/>
                      </a:ext>
                    </a:extLst>
                  </p:cNvPr>
                  <p:cNvSpPr txBox="1"/>
                  <p:nvPr/>
                </p:nvSpPr>
                <p:spPr>
                  <a:xfrm>
                    <a:off x="4150722" y="3856066"/>
                    <a:ext cx="662743" cy="333787"/>
                  </a:xfrm>
                  <a:prstGeom prst="rect">
                    <a:avLst/>
                  </a:prstGeom>
                  <a:noFill/>
                </p:spPr>
                <p:txBody>
                  <a:bodyPr wrap="none" rtlCol="0">
                    <a:spAutoFit/>
                  </a:bodyPr>
                  <a:lstStyle/>
                  <a:p>
                    <a:r>
                      <a:rPr kumimoji="1" lang="en-US" altLang="ja-JP" sz="1200" dirty="0"/>
                      <a:t>×10</a:t>
                    </a:r>
                    <a:endParaRPr kumimoji="1" lang="ja-JP" altLang="en-US" sz="1200" dirty="0"/>
                  </a:p>
                </p:txBody>
              </p:sp>
              <p:grpSp>
                <p:nvGrpSpPr>
                  <p:cNvPr id="58" name="グループ化 57">
                    <a:extLst>
                      <a:ext uri="{FF2B5EF4-FFF2-40B4-BE49-F238E27FC236}">
                        <a16:creationId xmlns:a16="http://schemas.microsoft.com/office/drawing/2014/main" id="{6BF3DBAD-82E1-4C39-AA38-B9AE982F2A78}"/>
                      </a:ext>
                    </a:extLst>
                  </p:cNvPr>
                  <p:cNvGrpSpPr/>
                  <p:nvPr/>
                </p:nvGrpSpPr>
                <p:grpSpPr>
                  <a:xfrm rot="10800000">
                    <a:off x="2161015" y="2548182"/>
                    <a:ext cx="207671" cy="714183"/>
                    <a:chOff x="2381705" y="2624328"/>
                    <a:chExt cx="207671" cy="714183"/>
                  </a:xfrm>
                </p:grpSpPr>
                <p:cxnSp>
                  <p:nvCxnSpPr>
                    <p:cNvPr id="59" name="直線コネクタ 58">
                      <a:extLst>
                        <a:ext uri="{FF2B5EF4-FFF2-40B4-BE49-F238E27FC236}">
                          <a16:creationId xmlns:a16="http://schemas.microsoft.com/office/drawing/2014/main" id="{18B722E6-BFF9-4C4D-B33A-40D15251DE51}"/>
                        </a:ext>
                      </a:extLst>
                    </p:cNvPr>
                    <p:cNvCxnSpPr>
                      <a:cxnSpLocks/>
                    </p:cNvCxnSpPr>
                    <p:nvPr/>
                  </p:nvCxnSpPr>
                  <p:spPr>
                    <a:xfrm flipH="1">
                      <a:off x="2381705" y="2624328"/>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0EF95109-CC87-4C05-92D2-102923E140E9}"/>
                        </a:ext>
                      </a:extLst>
                    </p:cNvPr>
                    <p:cNvCxnSpPr>
                      <a:cxnSpLocks/>
                    </p:cNvCxnSpPr>
                    <p:nvPr/>
                  </p:nvCxnSpPr>
                  <p:spPr>
                    <a:xfrm flipH="1">
                      <a:off x="2398876" y="2870020"/>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FBBE8786-4180-419C-863A-EC187744B4A4}"/>
                        </a:ext>
                      </a:extLst>
                    </p:cNvPr>
                    <p:cNvCxnSpPr>
                      <a:cxnSpLocks/>
                    </p:cNvCxnSpPr>
                    <p:nvPr/>
                  </p:nvCxnSpPr>
                  <p:spPr>
                    <a:xfrm flipH="1">
                      <a:off x="2413851" y="3115712"/>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64110A1C-911D-4F2F-AEBF-9B7BD4F321B2}"/>
                        </a:ext>
                      </a:extLst>
                    </p:cNvPr>
                    <p:cNvCxnSpPr>
                      <a:cxnSpLocks/>
                    </p:cNvCxnSpPr>
                    <p:nvPr/>
                  </p:nvCxnSpPr>
                  <p:spPr>
                    <a:xfrm flipH="1" flipV="1">
                      <a:off x="2381705" y="2758060"/>
                      <a:ext cx="192696" cy="1119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617E2651-4766-42B5-B9DF-2482EDBDC661}"/>
                        </a:ext>
                      </a:extLst>
                    </p:cNvPr>
                    <p:cNvCxnSpPr>
                      <a:cxnSpLocks/>
                    </p:cNvCxnSpPr>
                    <p:nvPr/>
                  </p:nvCxnSpPr>
                  <p:spPr>
                    <a:xfrm flipH="1" flipV="1">
                      <a:off x="2396680" y="3018146"/>
                      <a:ext cx="192696" cy="1119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3A0911BB-F162-4D5B-BD2A-BFD56F54F87A}"/>
                        </a:ext>
                      </a:extLst>
                    </p:cNvPr>
                    <p:cNvCxnSpPr>
                      <a:cxnSpLocks/>
                    </p:cNvCxnSpPr>
                    <p:nvPr/>
                  </p:nvCxnSpPr>
                  <p:spPr>
                    <a:xfrm flipH="1" flipV="1">
                      <a:off x="2406445" y="3258837"/>
                      <a:ext cx="145051" cy="79674"/>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68" name="直線コネクタ 67">
                    <a:extLst>
                      <a:ext uri="{FF2B5EF4-FFF2-40B4-BE49-F238E27FC236}">
                        <a16:creationId xmlns:a16="http://schemas.microsoft.com/office/drawing/2014/main" id="{4FB0E295-E329-4143-BC2F-C40B99F37A8F}"/>
                      </a:ext>
                    </a:extLst>
                  </p:cNvPr>
                  <p:cNvCxnSpPr>
                    <a:cxnSpLocks/>
                  </p:cNvCxnSpPr>
                  <p:nvPr/>
                </p:nvCxnSpPr>
                <p:spPr>
                  <a:xfrm flipV="1">
                    <a:off x="4002259" y="2858317"/>
                    <a:ext cx="0" cy="66863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94C73CA4-A60E-43A8-90C1-2DBAF8E37E8C}"/>
                      </a:ext>
                    </a:extLst>
                  </p:cNvPr>
                  <p:cNvCxnSpPr>
                    <a:cxnSpLocks/>
                  </p:cNvCxnSpPr>
                  <p:nvPr/>
                </p:nvCxnSpPr>
                <p:spPr>
                  <a:xfrm flipH="1">
                    <a:off x="3994526" y="3526957"/>
                    <a:ext cx="41057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DF5EB65A-2572-47B5-BBF1-7137F1030FB7}"/>
                      </a:ext>
                    </a:extLst>
                  </p:cNvPr>
                  <p:cNvCxnSpPr>
                    <a:cxnSpLocks/>
                  </p:cNvCxnSpPr>
                  <p:nvPr/>
                </p:nvCxnSpPr>
                <p:spPr>
                  <a:xfrm flipH="1">
                    <a:off x="4599313" y="3525353"/>
                    <a:ext cx="410577"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76391103-78DD-4500-9F1D-D4D4201F83B2}"/>
                      </a:ext>
                    </a:extLst>
                  </p:cNvPr>
                  <p:cNvCxnSpPr>
                    <a:cxnSpLocks/>
                  </p:cNvCxnSpPr>
                  <p:nvPr/>
                </p:nvCxnSpPr>
                <p:spPr>
                  <a:xfrm flipV="1">
                    <a:off x="4599313" y="3525353"/>
                    <a:ext cx="0" cy="2967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84BF255E-2319-4776-BBCC-AAC30B56BF98}"/>
                      </a:ext>
                    </a:extLst>
                  </p:cNvPr>
                  <p:cNvCxnSpPr/>
                  <p:nvPr/>
                </p:nvCxnSpPr>
                <p:spPr>
                  <a:xfrm flipH="1">
                    <a:off x="3386054" y="2852696"/>
                    <a:ext cx="77559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4" name="直線コネクタ 73">
                    <a:extLst>
                      <a:ext uri="{FF2B5EF4-FFF2-40B4-BE49-F238E27FC236}">
                        <a16:creationId xmlns:a16="http://schemas.microsoft.com/office/drawing/2014/main" id="{43AA57E4-E3A5-462A-983D-BA52B5F0363E}"/>
                      </a:ext>
                    </a:extLst>
                  </p:cNvPr>
                  <p:cNvCxnSpPr>
                    <a:cxnSpLocks/>
                  </p:cNvCxnSpPr>
                  <p:nvPr/>
                </p:nvCxnSpPr>
                <p:spPr>
                  <a:xfrm flipV="1">
                    <a:off x="3130120" y="2648223"/>
                    <a:ext cx="0" cy="4779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5" name="直線コネクタ 74">
                    <a:extLst>
                      <a:ext uri="{FF2B5EF4-FFF2-40B4-BE49-F238E27FC236}">
                        <a16:creationId xmlns:a16="http://schemas.microsoft.com/office/drawing/2014/main" id="{D602838F-834C-4C2B-A20C-2215F16BD290}"/>
                      </a:ext>
                    </a:extLst>
                  </p:cNvPr>
                  <p:cNvCxnSpPr>
                    <a:cxnSpLocks/>
                  </p:cNvCxnSpPr>
                  <p:nvPr/>
                </p:nvCxnSpPr>
                <p:spPr>
                  <a:xfrm flipV="1">
                    <a:off x="3386054" y="2648223"/>
                    <a:ext cx="0" cy="477938"/>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5537B393-40CA-430E-997C-F56177D0ADE0}"/>
                          </a:ext>
                        </a:extLst>
                      </p:cNvPr>
                      <p:cNvSpPr txBox="1"/>
                      <p:nvPr/>
                    </p:nvSpPr>
                    <p:spPr>
                      <a:xfrm>
                        <a:off x="3075259" y="2266235"/>
                        <a:ext cx="38555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𝐶</m:t>
                              </m:r>
                            </m:oMath>
                          </m:oMathPara>
                        </a14:m>
                        <a:endParaRPr kumimoji="1" lang="ja-JP" altLang="en-US" dirty="0"/>
                      </a:p>
                    </p:txBody>
                  </p:sp>
                </mc:Choice>
                <mc:Fallback xmlns="">
                  <p:sp>
                    <p:nvSpPr>
                      <p:cNvPr id="76" name="テキスト ボックス 75">
                        <a:extLst>
                          <a:ext uri="{FF2B5EF4-FFF2-40B4-BE49-F238E27FC236}">
                            <a16:creationId xmlns:a16="http://schemas.microsoft.com/office/drawing/2014/main" id="{5537B393-40CA-430E-997C-F56177D0ADE0}"/>
                          </a:ext>
                        </a:extLst>
                      </p:cNvPr>
                      <p:cNvSpPr txBox="1">
                        <a:spLocks noRot="1" noChangeAspect="1" noMove="1" noResize="1" noEditPoints="1" noAdjustHandles="1" noChangeArrowheads="1" noChangeShapeType="1" noTextEdit="1"/>
                      </p:cNvSpPr>
                      <p:nvPr/>
                    </p:nvSpPr>
                    <p:spPr>
                      <a:xfrm>
                        <a:off x="3075259" y="2266235"/>
                        <a:ext cx="385554" cy="369332"/>
                      </a:xfrm>
                      <a:prstGeom prst="rect">
                        <a:avLst/>
                      </a:prstGeom>
                      <a:blipFill>
                        <a:blip r:embed="rId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FBF7723B-0EA2-4AF4-80F9-D02AB20ACB57}"/>
                          </a:ext>
                        </a:extLst>
                      </p:cNvPr>
                      <p:cNvSpPr txBox="1"/>
                      <p:nvPr/>
                    </p:nvSpPr>
                    <p:spPr>
                      <a:xfrm>
                        <a:off x="4305239" y="2268635"/>
                        <a:ext cx="39177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dirty="0" smtClean="0">
                                  <a:latin typeface="Cambria Math" panose="02040503050406030204" pitchFamily="18" charset="0"/>
                                </a:rPr>
                                <m:t>𝑅</m:t>
                              </m:r>
                            </m:oMath>
                          </m:oMathPara>
                        </a14:m>
                        <a:endParaRPr kumimoji="1" lang="ja-JP" altLang="en-US" dirty="0"/>
                      </a:p>
                    </p:txBody>
                  </p:sp>
                </mc:Choice>
                <mc:Fallback xmlns="">
                  <p:sp>
                    <p:nvSpPr>
                      <p:cNvPr id="77" name="テキスト ボックス 76">
                        <a:extLst>
                          <a:ext uri="{FF2B5EF4-FFF2-40B4-BE49-F238E27FC236}">
                            <a16:creationId xmlns:a16="http://schemas.microsoft.com/office/drawing/2014/main" id="{FBF7723B-0EA2-4AF4-80F9-D02AB20ACB57}"/>
                          </a:ext>
                        </a:extLst>
                      </p:cNvPr>
                      <p:cNvSpPr txBox="1">
                        <a:spLocks noRot="1" noChangeAspect="1" noMove="1" noResize="1" noEditPoints="1" noAdjustHandles="1" noChangeArrowheads="1" noChangeShapeType="1" noTextEdit="1"/>
                      </p:cNvSpPr>
                      <p:nvPr/>
                    </p:nvSpPr>
                    <p:spPr>
                      <a:xfrm>
                        <a:off x="4305239" y="2268635"/>
                        <a:ext cx="391774" cy="369332"/>
                      </a:xfrm>
                      <a:prstGeom prst="rect">
                        <a:avLst/>
                      </a:prstGeom>
                      <a:blipFill>
                        <a:blip r:embed="rId5"/>
                        <a:stretch>
                          <a:fillRect/>
                        </a:stretch>
                      </a:blipFill>
                    </p:spPr>
                    <p:txBody>
                      <a:bodyPr/>
                      <a:lstStyle/>
                      <a:p>
                        <a:r>
                          <a:rPr lang="ja-JP" altLang="en-US">
                            <a:noFill/>
                          </a:rPr>
                          <a:t> </a:t>
                        </a:r>
                      </a:p>
                    </p:txBody>
                  </p:sp>
                </mc:Fallback>
              </mc:AlternateContent>
              <p:cxnSp>
                <p:nvCxnSpPr>
                  <p:cNvPr id="88" name="直線コネクタ 87">
                    <a:extLst>
                      <a:ext uri="{FF2B5EF4-FFF2-40B4-BE49-F238E27FC236}">
                        <a16:creationId xmlns:a16="http://schemas.microsoft.com/office/drawing/2014/main" id="{5ED7C59E-D3F3-454D-94B7-A84FDB17B268}"/>
                      </a:ext>
                    </a:extLst>
                  </p:cNvPr>
                  <p:cNvCxnSpPr>
                    <a:cxnSpLocks/>
                  </p:cNvCxnSpPr>
                  <p:nvPr/>
                </p:nvCxnSpPr>
                <p:spPr>
                  <a:xfrm>
                    <a:off x="6996242" y="3321305"/>
                    <a:ext cx="0" cy="120811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9" name="直線コネクタ 88">
                    <a:extLst>
                      <a:ext uri="{FF2B5EF4-FFF2-40B4-BE49-F238E27FC236}">
                        <a16:creationId xmlns:a16="http://schemas.microsoft.com/office/drawing/2014/main" id="{311CD579-6C51-4D55-95F0-EEF6C6028216}"/>
                      </a:ext>
                    </a:extLst>
                  </p:cNvPr>
                  <p:cNvCxnSpPr>
                    <a:cxnSpLocks/>
                  </p:cNvCxnSpPr>
                  <p:nvPr/>
                </p:nvCxnSpPr>
                <p:spPr>
                  <a:xfrm flipH="1">
                    <a:off x="6883429" y="4359585"/>
                    <a:ext cx="292548" cy="28694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0" name="直線コネクタ 89">
                    <a:extLst>
                      <a:ext uri="{FF2B5EF4-FFF2-40B4-BE49-F238E27FC236}">
                        <a16:creationId xmlns:a16="http://schemas.microsoft.com/office/drawing/2014/main" id="{3A6AF4CD-D8FC-4E73-934B-409B23DAA9A4}"/>
                      </a:ext>
                    </a:extLst>
                  </p:cNvPr>
                  <p:cNvCxnSpPr>
                    <a:cxnSpLocks/>
                  </p:cNvCxnSpPr>
                  <p:nvPr/>
                </p:nvCxnSpPr>
                <p:spPr>
                  <a:xfrm>
                    <a:off x="5654783" y="1843998"/>
                    <a:ext cx="0" cy="99304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1" name="楕円 90">
                    <a:extLst>
                      <a:ext uri="{FF2B5EF4-FFF2-40B4-BE49-F238E27FC236}">
                        <a16:creationId xmlns:a16="http://schemas.microsoft.com/office/drawing/2014/main" id="{91B57126-7220-4D18-9819-3478CA069E15}"/>
                      </a:ext>
                    </a:extLst>
                  </p:cNvPr>
                  <p:cNvSpPr/>
                  <p:nvPr/>
                </p:nvSpPr>
                <p:spPr>
                  <a:xfrm>
                    <a:off x="6175508" y="4521430"/>
                    <a:ext cx="422539" cy="391193"/>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accent1">
                            <a:lumMod val="75000"/>
                          </a:schemeClr>
                        </a:solidFill>
                      </a:rPr>
                      <a:t>↑</a:t>
                    </a:r>
                  </a:p>
                </p:txBody>
              </p:sp>
              <p:cxnSp>
                <p:nvCxnSpPr>
                  <p:cNvPr id="92" name="直線コネクタ 91">
                    <a:extLst>
                      <a:ext uri="{FF2B5EF4-FFF2-40B4-BE49-F238E27FC236}">
                        <a16:creationId xmlns:a16="http://schemas.microsoft.com/office/drawing/2014/main" id="{C1D33586-B4C9-43CA-A3FE-2DD7C9AD1730}"/>
                      </a:ext>
                    </a:extLst>
                  </p:cNvPr>
                  <p:cNvCxnSpPr>
                    <a:cxnSpLocks/>
                  </p:cNvCxnSpPr>
                  <p:nvPr/>
                </p:nvCxnSpPr>
                <p:spPr>
                  <a:xfrm>
                    <a:off x="6359191" y="3682047"/>
                    <a:ext cx="0" cy="825161"/>
                  </a:xfrm>
                  <a:prstGeom prst="line">
                    <a:avLst/>
                  </a:prstGeom>
                  <a:ln w="28575"/>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8" name="テキスト ボックス 97">
                        <a:extLst>
                          <a:ext uri="{FF2B5EF4-FFF2-40B4-BE49-F238E27FC236}">
                            <a16:creationId xmlns:a16="http://schemas.microsoft.com/office/drawing/2014/main" id="{ED2259DF-A2A3-4398-9098-053CC71099A4}"/>
                          </a:ext>
                        </a:extLst>
                      </p:cNvPr>
                      <p:cNvSpPr txBox="1"/>
                      <p:nvPr/>
                    </p:nvSpPr>
                    <p:spPr>
                      <a:xfrm>
                        <a:off x="6547942" y="4551709"/>
                        <a:ext cx="828398" cy="44504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𝑉</m:t>
                                  </m:r>
                                </m:e>
                                <m:sub>
                                  <m:r>
                                    <m:rPr>
                                      <m:sty m:val="p"/>
                                    </m:rPr>
                                    <a:rPr kumimoji="1" lang="en-US" altLang="ja-JP" b="0" i="0" dirty="0" smtClean="0">
                                      <a:latin typeface="Cambria Math" panose="02040503050406030204" pitchFamily="18" charset="0"/>
                                    </a:rPr>
                                    <m:t>dd</m:t>
                                  </m:r>
                                </m:sub>
                              </m:sSub>
                            </m:oMath>
                          </m:oMathPara>
                        </a14:m>
                        <a:endParaRPr kumimoji="1" lang="ja-JP" altLang="en-US" dirty="0"/>
                      </a:p>
                    </p:txBody>
                  </p:sp>
                </mc:Choice>
                <mc:Fallback xmlns="">
                  <p:sp>
                    <p:nvSpPr>
                      <p:cNvPr id="98" name="テキスト ボックス 97">
                        <a:extLst>
                          <a:ext uri="{FF2B5EF4-FFF2-40B4-BE49-F238E27FC236}">
                            <a16:creationId xmlns:a16="http://schemas.microsoft.com/office/drawing/2014/main" id="{ED2259DF-A2A3-4398-9098-053CC71099A4}"/>
                          </a:ext>
                        </a:extLst>
                      </p:cNvPr>
                      <p:cNvSpPr txBox="1">
                        <a:spLocks noRot="1" noChangeAspect="1" noMove="1" noResize="1" noEditPoints="1" noAdjustHandles="1" noChangeArrowheads="1" noChangeShapeType="1" noTextEdit="1"/>
                      </p:cNvSpPr>
                      <p:nvPr/>
                    </p:nvSpPr>
                    <p:spPr>
                      <a:xfrm>
                        <a:off x="6547942" y="4551709"/>
                        <a:ext cx="828398" cy="445049"/>
                      </a:xfrm>
                      <a:prstGeom prst="rect">
                        <a:avLst/>
                      </a:prstGeom>
                      <a:blipFill>
                        <a:blip r:embed="rId6"/>
                        <a:stretch>
                          <a:fillRect b="-333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99" name="テキスト ボックス 98">
                        <a:extLst>
                          <a:ext uri="{FF2B5EF4-FFF2-40B4-BE49-F238E27FC236}">
                            <a16:creationId xmlns:a16="http://schemas.microsoft.com/office/drawing/2014/main" id="{A5F71ED4-9A23-44D6-99C4-6375BAC03FDD}"/>
                          </a:ext>
                        </a:extLst>
                      </p:cNvPr>
                      <p:cNvSpPr txBox="1"/>
                      <p:nvPr/>
                    </p:nvSpPr>
                    <p:spPr>
                      <a:xfrm>
                        <a:off x="5648567" y="4749519"/>
                        <a:ext cx="791078" cy="44504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𝐼</m:t>
                                  </m:r>
                                </m:e>
                                <m:sub>
                                  <m:r>
                                    <m:rPr>
                                      <m:sty m:val="p"/>
                                    </m:rPr>
                                    <a:rPr kumimoji="1" lang="en-US" altLang="ja-JP" i="0" dirty="0" smtClean="0">
                                      <a:latin typeface="Cambria Math" panose="02040503050406030204" pitchFamily="18" charset="0"/>
                                    </a:rPr>
                                    <m:t>ref</m:t>
                                  </m:r>
                                </m:sub>
                              </m:sSub>
                            </m:oMath>
                          </m:oMathPara>
                        </a14:m>
                        <a:endParaRPr kumimoji="1" lang="ja-JP" altLang="en-US" dirty="0"/>
                      </a:p>
                    </p:txBody>
                  </p:sp>
                </mc:Choice>
                <mc:Fallback xmlns="">
                  <p:sp>
                    <p:nvSpPr>
                      <p:cNvPr id="99" name="テキスト ボックス 98">
                        <a:extLst>
                          <a:ext uri="{FF2B5EF4-FFF2-40B4-BE49-F238E27FC236}">
                            <a16:creationId xmlns:a16="http://schemas.microsoft.com/office/drawing/2014/main" id="{A5F71ED4-9A23-44D6-99C4-6375BAC03FDD}"/>
                          </a:ext>
                        </a:extLst>
                      </p:cNvPr>
                      <p:cNvSpPr txBox="1">
                        <a:spLocks noRot="1" noChangeAspect="1" noMove="1" noResize="1" noEditPoints="1" noAdjustHandles="1" noChangeArrowheads="1" noChangeShapeType="1" noTextEdit="1"/>
                      </p:cNvSpPr>
                      <p:nvPr/>
                    </p:nvSpPr>
                    <p:spPr>
                      <a:xfrm>
                        <a:off x="5648567" y="4749519"/>
                        <a:ext cx="791078" cy="445049"/>
                      </a:xfrm>
                      <a:prstGeom prst="rect">
                        <a:avLst/>
                      </a:prstGeom>
                      <a:blipFill>
                        <a:blip r:embed="rId7"/>
                        <a:stretch>
                          <a:fillRect b="-3333"/>
                        </a:stretch>
                      </a:blipFill>
                    </p:spPr>
                    <p:txBody>
                      <a:bodyPr/>
                      <a:lstStyle/>
                      <a:p>
                        <a:r>
                          <a:rPr lang="ja-JP" altLang="en-US">
                            <a:noFill/>
                          </a:rPr>
                          <a:t> </a:t>
                        </a:r>
                      </a:p>
                    </p:txBody>
                  </p:sp>
                </mc:Fallback>
              </mc:AlternateContent>
              <p:cxnSp>
                <p:nvCxnSpPr>
                  <p:cNvPr id="111" name="コネクタ: カギ線 110">
                    <a:extLst>
                      <a:ext uri="{FF2B5EF4-FFF2-40B4-BE49-F238E27FC236}">
                        <a16:creationId xmlns:a16="http://schemas.microsoft.com/office/drawing/2014/main" id="{95E0B86B-723C-4A20-85CA-4FBEDFBEF69E}"/>
                      </a:ext>
                    </a:extLst>
                  </p:cNvPr>
                  <p:cNvCxnSpPr>
                    <a:cxnSpLocks/>
                  </p:cNvCxnSpPr>
                  <p:nvPr/>
                </p:nvCxnSpPr>
                <p:spPr>
                  <a:xfrm rot="10800000">
                    <a:off x="1314347" y="3269068"/>
                    <a:ext cx="341396" cy="171268"/>
                  </a:xfrm>
                  <a:prstGeom prst="bentConnector3">
                    <a:avLst>
                      <a:gd name="adj1" fmla="val 50000"/>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1" name="テキスト ボックス 130">
                    <a:extLst>
                      <a:ext uri="{FF2B5EF4-FFF2-40B4-BE49-F238E27FC236}">
                        <a16:creationId xmlns:a16="http://schemas.microsoft.com/office/drawing/2014/main" id="{F2B4B8AA-EE77-4B96-AD6B-24C7C9F467DB}"/>
                      </a:ext>
                    </a:extLst>
                  </p:cNvPr>
                  <p:cNvSpPr txBox="1"/>
                  <p:nvPr/>
                </p:nvSpPr>
                <p:spPr>
                  <a:xfrm>
                    <a:off x="8184202" y="3431623"/>
                    <a:ext cx="1386280" cy="446647"/>
                  </a:xfrm>
                  <a:prstGeom prst="rect">
                    <a:avLst/>
                  </a:prstGeom>
                  <a:noFill/>
                </p:spPr>
                <p:txBody>
                  <a:bodyPr wrap="none" rtlCol="0">
                    <a:spAutoFit/>
                  </a:bodyPr>
                  <a:lstStyle/>
                  <a:p>
                    <a:r>
                      <a:rPr kumimoji="1" lang="en-US" altLang="ja-JP" sz="1600" dirty="0"/>
                      <a:t>DC,1MΩ</a:t>
                    </a:r>
                  </a:p>
                </p:txBody>
              </p:sp>
              <mc:AlternateContent xmlns:mc="http://schemas.openxmlformats.org/markup-compatibility/2006" xmlns:a14="http://schemas.microsoft.com/office/drawing/2010/main">
                <mc:Choice Requires="a14">
                  <p:sp>
                    <p:nvSpPr>
                      <p:cNvPr id="132" name="テキスト ボックス 131">
                        <a:extLst>
                          <a:ext uri="{FF2B5EF4-FFF2-40B4-BE49-F238E27FC236}">
                            <a16:creationId xmlns:a16="http://schemas.microsoft.com/office/drawing/2014/main" id="{B023A32A-B0A7-4C62-B3B5-E77DC76C9D3B}"/>
                          </a:ext>
                        </a:extLst>
                      </p:cNvPr>
                      <p:cNvSpPr txBox="1"/>
                      <p:nvPr/>
                    </p:nvSpPr>
                    <p:spPr>
                      <a:xfrm>
                        <a:off x="2516222" y="4191935"/>
                        <a:ext cx="2032895" cy="77883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kumimoji="1" lang="en-US" altLang="ja-JP" i="1" dirty="0" smtClean="0">
                                  <a:latin typeface="Cambria Math" panose="02040503050406030204" pitchFamily="18" charset="0"/>
                                </a:rPr>
                                <m:t>𝑍</m:t>
                              </m:r>
                              <m:r>
                                <m:rPr>
                                  <m:sty m:val="p"/>
                                </m:rPr>
                                <a:rPr kumimoji="1" lang="en-US" altLang="ja-JP" i="0" dirty="0" smtClean="0">
                                  <a:latin typeface="Cambria Math" panose="02040503050406030204" pitchFamily="18" charset="0"/>
                                </a:rPr>
                                <m:t>i</m:t>
                              </m:r>
                              <m:r>
                                <m:rPr>
                                  <m:sty m:val="p"/>
                                </m:rPr>
                                <a:rPr kumimoji="1" lang="en-US" altLang="ja-JP" i="0" dirty="0">
                                  <a:latin typeface="Cambria Math" panose="02040503050406030204" pitchFamily="18" charset="0"/>
                                </a:rPr>
                                <m:t>n</m:t>
                              </m:r>
                              <m:r>
                                <a:rPr kumimoji="1" lang="en-US" altLang="ja-JP" b="0" i="0" dirty="0" smtClean="0">
                                  <a:latin typeface="Cambria Math" panose="02040503050406030204" pitchFamily="18" charset="0"/>
                                </a:rPr>
                                <m:t>~</m:t>
                              </m:r>
                              <m:r>
                                <a:rPr kumimoji="1" lang="en-US" altLang="ja-JP" i="1" dirty="0" smtClean="0">
                                  <a:latin typeface="Cambria Math" panose="02040503050406030204" pitchFamily="18" charset="0"/>
                                </a:rPr>
                                <m:t>100</m:t>
                              </m:r>
                              <m:r>
                                <m:rPr>
                                  <m:sty m:val="p"/>
                                </m:rPr>
                                <a:rPr kumimoji="1" lang="en-US" altLang="ja-JP" i="0" dirty="0" smtClean="0">
                                  <a:latin typeface="Cambria Math" panose="02040503050406030204" pitchFamily="18" charset="0"/>
                                </a:rPr>
                                <m:t>M</m:t>
                              </m:r>
                              <m:r>
                                <m:rPr>
                                  <m:sty m:val="p"/>
                                </m:rPr>
                                <a:rPr kumimoji="1" lang="en-US" altLang="ja-JP" i="0" dirty="0">
                                  <a:latin typeface="Cambria Math" panose="02040503050406030204" pitchFamily="18" charset="0"/>
                                </a:rPr>
                                <m:t>Ω</m:t>
                              </m:r>
                            </m:oMath>
                          </m:oMathPara>
                        </a14:m>
                        <a:br>
                          <a:rPr kumimoji="1" lang="en-US" altLang="ja-JP" i="0" dirty="0">
                            <a:latin typeface="Cambria Math" panose="02040503050406030204" pitchFamily="18" charset="0"/>
                          </a:rPr>
                        </a:br>
                        <a:r>
                          <a:rPr kumimoji="1" lang="en-US" altLang="ja-JP" i="0" dirty="0">
                            <a:latin typeface="Cambria Math" panose="02040503050406030204" pitchFamily="18" charset="0"/>
                          </a:rPr>
                          <a:t>	 </a:t>
                        </a:r>
                        <a14:m>
                          <m:oMath xmlns:m="http://schemas.openxmlformats.org/officeDocument/2006/math">
                            <m:r>
                              <a:rPr kumimoji="1" lang="en-US" altLang="ja-JP" i="1" dirty="0" smtClean="0">
                                <a:latin typeface="Cambria Math" panose="02040503050406030204" pitchFamily="18" charset="0"/>
                              </a:rPr>
                              <m:t>35</m:t>
                            </m:r>
                            <m:r>
                              <m:rPr>
                                <m:sty m:val="p"/>
                              </m:rPr>
                              <a:rPr kumimoji="1" lang="en-US" altLang="ja-JP" b="0" i="0" dirty="0" smtClean="0">
                                <a:latin typeface="Cambria Math" panose="02040503050406030204" pitchFamily="18" charset="0"/>
                              </a:rPr>
                              <m:t>f</m:t>
                            </m:r>
                            <m:r>
                              <m:rPr>
                                <m:sty m:val="p"/>
                              </m:rPr>
                              <a:rPr kumimoji="1" lang="en-US" altLang="ja-JP" i="0" dirty="0" smtClean="0">
                                <a:latin typeface="Cambria Math" panose="02040503050406030204" pitchFamily="18" charset="0"/>
                              </a:rPr>
                              <m:t>F</m:t>
                            </m:r>
                          </m:oMath>
                        </a14:m>
                        <a:endParaRPr kumimoji="1" lang="en-US" altLang="ja-JP" dirty="0"/>
                      </a:p>
                    </p:txBody>
                  </p:sp>
                </mc:Choice>
                <mc:Fallback xmlns="">
                  <p:sp>
                    <p:nvSpPr>
                      <p:cNvPr id="132" name="テキスト ボックス 131">
                        <a:extLst>
                          <a:ext uri="{FF2B5EF4-FFF2-40B4-BE49-F238E27FC236}">
                            <a16:creationId xmlns:a16="http://schemas.microsoft.com/office/drawing/2014/main" id="{B023A32A-B0A7-4C62-B3B5-E77DC76C9D3B}"/>
                          </a:ext>
                        </a:extLst>
                      </p:cNvPr>
                      <p:cNvSpPr txBox="1">
                        <a:spLocks noRot="1" noChangeAspect="1" noMove="1" noResize="1" noEditPoints="1" noAdjustHandles="1" noChangeArrowheads="1" noChangeShapeType="1" noTextEdit="1"/>
                      </p:cNvSpPr>
                      <p:nvPr/>
                    </p:nvSpPr>
                    <p:spPr>
                      <a:xfrm>
                        <a:off x="2516222" y="4191935"/>
                        <a:ext cx="2032895" cy="778837"/>
                      </a:xfrm>
                      <a:prstGeom prst="rect">
                        <a:avLst/>
                      </a:prstGeom>
                      <a:blipFill>
                        <a:blip r:embed="rId8"/>
                        <a:stretch>
                          <a:fillRect/>
                        </a:stretch>
                      </a:blipFill>
                    </p:spPr>
                    <p:txBody>
                      <a:bodyPr/>
                      <a:lstStyle/>
                      <a:p>
                        <a:r>
                          <a:rPr lang="ja-JP" altLang="en-US">
                            <a:noFill/>
                          </a:rPr>
                          <a:t> </a:t>
                        </a:r>
                      </a:p>
                    </p:txBody>
                  </p:sp>
                </mc:Fallback>
              </mc:AlternateContent>
              <p:sp>
                <p:nvSpPr>
                  <p:cNvPr id="133" name="テキスト ボックス 132">
                    <a:extLst>
                      <a:ext uri="{FF2B5EF4-FFF2-40B4-BE49-F238E27FC236}">
                        <a16:creationId xmlns:a16="http://schemas.microsoft.com/office/drawing/2014/main" id="{F0F23091-CCF5-4ACB-9507-71F376FB24A1}"/>
                      </a:ext>
                    </a:extLst>
                  </p:cNvPr>
                  <p:cNvSpPr txBox="1"/>
                  <p:nvPr/>
                </p:nvSpPr>
                <p:spPr>
                  <a:xfrm>
                    <a:off x="3818219" y="5659604"/>
                    <a:ext cx="1365811" cy="487253"/>
                  </a:xfrm>
                  <a:prstGeom prst="rect">
                    <a:avLst/>
                  </a:prstGeom>
                  <a:noFill/>
                </p:spPr>
                <p:txBody>
                  <a:bodyPr wrap="none" rtlCol="0">
                    <a:spAutoFit/>
                  </a:bodyPr>
                  <a:lstStyle/>
                  <a:p>
                    <a:r>
                      <a:rPr kumimoji="1" lang="en-US" altLang="ja-JP" dirty="0"/>
                      <a:t>DC,</a:t>
                    </a:r>
                    <a:r>
                      <a:rPr kumimoji="1" lang="en-US" altLang="ja-JP" sz="1600" dirty="0"/>
                      <a:t>50Ω</a:t>
                    </a:r>
                    <a:endParaRPr kumimoji="1" lang="en-US" altLang="ja-JP" dirty="0"/>
                  </a:p>
                </p:txBody>
              </p:sp>
              <p:sp>
                <p:nvSpPr>
                  <p:cNvPr id="135" name="テキスト ボックス 134">
                    <a:extLst>
                      <a:ext uri="{FF2B5EF4-FFF2-40B4-BE49-F238E27FC236}">
                        <a16:creationId xmlns:a16="http://schemas.microsoft.com/office/drawing/2014/main" id="{8FC03B0A-A7F4-4E37-ABCC-A5EADEBCBC9E}"/>
                      </a:ext>
                    </a:extLst>
                  </p:cNvPr>
                  <p:cNvSpPr txBox="1"/>
                  <p:nvPr/>
                </p:nvSpPr>
                <p:spPr>
                  <a:xfrm>
                    <a:off x="7146817" y="3408806"/>
                    <a:ext cx="1411634" cy="1075536"/>
                  </a:xfrm>
                  <a:prstGeom prst="rect">
                    <a:avLst/>
                  </a:prstGeom>
                  <a:noFill/>
                </p:spPr>
                <p:txBody>
                  <a:bodyPr wrap="square" rtlCol="0">
                    <a:spAutoFit/>
                  </a:bodyPr>
                  <a:lstStyle/>
                  <a:p>
                    <a:pPr algn="ctr"/>
                    <a:r>
                      <a:rPr kumimoji="1" lang="en-US" altLang="ja-JP" dirty="0">
                        <a:solidFill>
                          <a:srgbClr val="00B0F0"/>
                        </a:solidFill>
                      </a:rPr>
                      <a:t>Box</a:t>
                    </a:r>
                    <a:br>
                      <a:rPr kumimoji="1" lang="en-US" altLang="ja-JP" dirty="0">
                        <a:solidFill>
                          <a:srgbClr val="00B0F0"/>
                        </a:solidFill>
                      </a:rPr>
                    </a:br>
                    <a:r>
                      <a:rPr kumimoji="1" lang="en-US" altLang="ja-JP" dirty="0">
                        <a:solidFill>
                          <a:srgbClr val="00B0F0"/>
                        </a:solidFill>
                      </a:rPr>
                      <a:t>or</a:t>
                    </a:r>
                    <a:br>
                      <a:rPr kumimoji="1" lang="en-US" altLang="ja-JP" dirty="0">
                        <a:solidFill>
                          <a:srgbClr val="00B0F0"/>
                        </a:solidFill>
                      </a:rPr>
                    </a:br>
                    <a:r>
                      <a:rPr kumimoji="1" lang="ja-JP" altLang="en-US" sz="1600" dirty="0">
                        <a:solidFill>
                          <a:srgbClr val="00B0F0"/>
                        </a:solidFill>
                      </a:rPr>
                      <a:t>冷凍機</a:t>
                    </a:r>
                    <a:endParaRPr kumimoji="1" lang="ja-JP" altLang="en-US" dirty="0">
                      <a:solidFill>
                        <a:srgbClr val="00B0F0"/>
                      </a:solidFill>
                    </a:endParaRPr>
                  </a:p>
                </p:txBody>
              </p:sp>
              <p:cxnSp>
                <p:nvCxnSpPr>
                  <p:cNvPr id="137" name="直線コネクタ 136">
                    <a:extLst>
                      <a:ext uri="{FF2B5EF4-FFF2-40B4-BE49-F238E27FC236}">
                        <a16:creationId xmlns:a16="http://schemas.microsoft.com/office/drawing/2014/main" id="{F2CCCB61-F741-425F-BA31-DE0139711F67}"/>
                      </a:ext>
                    </a:extLst>
                  </p:cNvPr>
                  <p:cNvCxnSpPr>
                    <a:cxnSpLocks/>
                  </p:cNvCxnSpPr>
                  <p:nvPr/>
                </p:nvCxnSpPr>
                <p:spPr>
                  <a:xfrm flipV="1">
                    <a:off x="6444347" y="2070244"/>
                    <a:ext cx="0" cy="47793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194162E3-6E6D-48F4-8EEE-0DCC02E188F7}"/>
                      </a:ext>
                    </a:extLst>
                  </p:cNvPr>
                  <p:cNvCxnSpPr>
                    <a:cxnSpLocks/>
                  </p:cNvCxnSpPr>
                  <p:nvPr/>
                </p:nvCxnSpPr>
                <p:spPr>
                  <a:xfrm flipV="1">
                    <a:off x="6700281" y="2070244"/>
                    <a:ext cx="0" cy="477938"/>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39" name="グループ化 138">
                    <a:extLst>
                      <a:ext uri="{FF2B5EF4-FFF2-40B4-BE49-F238E27FC236}">
                        <a16:creationId xmlns:a16="http://schemas.microsoft.com/office/drawing/2014/main" id="{00039226-D09C-474E-8904-BA2095EEDAA2}"/>
                      </a:ext>
                    </a:extLst>
                  </p:cNvPr>
                  <p:cNvGrpSpPr/>
                  <p:nvPr/>
                </p:nvGrpSpPr>
                <p:grpSpPr>
                  <a:xfrm rot="5400000">
                    <a:off x="6461211" y="1427100"/>
                    <a:ext cx="207671" cy="714183"/>
                    <a:chOff x="2381705" y="2624328"/>
                    <a:chExt cx="207671" cy="714183"/>
                  </a:xfrm>
                </p:grpSpPr>
                <p:cxnSp>
                  <p:nvCxnSpPr>
                    <p:cNvPr id="140" name="直線コネクタ 139">
                      <a:extLst>
                        <a:ext uri="{FF2B5EF4-FFF2-40B4-BE49-F238E27FC236}">
                          <a16:creationId xmlns:a16="http://schemas.microsoft.com/office/drawing/2014/main" id="{BE4BE3A7-DD26-468B-90BD-5D26B0A63939}"/>
                        </a:ext>
                      </a:extLst>
                    </p:cNvPr>
                    <p:cNvCxnSpPr>
                      <a:cxnSpLocks/>
                    </p:cNvCxnSpPr>
                    <p:nvPr/>
                  </p:nvCxnSpPr>
                  <p:spPr>
                    <a:xfrm flipH="1">
                      <a:off x="2381705" y="2624328"/>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5563B7F5-75D3-4009-A39A-7B7E8A0F203F}"/>
                        </a:ext>
                      </a:extLst>
                    </p:cNvPr>
                    <p:cNvCxnSpPr>
                      <a:cxnSpLocks/>
                    </p:cNvCxnSpPr>
                    <p:nvPr/>
                  </p:nvCxnSpPr>
                  <p:spPr>
                    <a:xfrm flipH="1">
                      <a:off x="2398876" y="2870020"/>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A9F96764-3629-4FA0-A0D4-1A274F534E1A}"/>
                        </a:ext>
                      </a:extLst>
                    </p:cNvPr>
                    <p:cNvCxnSpPr>
                      <a:cxnSpLocks/>
                    </p:cNvCxnSpPr>
                    <p:nvPr/>
                  </p:nvCxnSpPr>
                  <p:spPr>
                    <a:xfrm flipH="1">
                      <a:off x="2413851" y="3115712"/>
                      <a:ext cx="175525" cy="1431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3" name="直線コネクタ 142">
                      <a:extLst>
                        <a:ext uri="{FF2B5EF4-FFF2-40B4-BE49-F238E27FC236}">
                          <a16:creationId xmlns:a16="http://schemas.microsoft.com/office/drawing/2014/main" id="{4B3C82BA-6E69-49B2-B0CC-7EDC51951FCD}"/>
                        </a:ext>
                      </a:extLst>
                    </p:cNvPr>
                    <p:cNvCxnSpPr>
                      <a:cxnSpLocks/>
                    </p:cNvCxnSpPr>
                    <p:nvPr/>
                  </p:nvCxnSpPr>
                  <p:spPr>
                    <a:xfrm flipH="1" flipV="1">
                      <a:off x="2381705" y="2758060"/>
                      <a:ext cx="192696" cy="1119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B13B8DF0-04B1-439C-97B7-73E63A116090}"/>
                        </a:ext>
                      </a:extLst>
                    </p:cNvPr>
                    <p:cNvCxnSpPr>
                      <a:cxnSpLocks/>
                    </p:cNvCxnSpPr>
                    <p:nvPr/>
                  </p:nvCxnSpPr>
                  <p:spPr>
                    <a:xfrm flipH="1" flipV="1">
                      <a:off x="2396680" y="3018146"/>
                      <a:ext cx="192696" cy="1119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DE8CE518-0D31-4085-8212-0C4A7BD7A547}"/>
                        </a:ext>
                      </a:extLst>
                    </p:cNvPr>
                    <p:cNvCxnSpPr>
                      <a:cxnSpLocks/>
                    </p:cNvCxnSpPr>
                    <p:nvPr/>
                  </p:nvCxnSpPr>
                  <p:spPr>
                    <a:xfrm flipH="1" flipV="1">
                      <a:off x="2406445" y="3258837"/>
                      <a:ext cx="145051" cy="79674"/>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146" name="直線コネクタ 145">
                    <a:extLst>
                      <a:ext uri="{FF2B5EF4-FFF2-40B4-BE49-F238E27FC236}">
                        <a16:creationId xmlns:a16="http://schemas.microsoft.com/office/drawing/2014/main" id="{A66E539B-BA9C-4AA9-8BC6-7C1BF9EF8C87}"/>
                      </a:ext>
                    </a:extLst>
                  </p:cNvPr>
                  <p:cNvCxnSpPr/>
                  <p:nvPr/>
                </p:nvCxnSpPr>
                <p:spPr>
                  <a:xfrm flipH="1">
                    <a:off x="5647222" y="1848827"/>
                    <a:ext cx="56073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DEEA18A4-4EFC-47B2-931A-0DC2727A8A4E}"/>
                      </a:ext>
                    </a:extLst>
                  </p:cNvPr>
                  <p:cNvCxnSpPr>
                    <a:cxnSpLocks/>
                  </p:cNvCxnSpPr>
                  <p:nvPr/>
                </p:nvCxnSpPr>
                <p:spPr>
                  <a:xfrm flipH="1">
                    <a:off x="6922138" y="1843998"/>
                    <a:ext cx="468947" cy="482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8" name="直線コネクタ 147">
                    <a:extLst>
                      <a:ext uri="{FF2B5EF4-FFF2-40B4-BE49-F238E27FC236}">
                        <a16:creationId xmlns:a16="http://schemas.microsoft.com/office/drawing/2014/main" id="{018D8A39-B8CB-48BB-A631-7193FDEE2038}"/>
                      </a:ext>
                    </a:extLst>
                  </p:cNvPr>
                  <p:cNvCxnSpPr>
                    <a:cxnSpLocks/>
                  </p:cNvCxnSpPr>
                  <p:nvPr/>
                </p:nvCxnSpPr>
                <p:spPr>
                  <a:xfrm>
                    <a:off x="7392202" y="1838425"/>
                    <a:ext cx="3885" cy="132415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1087399A-8EEA-49F3-9E4E-60B13934623B}"/>
                      </a:ext>
                    </a:extLst>
                  </p:cNvPr>
                  <p:cNvCxnSpPr>
                    <a:cxnSpLocks/>
                  </p:cNvCxnSpPr>
                  <p:nvPr/>
                </p:nvCxnSpPr>
                <p:spPr>
                  <a:xfrm flipH="1">
                    <a:off x="5654783" y="2308385"/>
                    <a:ext cx="79183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4" name="直線コネクタ 153">
                    <a:extLst>
                      <a:ext uri="{FF2B5EF4-FFF2-40B4-BE49-F238E27FC236}">
                        <a16:creationId xmlns:a16="http://schemas.microsoft.com/office/drawing/2014/main" id="{AF5058BC-7226-40FE-A490-495BBAE68978}"/>
                      </a:ext>
                    </a:extLst>
                  </p:cNvPr>
                  <p:cNvCxnSpPr/>
                  <p:nvPr/>
                </p:nvCxnSpPr>
                <p:spPr>
                  <a:xfrm flipH="1">
                    <a:off x="6711321" y="2315333"/>
                    <a:ext cx="678487"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56" name="グループ化 155">
                    <a:extLst>
                      <a:ext uri="{FF2B5EF4-FFF2-40B4-BE49-F238E27FC236}">
                        <a16:creationId xmlns:a16="http://schemas.microsoft.com/office/drawing/2014/main" id="{7F505569-7AC5-48E6-AD06-36E89EC43998}"/>
                      </a:ext>
                    </a:extLst>
                  </p:cNvPr>
                  <p:cNvGrpSpPr/>
                  <p:nvPr/>
                </p:nvGrpSpPr>
                <p:grpSpPr>
                  <a:xfrm>
                    <a:off x="6087933" y="5352331"/>
                    <a:ext cx="595521" cy="184405"/>
                    <a:chOff x="3773561" y="5591956"/>
                    <a:chExt cx="595521" cy="184405"/>
                  </a:xfrm>
                </p:grpSpPr>
                <p:cxnSp>
                  <p:nvCxnSpPr>
                    <p:cNvPr id="157" name="直線コネクタ 156">
                      <a:extLst>
                        <a:ext uri="{FF2B5EF4-FFF2-40B4-BE49-F238E27FC236}">
                          <a16:creationId xmlns:a16="http://schemas.microsoft.com/office/drawing/2014/main" id="{DA7B3A1E-0E28-4412-B28A-5A70208C2A9F}"/>
                        </a:ext>
                      </a:extLst>
                    </p:cNvPr>
                    <p:cNvCxnSpPr/>
                    <p:nvPr/>
                  </p:nvCxnSpPr>
                  <p:spPr>
                    <a:xfrm flipH="1">
                      <a:off x="3773561" y="5596529"/>
                      <a:ext cx="59552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8" name="直線コネクタ 157">
                      <a:extLst>
                        <a:ext uri="{FF2B5EF4-FFF2-40B4-BE49-F238E27FC236}">
                          <a16:creationId xmlns:a16="http://schemas.microsoft.com/office/drawing/2014/main" id="{9EE89635-223F-4D0D-9E9C-8B13C0061C96}"/>
                        </a:ext>
                      </a:extLst>
                    </p:cNvPr>
                    <p:cNvCxnSpPr>
                      <a:cxnSpLocks/>
                    </p:cNvCxnSpPr>
                    <p:nvPr/>
                  </p:nvCxnSpPr>
                  <p:spPr>
                    <a:xfrm flipH="1">
                      <a:off x="3830813" y="5591957"/>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9" name="直線コネクタ 158">
                      <a:extLst>
                        <a:ext uri="{FF2B5EF4-FFF2-40B4-BE49-F238E27FC236}">
                          <a16:creationId xmlns:a16="http://schemas.microsoft.com/office/drawing/2014/main" id="{50CF551E-DB26-4E7B-A70C-27D997F59AE4}"/>
                        </a:ext>
                      </a:extLst>
                    </p:cNvPr>
                    <p:cNvCxnSpPr>
                      <a:cxnSpLocks/>
                    </p:cNvCxnSpPr>
                    <p:nvPr/>
                  </p:nvCxnSpPr>
                  <p:spPr>
                    <a:xfrm flipH="1">
                      <a:off x="4006338" y="5591956"/>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0" name="直線コネクタ 159">
                      <a:extLst>
                        <a:ext uri="{FF2B5EF4-FFF2-40B4-BE49-F238E27FC236}">
                          <a16:creationId xmlns:a16="http://schemas.microsoft.com/office/drawing/2014/main" id="{1B1EBC91-29CA-4C76-921A-FC4DD5F20473}"/>
                        </a:ext>
                      </a:extLst>
                    </p:cNvPr>
                    <p:cNvCxnSpPr>
                      <a:cxnSpLocks/>
                    </p:cNvCxnSpPr>
                    <p:nvPr/>
                  </p:nvCxnSpPr>
                  <p:spPr>
                    <a:xfrm flipH="1">
                      <a:off x="4169769" y="5591957"/>
                      <a:ext cx="104758" cy="184404"/>
                    </a:xfrm>
                    <a:prstGeom prst="line">
                      <a:avLst/>
                    </a:prstGeom>
                    <a:ln w="28575"/>
                  </p:spPr>
                  <p:style>
                    <a:lnRef idx="1">
                      <a:schemeClr val="accent1"/>
                    </a:lnRef>
                    <a:fillRef idx="0">
                      <a:schemeClr val="accent1"/>
                    </a:fillRef>
                    <a:effectRef idx="0">
                      <a:schemeClr val="accent1"/>
                    </a:effectRef>
                    <a:fontRef idx="minor">
                      <a:schemeClr val="tx1"/>
                    </a:fontRef>
                  </p:style>
                </p:cxnSp>
              </p:grpSp>
              <p:cxnSp>
                <p:nvCxnSpPr>
                  <p:cNvPr id="161" name="直線コネクタ 160">
                    <a:extLst>
                      <a:ext uri="{FF2B5EF4-FFF2-40B4-BE49-F238E27FC236}">
                        <a16:creationId xmlns:a16="http://schemas.microsoft.com/office/drawing/2014/main" id="{FC488B0B-5AB8-49B8-83E4-15F100D40D0C}"/>
                      </a:ext>
                    </a:extLst>
                  </p:cNvPr>
                  <p:cNvCxnSpPr>
                    <a:cxnSpLocks/>
                  </p:cNvCxnSpPr>
                  <p:nvPr/>
                </p:nvCxnSpPr>
                <p:spPr>
                  <a:xfrm>
                    <a:off x="6397118" y="4920781"/>
                    <a:ext cx="0" cy="417484"/>
                  </a:xfrm>
                  <a:prstGeom prst="line">
                    <a:avLst/>
                  </a:prstGeom>
                  <a:ln w="28575"/>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18" name="テキスト ボックス 117">
                      <a:extLst>
                        <a:ext uri="{FF2B5EF4-FFF2-40B4-BE49-F238E27FC236}">
                          <a16:creationId xmlns:a16="http://schemas.microsoft.com/office/drawing/2014/main" id="{6AF5E59D-C119-494D-8B18-D14F39A9188E}"/>
                        </a:ext>
                      </a:extLst>
                    </p:cNvPr>
                    <p:cNvSpPr txBox="1"/>
                    <p:nvPr/>
                  </p:nvSpPr>
                  <p:spPr>
                    <a:xfrm>
                      <a:off x="5425974" y="2530750"/>
                      <a:ext cx="58625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𝐶</m:t>
                                </m:r>
                              </m:e>
                              <m:sub>
                                <m:r>
                                  <m:rPr>
                                    <m:sty m:val="p"/>
                                  </m:rPr>
                                  <a:rPr kumimoji="1" lang="en-US" altLang="ja-JP" b="0" i="0" smtClean="0">
                                    <a:latin typeface="Cambria Math" panose="02040503050406030204" pitchFamily="18" charset="0"/>
                                  </a:rPr>
                                  <m:t>FB</m:t>
                                </m:r>
                              </m:sub>
                            </m:sSub>
                          </m:oMath>
                        </m:oMathPara>
                      </a14:m>
                      <a:endParaRPr kumimoji="1" lang="ja-JP" altLang="en-US" dirty="0"/>
                    </a:p>
                  </p:txBody>
                </p:sp>
              </mc:Choice>
              <mc:Fallback xmlns="">
                <p:sp>
                  <p:nvSpPr>
                    <p:cNvPr id="118" name="テキスト ボックス 117">
                      <a:extLst>
                        <a:ext uri="{FF2B5EF4-FFF2-40B4-BE49-F238E27FC236}">
                          <a16:creationId xmlns:a16="http://schemas.microsoft.com/office/drawing/2014/main" id="{6AF5E59D-C119-494D-8B18-D14F39A9188E}"/>
                        </a:ext>
                      </a:extLst>
                    </p:cNvPr>
                    <p:cNvSpPr txBox="1">
                      <a:spLocks noRot="1" noChangeAspect="1" noMove="1" noResize="1" noEditPoints="1" noAdjustHandles="1" noChangeArrowheads="1" noChangeShapeType="1" noTextEdit="1"/>
                    </p:cNvSpPr>
                    <p:nvPr/>
                  </p:nvSpPr>
                  <p:spPr>
                    <a:xfrm>
                      <a:off x="5425974" y="2530750"/>
                      <a:ext cx="586251" cy="369332"/>
                    </a:xfrm>
                    <a:prstGeom prst="rect">
                      <a:avLst/>
                    </a:prstGeom>
                    <a:blipFill>
                      <a:blip r:embed="rId9"/>
                      <a:stretch>
                        <a:fillRect b="-1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9" name="テキスト ボックス 118">
                      <a:extLst>
                        <a:ext uri="{FF2B5EF4-FFF2-40B4-BE49-F238E27FC236}">
                          <a16:creationId xmlns:a16="http://schemas.microsoft.com/office/drawing/2014/main" id="{145ADA09-DD7A-4D68-8876-0BEC6518E597}"/>
                        </a:ext>
                      </a:extLst>
                    </p:cNvPr>
                    <p:cNvSpPr txBox="1"/>
                    <p:nvPr/>
                  </p:nvSpPr>
                  <p:spPr>
                    <a:xfrm>
                      <a:off x="5524805" y="2156733"/>
                      <a:ext cx="60542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b="0" i="1" dirty="0" smtClean="0">
                                    <a:latin typeface="Cambria Math" panose="02040503050406030204" pitchFamily="18" charset="0"/>
                                  </a:rPr>
                                  <m:t>𝑅</m:t>
                                </m:r>
                              </m:e>
                              <m:sub>
                                <m:r>
                                  <m:rPr>
                                    <m:sty m:val="p"/>
                                  </m:rPr>
                                  <a:rPr kumimoji="1" lang="en-US" altLang="ja-JP" b="0" i="0" dirty="0" smtClean="0">
                                    <a:latin typeface="Cambria Math" panose="02040503050406030204" pitchFamily="18" charset="0"/>
                                  </a:rPr>
                                  <m:t>FB</m:t>
                                </m:r>
                              </m:sub>
                            </m:sSub>
                          </m:oMath>
                        </m:oMathPara>
                      </a14:m>
                      <a:endParaRPr kumimoji="1" lang="ja-JP" altLang="en-US" dirty="0"/>
                    </a:p>
                  </p:txBody>
                </p:sp>
              </mc:Choice>
              <mc:Fallback xmlns="">
                <p:sp>
                  <p:nvSpPr>
                    <p:cNvPr id="119" name="テキスト ボックス 118">
                      <a:extLst>
                        <a:ext uri="{FF2B5EF4-FFF2-40B4-BE49-F238E27FC236}">
                          <a16:creationId xmlns:a16="http://schemas.microsoft.com/office/drawing/2014/main" id="{145ADA09-DD7A-4D68-8876-0BEC6518E597}"/>
                        </a:ext>
                      </a:extLst>
                    </p:cNvPr>
                    <p:cNvSpPr txBox="1">
                      <a:spLocks noRot="1" noChangeAspect="1" noMove="1" noResize="1" noEditPoints="1" noAdjustHandles="1" noChangeArrowheads="1" noChangeShapeType="1" noTextEdit="1"/>
                    </p:cNvSpPr>
                    <p:nvPr/>
                  </p:nvSpPr>
                  <p:spPr>
                    <a:xfrm>
                      <a:off x="5524805" y="2156733"/>
                      <a:ext cx="605422" cy="369332"/>
                    </a:xfrm>
                    <a:prstGeom prst="rect">
                      <a:avLst/>
                    </a:prstGeom>
                    <a:blipFill>
                      <a:blip r:embed="rId10"/>
                      <a:stretch>
                        <a:fillRect b="-1639"/>
                      </a:stretch>
                    </a:blipFill>
                  </p:spPr>
                  <p:txBody>
                    <a:bodyPr/>
                    <a:lstStyle/>
                    <a:p>
                      <a:r>
                        <a:rPr lang="ja-JP" altLang="en-US">
                          <a:noFill/>
                        </a:rPr>
                        <a:t> </a:t>
                      </a:r>
                    </a:p>
                  </p:txBody>
                </p:sp>
              </mc:Fallback>
            </mc:AlternateContent>
          </p:grpSp>
          <p:sp>
            <p:nvSpPr>
              <p:cNvPr id="8" name="テキスト ボックス 7">
                <a:extLst>
                  <a:ext uri="{FF2B5EF4-FFF2-40B4-BE49-F238E27FC236}">
                    <a16:creationId xmlns:a16="http://schemas.microsoft.com/office/drawing/2014/main" id="{6D87A9FD-F39C-4E8C-A659-99E57CD10100}"/>
                  </a:ext>
                </a:extLst>
              </p:cNvPr>
              <p:cNvSpPr txBox="1"/>
              <p:nvPr/>
            </p:nvSpPr>
            <p:spPr>
              <a:xfrm>
                <a:off x="168988" y="2986858"/>
                <a:ext cx="1871790" cy="646331"/>
              </a:xfrm>
              <a:prstGeom prst="rect">
                <a:avLst/>
              </a:prstGeom>
              <a:noFill/>
            </p:spPr>
            <p:txBody>
              <a:bodyPr wrap="none" rtlCol="0">
                <a:spAutoFit/>
              </a:bodyPr>
              <a:lstStyle/>
              <a:p>
                <a:r>
                  <a:rPr kumimoji="1" lang="ja-JP" altLang="en-US">
                    <a:solidFill>
                      <a:srgbClr val="FF8524"/>
                    </a:solidFill>
                  </a:rPr>
                  <a:t>ファンクション</a:t>
                </a:r>
                <a:endParaRPr kumimoji="1" lang="en-US" altLang="ja-JP" dirty="0">
                  <a:solidFill>
                    <a:srgbClr val="FF8524"/>
                  </a:solidFill>
                </a:endParaRPr>
              </a:p>
              <a:p>
                <a:r>
                  <a:rPr kumimoji="1" lang="ja-JP" altLang="en-US">
                    <a:solidFill>
                      <a:srgbClr val="FF8524"/>
                    </a:solidFill>
                  </a:rPr>
                  <a:t>ジェネレーター</a:t>
                </a:r>
                <a:endParaRPr kumimoji="1" lang="ja-JP" altLang="en-US" dirty="0">
                  <a:solidFill>
                    <a:srgbClr val="FF8524"/>
                  </a:solidFill>
                </a:endParaRPr>
              </a:p>
            </p:txBody>
          </p:sp>
        </p:grpSp>
        <p:cxnSp>
          <p:nvCxnSpPr>
            <p:cNvPr id="151" name="直線コネクタ 150">
              <a:extLst>
                <a:ext uri="{FF2B5EF4-FFF2-40B4-BE49-F238E27FC236}">
                  <a16:creationId xmlns:a16="http://schemas.microsoft.com/office/drawing/2014/main" id="{7C669050-2163-48CF-B931-F877C399DF7A}"/>
                </a:ext>
              </a:extLst>
            </p:cNvPr>
            <p:cNvCxnSpPr>
              <a:cxnSpLocks/>
            </p:cNvCxnSpPr>
            <p:nvPr/>
          </p:nvCxnSpPr>
          <p:spPr>
            <a:xfrm flipV="1">
              <a:off x="4832705" y="2977107"/>
              <a:ext cx="0" cy="5144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3" name="直線コネクタ 152">
              <a:extLst>
                <a:ext uri="{FF2B5EF4-FFF2-40B4-BE49-F238E27FC236}">
                  <a16:creationId xmlns:a16="http://schemas.microsoft.com/office/drawing/2014/main" id="{AC61CFC5-CCF6-4BFD-AD01-73D061ECD0CF}"/>
                </a:ext>
              </a:extLst>
            </p:cNvPr>
            <p:cNvCxnSpPr/>
            <p:nvPr/>
          </p:nvCxnSpPr>
          <p:spPr>
            <a:xfrm flipH="1">
              <a:off x="4642840" y="3491587"/>
              <a:ext cx="39361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5" name="直線コネクタ 154">
              <a:extLst>
                <a:ext uri="{FF2B5EF4-FFF2-40B4-BE49-F238E27FC236}">
                  <a16:creationId xmlns:a16="http://schemas.microsoft.com/office/drawing/2014/main" id="{79097C92-E432-4654-BA6A-046842B2FA6A}"/>
                </a:ext>
              </a:extLst>
            </p:cNvPr>
            <p:cNvCxnSpPr/>
            <p:nvPr/>
          </p:nvCxnSpPr>
          <p:spPr>
            <a:xfrm flipH="1">
              <a:off x="4734348" y="3578480"/>
              <a:ext cx="244405"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79" name="グループ化 78">
            <a:extLst>
              <a:ext uri="{FF2B5EF4-FFF2-40B4-BE49-F238E27FC236}">
                <a16:creationId xmlns:a16="http://schemas.microsoft.com/office/drawing/2014/main" id="{CAC503D0-4D3A-42CB-B6F3-F77250BA9F5A}"/>
              </a:ext>
            </a:extLst>
          </p:cNvPr>
          <p:cNvGrpSpPr/>
          <p:nvPr/>
        </p:nvGrpSpPr>
        <p:grpSpPr>
          <a:xfrm>
            <a:off x="420987" y="5134876"/>
            <a:ext cx="7368294" cy="1723124"/>
            <a:chOff x="384048" y="5153614"/>
            <a:chExt cx="8513064" cy="1723124"/>
          </a:xfrm>
        </p:grpSpPr>
        <p:sp>
          <p:nvSpPr>
            <p:cNvPr id="67" name="四角形: 角を丸くする 66">
              <a:extLst>
                <a:ext uri="{FF2B5EF4-FFF2-40B4-BE49-F238E27FC236}">
                  <a16:creationId xmlns:a16="http://schemas.microsoft.com/office/drawing/2014/main" id="{0C17F1AB-A04A-4058-9779-79C3BF04A218}"/>
                </a:ext>
              </a:extLst>
            </p:cNvPr>
            <p:cNvSpPr/>
            <p:nvPr/>
          </p:nvSpPr>
          <p:spPr>
            <a:xfrm>
              <a:off x="384048" y="5153614"/>
              <a:ext cx="8513064" cy="1704385"/>
            </a:xfrm>
            <a:prstGeom prst="roundRect">
              <a:avLst/>
            </a:prstGeom>
            <a:solidFill>
              <a:schemeClr val="accent3">
                <a:lumMod val="20000"/>
                <a:lumOff val="8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22" name="グループ化 121">
              <a:extLst>
                <a:ext uri="{FF2B5EF4-FFF2-40B4-BE49-F238E27FC236}">
                  <a16:creationId xmlns:a16="http://schemas.microsoft.com/office/drawing/2014/main" id="{9325EE0A-13E6-49CB-8687-20399C63608A}"/>
                </a:ext>
              </a:extLst>
            </p:cNvPr>
            <p:cNvGrpSpPr/>
            <p:nvPr/>
          </p:nvGrpSpPr>
          <p:grpSpPr>
            <a:xfrm>
              <a:off x="3568164" y="5557149"/>
              <a:ext cx="1662089" cy="681185"/>
              <a:chOff x="3126073" y="5795931"/>
              <a:chExt cx="1270230" cy="444720"/>
            </a:xfrm>
          </p:grpSpPr>
          <p:cxnSp>
            <p:nvCxnSpPr>
              <p:cNvPr id="116" name="直線コネクタ 115">
                <a:extLst>
                  <a:ext uri="{FF2B5EF4-FFF2-40B4-BE49-F238E27FC236}">
                    <a16:creationId xmlns:a16="http://schemas.microsoft.com/office/drawing/2014/main" id="{7CA53F28-4D91-4519-9671-99978AE6EE81}"/>
                  </a:ext>
                </a:extLst>
              </p:cNvPr>
              <p:cNvCxnSpPr>
                <a:cxnSpLocks/>
              </p:cNvCxnSpPr>
              <p:nvPr/>
            </p:nvCxnSpPr>
            <p:spPr>
              <a:xfrm>
                <a:off x="3402462" y="5802773"/>
                <a:ext cx="0" cy="437878"/>
              </a:xfrm>
              <a:prstGeom prst="line">
                <a:avLst/>
              </a:prstGeom>
              <a:ln w="28575">
                <a:solidFill>
                  <a:srgbClr val="1818FF"/>
                </a:solidFill>
              </a:ln>
            </p:spPr>
            <p:style>
              <a:lnRef idx="1">
                <a:schemeClr val="accent1"/>
              </a:lnRef>
              <a:fillRef idx="0">
                <a:schemeClr val="accent1"/>
              </a:fillRef>
              <a:effectRef idx="0">
                <a:schemeClr val="accent1"/>
              </a:effectRef>
              <a:fontRef idx="minor">
                <a:schemeClr val="tx1"/>
              </a:fontRef>
            </p:style>
          </p:cxnSp>
          <p:cxnSp>
            <p:nvCxnSpPr>
              <p:cNvPr id="117" name="直線コネクタ 116">
                <a:extLst>
                  <a:ext uri="{FF2B5EF4-FFF2-40B4-BE49-F238E27FC236}">
                    <a16:creationId xmlns:a16="http://schemas.microsoft.com/office/drawing/2014/main" id="{4E6AFB3A-84E7-4781-8544-88AD3D60F9D8}"/>
                  </a:ext>
                </a:extLst>
              </p:cNvPr>
              <p:cNvCxnSpPr>
                <a:cxnSpLocks/>
              </p:cNvCxnSpPr>
              <p:nvPr/>
            </p:nvCxnSpPr>
            <p:spPr>
              <a:xfrm flipH="1">
                <a:off x="3126073" y="6228083"/>
                <a:ext cx="262305" cy="0"/>
              </a:xfrm>
              <a:prstGeom prst="line">
                <a:avLst/>
              </a:prstGeom>
              <a:ln w="28575">
                <a:solidFill>
                  <a:srgbClr val="1818FF"/>
                </a:solidFill>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B613C602-E456-4511-819A-A7D3D7DF19A5}"/>
                  </a:ext>
                </a:extLst>
              </p:cNvPr>
              <p:cNvCxnSpPr>
                <a:cxnSpLocks/>
              </p:cNvCxnSpPr>
              <p:nvPr/>
            </p:nvCxnSpPr>
            <p:spPr>
              <a:xfrm flipH="1">
                <a:off x="4047176" y="6238144"/>
                <a:ext cx="349127" cy="0"/>
              </a:xfrm>
              <a:prstGeom prst="line">
                <a:avLst/>
              </a:prstGeom>
              <a:ln w="28575">
                <a:solidFill>
                  <a:srgbClr val="1818FF"/>
                </a:solidFill>
              </a:ln>
            </p:spPr>
            <p:style>
              <a:lnRef idx="1">
                <a:schemeClr val="accent1"/>
              </a:lnRef>
              <a:fillRef idx="0">
                <a:schemeClr val="accent1"/>
              </a:fillRef>
              <a:effectRef idx="0">
                <a:schemeClr val="accent1"/>
              </a:effectRef>
              <a:fontRef idx="minor">
                <a:schemeClr val="tx1"/>
              </a:fontRef>
            </p:style>
          </p:cxnSp>
          <p:sp>
            <p:nvSpPr>
              <p:cNvPr id="121" name="フリーフォーム: 図形 120">
                <a:extLst>
                  <a:ext uri="{FF2B5EF4-FFF2-40B4-BE49-F238E27FC236}">
                    <a16:creationId xmlns:a16="http://schemas.microsoft.com/office/drawing/2014/main" id="{8F2CB775-90F8-4FBE-A169-B1DBBDA558A6}"/>
                  </a:ext>
                </a:extLst>
              </p:cNvPr>
              <p:cNvSpPr/>
              <p:nvPr/>
            </p:nvSpPr>
            <p:spPr>
              <a:xfrm>
                <a:off x="3402462" y="5795931"/>
                <a:ext cx="656647" cy="444720"/>
              </a:xfrm>
              <a:custGeom>
                <a:avLst/>
                <a:gdLst>
                  <a:gd name="connsiteX0" fmla="*/ 0 w 558266"/>
                  <a:gd name="connsiteY0" fmla="*/ 0 h 444720"/>
                  <a:gd name="connsiteX1" fmla="*/ 67377 w 558266"/>
                  <a:gd name="connsiteY1" fmla="*/ 105878 h 444720"/>
                  <a:gd name="connsiteX2" fmla="*/ 86628 w 558266"/>
                  <a:gd name="connsiteY2" fmla="*/ 134754 h 444720"/>
                  <a:gd name="connsiteX3" fmla="*/ 125129 w 558266"/>
                  <a:gd name="connsiteY3" fmla="*/ 182880 h 444720"/>
                  <a:gd name="connsiteX4" fmla="*/ 154005 w 558266"/>
                  <a:gd name="connsiteY4" fmla="*/ 240632 h 444720"/>
                  <a:gd name="connsiteX5" fmla="*/ 182880 w 558266"/>
                  <a:gd name="connsiteY5" fmla="*/ 250257 h 444720"/>
                  <a:gd name="connsiteX6" fmla="*/ 211756 w 558266"/>
                  <a:gd name="connsiteY6" fmla="*/ 269508 h 444720"/>
                  <a:gd name="connsiteX7" fmla="*/ 250257 w 558266"/>
                  <a:gd name="connsiteY7" fmla="*/ 308009 h 444720"/>
                  <a:gd name="connsiteX8" fmla="*/ 279133 w 558266"/>
                  <a:gd name="connsiteY8" fmla="*/ 365760 h 444720"/>
                  <a:gd name="connsiteX9" fmla="*/ 308009 w 558266"/>
                  <a:gd name="connsiteY9" fmla="*/ 385011 h 444720"/>
                  <a:gd name="connsiteX10" fmla="*/ 433137 w 558266"/>
                  <a:gd name="connsiteY10" fmla="*/ 413887 h 444720"/>
                  <a:gd name="connsiteX11" fmla="*/ 462013 w 558266"/>
                  <a:gd name="connsiteY11" fmla="*/ 423512 h 444720"/>
                  <a:gd name="connsiteX12" fmla="*/ 490889 w 558266"/>
                  <a:gd name="connsiteY12" fmla="*/ 442763 h 444720"/>
                  <a:gd name="connsiteX13" fmla="*/ 558266 w 558266"/>
                  <a:gd name="connsiteY13" fmla="*/ 442763 h 44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266" h="444720">
                    <a:moveTo>
                      <a:pt x="0" y="0"/>
                    </a:moveTo>
                    <a:cubicBezTo>
                      <a:pt x="40778" y="67964"/>
                      <a:pt x="18500" y="32563"/>
                      <a:pt x="67377" y="105878"/>
                    </a:cubicBezTo>
                    <a:lnTo>
                      <a:pt x="86628" y="134754"/>
                    </a:lnTo>
                    <a:cubicBezTo>
                      <a:pt x="110821" y="207335"/>
                      <a:pt x="75372" y="120684"/>
                      <a:pt x="125129" y="182880"/>
                    </a:cubicBezTo>
                    <a:cubicBezTo>
                      <a:pt x="156131" y="221633"/>
                      <a:pt x="108923" y="204566"/>
                      <a:pt x="154005" y="240632"/>
                    </a:cubicBezTo>
                    <a:cubicBezTo>
                      <a:pt x="161927" y="246970"/>
                      <a:pt x="173255" y="247049"/>
                      <a:pt x="182880" y="250257"/>
                    </a:cubicBezTo>
                    <a:cubicBezTo>
                      <a:pt x="192505" y="256674"/>
                      <a:pt x="204529" y="260475"/>
                      <a:pt x="211756" y="269508"/>
                    </a:cubicBezTo>
                    <a:cubicBezTo>
                      <a:pt x="249090" y="316176"/>
                      <a:pt x="187255" y="287009"/>
                      <a:pt x="250257" y="308009"/>
                    </a:cubicBezTo>
                    <a:cubicBezTo>
                      <a:pt x="258086" y="331496"/>
                      <a:pt x="260473" y="347100"/>
                      <a:pt x="279133" y="365760"/>
                    </a:cubicBezTo>
                    <a:cubicBezTo>
                      <a:pt x="287313" y="373940"/>
                      <a:pt x="297438" y="380313"/>
                      <a:pt x="308009" y="385011"/>
                    </a:cubicBezTo>
                    <a:cubicBezTo>
                      <a:pt x="358074" y="407262"/>
                      <a:pt x="378329" y="406057"/>
                      <a:pt x="433137" y="413887"/>
                    </a:cubicBezTo>
                    <a:cubicBezTo>
                      <a:pt x="442762" y="417095"/>
                      <a:pt x="452938" y="418975"/>
                      <a:pt x="462013" y="423512"/>
                    </a:cubicBezTo>
                    <a:cubicBezTo>
                      <a:pt x="472360" y="428685"/>
                      <a:pt x="479545" y="440494"/>
                      <a:pt x="490889" y="442763"/>
                    </a:cubicBezTo>
                    <a:cubicBezTo>
                      <a:pt x="512912" y="447168"/>
                      <a:pt x="535807" y="442763"/>
                      <a:pt x="558266" y="442763"/>
                    </a:cubicBezTo>
                  </a:path>
                </a:pathLst>
              </a:custGeom>
              <a:noFill/>
              <a:ln w="28575">
                <a:solidFill>
                  <a:srgbClr val="181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mc:AlternateContent xmlns:mc="http://schemas.openxmlformats.org/markup-compatibility/2006" xmlns:a14="http://schemas.microsoft.com/office/drawing/2010/main">
          <mc:Choice Requires="a14">
            <p:sp>
              <p:nvSpPr>
                <p:cNvPr id="166" name="テキスト ボックス 165">
                  <a:extLst>
                    <a:ext uri="{FF2B5EF4-FFF2-40B4-BE49-F238E27FC236}">
                      <a16:creationId xmlns:a16="http://schemas.microsoft.com/office/drawing/2014/main" id="{EEAB8C2A-C181-4590-BAB8-9D35BAFD1F1F}"/>
                    </a:ext>
                  </a:extLst>
                </p:cNvPr>
                <p:cNvSpPr txBox="1"/>
                <p:nvPr/>
              </p:nvSpPr>
              <p:spPr>
                <a:xfrm>
                  <a:off x="3486959" y="6230407"/>
                  <a:ext cx="1701814"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solidFill>
                                  <a:srgbClr val="1818FF"/>
                                </a:solidFill>
                                <a:latin typeface="Cambria Math" panose="02040503050406030204" pitchFamily="18" charset="0"/>
                              </a:rPr>
                            </m:ctrlPr>
                          </m:sSubPr>
                          <m:e>
                            <m:r>
                              <a:rPr kumimoji="1" lang="en-US" altLang="ja-JP" b="0" i="1" smtClean="0">
                                <a:solidFill>
                                  <a:srgbClr val="1818FF"/>
                                </a:solidFill>
                                <a:latin typeface="Cambria Math" panose="02040503050406030204" pitchFamily="18" charset="0"/>
                              </a:rPr>
                              <m:t>𝑄</m:t>
                            </m:r>
                          </m:e>
                          <m:sub>
                            <m:r>
                              <m:rPr>
                                <m:sty m:val="p"/>
                              </m:rPr>
                              <a:rPr kumimoji="1" lang="en-US" altLang="ja-JP" b="0" i="0" smtClean="0">
                                <a:solidFill>
                                  <a:srgbClr val="1818FF"/>
                                </a:solidFill>
                                <a:latin typeface="Cambria Math" panose="02040503050406030204" pitchFamily="18" charset="0"/>
                              </a:rPr>
                              <m:t>in</m:t>
                            </m:r>
                          </m:sub>
                        </m:sSub>
                        <m:r>
                          <a:rPr kumimoji="1" lang="en-US" altLang="ja-JP" b="0" i="1" smtClean="0">
                            <a:solidFill>
                              <a:srgbClr val="1818FF"/>
                            </a:solidFill>
                            <a:latin typeface="Cambria Math" panose="02040503050406030204" pitchFamily="18" charset="0"/>
                          </a:rPr>
                          <m:t>~</m:t>
                        </m:r>
                        <m:sSub>
                          <m:sSubPr>
                            <m:ctrlPr>
                              <a:rPr kumimoji="1" lang="en-US" altLang="ja-JP" b="0" i="1" smtClean="0">
                                <a:solidFill>
                                  <a:srgbClr val="1818FF"/>
                                </a:solidFill>
                                <a:latin typeface="Cambria Math" panose="02040503050406030204" pitchFamily="18" charset="0"/>
                              </a:rPr>
                            </m:ctrlPr>
                          </m:sSubPr>
                          <m:e>
                            <m:r>
                              <a:rPr kumimoji="1" lang="en-US" altLang="ja-JP" b="0" i="1" smtClean="0">
                                <a:solidFill>
                                  <a:srgbClr val="1818FF"/>
                                </a:solidFill>
                                <a:latin typeface="Cambria Math" panose="02040503050406030204" pitchFamily="18" charset="0"/>
                              </a:rPr>
                              <m:t>𝑉</m:t>
                            </m:r>
                          </m:e>
                          <m:sub>
                            <m:r>
                              <m:rPr>
                                <m:sty m:val="p"/>
                              </m:rPr>
                              <a:rPr kumimoji="1" lang="en-US" altLang="ja-JP" b="0" i="0" smtClean="0">
                                <a:solidFill>
                                  <a:srgbClr val="1818FF"/>
                                </a:solidFill>
                                <a:latin typeface="Cambria Math" panose="02040503050406030204" pitchFamily="18" charset="0"/>
                              </a:rPr>
                              <m:t>in</m:t>
                            </m:r>
                          </m:sub>
                        </m:sSub>
                        <m:r>
                          <a:rPr kumimoji="1" lang="en-US" altLang="ja-JP" b="0" i="1" smtClean="0">
                            <a:solidFill>
                              <a:srgbClr val="1818FF"/>
                            </a:solidFill>
                            <a:latin typeface="Cambria Math" panose="02040503050406030204" pitchFamily="18" charset="0"/>
                          </a:rPr>
                          <m:t>∙</m:t>
                        </m:r>
                        <m:r>
                          <a:rPr kumimoji="1" lang="en-US" altLang="ja-JP" b="0" i="1" smtClean="0">
                            <a:solidFill>
                              <a:srgbClr val="1818FF"/>
                            </a:solidFill>
                            <a:latin typeface="Cambria Math" panose="02040503050406030204" pitchFamily="18" charset="0"/>
                          </a:rPr>
                          <m:t>𝐶</m:t>
                        </m:r>
                      </m:oMath>
                    </m:oMathPara>
                  </a14:m>
                  <a:br>
                    <a:rPr kumimoji="1" lang="en-US" altLang="ja-JP" b="0" i="1" dirty="0">
                      <a:solidFill>
                        <a:srgbClr val="FFC000"/>
                      </a:solidFill>
                      <a:latin typeface="Cambria Math" panose="02040503050406030204" pitchFamily="18" charset="0"/>
                    </a:rPr>
                  </a:br>
                  <a:r>
                    <a:rPr kumimoji="1" lang="en-US" altLang="ja-JP" b="0" i="1" dirty="0">
                      <a:solidFill>
                        <a:srgbClr val="FFC000"/>
                      </a:solidFill>
                      <a:latin typeface="Cambria Math" panose="02040503050406030204" pitchFamily="18" charset="0"/>
                    </a:rPr>
                    <a:t>	</a:t>
                  </a:r>
                  <a:endParaRPr kumimoji="1" lang="ja-JP" altLang="en-US" dirty="0">
                    <a:solidFill>
                      <a:srgbClr val="FFC000"/>
                    </a:solidFill>
                  </a:endParaRPr>
                </a:p>
              </p:txBody>
            </p:sp>
          </mc:Choice>
          <mc:Fallback xmlns="">
            <p:sp>
              <p:nvSpPr>
                <p:cNvPr id="166" name="テキスト ボックス 165">
                  <a:extLst>
                    <a:ext uri="{FF2B5EF4-FFF2-40B4-BE49-F238E27FC236}">
                      <a16:creationId xmlns:a16="http://schemas.microsoft.com/office/drawing/2014/main" id="{EEAB8C2A-C181-4590-BAB8-9D35BAFD1F1F}"/>
                    </a:ext>
                  </a:extLst>
                </p:cNvPr>
                <p:cNvSpPr txBox="1">
                  <a:spLocks noRot="1" noChangeAspect="1" noMove="1" noResize="1" noEditPoints="1" noAdjustHandles="1" noChangeArrowheads="1" noChangeShapeType="1" noTextEdit="1"/>
                </p:cNvSpPr>
                <p:nvPr/>
              </p:nvSpPr>
              <p:spPr>
                <a:xfrm>
                  <a:off x="3486959" y="6230407"/>
                  <a:ext cx="1701814" cy="646331"/>
                </a:xfrm>
                <a:prstGeom prst="rect">
                  <a:avLst/>
                </a:prstGeom>
                <a:blipFill>
                  <a:blip r:embed="rId11"/>
                  <a:stretch>
                    <a:fillRect/>
                  </a:stretch>
                </a:blipFill>
              </p:spPr>
              <p:txBody>
                <a:bodyPr/>
                <a:lstStyle/>
                <a:p>
                  <a:r>
                    <a:rPr lang="ja-JP" altLang="en-US">
                      <a:noFill/>
                    </a:rPr>
                    <a:t> </a:t>
                  </a:r>
                </a:p>
              </p:txBody>
            </p:sp>
          </mc:Fallback>
        </mc:AlternateContent>
        <p:grpSp>
          <p:nvGrpSpPr>
            <p:cNvPr id="124" name="グループ化 123">
              <a:extLst>
                <a:ext uri="{FF2B5EF4-FFF2-40B4-BE49-F238E27FC236}">
                  <a16:creationId xmlns:a16="http://schemas.microsoft.com/office/drawing/2014/main" id="{8FC36A33-986E-486D-A19D-619E64E6448F}"/>
                </a:ext>
              </a:extLst>
            </p:cNvPr>
            <p:cNvGrpSpPr/>
            <p:nvPr/>
          </p:nvGrpSpPr>
          <p:grpSpPr>
            <a:xfrm>
              <a:off x="853451" y="5713667"/>
              <a:ext cx="1727897" cy="488372"/>
              <a:chOff x="650711" y="6035646"/>
              <a:chExt cx="1677252" cy="507511"/>
            </a:xfrm>
          </p:grpSpPr>
          <p:grpSp>
            <p:nvGrpSpPr>
              <p:cNvPr id="126" name="グループ化 125">
                <a:extLst>
                  <a:ext uri="{FF2B5EF4-FFF2-40B4-BE49-F238E27FC236}">
                    <a16:creationId xmlns:a16="http://schemas.microsoft.com/office/drawing/2014/main" id="{E9A9AE60-6F33-47F2-8E32-A294413DE51F}"/>
                  </a:ext>
                </a:extLst>
              </p:cNvPr>
              <p:cNvGrpSpPr/>
              <p:nvPr/>
            </p:nvGrpSpPr>
            <p:grpSpPr>
              <a:xfrm>
                <a:off x="776303" y="6043671"/>
                <a:ext cx="1551660" cy="499486"/>
                <a:chOff x="905518" y="5605564"/>
                <a:chExt cx="1531135" cy="352475"/>
              </a:xfrm>
            </p:grpSpPr>
            <p:cxnSp>
              <p:nvCxnSpPr>
                <p:cNvPr id="136" name="コネクタ: カギ線 135">
                  <a:extLst>
                    <a:ext uri="{FF2B5EF4-FFF2-40B4-BE49-F238E27FC236}">
                      <a16:creationId xmlns:a16="http://schemas.microsoft.com/office/drawing/2014/main" id="{CFE37343-7E17-4C26-8B79-F690A108DDD2}"/>
                    </a:ext>
                  </a:extLst>
                </p:cNvPr>
                <p:cNvCxnSpPr>
                  <a:cxnSpLocks/>
                </p:cNvCxnSpPr>
                <p:nvPr/>
              </p:nvCxnSpPr>
              <p:spPr>
                <a:xfrm flipV="1">
                  <a:off x="905518" y="5605564"/>
                  <a:ext cx="849343" cy="352475"/>
                </a:xfrm>
                <a:prstGeom prst="bentConnector3">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9" name="コネクタ: カギ線 148">
                  <a:extLst>
                    <a:ext uri="{FF2B5EF4-FFF2-40B4-BE49-F238E27FC236}">
                      <a16:creationId xmlns:a16="http://schemas.microsoft.com/office/drawing/2014/main" id="{A65CBF9A-3399-4158-A559-2630A812BCFA}"/>
                    </a:ext>
                  </a:extLst>
                </p:cNvPr>
                <p:cNvCxnSpPr>
                  <a:cxnSpLocks/>
                </p:cNvCxnSpPr>
                <p:nvPr/>
              </p:nvCxnSpPr>
              <p:spPr>
                <a:xfrm rot="10800000">
                  <a:off x="1754862" y="5605564"/>
                  <a:ext cx="681791" cy="350873"/>
                </a:xfrm>
                <a:prstGeom prst="bentConnector3">
                  <a:avLst>
                    <a:gd name="adj1" fmla="val 51709"/>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127" name="直線矢印コネクタ 126">
                <a:extLst>
                  <a:ext uri="{FF2B5EF4-FFF2-40B4-BE49-F238E27FC236}">
                    <a16:creationId xmlns:a16="http://schemas.microsoft.com/office/drawing/2014/main" id="{8036E04F-EF57-4FFC-8B26-9977674EDD11}"/>
                  </a:ext>
                </a:extLst>
              </p:cNvPr>
              <p:cNvCxnSpPr/>
              <p:nvPr/>
            </p:nvCxnSpPr>
            <p:spPr>
              <a:xfrm>
                <a:off x="1071437" y="6035646"/>
                <a:ext cx="0" cy="497321"/>
              </a:xfrm>
              <a:prstGeom prst="straightConnector1">
                <a:avLst/>
              </a:prstGeom>
              <a:ln>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8" name="正方形/長方形 127">
                    <a:extLst>
                      <a:ext uri="{FF2B5EF4-FFF2-40B4-BE49-F238E27FC236}">
                        <a16:creationId xmlns:a16="http://schemas.microsoft.com/office/drawing/2014/main" id="{3B133DE6-AE79-4132-AC94-CBADB3B2F43A}"/>
                      </a:ext>
                    </a:extLst>
                  </p:cNvPr>
                  <p:cNvSpPr/>
                  <p:nvPr/>
                </p:nvSpPr>
                <p:spPr>
                  <a:xfrm>
                    <a:off x="650711" y="6056897"/>
                    <a:ext cx="566513" cy="35182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600" b="0" i="1" smtClean="0">
                                  <a:solidFill>
                                    <a:srgbClr val="FFC000"/>
                                  </a:solidFill>
                                  <a:latin typeface="Cambria Math" panose="02040503050406030204" pitchFamily="18" charset="0"/>
                                </a:rPr>
                              </m:ctrlPr>
                            </m:sSubPr>
                            <m:e>
                              <m:r>
                                <a:rPr kumimoji="1" lang="en-US" altLang="ja-JP" sz="1600" b="0" i="1" smtClean="0">
                                  <a:solidFill>
                                    <a:srgbClr val="FFC000"/>
                                  </a:solidFill>
                                  <a:latin typeface="Cambria Math" panose="02040503050406030204" pitchFamily="18" charset="0"/>
                                </a:rPr>
                                <m:t>𝑉</m:t>
                              </m:r>
                            </m:e>
                            <m:sub>
                              <m:r>
                                <m:rPr>
                                  <m:sty m:val="p"/>
                                </m:rPr>
                                <a:rPr kumimoji="1" lang="en-US" altLang="ja-JP" sz="1600" b="0" i="0" smtClean="0">
                                  <a:solidFill>
                                    <a:srgbClr val="FFC000"/>
                                  </a:solidFill>
                                  <a:latin typeface="Cambria Math" panose="02040503050406030204" pitchFamily="18" charset="0"/>
                                </a:rPr>
                                <m:t>in</m:t>
                              </m:r>
                            </m:sub>
                          </m:sSub>
                        </m:oMath>
                      </m:oMathPara>
                    </a14:m>
                    <a:endParaRPr lang="ja-JP" altLang="en-US" sz="1600" dirty="0">
                      <a:solidFill>
                        <a:srgbClr val="FFC000"/>
                      </a:solidFill>
                    </a:endParaRPr>
                  </a:p>
                </p:txBody>
              </p:sp>
            </mc:Choice>
            <mc:Fallback xmlns="">
              <p:sp>
                <p:nvSpPr>
                  <p:cNvPr id="128" name="正方形/長方形 127">
                    <a:extLst>
                      <a:ext uri="{FF2B5EF4-FFF2-40B4-BE49-F238E27FC236}">
                        <a16:creationId xmlns:a16="http://schemas.microsoft.com/office/drawing/2014/main" id="{3B133DE6-AE79-4132-AC94-CBADB3B2F43A}"/>
                      </a:ext>
                    </a:extLst>
                  </p:cNvPr>
                  <p:cNvSpPr>
                    <a:spLocks noRot="1" noChangeAspect="1" noMove="1" noResize="1" noEditPoints="1" noAdjustHandles="1" noChangeArrowheads="1" noChangeShapeType="1" noTextEdit="1"/>
                  </p:cNvSpPr>
                  <p:nvPr/>
                </p:nvSpPr>
                <p:spPr>
                  <a:xfrm>
                    <a:off x="650711" y="6056897"/>
                    <a:ext cx="566513" cy="351822"/>
                  </a:xfrm>
                  <a:prstGeom prst="rect">
                    <a:avLst/>
                  </a:prstGeom>
                  <a:blipFill>
                    <a:blip r:embed="rId12"/>
                    <a:stretch>
                      <a:fillRect/>
                    </a:stretch>
                  </a:blipFill>
                </p:spPr>
                <p:txBody>
                  <a:bodyPr/>
                  <a:lstStyle/>
                  <a:p>
                    <a:r>
                      <a:rPr lang="ja-JP" altLang="en-US">
                        <a:noFill/>
                      </a:rPr>
                      <a:t> </a:t>
                    </a:r>
                  </a:p>
                </p:txBody>
              </p:sp>
            </mc:Fallback>
          </mc:AlternateContent>
        </p:grpSp>
        <p:grpSp>
          <p:nvGrpSpPr>
            <p:cNvPr id="53" name="グループ化 52">
              <a:extLst>
                <a:ext uri="{FF2B5EF4-FFF2-40B4-BE49-F238E27FC236}">
                  <a16:creationId xmlns:a16="http://schemas.microsoft.com/office/drawing/2014/main" id="{293D26B9-1119-4854-829A-D9C4BE2E7BF4}"/>
                </a:ext>
              </a:extLst>
            </p:cNvPr>
            <p:cNvGrpSpPr/>
            <p:nvPr/>
          </p:nvGrpSpPr>
          <p:grpSpPr>
            <a:xfrm>
              <a:off x="6486690" y="5492714"/>
              <a:ext cx="2071441" cy="777243"/>
              <a:chOff x="6341030" y="5271926"/>
              <a:chExt cx="2071441" cy="777243"/>
            </a:xfrm>
          </p:grpSpPr>
          <p:grpSp>
            <p:nvGrpSpPr>
              <p:cNvPr id="14" name="グループ化 13">
                <a:extLst>
                  <a:ext uri="{FF2B5EF4-FFF2-40B4-BE49-F238E27FC236}">
                    <a16:creationId xmlns:a16="http://schemas.microsoft.com/office/drawing/2014/main" id="{9ED63E61-7B90-488C-B8E4-32B12A0D8FE0}"/>
                  </a:ext>
                </a:extLst>
              </p:cNvPr>
              <p:cNvGrpSpPr/>
              <p:nvPr/>
            </p:nvGrpSpPr>
            <p:grpSpPr>
              <a:xfrm>
                <a:off x="6341030" y="5289115"/>
                <a:ext cx="2071441" cy="760054"/>
                <a:chOff x="6319088" y="2044862"/>
                <a:chExt cx="2071441" cy="760054"/>
              </a:xfrm>
            </p:grpSpPr>
            <p:sp>
              <p:nvSpPr>
                <p:cNvPr id="12" name="フリーフォーム: 図形 11">
                  <a:extLst>
                    <a:ext uri="{FF2B5EF4-FFF2-40B4-BE49-F238E27FC236}">
                      <a16:creationId xmlns:a16="http://schemas.microsoft.com/office/drawing/2014/main" id="{E9A76085-1F7C-4A3C-9302-0E3E40277DA3}"/>
                    </a:ext>
                  </a:extLst>
                </p:cNvPr>
                <p:cNvSpPr/>
                <p:nvPr/>
              </p:nvSpPr>
              <p:spPr>
                <a:xfrm>
                  <a:off x="6662313" y="2044862"/>
                  <a:ext cx="1728216" cy="760054"/>
                </a:xfrm>
                <a:custGeom>
                  <a:avLst/>
                  <a:gdLst>
                    <a:gd name="connsiteX0" fmla="*/ 0 w 1728216"/>
                    <a:gd name="connsiteY0" fmla="*/ 46822 h 760054"/>
                    <a:gd name="connsiteX1" fmla="*/ 45720 w 1728216"/>
                    <a:gd name="connsiteY1" fmla="*/ 92542 h 760054"/>
                    <a:gd name="connsiteX2" fmla="*/ 64008 w 1728216"/>
                    <a:gd name="connsiteY2" fmla="*/ 147406 h 760054"/>
                    <a:gd name="connsiteX3" fmla="*/ 91440 w 1728216"/>
                    <a:gd name="connsiteY3" fmla="*/ 266278 h 760054"/>
                    <a:gd name="connsiteX4" fmla="*/ 118872 w 1728216"/>
                    <a:gd name="connsiteY4" fmla="*/ 293710 h 760054"/>
                    <a:gd name="connsiteX5" fmla="*/ 146304 w 1728216"/>
                    <a:gd name="connsiteY5" fmla="*/ 357718 h 760054"/>
                    <a:gd name="connsiteX6" fmla="*/ 182880 w 1728216"/>
                    <a:gd name="connsiteY6" fmla="*/ 440014 h 760054"/>
                    <a:gd name="connsiteX7" fmla="*/ 210312 w 1728216"/>
                    <a:gd name="connsiteY7" fmla="*/ 458302 h 760054"/>
                    <a:gd name="connsiteX8" fmla="*/ 246888 w 1728216"/>
                    <a:gd name="connsiteY8" fmla="*/ 513166 h 760054"/>
                    <a:gd name="connsiteX9" fmla="*/ 256032 w 1728216"/>
                    <a:gd name="connsiteY9" fmla="*/ 540598 h 760054"/>
                    <a:gd name="connsiteX10" fmla="*/ 274320 w 1728216"/>
                    <a:gd name="connsiteY10" fmla="*/ 568030 h 760054"/>
                    <a:gd name="connsiteX11" fmla="*/ 283464 w 1728216"/>
                    <a:gd name="connsiteY11" fmla="*/ 595462 h 760054"/>
                    <a:gd name="connsiteX12" fmla="*/ 301752 w 1728216"/>
                    <a:gd name="connsiteY12" fmla="*/ 622894 h 760054"/>
                    <a:gd name="connsiteX13" fmla="*/ 338328 w 1728216"/>
                    <a:gd name="connsiteY13" fmla="*/ 677758 h 760054"/>
                    <a:gd name="connsiteX14" fmla="*/ 365760 w 1728216"/>
                    <a:gd name="connsiteY14" fmla="*/ 686902 h 760054"/>
                    <a:gd name="connsiteX15" fmla="*/ 420624 w 1728216"/>
                    <a:gd name="connsiteY15" fmla="*/ 723478 h 760054"/>
                    <a:gd name="connsiteX16" fmla="*/ 484632 w 1728216"/>
                    <a:gd name="connsiteY16" fmla="*/ 760054 h 760054"/>
                    <a:gd name="connsiteX17" fmla="*/ 585216 w 1728216"/>
                    <a:gd name="connsiteY17" fmla="*/ 723478 h 760054"/>
                    <a:gd name="connsiteX18" fmla="*/ 640080 w 1728216"/>
                    <a:gd name="connsiteY18" fmla="*/ 686902 h 760054"/>
                    <a:gd name="connsiteX19" fmla="*/ 685800 w 1728216"/>
                    <a:gd name="connsiteY19" fmla="*/ 650326 h 760054"/>
                    <a:gd name="connsiteX20" fmla="*/ 740664 w 1728216"/>
                    <a:gd name="connsiteY20" fmla="*/ 613750 h 760054"/>
                    <a:gd name="connsiteX21" fmla="*/ 768096 w 1728216"/>
                    <a:gd name="connsiteY21" fmla="*/ 586318 h 760054"/>
                    <a:gd name="connsiteX22" fmla="*/ 777240 w 1728216"/>
                    <a:gd name="connsiteY22" fmla="*/ 558886 h 760054"/>
                    <a:gd name="connsiteX23" fmla="*/ 804672 w 1728216"/>
                    <a:gd name="connsiteY23" fmla="*/ 540598 h 760054"/>
                    <a:gd name="connsiteX24" fmla="*/ 822960 w 1728216"/>
                    <a:gd name="connsiteY24" fmla="*/ 476590 h 760054"/>
                    <a:gd name="connsiteX25" fmla="*/ 859536 w 1728216"/>
                    <a:gd name="connsiteY25" fmla="*/ 421726 h 760054"/>
                    <a:gd name="connsiteX26" fmla="*/ 896112 w 1728216"/>
                    <a:gd name="connsiteY26" fmla="*/ 366862 h 760054"/>
                    <a:gd name="connsiteX27" fmla="*/ 941832 w 1728216"/>
                    <a:gd name="connsiteY27" fmla="*/ 321142 h 760054"/>
                    <a:gd name="connsiteX28" fmla="*/ 1014984 w 1728216"/>
                    <a:gd name="connsiteY28" fmla="*/ 257134 h 760054"/>
                    <a:gd name="connsiteX29" fmla="*/ 1051560 w 1728216"/>
                    <a:gd name="connsiteY29" fmla="*/ 220558 h 760054"/>
                    <a:gd name="connsiteX30" fmla="*/ 1097280 w 1728216"/>
                    <a:gd name="connsiteY30" fmla="*/ 211414 h 760054"/>
                    <a:gd name="connsiteX31" fmla="*/ 1152144 w 1728216"/>
                    <a:gd name="connsiteY31" fmla="*/ 193126 h 760054"/>
                    <a:gd name="connsiteX32" fmla="*/ 1234440 w 1728216"/>
                    <a:gd name="connsiteY32" fmla="*/ 174838 h 760054"/>
                    <a:gd name="connsiteX33" fmla="*/ 1325880 w 1728216"/>
                    <a:gd name="connsiteY33" fmla="*/ 110830 h 760054"/>
                    <a:gd name="connsiteX34" fmla="*/ 1353312 w 1728216"/>
                    <a:gd name="connsiteY34" fmla="*/ 92542 h 760054"/>
                    <a:gd name="connsiteX35" fmla="*/ 1380744 w 1728216"/>
                    <a:gd name="connsiteY35" fmla="*/ 83398 h 760054"/>
                    <a:gd name="connsiteX36" fmla="*/ 1453896 w 1728216"/>
                    <a:gd name="connsiteY36" fmla="*/ 65110 h 760054"/>
                    <a:gd name="connsiteX37" fmla="*/ 1508760 w 1728216"/>
                    <a:gd name="connsiteY37" fmla="*/ 46822 h 760054"/>
                    <a:gd name="connsiteX38" fmla="*/ 1536192 w 1728216"/>
                    <a:gd name="connsiteY38" fmla="*/ 28534 h 760054"/>
                    <a:gd name="connsiteX39" fmla="*/ 1645920 w 1728216"/>
                    <a:gd name="connsiteY39" fmla="*/ 10246 h 760054"/>
                    <a:gd name="connsiteX40" fmla="*/ 1728216 w 1728216"/>
                    <a:gd name="connsiteY40" fmla="*/ 1102 h 76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728216" h="760054">
                      <a:moveTo>
                        <a:pt x="0" y="46822"/>
                      </a:moveTo>
                      <a:cubicBezTo>
                        <a:pt x="15240" y="62062"/>
                        <a:pt x="34149" y="74359"/>
                        <a:pt x="45720" y="92542"/>
                      </a:cubicBezTo>
                      <a:cubicBezTo>
                        <a:pt x="56069" y="108805"/>
                        <a:pt x="64008" y="147406"/>
                        <a:pt x="64008" y="147406"/>
                      </a:cubicBezTo>
                      <a:cubicBezTo>
                        <a:pt x="66523" y="165009"/>
                        <a:pt x="74704" y="249542"/>
                        <a:pt x="91440" y="266278"/>
                      </a:cubicBezTo>
                      <a:lnTo>
                        <a:pt x="118872" y="293710"/>
                      </a:lnTo>
                      <a:cubicBezTo>
                        <a:pt x="143061" y="390464"/>
                        <a:pt x="110220" y="276528"/>
                        <a:pt x="146304" y="357718"/>
                      </a:cubicBezTo>
                      <a:cubicBezTo>
                        <a:pt x="160791" y="390313"/>
                        <a:pt x="158047" y="415181"/>
                        <a:pt x="182880" y="440014"/>
                      </a:cubicBezTo>
                      <a:cubicBezTo>
                        <a:pt x="190651" y="447785"/>
                        <a:pt x="201168" y="452206"/>
                        <a:pt x="210312" y="458302"/>
                      </a:cubicBezTo>
                      <a:cubicBezTo>
                        <a:pt x="222504" y="476590"/>
                        <a:pt x="239937" y="492314"/>
                        <a:pt x="246888" y="513166"/>
                      </a:cubicBezTo>
                      <a:cubicBezTo>
                        <a:pt x="249936" y="522310"/>
                        <a:pt x="251721" y="531977"/>
                        <a:pt x="256032" y="540598"/>
                      </a:cubicBezTo>
                      <a:cubicBezTo>
                        <a:pt x="260947" y="550428"/>
                        <a:pt x="269405" y="558200"/>
                        <a:pt x="274320" y="568030"/>
                      </a:cubicBezTo>
                      <a:cubicBezTo>
                        <a:pt x="278631" y="576651"/>
                        <a:pt x="279153" y="586841"/>
                        <a:pt x="283464" y="595462"/>
                      </a:cubicBezTo>
                      <a:cubicBezTo>
                        <a:pt x="288379" y="605292"/>
                        <a:pt x="296837" y="613064"/>
                        <a:pt x="301752" y="622894"/>
                      </a:cubicBezTo>
                      <a:cubicBezTo>
                        <a:pt x="318529" y="656447"/>
                        <a:pt x="299327" y="651757"/>
                        <a:pt x="338328" y="677758"/>
                      </a:cubicBezTo>
                      <a:cubicBezTo>
                        <a:pt x="346348" y="683105"/>
                        <a:pt x="356616" y="683854"/>
                        <a:pt x="365760" y="686902"/>
                      </a:cubicBezTo>
                      <a:cubicBezTo>
                        <a:pt x="453271" y="774413"/>
                        <a:pt x="341224" y="670545"/>
                        <a:pt x="420624" y="723478"/>
                      </a:cubicBezTo>
                      <a:cubicBezTo>
                        <a:pt x="485997" y="767060"/>
                        <a:pt x="407274" y="740715"/>
                        <a:pt x="484632" y="760054"/>
                      </a:cubicBezTo>
                      <a:cubicBezTo>
                        <a:pt x="599603" y="745683"/>
                        <a:pt x="525154" y="770193"/>
                        <a:pt x="585216" y="723478"/>
                      </a:cubicBezTo>
                      <a:cubicBezTo>
                        <a:pt x="602566" y="709984"/>
                        <a:pt x="640080" y="686902"/>
                        <a:pt x="640080" y="686902"/>
                      </a:cubicBezTo>
                      <a:cubicBezTo>
                        <a:pt x="680980" y="625551"/>
                        <a:pt x="632799" y="685660"/>
                        <a:pt x="685800" y="650326"/>
                      </a:cubicBezTo>
                      <a:cubicBezTo>
                        <a:pt x="754295" y="604663"/>
                        <a:pt x="675437" y="635492"/>
                        <a:pt x="740664" y="613750"/>
                      </a:cubicBezTo>
                      <a:cubicBezTo>
                        <a:pt x="749808" y="604606"/>
                        <a:pt x="760923" y="597078"/>
                        <a:pt x="768096" y="586318"/>
                      </a:cubicBezTo>
                      <a:cubicBezTo>
                        <a:pt x="773443" y="578298"/>
                        <a:pt x="771219" y="566412"/>
                        <a:pt x="777240" y="558886"/>
                      </a:cubicBezTo>
                      <a:cubicBezTo>
                        <a:pt x="784105" y="550304"/>
                        <a:pt x="795528" y="546694"/>
                        <a:pt x="804672" y="540598"/>
                      </a:cubicBezTo>
                      <a:cubicBezTo>
                        <a:pt x="806824" y="531989"/>
                        <a:pt x="816997" y="487323"/>
                        <a:pt x="822960" y="476590"/>
                      </a:cubicBezTo>
                      <a:cubicBezTo>
                        <a:pt x="833634" y="457377"/>
                        <a:pt x="852585" y="442578"/>
                        <a:pt x="859536" y="421726"/>
                      </a:cubicBezTo>
                      <a:cubicBezTo>
                        <a:pt x="875606" y="373517"/>
                        <a:pt x="858059" y="412525"/>
                        <a:pt x="896112" y="366862"/>
                      </a:cubicBezTo>
                      <a:cubicBezTo>
                        <a:pt x="934212" y="321142"/>
                        <a:pt x="891540" y="354670"/>
                        <a:pt x="941832" y="321142"/>
                      </a:cubicBezTo>
                      <a:cubicBezTo>
                        <a:pt x="993648" y="243418"/>
                        <a:pt x="908304" y="363814"/>
                        <a:pt x="1014984" y="257134"/>
                      </a:cubicBezTo>
                      <a:cubicBezTo>
                        <a:pt x="1027176" y="244942"/>
                        <a:pt x="1036488" y="228931"/>
                        <a:pt x="1051560" y="220558"/>
                      </a:cubicBezTo>
                      <a:cubicBezTo>
                        <a:pt x="1065146" y="213010"/>
                        <a:pt x="1082286" y="215503"/>
                        <a:pt x="1097280" y="211414"/>
                      </a:cubicBezTo>
                      <a:cubicBezTo>
                        <a:pt x="1115878" y="206342"/>
                        <a:pt x="1133129" y="196295"/>
                        <a:pt x="1152144" y="193126"/>
                      </a:cubicBezTo>
                      <a:cubicBezTo>
                        <a:pt x="1216515" y="182397"/>
                        <a:pt x="1189419" y="189845"/>
                        <a:pt x="1234440" y="174838"/>
                      </a:cubicBezTo>
                      <a:cubicBezTo>
                        <a:pt x="1288600" y="134218"/>
                        <a:pt x="1258336" y="155860"/>
                        <a:pt x="1325880" y="110830"/>
                      </a:cubicBezTo>
                      <a:cubicBezTo>
                        <a:pt x="1335024" y="104734"/>
                        <a:pt x="1342886" y="96017"/>
                        <a:pt x="1353312" y="92542"/>
                      </a:cubicBezTo>
                      <a:cubicBezTo>
                        <a:pt x="1362456" y="89494"/>
                        <a:pt x="1371445" y="85934"/>
                        <a:pt x="1380744" y="83398"/>
                      </a:cubicBezTo>
                      <a:cubicBezTo>
                        <a:pt x="1404993" y="76785"/>
                        <a:pt x="1430051" y="73058"/>
                        <a:pt x="1453896" y="65110"/>
                      </a:cubicBezTo>
                      <a:cubicBezTo>
                        <a:pt x="1472184" y="59014"/>
                        <a:pt x="1492720" y="57515"/>
                        <a:pt x="1508760" y="46822"/>
                      </a:cubicBezTo>
                      <a:cubicBezTo>
                        <a:pt x="1517904" y="40726"/>
                        <a:pt x="1526362" y="33449"/>
                        <a:pt x="1536192" y="28534"/>
                      </a:cubicBezTo>
                      <a:cubicBezTo>
                        <a:pt x="1566830" y="13215"/>
                        <a:pt x="1619845" y="13143"/>
                        <a:pt x="1645920" y="10246"/>
                      </a:cubicBezTo>
                      <a:cubicBezTo>
                        <a:pt x="1690702" y="-4681"/>
                        <a:pt x="1663713" y="1102"/>
                        <a:pt x="1728216" y="1102"/>
                      </a:cubicBezTo>
                    </a:path>
                  </a:pathLst>
                </a:custGeom>
                <a:noFill/>
                <a:ln w="28575">
                  <a:solidFill>
                    <a:srgbClr val="FF1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0" name="直線コネクタ 149">
                  <a:extLst>
                    <a:ext uri="{FF2B5EF4-FFF2-40B4-BE49-F238E27FC236}">
                      <a16:creationId xmlns:a16="http://schemas.microsoft.com/office/drawing/2014/main" id="{DD940C7B-1A1B-42FF-84CA-40292E15EA61}"/>
                    </a:ext>
                  </a:extLst>
                </p:cNvPr>
                <p:cNvCxnSpPr>
                  <a:cxnSpLocks/>
                </p:cNvCxnSpPr>
                <p:nvPr/>
              </p:nvCxnSpPr>
              <p:spPr>
                <a:xfrm flipH="1">
                  <a:off x="6319088" y="2081194"/>
                  <a:ext cx="343225" cy="0"/>
                </a:xfrm>
                <a:prstGeom prst="line">
                  <a:avLst/>
                </a:prstGeom>
                <a:ln w="28575">
                  <a:solidFill>
                    <a:srgbClr val="FF18FF"/>
                  </a:solidFill>
                </a:ln>
              </p:spPr>
              <p:style>
                <a:lnRef idx="1">
                  <a:schemeClr val="accent1"/>
                </a:lnRef>
                <a:fillRef idx="0">
                  <a:schemeClr val="accent1"/>
                </a:fillRef>
                <a:effectRef idx="0">
                  <a:schemeClr val="accent1"/>
                </a:effectRef>
                <a:fontRef idx="minor">
                  <a:schemeClr val="tx1"/>
                </a:fontRef>
              </p:style>
            </p:cxnSp>
          </p:grpSp>
          <p:cxnSp>
            <p:nvCxnSpPr>
              <p:cNvPr id="162" name="直線矢印コネクタ 161">
                <a:extLst>
                  <a:ext uri="{FF2B5EF4-FFF2-40B4-BE49-F238E27FC236}">
                    <a16:creationId xmlns:a16="http://schemas.microsoft.com/office/drawing/2014/main" id="{ED65FD4C-2EA0-4E31-99F2-2F4A96D290BD}"/>
                  </a:ext>
                </a:extLst>
              </p:cNvPr>
              <p:cNvCxnSpPr/>
              <p:nvPr/>
            </p:nvCxnSpPr>
            <p:spPr>
              <a:xfrm>
                <a:off x="7190857" y="5271926"/>
                <a:ext cx="0" cy="770736"/>
              </a:xfrm>
              <a:prstGeom prst="straightConnector1">
                <a:avLst/>
              </a:prstGeom>
              <a:ln>
                <a:solidFill>
                  <a:srgbClr val="FF18FF"/>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3" name="正方形/長方形 162">
                    <a:extLst>
                      <a:ext uri="{FF2B5EF4-FFF2-40B4-BE49-F238E27FC236}">
                        <a16:creationId xmlns:a16="http://schemas.microsoft.com/office/drawing/2014/main" id="{2FDCFC1A-271C-4617-8EFE-EE3C45A86348}"/>
                      </a:ext>
                    </a:extLst>
                  </p:cNvPr>
                  <p:cNvSpPr/>
                  <p:nvPr/>
                </p:nvSpPr>
                <p:spPr>
                  <a:xfrm>
                    <a:off x="7063725" y="5288040"/>
                    <a:ext cx="702002"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600" b="0" i="1" smtClean="0">
                                  <a:solidFill>
                                    <a:srgbClr val="FF18FF"/>
                                  </a:solidFill>
                                  <a:latin typeface="Cambria Math" panose="02040503050406030204" pitchFamily="18" charset="0"/>
                                </a:rPr>
                              </m:ctrlPr>
                            </m:sSubPr>
                            <m:e>
                              <m:r>
                                <a:rPr kumimoji="1" lang="en-US" altLang="ja-JP" sz="1600" b="0" i="1" smtClean="0">
                                  <a:solidFill>
                                    <a:srgbClr val="FF18FF"/>
                                  </a:solidFill>
                                  <a:latin typeface="Cambria Math" panose="02040503050406030204" pitchFamily="18" charset="0"/>
                                </a:rPr>
                                <m:t>𝑉</m:t>
                              </m:r>
                            </m:e>
                            <m:sub>
                              <m:r>
                                <m:rPr>
                                  <m:sty m:val="p"/>
                                </m:rPr>
                                <a:rPr kumimoji="1" lang="en-US" altLang="ja-JP" sz="1600" b="0" i="0" smtClean="0">
                                  <a:solidFill>
                                    <a:srgbClr val="FF18FF"/>
                                  </a:solidFill>
                                  <a:latin typeface="Cambria Math" panose="02040503050406030204" pitchFamily="18" charset="0"/>
                                </a:rPr>
                                <m:t>out</m:t>
                              </m:r>
                            </m:sub>
                          </m:sSub>
                        </m:oMath>
                      </m:oMathPara>
                    </a14:m>
                    <a:endParaRPr lang="ja-JP" altLang="en-US" sz="1600" dirty="0">
                      <a:solidFill>
                        <a:srgbClr val="FF18FF"/>
                      </a:solidFill>
                    </a:endParaRPr>
                  </a:p>
                </p:txBody>
              </p:sp>
            </mc:Choice>
            <mc:Fallback xmlns="">
              <p:sp>
                <p:nvSpPr>
                  <p:cNvPr id="163" name="正方形/長方形 162">
                    <a:extLst>
                      <a:ext uri="{FF2B5EF4-FFF2-40B4-BE49-F238E27FC236}">
                        <a16:creationId xmlns:a16="http://schemas.microsoft.com/office/drawing/2014/main" id="{2FDCFC1A-271C-4617-8EFE-EE3C45A86348}"/>
                      </a:ext>
                    </a:extLst>
                  </p:cNvPr>
                  <p:cNvSpPr>
                    <a:spLocks noRot="1" noChangeAspect="1" noMove="1" noResize="1" noEditPoints="1" noAdjustHandles="1" noChangeArrowheads="1" noChangeShapeType="1" noTextEdit="1"/>
                  </p:cNvSpPr>
                  <p:nvPr/>
                </p:nvSpPr>
                <p:spPr>
                  <a:xfrm>
                    <a:off x="7063725" y="5288040"/>
                    <a:ext cx="702002" cy="338554"/>
                  </a:xfrm>
                  <a:prstGeom prst="rect">
                    <a:avLst/>
                  </a:prstGeom>
                  <a:blipFill>
                    <a:blip r:embed="rId13"/>
                    <a:stretch>
                      <a:fillRect/>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167" name="テキスト ボックス 166">
                  <a:extLst>
                    <a:ext uri="{FF2B5EF4-FFF2-40B4-BE49-F238E27FC236}">
                      <a16:creationId xmlns:a16="http://schemas.microsoft.com/office/drawing/2014/main" id="{AA62C208-BDE1-45E5-8004-C02666259C6B}"/>
                    </a:ext>
                  </a:extLst>
                </p:cNvPr>
                <p:cNvSpPr txBox="1"/>
                <p:nvPr/>
              </p:nvSpPr>
              <p:spPr>
                <a:xfrm>
                  <a:off x="6603574" y="6201009"/>
                  <a:ext cx="1391558" cy="6580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solidFill>
                                  <a:srgbClr val="FF18FF"/>
                                </a:solidFill>
                                <a:latin typeface="Cambria Math" panose="02040503050406030204" pitchFamily="18" charset="0"/>
                              </a:rPr>
                            </m:ctrlPr>
                          </m:sSubPr>
                          <m:e>
                            <m:r>
                              <a:rPr kumimoji="1" lang="en-US" altLang="ja-JP" b="0" i="1" smtClean="0">
                                <a:solidFill>
                                  <a:srgbClr val="FF18FF"/>
                                </a:solidFill>
                                <a:latin typeface="Cambria Math" panose="02040503050406030204" pitchFamily="18" charset="0"/>
                              </a:rPr>
                              <m:t>𝑉</m:t>
                            </m:r>
                          </m:e>
                          <m:sub>
                            <m:r>
                              <m:rPr>
                                <m:sty m:val="p"/>
                              </m:rPr>
                              <a:rPr kumimoji="1" lang="en-US" altLang="ja-JP" b="0" i="0" smtClean="0">
                                <a:solidFill>
                                  <a:srgbClr val="FF18FF"/>
                                </a:solidFill>
                                <a:latin typeface="Cambria Math" panose="02040503050406030204" pitchFamily="18" charset="0"/>
                              </a:rPr>
                              <m:t>out</m:t>
                            </m:r>
                          </m:sub>
                        </m:sSub>
                        <m:r>
                          <a:rPr kumimoji="1" lang="en-US" altLang="ja-JP" b="0" i="1" smtClean="0">
                            <a:solidFill>
                              <a:srgbClr val="FF18FF"/>
                            </a:solidFill>
                            <a:latin typeface="Cambria Math" panose="02040503050406030204" pitchFamily="18" charset="0"/>
                          </a:rPr>
                          <m:t>~</m:t>
                        </m:r>
                        <m:f>
                          <m:fPr>
                            <m:ctrlPr>
                              <a:rPr kumimoji="1" lang="en-US" altLang="ja-JP" b="0" i="1" smtClean="0">
                                <a:solidFill>
                                  <a:srgbClr val="FF18FF"/>
                                </a:solidFill>
                                <a:latin typeface="Cambria Math" panose="02040503050406030204" pitchFamily="18" charset="0"/>
                              </a:rPr>
                            </m:ctrlPr>
                          </m:fPr>
                          <m:num>
                            <m:sSub>
                              <m:sSubPr>
                                <m:ctrlPr>
                                  <a:rPr kumimoji="1" lang="en-US" altLang="ja-JP" b="0" i="1" smtClean="0">
                                    <a:solidFill>
                                      <a:srgbClr val="FF18FF"/>
                                    </a:solidFill>
                                    <a:latin typeface="Cambria Math" panose="02040503050406030204" pitchFamily="18" charset="0"/>
                                  </a:rPr>
                                </m:ctrlPr>
                              </m:sSubPr>
                              <m:e>
                                <m:r>
                                  <a:rPr kumimoji="1" lang="en-US" altLang="ja-JP" b="0" i="1" smtClean="0">
                                    <a:solidFill>
                                      <a:srgbClr val="FF18FF"/>
                                    </a:solidFill>
                                    <a:latin typeface="Cambria Math" panose="02040503050406030204" pitchFamily="18" charset="0"/>
                                  </a:rPr>
                                  <m:t>𝑄</m:t>
                                </m:r>
                              </m:e>
                              <m:sub>
                                <m:r>
                                  <m:rPr>
                                    <m:sty m:val="p"/>
                                  </m:rPr>
                                  <a:rPr kumimoji="1" lang="en-US" altLang="ja-JP" b="0" i="0" smtClean="0">
                                    <a:solidFill>
                                      <a:srgbClr val="FF18FF"/>
                                    </a:solidFill>
                                    <a:latin typeface="Cambria Math" panose="02040503050406030204" pitchFamily="18" charset="0"/>
                                  </a:rPr>
                                  <m:t>in</m:t>
                                </m:r>
                              </m:sub>
                            </m:sSub>
                          </m:num>
                          <m:den>
                            <m:sSub>
                              <m:sSubPr>
                                <m:ctrlPr>
                                  <a:rPr kumimoji="1" lang="en-US" altLang="ja-JP" b="0" i="1" smtClean="0">
                                    <a:solidFill>
                                      <a:srgbClr val="FF18FF"/>
                                    </a:solidFill>
                                    <a:latin typeface="Cambria Math" panose="02040503050406030204" pitchFamily="18" charset="0"/>
                                  </a:rPr>
                                </m:ctrlPr>
                              </m:sSubPr>
                              <m:e>
                                <m:r>
                                  <a:rPr kumimoji="1" lang="en-US" altLang="ja-JP" b="0" i="1" smtClean="0">
                                    <a:solidFill>
                                      <a:srgbClr val="FF18FF"/>
                                    </a:solidFill>
                                    <a:latin typeface="Cambria Math" panose="02040503050406030204" pitchFamily="18" charset="0"/>
                                  </a:rPr>
                                  <m:t>𝐶</m:t>
                                </m:r>
                              </m:e>
                              <m:sub>
                                <m:r>
                                  <m:rPr>
                                    <m:sty m:val="p"/>
                                  </m:rPr>
                                  <a:rPr kumimoji="1" lang="en-US" altLang="ja-JP" b="0" i="0" smtClean="0">
                                    <a:solidFill>
                                      <a:srgbClr val="FF18FF"/>
                                    </a:solidFill>
                                    <a:latin typeface="Cambria Math" panose="02040503050406030204" pitchFamily="18" charset="0"/>
                                  </a:rPr>
                                  <m:t>FB</m:t>
                                </m:r>
                              </m:sub>
                            </m:sSub>
                          </m:den>
                        </m:f>
                      </m:oMath>
                    </m:oMathPara>
                  </a14:m>
                  <a:endParaRPr kumimoji="1" lang="ja-JP" altLang="en-US" dirty="0">
                    <a:solidFill>
                      <a:schemeClr val="accent2"/>
                    </a:solidFill>
                  </a:endParaRPr>
                </a:p>
              </p:txBody>
            </p:sp>
          </mc:Choice>
          <mc:Fallback xmlns="">
            <p:sp>
              <p:nvSpPr>
                <p:cNvPr id="167" name="テキスト ボックス 166">
                  <a:extLst>
                    <a:ext uri="{FF2B5EF4-FFF2-40B4-BE49-F238E27FC236}">
                      <a16:creationId xmlns:a16="http://schemas.microsoft.com/office/drawing/2014/main" id="{AA62C208-BDE1-45E5-8004-C02666259C6B}"/>
                    </a:ext>
                  </a:extLst>
                </p:cNvPr>
                <p:cNvSpPr txBox="1">
                  <a:spLocks noRot="1" noChangeAspect="1" noMove="1" noResize="1" noEditPoints="1" noAdjustHandles="1" noChangeArrowheads="1" noChangeShapeType="1" noTextEdit="1"/>
                </p:cNvSpPr>
                <p:nvPr/>
              </p:nvSpPr>
              <p:spPr>
                <a:xfrm>
                  <a:off x="6603574" y="6201009"/>
                  <a:ext cx="1391558" cy="658065"/>
                </a:xfrm>
                <a:prstGeom prst="rect">
                  <a:avLst/>
                </a:prstGeom>
                <a:blipFill>
                  <a:blip r:embed="rId14"/>
                  <a:stretch>
                    <a:fillRect/>
                  </a:stretch>
                </a:blipFill>
              </p:spPr>
              <p:txBody>
                <a:bodyPr/>
                <a:lstStyle/>
                <a:p>
                  <a:r>
                    <a:rPr lang="ja-JP" altLang="en-US">
                      <a:noFill/>
                    </a:rPr>
                    <a:t> </a:t>
                  </a:r>
                </a:p>
              </p:txBody>
            </p:sp>
          </mc:Fallback>
        </mc:AlternateContent>
        <p:sp>
          <p:nvSpPr>
            <p:cNvPr id="25" name="矢印: 右 24">
              <a:extLst>
                <a:ext uri="{FF2B5EF4-FFF2-40B4-BE49-F238E27FC236}">
                  <a16:creationId xmlns:a16="http://schemas.microsoft.com/office/drawing/2014/main" id="{EC4EFE66-6132-46D4-99BC-3AA87EDABED5}"/>
                </a:ext>
              </a:extLst>
            </p:cNvPr>
            <p:cNvSpPr/>
            <p:nvPr/>
          </p:nvSpPr>
          <p:spPr>
            <a:xfrm>
              <a:off x="2796399" y="5805313"/>
              <a:ext cx="641204" cy="338554"/>
            </a:xfrm>
            <a:prstGeom prst="rightArrow">
              <a:avLst/>
            </a:prstGeom>
            <a:solidFill>
              <a:srgbClr val="F8FE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8" name="矢印: 右 167">
              <a:extLst>
                <a:ext uri="{FF2B5EF4-FFF2-40B4-BE49-F238E27FC236}">
                  <a16:creationId xmlns:a16="http://schemas.microsoft.com/office/drawing/2014/main" id="{41B43C03-AB8A-46F0-AE34-ED514E002767}"/>
                </a:ext>
              </a:extLst>
            </p:cNvPr>
            <p:cNvSpPr/>
            <p:nvPr/>
          </p:nvSpPr>
          <p:spPr>
            <a:xfrm>
              <a:off x="5415569" y="5783673"/>
              <a:ext cx="641204" cy="338554"/>
            </a:xfrm>
            <a:prstGeom prst="rightArrow">
              <a:avLst/>
            </a:prstGeom>
            <a:solidFill>
              <a:srgbClr val="F8FE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テキスト ボックス 71">
              <a:extLst>
                <a:ext uri="{FF2B5EF4-FFF2-40B4-BE49-F238E27FC236}">
                  <a16:creationId xmlns:a16="http://schemas.microsoft.com/office/drawing/2014/main" id="{257D66D8-D960-4145-B8C2-EC7C7F87EC1E}"/>
                </a:ext>
              </a:extLst>
            </p:cNvPr>
            <p:cNvSpPr txBox="1"/>
            <p:nvPr/>
          </p:nvSpPr>
          <p:spPr>
            <a:xfrm>
              <a:off x="384048" y="5245114"/>
              <a:ext cx="1338828" cy="369332"/>
            </a:xfrm>
            <a:prstGeom prst="rect">
              <a:avLst/>
            </a:prstGeom>
            <a:noFill/>
          </p:spPr>
          <p:txBody>
            <a:bodyPr wrap="none" rtlCol="0">
              <a:spAutoFit/>
            </a:bodyPr>
            <a:lstStyle/>
            <a:p>
              <a:r>
                <a:rPr kumimoji="1" lang="ja-JP" altLang="en-US" dirty="0">
                  <a:solidFill>
                    <a:schemeClr val="tx2"/>
                  </a:solidFill>
                </a:rPr>
                <a:t>信号の変化</a:t>
              </a:r>
            </a:p>
          </p:txBody>
        </p:sp>
      </p:grpSp>
      <mc:AlternateContent xmlns:mc="http://schemas.openxmlformats.org/markup-compatibility/2006" xmlns:a14="http://schemas.microsoft.com/office/drawing/2010/main">
        <mc:Choice Requires="a14">
          <p:sp>
            <p:nvSpPr>
              <p:cNvPr id="170" name="テキスト ボックス 169">
                <a:extLst>
                  <a:ext uri="{FF2B5EF4-FFF2-40B4-BE49-F238E27FC236}">
                    <a16:creationId xmlns:a16="http://schemas.microsoft.com/office/drawing/2014/main" id="{61B263CA-8DEF-4FAC-A0EE-DF5249FC3360}"/>
                  </a:ext>
                </a:extLst>
              </p:cNvPr>
              <p:cNvSpPr txBox="1"/>
              <p:nvPr/>
            </p:nvSpPr>
            <p:spPr>
              <a:xfrm>
                <a:off x="5861043" y="1689304"/>
                <a:ext cx="62869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i="1" dirty="0">
                          <a:solidFill>
                            <a:srgbClr val="FF0000"/>
                          </a:solidFill>
                          <a:latin typeface="Cambria Math" panose="02040503050406030204" pitchFamily="18" charset="0"/>
                        </a:rPr>
                        <m:t>3</m:t>
                      </m:r>
                      <m:r>
                        <m:rPr>
                          <m:sty m:val="p"/>
                        </m:rPr>
                        <a:rPr kumimoji="1" lang="en-US" altLang="ja-JP" i="0" dirty="0" smtClean="0">
                          <a:solidFill>
                            <a:srgbClr val="FF0000"/>
                          </a:solidFill>
                          <a:latin typeface="Cambria Math" panose="02040503050406030204" pitchFamily="18" charset="0"/>
                        </a:rPr>
                        <m:t>pF</m:t>
                      </m:r>
                    </m:oMath>
                  </m:oMathPara>
                </a14:m>
                <a:endParaRPr kumimoji="1" lang="ja-JP" altLang="en-US" dirty="0">
                  <a:solidFill>
                    <a:srgbClr val="FF0000"/>
                  </a:solidFill>
                </a:endParaRPr>
              </a:p>
            </p:txBody>
          </p:sp>
        </mc:Choice>
        <mc:Fallback xmlns="">
          <p:sp>
            <p:nvSpPr>
              <p:cNvPr id="170" name="テキスト ボックス 169">
                <a:extLst>
                  <a:ext uri="{FF2B5EF4-FFF2-40B4-BE49-F238E27FC236}">
                    <a16:creationId xmlns:a16="http://schemas.microsoft.com/office/drawing/2014/main" id="{61B263CA-8DEF-4FAC-A0EE-DF5249FC3360}"/>
                  </a:ext>
                </a:extLst>
              </p:cNvPr>
              <p:cNvSpPr txBox="1">
                <a:spLocks noRot="1" noChangeAspect="1" noMove="1" noResize="1" noEditPoints="1" noAdjustHandles="1" noChangeArrowheads="1" noChangeShapeType="1" noTextEdit="1"/>
              </p:cNvSpPr>
              <p:nvPr/>
            </p:nvSpPr>
            <p:spPr>
              <a:xfrm>
                <a:off x="5861043" y="1689304"/>
                <a:ext cx="628698" cy="369332"/>
              </a:xfrm>
              <a:prstGeom prst="rect">
                <a:avLst/>
              </a:prstGeom>
              <a:blipFill>
                <a:blip r:embed="rId15"/>
                <a:stretch>
                  <a:fillRect b="-1311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1" name="テキスト ボックス 170">
                <a:extLst>
                  <a:ext uri="{FF2B5EF4-FFF2-40B4-BE49-F238E27FC236}">
                    <a16:creationId xmlns:a16="http://schemas.microsoft.com/office/drawing/2014/main" id="{0F8455E6-1C3B-48EB-9112-58830D7D4557}"/>
                  </a:ext>
                </a:extLst>
              </p:cNvPr>
              <p:cNvSpPr txBox="1"/>
              <p:nvPr/>
            </p:nvSpPr>
            <p:spPr>
              <a:xfrm>
                <a:off x="5857101" y="1287527"/>
                <a:ext cx="7312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i="1" dirty="0" smtClean="0">
                          <a:solidFill>
                            <a:srgbClr val="FF0000"/>
                          </a:solidFill>
                          <a:latin typeface="Cambria Math" panose="02040503050406030204" pitchFamily="18" charset="0"/>
                        </a:rPr>
                        <m:t>5</m:t>
                      </m:r>
                      <m:r>
                        <m:rPr>
                          <m:sty m:val="p"/>
                        </m:rPr>
                        <a:rPr kumimoji="1" lang="en-US" altLang="ja-JP" i="0" dirty="0" smtClean="0">
                          <a:solidFill>
                            <a:srgbClr val="FF0000"/>
                          </a:solidFill>
                          <a:latin typeface="Cambria Math" panose="02040503050406030204" pitchFamily="18" charset="0"/>
                        </a:rPr>
                        <m:t>MΩ</m:t>
                      </m:r>
                    </m:oMath>
                  </m:oMathPara>
                </a14:m>
                <a:endParaRPr kumimoji="1" lang="ja-JP" altLang="en-US" dirty="0">
                  <a:solidFill>
                    <a:srgbClr val="FF0000"/>
                  </a:solidFill>
                </a:endParaRPr>
              </a:p>
            </p:txBody>
          </p:sp>
        </mc:Choice>
        <mc:Fallback xmlns="">
          <p:sp>
            <p:nvSpPr>
              <p:cNvPr id="171" name="テキスト ボックス 170">
                <a:extLst>
                  <a:ext uri="{FF2B5EF4-FFF2-40B4-BE49-F238E27FC236}">
                    <a16:creationId xmlns:a16="http://schemas.microsoft.com/office/drawing/2014/main" id="{0F8455E6-1C3B-48EB-9112-58830D7D4557}"/>
                  </a:ext>
                </a:extLst>
              </p:cNvPr>
              <p:cNvSpPr txBox="1">
                <a:spLocks noRot="1" noChangeAspect="1" noMove="1" noResize="1" noEditPoints="1" noAdjustHandles="1" noChangeArrowheads="1" noChangeShapeType="1" noTextEdit="1"/>
              </p:cNvSpPr>
              <p:nvPr/>
            </p:nvSpPr>
            <p:spPr>
              <a:xfrm>
                <a:off x="5857101" y="1287527"/>
                <a:ext cx="731290" cy="369332"/>
              </a:xfrm>
              <a:prstGeom prst="rect">
                <a:avLst/>
              </a:prstGeom>
              <a:blipFill>
                <a:blip r:embed="rId18"/>
                <a:stretch>
                  <a:fillRect/>
                </a:stretch>
              </a:blipFill>
            </p:spPr>
            <p:txBody>
              <a:bodyPr/>
              <a:lstStyle/>
              <a:p>
                <a:r>
                  <a:rPr lang="ja-JP" altLang="en-US">
                    <a:noFill/>
                  </a:rPr>
                  <a:t> </a:t>
                </a:r>
              </a:p>
            </p:txBody>
          </p:sp>
        </mc:Fallback>
      </mc:AlternateContent>
      <p:sp>
        <p:nvSpPr>
          <p:cNvPr id="3" name="スライド番号プレースホルダー 2">
            <a:extLst>
              <a:ext uri="{FF2B5EF4-FFF2-40B4-BE49-F238E27FC236}">
                <a16:creationId xmlns:a16="http://schemas.microsoft.com/office/drawing/2014/main" id="{495EC9B7-A8B6-44F9-A401-B0563AEDB5F9}"/>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1481136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CB780-D824-43EA-B782-29F37AD09D41}"/>
              </a:ext>
            </a:extLst>
          </p:cNvPr>
          <p:cNvSpPr>
            <a:spLocks noGrp="1"/>
          </p:cNvSpPr>
          <p:nvPr>
            <p:ph type="title"/>
          </p:nvPr>
        </p:nvSpPr>
        <p:spPr>
          <a:xfrm>
            <a:off x="802016" y="458597"/>
            <a:ext cx="7269480" cy="802017"/>
          </a:xfrm>
        </p:spPr>
        <p:txBody>
          <a:bodyPr>
            <a:normAutofit fontScale="90000"/>
          </a:bodyPr>
          <a:lstStyle/>
          <a:p>
            <a:r>
              <a:rPr lang="ja-JP" altLang="en-US"/>
              <a:t>信号電荷</a:t>
            </a:r>
            <a:r>
              <a:rPr lang="en-US" altLang="ja-JP" dirty="0"/>
              <a:t>101fC</a:t>
            </a:r>
            <a:r>
              <a:rPr lang="ja-JP" altLang="en-US"/>
              <a:t>に対する増幅試験結果　</a:t>
            </a:r>
            <a:r>
              <a:rPr lang="en-US" altLang="ja-JP" dirty="0"/>
              <a:t>@</a:t>
            </a:r>
            <a:r>
              <a:rPr lang="ja-JP" altLang="en-US"/>
              <a:t>室温</a:t>
            </a:r>
            <a:endParaRPr kumimoji="1" lang="ja-JP" altLang="en-US" dirty="0"/>
          </a:p>
        </p:txBody>
      </p:sp>
      <mc:AlternateContent xmlns:mc="http://schemas.openxmlformats.org/markup-compatibility/2006" xmlns:a14="http://schemas.microsoft.com/office/drawing/2010/main">
        <mc:Choice Requires="a14">
          <p:sp>
            <p:nvSpPr>
              <p:cNvPr id="31" name="コンテンツ プレースホルダー 2">
                <a:extLst>
                  <a:ext uri="{FF2B5EF4-FFF2-40B4-BE49-F238E27FC236}">
                    <a16:creationId xmlns:a16="http://schemas.microsoft.com/office/drawing/2014/main" id="{506101FB-B53F-43EE-910B-A7FD4F694CA2}"/>
                  </a:ext>
                </a:extLst>
              </p:cNvPr>
              <p:cNvSpPr txBox="1">
                <a:spLocks/>
              </p:cNvSpPr>
              <p:nvPr/>
            </p:nvSpPr>
            <p:spPr>
              <a:xfrm>
                <a:off x="4713279" y="4163750"/>
                <a:ext cx="4391048" cy="1886862"/>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20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a:lstStyle>
              <a:p>
                <a:pPr marL="0" indent="0">
                  <a:buNone/>
                </a:pPr>
                <a:r>
                  <a:rPr lang="ja-JP" altLang="en-US" sz="1800">
                    <a:solidFill>
                      <a:schemeClr val="tx2"/>
                    </a:solidFill>
                  </a:rPr>
                  <a:t>測定されたフィードバック抵抗</a:t>
                </a:r>
                <a14:m>
                  <m:oMath xmlns:m="http://schemas.openxmlformats.org/officeDocument/2006/math">
                    <m:r>
                      <a:rPr lang="ja-JP" altLang="en-US" sz="1800" b="0" i="1">
                        <a:solidFill>
                          <a:schemeClr val="tx2"/>
                        </a:solidFill>
                        <a:latin typeface="Cambria Math" panose="02040503050406030204" pitchFamily="18" charset="0"/>
                      </a:rPr>
                      <m:t>値</m:t>
                    </m:r>
                  </m:oMath>
                </a14:m>
                <a:endParaRPr lang="en-US" altLang="ja-JP" sz="1800" b="0" i="1" dirty="0">
                  <a:solidFill>
                    <a:schemeClr val="tx2"/>
                  </a:solidFill>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altLang="ja-JP" sz="1800" b="0" i="1" smtClean="0">
                              <a:solidFill>
                                <a:schemeClr val="tx2"/>
                              </a:solidFill>
                              <a:latin typeface="Cambria Math" panose="02040503050406030204" pitchFamily="18" charset="0"/>
                            </a:rPr>
                          </m:ctrlPr>
                        </m:sSubPr>
                        <m:e>
                          <m:r>
                            <a:rPr lang="en-US" altLang="ja-JP" sz="1800" b="0" i="1" smtClean="0">
                              <a:solidFill>
                                <a:schemeClr val="tx2"/>
                              </a:solidFill>
                              <a:latin typeface="Cambria Math" panose="02040503050406030204" pitchFamily="18" charset="0"/>
                            </a:rPr>
                            <m:t>𝑅</m:t>
                          </m:r>
                        </m:e>
                        <m:sub>
                          <m:r>
                            <m:rPr>
                              <m:sty m:val="p"/>
                            </m:rPr>
                            <a:rPr lang="en-US" altLang="ja-JP" sz="1800" b="0" i="0" smtClean="0">
                              <a:solidFill>
                                <a:schemeClr val="tx2"/>
                              </a:solidFill>
                              <a:latin typeface="Cambria Math" panose="02040503050406030204" pitchFamily="18" charset="0"/>
                            </a:rPr>
                            <m:t>FB</m:t>
                          </m:r>
                        </m:sub>
                      </m:sSub>
                      <m:r>
                        <a:rPr lang="en-US" altLang="ja-JP" sz="1800" b="0" i="1" smtClean="0">
                          <a:solidFill>
                            <a:schemeClr val="tx2"/>
                          </a:solidFill>
                          <a:latin typeface="Cambria Math" panose="02040503050406030204" pitchFamily="18" charset="0"/>
                        </a:rPr>
                        <m:t>=</m:t>
                      </m:r>
                      <m:r>
                        <a:rPr lang="en-US" altLang="ja-JP" sz="1800" i="1" dirty="0">
                          <a:solidFill>
                            <a:schemeClr val="tx2"/>
                          </a:solidFill>
                          <a:latin typeface="Cambria Math" panose="02040503050406030204" pitchFamily="18" charset="0"/>
                        </a:rPr>
                        <m:t>5.36</m:t>
                      </m:r>
                      <m:r>
                        <m:rPr>
                          <m:sty m:val="p"/>
                        </m:rPr>
                        <a:rPr lang="en-US" altLang="ja-JP" sz="1800" dirty="0">
                          <a:solidFill>
                            <a:schemeClr val="tx2"/>
                          </a:solidFill>
                          <a:latin typeface="Cambria Math" panose="02040503050406030204" pitchFamily="18" charset="0"/>
                        </a:rPr>
                        <m:t>MΩ</m:t>
                      </m:r>
                    </m:oMath>
                  </m:oMathPara>
                </a14:m>
                <a:br>
                  <a:rPr lang="en-US" altLang="ja-JP" sz="1800" dirty="0">
                    <a:solidFill>
                      <a:schemeClr val="tx2"/>
                    </a:solidFill>
                  </a:rPr>
                </a:br>
                <a:endParaRPr lang="en-US" altLang="ja-JP" sz="1800" dirty="0">
                  <a:solidFill>
                    <a:schemeClr val="tx2"/>
                  </a:solidFill>
                </a:endParaRPr>
              </a:p>
              <a:p>
                <a:pPr marL="0" indent="0">
                  <a:buNone/>
                </a:pPr>
                <a14:m>
                  <m:oMath xmlns:m="http://schemas.openxmlformats.org/officeDocument/2006/math">
                    <m:sSub>
                      <m:sSubPr>
                        <m:ctrlPr>
                          <a:rPr lang="en-US" altLang="ja-JP" sz="1800" b="0" i="1" smtClean="0">
                            <a:solidFill>
                              <a:schemeClr val="tx2"/>
                            </a:solidFill>
                            <a:latin typeface="Cambria Math" panose="02040503050406030204" pitchFamily="18" charset="0"/>
                          </a:rPr>
                        </m:ctrlPr>
                      </m:sSubPr>
                      <m:e>
                        <m:r>
                          <a:rPr lang="en-US" altLang="ja-JP" sz="1800" b="0" i="1" smtClean="0">
                            <a:solidFill>
                              <a:schemeClr val="tx2"/>
                            </a:solidFill>
                            <a:latin typeface="Cambria Math" panose="02040503050406030204" pitchFamily="18" charset="0"/>
                          </a:rPr>
                          <m:t>𝐶</m:t>
                        </m:r>
                      </m:e>
                      <m:sub>
                        <m:r>
                          <m:rPr>
                            <m:sty m:val="p"/>
                          </m:rPr>
                          <a:rPr lang="en-US" altLang="ja-JP" sz="1800" b="0" i="0" smtClean="0">
                            <a:solidFill>
                              <a:schemeClr val="tx2"/>
                            </a:solidFill>
                            <a:latin typeface="Cambria Math" panose="02040503050406030204" pitchFamily="18" charset="0"/>
                          </a:rPr>
                          <m:t>FB</m:t>
                        </m:r>
                      </m:sub>
                    </m:sSub>
                    <m:r>
                      <a:rPr lang="en-US" altLang="ja-JP" sz="1800" b="0" i="1" smtClean="0">
                        <a:solidFill>
                          <a:schemeClr val="tx2"/>
                        </a:solidFill>
                        <a:latin typeface="Cambria Math" panose="02040503050406030204" pitchFamily="18" charset="0"/>
                      </a:rPr>
                      <m:t>=3</m:t>
                    </m:r>
                    <m:r>
                      <m:rPr>
                        <m:sty m:val="p"/>
                      </m:rPr>
                      <a:rPr lang="en-US" altLang="ja-JP" sz="1800" b="0" i="0" smtClean="0">
                        <a:solidFill>
                          <a:schemeClr val="tx2"/>
                        </a:solidFill>
                        <a:latin typeface="Cambria Math" panose="02040503050406030204" pitchFamily="18" charset="0"/>
                      </a:rPr>
                      <m:t>pF</m:t>
                    </m:r>
                  </m:oMath>
                </a14:m>
                <a:r>
                  <a:rPr lang="ja-JP" altLang="en-US" sz="1800">
                    <a:solidFill>
                      <a:schemeClr val="tx2"/>
                    </a:solidFill>
                  </a:rPr>
                  <a:t>が形成されているとわかる。</a:t>
                </a:r>
                <a:endParaRPr lang="ja-JP" altLang="en-US" sz="1800" dirty="0">
                  <a:solidFill>
                    <a:schemeClr val="tx2"/>
                  </a:solidFill>
                </a:endParaRPr>
              </a:p>
            </p:txBody>
          </p:sp>
        </mc:Choice>
        <mc:Fallback xmlns="">
          <p:sp>
            <p:nvSpPr>
              <p:cNvPr id="31" name="コンテンツ プレースホルダー 2">
                <a:extLst>
                  <a:ext uri="{FF2B5EF4-FFF2-40B4-BE49-F238E27FC236}">
                    <a16:creationId xmlns:a16="http://schemas.microsoft.com/office/drawing/2014/main" id="{506101FB-B53F-43EE-910B-A7FD4F694CA2}"/>
                  </a:ext>
                </a:extLst>
              </p:cNvPr>
              <p:cNvSpPr txBox="1">
                <a:spLocks noRot="1" noChangeAspect="1" noMove="1" noResize="1" noEditPoints="1" noAdjustHandles="1" noChangeArrowheads="1" noChangeShapeType="1" noTextEdit="1"/>
              </p:cNvSpPr>
              <p:nvPr/>
            </p:nvSpPr>
            <p:spPr>
              <a:xfrm>
                <a:off x="4713279" y="4163750"/>
                <a:ext cx="4391048" cy="1886862"/>
              </a:xfrm>
              <a:prstGeom prst="rect">
                <a:avLst/>
              </a:prstGeom>
              <a:blipFill>
                <a:blip r:embed="rId2"/>
                <a:stretch>
                  <a:fillRect l="-86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BDA110A0-4637-41CD-9788-8B96562F5FF2}"/>
                  </a:ext>
                </a:extLst>
              </p:cNvPr>
              <p:cNvSpPr txBox="1"/>
              <p:nvPr/>
            </p:nvSpPr>
            <p:spPr>
              <a:xfrm>
                <a:off x="6772" y="5276750"/>
                <a:ext cx="4391048" cy="1200329"/>
              </a:xfrm>
              <a:prstGeom prst="rect">
                <a:avLst/>
              </a:prstGeom>
              <a:solidFill>
                <a:schemeClr val="bg1"/>
              </a:solidFill>
            </p:spPr>
            <p:txBody>
              <a:bodyPr wrap="square" rtlCol="0">
                <a:spAutoFit/>
              </a:bodyPr>
              <a:lstStyle/>
              <a:p>
                <a:r>
                  <a:rPr kumimoji="1" lang="ja-JP" altLang="en-US">
                    <a:solidFill>
                      <a:schemeClr val="tx2"/>
                    </a:solidFill>
                  </a:rPr>
                  <a:t>　印加・観測バイアス</a:t>
                </a:r>
                <a:endParaRPr kumimoji="1" lang="en-US" altLang="ja-JP" dirty="0">
                  <a:solidFill>
                    <a:schemeClr val="tx2"/>
                  </a:solidFill>
                </a:endParaRPr>
              </a:p>
              <a:p>
                <a:pPr/>
                <a14:m>
                  <m:oMathPara xmlns:m="http://schemas.openxmlformats.org/officeDocument/2006/math">
                    <m:oMathParaPr>
                      <m:jc m:val="centerGroup"/>
                    </m:oMathParaPr>
                    <m:oMath xmlns:m="http://schemas.openxmlformats.org/officeDocument/2006/math">
                      <m:sSub>
                        <m:sSubPr>
                          <m:ctrlPr>
                            <a:rPr kumimoji="1" lang="en-US" altLang="ja-JP" i="1" dirty="0">
                              <a:solidFill>
                                <a:schemeClr val="tx2"/>
                              </a:solidFill>
                              <a:latin typeface="Cambria Math" panose="02040503050406030204" pitchFamily="18" charset="0"/>
                            </a:rPr>
                          </m:ctrlPr>
                        </m:sSubPr>
                        <m:e>
                          <m:r>
                            <a:rPr kumimoji="1" lang="en-US" altLang="ja-JP" i="1" dirty="0">
                              <a:solidFill>
                                <a:schemeClr val="tx2"/>
                              </a:solidFill>
                              <a:latin typeface="Cambria Math" panose="02040503050406030204" pitchFamily="18" charset="0"/>
                            </a:rPr>
                            <m:t>𝑉</m:t>
                          </m:r>
                        </m:e>
                        <m:sub>
                          <m:r>
                            <m:rPr>
                              <m:sty m:val="p"/>
                            </m:rPr>
                            <a:rPr kumimoji="1" lang="en-US" altLang="ja-JP" dirty="0">
                              <a:solidFill>
                                <a:schemeClr val="tx2"/>
                              </a:solidFill>
                              <a:latin typeface="Cambria Math" panose="02040503050406030204" pitchFamily="18" charset="0"/>
                            </a:rPr>
                            <m:t>dd</m:t>
                          </m:r>
                        </m:sub>
                      </m:sSub>
                      <m:r>
                        <a:rPr kumimoji="1" lang="en-US" altLang="ja-JP" i="1" dirty="0">
                          <a:solidFill>
                            <a:schemeClr val="tx2"/>
                          </a:solidFill>
                          <a:latin typeface="Cambria Math" panose="02040503050406030204" pitchFamily="18" charset="0"/>
                        </a:rPr>
                        <m:t>=1.5</m:t>
                      </m:r>
                      <m:r>
                        <m:rPr>
                          <m:sty m:val="p"/>
                        </m:rPr>
                        <a:rPr kumimoji="1" lang="en-US" altLang="ja-JP" dirty="0">
                          <a:solidFill>
                            <a:schemeClr val="tx2"/>
                          </a:solidFill>
                          <a:latin typeface="Cambria Math" panose="02040503050406030204" pitchFamily="18" charset="0"/>
                        </a:rPr>
                        <m:t>V</m:t>
                      </m:r>
                      <m:r>
                        <a:rPr kumimoji="1" lang="en-US" altLang="ja-JP" i="1" dirty="0">
                          <a:solidFill>
                            <a:schemeClr val="tx2"/>
                          </a:solidFill>
                          <a:latin typeface="Cambria Math" panose="02040503050406030204" pitchFamily="18" charset="0"/>
                        </a:rPr>
                        <m:t>		              </m:t>
                      </m:r>
                      <m:sSub>
                        <m:sSubPr>
                          <m:ctrlPr>
                            <a:rPr kumimoji="1" lang="en-US" altLang="ja-JP" i="1" dirty="0">
                              <a:solidFill>
                                <a:schemeClr val="tx2"/>
                              </a:solidFill>
                              <a:latin typeface="Cambria Math" panose="02040503050406030204" pitchFamily="18" charset="0"/>
                            </a:rPr>
                          </m:ctrlPr>
                        </m:sSubPr>
                        <m:e>
                          <m:r>
                            <a:rPr kumimoji="1" lang="en-US" altLang="ja-JP" i="1" dirty="0" err="1">
                              <a:solidFill>
                                <a:schemeClr val="tx2"/>
                              </a:solidFill>
                              <a:latin typeface="Cambria Math" panose="02040503050406030204" pitchFamily="18" charset="0"/>
                            </a:rPr>
                            <m:t>𝐼</m:t>
                          </m:r>
                        </m:e>
                        <m:sub>
                          <m:r>
                            <m:rPr>
                              <m:sty m:val="p"/>
                            </m:rPr>
                            <a:rPr kumimoji="1" lang="en-US" altLang="ja-JP" dirty="0" err="1">
                              <a:solidFill>
                                <a:schemeClr val="tx2"/>
                              </a:solidFill>
                              <a:latin typeface="Cambria Math" panose="02040503050406030204" pitchFamily="18" charset="0"/>
                            </a:rPr>
                            <m:t>dd</m:t>
                          </m:r>
                        </m:sub>
                      </m:sSub>
                      <m:r>
                        <a:rPr kumimoji="1" lang="en-US" altLang="ja-JP" i="1" dirty="0">
                          <a:solidFill>
                            <a:schemeClr val="tx2"/>
                          </a:solidFill>
                          <a:latin typeface="Cambria Math" panose="02040503050406030204" pitchFamily="18" charset="0"/>
                        </a:rPr>
                        <m:t>=</m:t>
                      </m:r>
                      <m:r>
                        <a:rPr kumimoji="1" lang="en-US" altLang="ja-JP" b="0" i="1" dirty="0" smtClean="0">
                          <a:solidFill>
                            <a:schemeClr val="tx2"/>
                          </a:solidFill>
                          <a:latin typeface="Cambria Math" panose="02040503050406030204" pitchFamily="18" charset="0"/>
                        </a:rPr>
                        <m:t>40.8</m:t>
                      </m:r>
                      <m:r>
                        <m:rPr>
                          <m:sty m:val="p"/>
                        </m:rPr>
                        <a:rPr kumimoji="1" lang="en-US" altLang="ja-JP" dirty="0">
                          <a:solidFill>
                            <a:schemeClr val="tx2"/>
                          </a:solidFill>
                          <a:latin typeface="Cambria Math" panose="02040503050406030204" pitchFamily="18" charset="0"/>
                        </a:rPr>
                        <m:t>μA</m:t>
                      </m:r>
                    </m:oMath>
                  </m:oMathPara>
                </a14:m>
                <a:endParaRPr kumimoji="1" lang="en-US" altLang="ja-JP" dirty="0">
                  <a:solidFill>
                    <a:schemeClr val="tx2"/>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kumimoji="1" lang="en-US" altLang="ja-JP" b="0" i="1" dirty="0" smtClean="0">
                          <a:solidFill>
                            <a:schemeClr val="tx2"/>
                          </a:solidFill>
                          <a:latin typeface="Cambria Math" panose="02040503050406030204" pitchFamily="18" charset="0"/>
                        </a:rPr>
                        <m:t>    </m:t>
                      </m:r>
                      <m:sSub>
                        <m:sSubPr>
                          <m:ctrlPr>
                            <a:rPr kumimoji="1" lang="en-US" altLang="ja-JP" i="1" dirty="0">
                              <a:solidFill>
                                <a:schemeClr val="tx2"/>
                              </a:solidFill>
                              <a:latin typeface="Cambria Math" panose="02040503050406030204" pitchFamily="18" charset="0"/>
                            </a:rPr>
                          </m:ctrlPr>
                        </m:sSubPr>
                        <m:e>
                          <m:r>
                            <a:rPr kumimoji="1" lang="en-US" altLang="ja-JP" i="1" dirty="0" err="1">
                              <a:solidFill>
                                <a:schemeClr val="tx2"/>
                              </a:solidFill>
                              <a:latin typeface="Cambria Math" panose="02040503050406030204" pitchFamily="18" charset="0"/>
                            </a:rPr>
                            <m:t>𝑉</m:t>
                          </m:r>
                        </m:e>
                        <m:sub>
                          <m:r>
                            <m:rPr>
                              <m:sty m:val="p"/>
                            </m:rPr>
                            <a:rPr kumimoji="1" lang="en-US" altLang="ja-JP" dirty="0" err="1">
                              <a:solidFill>
                                <a:schemeClr val="tx2"/>
                              </a:solidFill>
                              <a:latin typeface="Cambria Math" panose="02040503050406030204" pitchFamily="18" charset="0"/>
                            </a:rPr>
                            <m:t>ss</m:t>
                          </m:r>
                        </m:sub>
                      </m:sSub>
                      <m:r>
                        <a:rPr kumimoji="1" lang="en-US" altLang="ja-JP" b="0" i="1" dirty="0" smtClean="0">
                          <a:solidFill>
                            <a:schemeClr val="tx2"/>
                          </a:solidFill>
                          <a:latin typeface="Cambria Math" panose="02040503050406030204" pitchFamily="18" charset="0"/>
                        </a:rPr>
                        <m:t> </m:t>
                      </m:r>
                      <m:r>
                        <a:rPr kumimoji="1" lang="en-US" altLang="ja-JP" i="1" dirty="0">
                          <a:solidFill>
                            <a:schemeClr val="tx2"/>
                          </a:solidFill>
                          <a:latin typeface="Cambria Math" panose="02040503050406030204" pitchFamily="18" charset="0"/>
                        </a:rPr>
                        <m:t>=−1.5</m:t>
                      </m:r>
                      <m:r>
                        <m:rPr>
                          <m:sty m:val="p"/>
                        </m:rPr>
                        <a:rPr kumimoji="1" lang="en-US" altLang="ja-JP" dirty="0">
                          <a:solidFill>
                            <a:schemeClr val="tx2"/>
                          </a:solidFill>
                          <a:latin typeface="Cambria Math" panose="02040503050406030204" pitchFamily="18" charset="0"/>
                        </a:rPr>
                        <m:t>V</m:t>
                      </m:r>
                      <m:r>
                        <a:rPr kumimoji="1" lang="en-US" altLang="ja-JP" i="1" dirty="0">
                          <a:solidFill>
                            <a:schemeClr val="tx2"/>
                          </a:solidFill>
                          <a:latin typeface="Cambria Math" panose="02040503050406030204" pitchFamily="18" charset="0"/>
                        </a:rPr>
                        <m:t>	  </m:t>
                      </m:r>
                      <m:r>
                        <a:rPr kumimoji="1" lang="ja-JP" altLang="en-US" i="1" dirty="0">
                          <a:solidFill>
                            <a:schemeClr val="tx2"/>
                          </a:solidFill>
                          <a:latin typeface="Cambria Math" panose="02040503050406030204" pitchFamily="18" charset="0"/>
                        </a:rPr>
                        <m:t>→</m:t>
                      </m:r>
                      <m:r>
                        <a:rPr kumimoji="1" lang="en-US" altLang="ja-JP" i="1" dirty="0">
                          <a:solidFill>
                            <a:schemeClr val="tx2"/>
                          </a:solidFill>
                          <a:latin typeface="Cambria Math" panose="02040503050406030204" pitchFamily="18" charset="0"/>
                        </a:rPr>
                        <m:t>	   </m:t>
                      </m:r>
                      <m:sSub>
                        <m:sSubPr>
                          <m:ctrlPr>
                            <a:rPr kumimoji="1" lang="en-US" altLang="ja-JP" i="1" dirty="0">
                              <a:solidFill>
                                <a:schemeClr val="tx2"/>
                              </a:solidFill>
                              <a:latin typeface="Cambria Math" panose="02040503050406030204" pitchFamily="18" charset="0"/>
                            </a:rPr>
                          </m:ctrlPr>
                        </m:sSubPr>
                        <m:e>
                          <m:r>
                            <a:rPr kumimoji="1" lang="en-US" altLang="ja-JP" i="1" dirty="0" err="1">
                              <a:solidFill>
                                <a:schemeClr val="tx2"/>
                              </a:solidFill>
                              <a:latin typeface="Cambria Math" panose="02040503050406030204" pitchFamily="18" charset="0"/>
                            </a:rPr>
                            <m:t>𝐼</m:t>
                          </m:r>
                        </m:e>
                        <m:sub>
                          <m:r>
                            <m:rPr>
                              <m:sty m:val="p"/>
                            </m:rPr>
                            <a:rPr kumimoji="1" lang="en-US" altLang="ja-JP" dirty="0" err="1">
                              <a:solidFill>
                                <a:schemeClr val="tx2"/>
                              </a:solidFill>
                              <a:latin typeface="Cambria Math" panose="02040503050406030204" pitchFamily="18" charset="0"/>
                            </a:rPr>
                            <m:t>ss</m:t>
                          </m:r>
                        </m:sub>
                      </m:sSub>
                      <m:r>
                        <a:rPr kumimoji="1" lang="en-US" altLang="ja-JP" b="0" i="1" dirty="0" smtClean="0">
                          <a:solidFill>
                            <a:schemeClr val="tx2"/>
                          </a:solidFill>
                          <a:latin typeface="Cambria Math" panose="02040503050406030204" pitchFamily="18" charset="0"/>
                        </a:rPr>
                        <m:t> </m:t>
                      </m:r>
                      <m:r>
                        <a:rPr kumimoji="1" lang="en-US" altLang="ja-JP" i="1" dirty="0">
                          <a:solidFill>
                            <a:schemeClr val="tx2"/>
                          </a:solidFill>
                          <a:latin typeface="Cambria Math" panose="02040503050406030204" pitchFamily="18" charset="0"/>
                        </a:rPr>
                        <m:t>=</m:t>
                      </m:r>
                      <m:r>
                        <a:rPr kumimoji="1" lang="en-US" altLang="ja-JP" b="0" i="0" dirty="0" smtClean="0">
                          <a:solidFill>
                            <a:schemeClr val="tx2"/>
                          </a:solidFill>
                          <a:latin typeface="Cambria Math" panose="02040503050406030204" pitchFamily="18" charset="0"/>
                        </a:rPr>
                        <m:t>−50.2</m:t>
                      </m:r>
                      <m:r>
                        <m:rPr>
                          <m:sty m:val="p"/>
                        </m:rPr>
                        <a:rPr kumimoji="1" lang="en-US" altLang="ja-JP" dirty="0">
                          <a:solidFill>
                            <a:schemeClr val="tx2"/>
                          </a:solidFill>
                          <a:latin typeface="Cambria Math" panose="02040503050406030204" pitchFamily="18" charset="0"/>
                        </a:rPr>
                        <m:t>μA</m:t>
                      </m:r>
                    </m:oMath>
                  </m:oMathPara>
                </a14:m>
                <a:endParaRPr kumimoji="1" lang="en-US" altLang="ja-JP" dirty="0">
                  <a:solidFill>
                    <a:schemeClr val="tx2"/>
                  </a:solidFill>
                </a:endParaRPr>
              </a:p>
              <a:p>
                <a:pPr algn="ctr"/>
                <a:r>
                  <a:rPr kumimoji="1" lang="en-US" altLang="ja-JP" dirty="0">
                    <a:solidFill>
                      <a:schemeClr val="tx2"/>
                    </a:solidFill>
                  </a:rPr>
                  <a:t>  </a:t>
                </a:r>
                <a14:m>
                  <m:oMath xmlns:m="http://schemas.openxmlformats.org/officeDocument/2006/math">
                    <m:r>
                      <a:rPr kumimoji="1" lang="en-US" altLang="ja-JP" b="0" i="1" dirty="0" smtClean="0">
                        <a:solidFill>
                          <a:schemeClr val="tx2"/>
                        </a:solidFill>
                        <a:latin typeface="Cambria Math" panose="02040503050406030204" pitchFamily="18" charset="0"/>
                      </a:rPr>
                      <m:t> </m:t>
                    </m:r>
                    <m:sSub>
                      <m:sSubPr>
                        <m:ctrlPr>
                          <a:rPr kumimoji="1" lang="en-US" altLang="ja-JP" i="1" dirty="0">
                            <a:solidFill>
                              <a:schemeClr val="tx2"/>
                            </a:solidFill>
                            <a:latin typeface="Cambria Math" panose="02040503050406030204" pitchFamily="18" charset="0"/>
                          </a:rPr>
                        </m:ctrlPr>
                      </m:sSubPr>
                      <m:e>
                        <m:r>
                          <a:rPr kumimoji="1" lang="en-US" altLang="ja-JP" i="1" dirty="0" err="1">
                            <a:solidFill>
                              <a:schemeClr val="tx2"/>
                            </a:solidFill>
                            <a:latin typeface="Cambria Math" panose="02040503050406030204" pitchFamily="18" charset="0"/>
                          </a:rPr>
                          <m:t>𝐼</m:t>
                        </m:r>
                      </m:e>
                      <m:sub>
                        <m:r>
                          <m:rPr>
                            <m:sty m:val="p"/>
                          </m:rPr>
                          <a:rPr kumimoji="1" lang="en-US" altLang="ja-JP" dirty="0" err="1">
                            <a:solidFill>
                              <a:schemeClr val="tx2"/>
                            </a:solidFill>
                            <a:latin typeface="Cambria Math" panose="02040503050406030204" pitchFamily="18" charset="0"/>
                          </a:rPr>
                          <m:t>ref</m:t>
                        </m:r>
                      </m:sub>
                    </m:sSub>
                    <m:r>
                      <a:rPr kumimoji="1" lang="en-US" altLang="ja-JP" b="0" i="1" dirty="0" smtClean="0">
                        <a:solidFill>
                          <a:schemeClr val="tx2"/>
                        </a:solidFill>
                        <a:latin typeface="Cambria Math" panose="02040503050406030204" pitchFamily="18" charset="0"/>
                      </a:rPr>
                      <m:t>  </m:t>
                    </m:r>
                    <m:r>
                      <a:rPr kumimoji="1" lang="en-US" altLang="ja-JP" i="1" dirty="0">
                        <a:solidFill>
                          <a:schemeClr val="tx2"/>
                        </a:solidFill>
                        <a:latin typeface="Cambria Math" panose="02040503050406030204" pitchFamily="18" charset="0"/>
                      </a:rPr>
                      <m:t>=10</m:t>
                    </m:r>
                    <m:r>
                      <m:rPr>
                        <m:sty m:val="p"/>
                      </m:rPr>
                      <a:rPr kumimoji="1" lang="en-US" altLang="ja-JP" dirty="0">
                        <a:solidFill>
                          <a:schemeClr val="tx2"/>
                        </a:solidFill>
                        <a:latin typeface="Cambria Math" panose="02040503050406030204" pitchFamily="18" charset="0"/>
                      </a:rPr>
                      <m:t>μA</m:t>
                    </m:r>
                    <m:r>
                      <a:rPr kumimoji="1" lang="en-US" altLang="ja-JP" i="1" dirty="0">
                        <a:solidFill>
                          <a:schemeClr val="tx2"/>
                        </a:solidFill>
                        <a:latin typeface="Cambria Math" panose="02040503050406030204" pitchFamily="18" charset="0"/>
                      </a:rPr>
                      <m:t>           	</m:t>
                    </m:r>
                    <m:r>
                      <a:rPr kumimoji="1" lang="en-US" altLang="ja-JP" b="0" i="1" dirty="0" smtClean="0">
                        <a:solidFill>
                          <a:schemeClr val="tx2"/>
                        </a:solidFill>
                        <a:latin typeface="Cambria Math" panose="02040503050406030204" pitchFamily="18" charset="0"/>
                      </a:rPr>
                      <m:t> </m:t>
                    </m:r>
                    <m:r>
                      <a:rPr kumimoji="1" lang="en-US" altLang="ja-JP" i="1" dirty="0">
                        <a:solidFill>
                          <a:schemeClr val="tx2"/>
                        </a:solidFill>
                        <a:latin typeface="Cambria Math" panose="02040503050406030204" pitchFamily="18" charset="0"/>
                      </a:rPr>
                      <m:t>	</m:t>
                    </m:r>
                    <m:sSub>
                      <m:sSubPr>
                        <m:ctrlPr>
                          <a:rPr kumimoji="1" lang="en-US" altLang="ja-JP" i="1" dirty="0">
                            <a:solidFill>
                              <a:schemeClr val="tx2"/>
                            </a:solidFill>
                            <a:latin typeface="Cambria Math" panose="02040503050406030204" pitchFamily="18" charset="0"/>
                          </a:rPr>
                        </m:ctrlPr>
                      </m:sSubPr>
                      <m:e>
                        <m:r>
                          <a:rPr kumimoji="1" lang="en-US" altLang="ja-JP" i="1" dirty="0" err="1">
                            <a:solidFill>
                              <a:schemeClr val="tx2"/>
                            </a:solidFill>
                            <a:latin typeface="Cambria Math" panose="02040503050406030204" pitchFamily="18" charset="0"/>
                          </a:rPr>
                          <m:t>𝑉</m:t>
                        </m:r>
                      </m:e>
                      <m:sub>
                        <m:r>
                          <m:rPr>
                            <m:sty m:val="p"/>
                          </m:rPr>
                          <a:rPr kumimoji="1" lang="en-US" altLang="ja-JP" dirty="0" err="1">
                            <a:solidFill>
                              <a:schemeClr val="tx2"/>
                            </a:solidFill>
                            <a:latin typeface="Cambria Math" panose="02040503050406030204" pitchFamily="18" charset="0"/>
                          </a:rPr>
                          <m:t>ref</m:t>
                        </m:r>
                      </m:sub>
                    </m:sSub>
                    <m:r>
                      <a:rPr kumimoji="1" lang="en-US" altLang="ja-JP" i="1" dirty="0">
                        <a:solidFill>
                          <a:schemeClr val="tx2"/>
                        </a:solidFill>
                        <a:latin typeface="Cambria Math" panose="02040503050406030204" pitchFamily="18" charset="0"/>
                      </a:rPr>
                      <m:t>=−0.5</m:t>
                    </m:r>
                    <m:r>
                      <a:rPr kumimoji="1" lang="en-US" altLang="ja-JP" b="0" i="1" dirty="0" smtClean="0">
                        <a:solidFill>
                          <a:schemeClr val="tx2"/>
                        </a:solidFill>
                        <a:latin typeface="Cambria Math" panose="02040503050406030204" pitchFamily="18" charset="0"/>
                      </a:rPr>
                      <m:t>55</m:t>
                    </m:r>
                    <m:r>
                      <a:rPr kumimoji="1" lang="en-US" altLang="ja-JP" i="1" dirty="0">
                        <a:solidFill>
                          <a:schemeClr val="tx2"/>
                        </a:solidFill>
                        <a:latin typeface="Cambria Math" panose="02040503050406030204" pitchFamily="18" charset="0"/>
                      </a:rPr>
                      <m:t>𝑉</m:t>
                    </m:r>
                  </m:oMath>
                </a14:m>
                <a:endParaRPr kumimoji="1" lang="ja-JP" altLang="en-US" dirty="0">
                  <a:solidFill>
                    <a:schemeClr val="tx2"/>
                  </a:solidFill>
                </a:endParaRPr>
              </a:p>
            </p:txBody>
          </p:sp>
        </mc:Choice>
        <mc:Fallback xmlns="">
          <p:sp>
            <p:nvSpPr>
              <p:cNvPr id="37" name="テキスト ボックス 36">
                <a:extLst>
                  <a:ext uri="{FF2B5EF4-FFF2-40B4-BE49-F238E27FC236}">
                    <a16:creationId xmlns:a16="http://schemas.microsoft.com/office/drawing/2014/main" id="{BDA110A0-4637-41CD-9788-8B96562F5FF2}"/>
                  </a:ext>
                </a:extLst>
              </p:cNvPr>
              <p:cNvSpPr txBox="1">
                <a:spLocks noRot="1" noChangeAspect="1" noMove="1" noResize="1" noEditPoints="1" noAdjustHandles="1" noChangeArrowheads="1" noChangeShapeType="1" noTextEdit="1"/>
              </p:cNvSpPr>
              <p:nvPr/>
            </p:nvSpPr>
            <p:spPr>
              <a:xfrm>
                <a:off x="6772" y="5276750"/>
                <a:ext cx="4391048" cy="1200329"/>
              </a:xfrm>
              <a:prstGeom prst="rect">
                <a:avLst/>
              </a:prstGeom>
              <a:blipFill>
                <a:blip r:embed="rId3"/>
                <a:stretch>
                  <a:fillRect t="-3125" b="-4167"/>
                </a:stretch>
              </a:blipFill>
            </p:spPr>
            <p:txBody>
              <a:bodyPr/>
              <a:lstStyle/>
              <a:p>
                <a:r>
                  <a:rPr lang="ja-JP" altLang="en-US">
                    <a:noFill/>
                  </a:rPr>
                  <a:t> </a:t>
                </a:r>
              </a:p>
            </p:txBody>
          </p:sp>
        </mc:Fallback>
      </mc:AlternateContent>
      <p:grpSp>
        <p:nvGrpSpPr>
          <p:cNvPr id="40" name="グループ化 39">
            <a:extLst>
              <a:ext uri="{FF2B5EF4-FFF2-40B4-BE49-F238E27FC236}">
                <a16:creationId xmlns:a16="http://schemas.microsoft.com/office/drawing/2014/main" id="{00A8981A-4AF0-4EB4-BDCD-2C80A16F8503}"/>
              </a:ext>
            </a:extLst>
          </p:cNvPr>
          <p:cNvGrpSpPr/>
          <p:nvPr/>
        </p:nvGrpSpPr>
        <p:grpSpPr>
          <a:xfrm>
            <a:off x="218882" y="1838214"/>
            <a:ext cx="4190654" cy="3378419"/>
            <a:chOff x="981778" y="1453415"/>
            <a:chExt cx="4437246" cy="3965608"/>
          </a:xfrm>
        </p:grpSpPr>
        <p:pic>
          <p:nvPicPr>
            <p:cNvPr id="47" name="図 46">
              <a:extLst>
                <a:ext uri="{FF2B5EF4-FFF2-40B4-BE49-F238E27FC236}">
                  <a16:creationId xmlns:a16="http://schemas.microsoft.com/office/drawing/2014/main" id="{EA83570A-2415-4C49-9D6A-6D7DF0CED54B}"/>
                </a:ext>
              </a:extLst>
            </p:cNvPr>
            <p:cNvPicPr>
              <a:picLocks noChangeAspect="1"/>
            </p:cNvPicPr>
            <p:nvPr/>
          </p:nvPicPr>
          <p:blipFill rotWithShape="1">
            <a:blip r:embed="rId4"/>
            <a:srcRect l="17052" t="15298" r="34421" b="32211"/>
            <a:stretch/>
          </p:blipFill>
          <p:spPr>
            <a:xfrm>
              <a:off x="981778" y="1819175"/>
              <a:ext cx="4437246" cy="3599848"/>
            </a:xfrm>
            <a:prstGeom prst="rect">
              <a:avLst/>
            </a:prstGeom>
          </p:spPr>
        </p:pic>
        <p:pic>
          <p:nvPicPr>
            <p:cNvPr id="48" name="図 47">
              <a:extLst>
                <a:ext uri="{FF2B5EF4-FFF2-40B4-BE49-F238E27FC236}">
                  <a16:creationId xmlns:a16="http://schemas.microsoft.com/office/drawing/2014/main" id="{E5B179DC-A8E4-499C-A2BB-82AE0B9BA489}"/>
                </a:ext>
              </a:extLst>
            </p:cNvPr>
            <p:cNvPicPr>
              <a:picLocks noChangeAspect="1"/>
            </p:cNvPicPr>
            <p:nvPr/>
          </p:nvPicPr>
          <p:blipFill rotWithShape="1">
            <a:blip r:embed="rId4"/>
            <a:srcRect l="17052" t="22958" r="34421" b="70853"/>
            <a:stretch/>
          </p:blipFill>
          <p:spPr>
            <a:xfrm>
              <a:off x="981778" y="1453415"/>
              <a:ext cx="4437246" cy="1651735"/>
            </a:xfrm>
            <a:prstGeom prst="rect">
              <a:avLst/>
            </a:prstGeom>
          </p:spPr>
        </p:pic>
      </p:grpSp>
      <p:cxnSp>
        <p:nvCxnSpPr>
          <p:cNvPr id="41" name="直線矢印コネクタ 40">
            <a:extLst>
              <a:ext uri="{FF2B5EF4-FFF2-40B4-BE49-F238E27FC236}">
                <a16:creationId xmlns:a16="http://schemas.microsoft.com/office/drawing/2014/main" id="{4B320A07-3F1F-4C0E-89C6-82A5BB016EA2}"/>
              </a:ext>
            </a:extLst>
          </p:cNvPr>
          <p:cNvCxnSpPr>
            <a:cxnSpLocks/>
          </p:cNvCxnSpPr>
          <p:nvPr/>
        </p:nvCxnSpPr>
        <p:spPr>
          <a:xfrm>
            <a:off x="1446680" y="2089699"/>
            <a:ext cx="0" cy="885075"/>
          </a:xfrm>
          <a:prstGeom prst="straightConnector1">
            <a:avLst/>
          </a:prstGeom>
          <a:ln w="38100">
            <a:solidFill>
              <a:srgbClr val="FF18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263ABB78-C872-435E-BB27-089F0E7B2F0F}"/>
              </a:ext>
            </a:extLst>
          </p:cNvPr>
          <p:cNvSpPr txBox="1"/>
          <p:nvPr/>
        </p:nvSpPr>
        <p:spPr>
          <a:xfrm>
            <a:off x="1446680" y="2217592"/>
            <a:ext cx="761747"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40mV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cxnSp>
        <p:nvCxnSpPr>
          <p:cNvPr id="43" name="直線矢印コネクタ 42">
            <a:extLst>
              <a:ext uri="{FF2B5EF4-FFF2-40B4-BE49-F238E27FC236}">
                <a16:creationId xmlns:a16="http://schemas.microsoft.com/office/drawing/2014/main" id="{C6E05248-8F1C-4612-A475-12373102CA59}"/>
              </a:ext>
            </a:extLst>
          </p:cNvPr>
          <p:cNvCxnSpPr>
            <a:cxnSpLocks/>
          </p:cNvCxnSpPr>
          <p:nvPr/>
        </p:nvCxnSpPr>
        <p:spPr>
          <a:xfrm flipV="1">
            <a:off x="2766729" y="4650695"/>
            <a:ext cx="0" cy="516603"/>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1F7EB291-812F-4712-9F65-7B8B93280799}"/>
              </a:ext>
            </a:extLst>
          </p:cNvPr>
          <p:cNvCxnSpPr>
            <a:cxnSpLocks/>
          </p:cNvCxnSpPr>
          <p:nvPr/>
        </p:nvCxnSpPr>
        <p:spPr>
          <a:xfrm>
            <a:off x="2766729" y="5167298"/>
            <a:ext cx="831624" cy="0"/>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テキスト ボックス 44">
                <a:extLst>
                  <a:ext uri="{FF2B5EF4-FFF2-40B4-BE49-F238E27FC236}">
                    <a16:creationId xmlns:a16="http://schemas.microsoft.com/office/drawing/2014/main" id="{22181DB0-E132-40E3-9458-18EEA850F90C}"/>
                  </a:ext>
                </a:extLst>
              </p:cNvPr>
              <p:cNvSpPr txBox="1"/>
              <p:nvPr/>
            </p:nvSpPr>
            <p:spPr>
              <a:xfrm>
                <a:off x="3332645" y="4822596"/>
                <a:ext cx="654282" cy="369332"/>
              </a:xfrm>
              <a:prstGeom prst="rect">
                <a:avLst/>
              </a:prstGeom>
              <a:noFill/>
            </p:spPr>
            <p:txBody>
              <a:bodyPr wrap="non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20</a:t>
                </a:r>
                <a14:m>
                  <m:oMath xmlns:m="http://schemas.openxmlformats.org/officeDocument/2006/math">
                    <m:r>
                      <m:rPr>
                        <m:sty m:val="p"/>
                      </m:rPr>
                      <a:rPr kumimoji="1" lang="en-US" altLang="ja-JP" b="0" i="0" smtClean="0">
                        <a:solidFill>
                          <a:srgbClr val="1818FF"/>
                        </a:solidFill>
                        <a:latin typeface="Cambria Math" panose="02040503050406030204" pitchFamily="18" charset="0"/>
                      </a:rPr>
                      <m:t>μs</m:t>
                    </m:r>
                  </m:oMath>
                </a14:m>
                <a:endParaRPr kumimoji="1" lang="ja-JP" altLang="en-US" dirty="0">
                  <a:solidFill>
                    <a:srgbClr val="1818FF"/>
                  </a:solidFill>
                </a:endParaRPr>
              </a:p>
            </p:txBody>
          </p:sp>
        </mc:Choice>
        <mc:Fallback xmlns="">
          <p:sp>
            <p:nvSpPr>
              <p:cNvPr id="45" name="テキスト ボックス 44">
                <a:extLst>
                  <a:ext uri="{FF2B5EF4-FFF2-40B4-BE49-F238E27FC236}">
                    <a16:creationId xmlns:a16="http://schemas.microsoft.com/office/drawing/2014/main" id="{22181DB0-E132-40E3-9458-18EEA850F90C}"/>
                  </a:ext>
                </a:extLst>
              </p:cNvPr>
              <p:cNvSpPr txBox="1">
                <a:spLocks noRot="1" noChangeAspect="1" noMove="1" noResize="1" noEditPoints="1" noAdjustHandles="1" noChangeArrowheads="1" noChangeShapeType="1" noTextEdit="1"/>
              </p:cNvSpPr>
              <p:nvPr/>
            </p:nvSpPr>
            <p:spPr>
              <a:xfrm>
                <a:off x="3332645" y="4822596"/>
                <a:ext cx="654282" cy="369332"/>
              </a:xfrm>
              <a:prstGeom prst="rect">
                <a:avLst/>
              </a:prstGeom>
              <a:blipFill>
                <a:blip r:embed="rId5"/>
                <a:stretch>
                  <a:fillRect l="-8411" t="-8197" b="-24590"/>
                </a:stretch>
              </a:blipFill>
            </p:spPr>
            <p:txBody>
              <a:bodyPr/>
              <a:lstStyle/>
              <a:p>
                <a:r>
                  <a:rPr lang="ja-JP" altLang="en-US">
                    <a:noFill/>
                  </a:rPr>
                  <a:t> </a:t>
                </a:r>
              </a:p>
            </p:txBody>
          </p:sp>
        </mc:Fallback>
      </mc:AlternateContent>
      <p:sp>
        <p:nvSpPr>
          <p:cNvPr id="46" name="テキスト ボックス 45">
            <a:extLst>
              <a:ext uri="{FF2B5EF4-FFF2-40B4-BE49-F238E27FC236}">
                <a16:creationId xmlns:a16="http://schemas.microsoft.com/office/drawing/2014/main" id="{7AE6FDBD-C4DC-426C-80F3-9116C3C7AC68}"/>
              </a:ext>
            </a:extLst>
          </p:cNvPr>
          <p:cNvSpPr txBox="1"/>
          <p:nvPr/>
        </p:nvSpPr>
        <p:spPr>
          <a:xfrm>
            <a:off x="2749582" y="4509166"/>
            <a:ext cx="819455" cy="369332"/>
          </a:xfrm>
          <a:prstGeom prst="rect">
            <a:avLst/>
          </a:prstGeom>
          <a:noFill/>
        </p:spPr>
        <p:txBody>
          <a:bodyPr wrap="non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0.5mV</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49" name="正方形/長方形 48">
            <a:extLst>
              <a:ext uri="{FF2B5EF4-FFF2-40B4-BE49-F238E27FC236}">
                <a16:creationId xmlns:a16="http://schemas.microsoft.com/office/drawing/2014/main" id="{051560F9-2D60-4B05-8294-3C7F2B388E76}"/>
              </a:ext>
            </a:extLst>
          </p:cNvPr>
          <p:cNvSpPr/>
          <p:nvPr/>
        </p:nvSpPr>
        <p:spPr>
          <a:xfrm>
            <a:off x="238599" y="1838214"/>
            <a:ext cx="4207020" cy="3386608"/>
          </a:xfrm>
          <a:prstGeom prst="rect">
            <a:avLst/>
          </a:prstGeom>
          <a:noFill/>
          <a:ln w="57150">
            <a:solidFill>
              <a:srgbClr val="A7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sp>
        <p:nvSpPr>
          <p:cNvPr id="6" name="正方形/長方形 5">
            <a:extLst>
              <a:ext uri="{FF2B5EF4-FFF2-40B4-BE49-F238E27FC236}">
                <a16:creationId xmlns:a16="http://schemas.microsoft.com/office/drawing/2014/main" id="{5C1439FB-B2CC-49A2-A10D-6066847F3CD2}"/>
              </a:ext>
            </a:extLst>
          </p:cNvPr>
          <p:cNvSpPr/>
          <p:nvPr/>
        </p:nvSpPr>
        <p:spPr>
          <a:xfrm>
            <a:off x="4976939" y="6188755"/>
            <a:ext cx="3506088" cy="400110"/>
          </a:xfrm>
          <a:prstGeom prst="rect">
            <a:avLst/>
          </a:prstGeom>
        </p:spPr>
        <p:txBody>
          <a:bodyPr wrap="none">
            <a:spAutoFit/>
          </a:bodyPr>
          <a:lstStyle/>
          <a:p>
            <a:r>
              <a:rPr lang="en-US" altLang="ja-JP" sz="2000" dirty="0">
                <a:solidFill>
                  <a:srgbClr val="FB5F80"/>
                </a:solidFill>
              </a:rPr>
              <a:t>SOI-STJ5</a:t>
            </a:r>
            <a:r>
              <a:rPr lang="ja-JP" altLang="en-US" sz="2000">
                <a:solidFill>
                  <a:srgbClr val="FB5F80"/>
                </a:solidFill>
              </a:rPr>
              <a:t>の正常動作を確認</a:t>
            </a:r>
            <a:r>
              <a:rPr lang="en-US" altLang="ja-JP" sz="2000" dirty="0">
                <a:solidFill>
                  <a:srgbClr val="FB5F80"/>
                </a:solidFill>
              </a:rPr>
              <a:t>!</a:t>
            </a:r>
            <a:endParaRPr lang="ja-JP" altLang="en-US" sz="2000" dirty="0">
              <a:solidFill>
                <a:srgbClr val="FB5F80"/>
              </a:solidFill>
            </a:endParaRPr>
          </a:p>
        </p:txBody>
      </p:sp>
      <p:grpSp>
        <p:nvGrpSpPr>
          <p:cNvPr id="8" name="グループ化 7">
            <a:extLst>
              <a:ext uri="{FF2B5EF4-FFF2-40B4-BE49-F238E27FC236}">
                <a16:creationId xmlns:a16="http://schemas.microsoft.com/office/drawing/2014/main" id="{B7C57599-5EA7-4896-A221-663587C111D5}"/>
              </a:ext>
            </a:extLst>
          </p:cNvPr>
          <p:cNvGrpSpPr/>
          <p:nvPr/>
        </p:nvGrpSpPr>
        <p:grpSpPr>
          <a:xfrm>
            <a:off x="4608381" y="2043922"/>
            <a:ext cx="4207020" cy="2405976"/>
            <a:chOff x="4484771" y="2780637"/>
            <a:chExt cx="4207020" cy="2405976"/>
          </a:xfrm>
        </p:grpSpPr>
        <p:pic>
          <p:nvPicPr>
            <p:cNvPr id="57" name="図 56">
              <a:extLst>
                <a:ext uri="{FF2B5EF4-FFF2-40B4-BE49-F238E27FC236}">
                  <a16:creationId xmlns:a16="http://schemas.microsoft.com/office/drawing/2014/main" id="{05073A20-A965-4437-A2A8-8E8CABBD24CF}"/>
                </a:ext>
              </a:extLst>
            </p:cNvPr>
            <p:cNvPicPr>
              <a:picLocks noChangeAspect="1"/>
            </p:cNvPicPr>
            <p:nvPr/>
          </p:nvPicPr>
          <p:blipFill rotWithShape="1">
            <a:blip r:embed="rId4">
              <a:clrChange>
                <a:clrFrom>
                  <a:srgbClr val="FFFFFF"/>
                </a:clrFrom>
                <a:clrTo>
                  <a:srgbClr val="FFFFFF">
                    <a:alpha val="0"/>
                  </a:srgbClr>
                </a:clrTo>
              </a:clrChange>
            </a:blip>
            <a:srcRect l="23812" t="23444" r="21884" b="70853"/>
            <a:stretch/>
          </p:blipFill>
          <p:spPr>
            <a:xfrm>
              <a:off x="4499344" y="2783790"/>
              <a:ext cx="4179408" cy="2213810"/>
            </a:xfrm>
            <a:prstGeom prst="rect">
              <a:avLst/>
            </a:prstGeom>
          </p:spPr>
        </p:pic>
        <p:grpSp>
          <p:nvGrpSpPr>
            <p:cNvPr id="35" name="グループ化 34">
              <a:extLst>
                <a:ext uri="{FF2B5EF4-FFF2-40B4-BE49-F238E27FC236}">
                  <a16:creationId xmlns:a16="http://schemas.microsoft.com/office/drawing/2014/main" id="{521E7E2A-6E84-4B9A-8945-6377872EF2CF}"/>
                </a:ext>
              </a:extLst>
            </p:cNvPr>
            <p:cNvGrpSpPr/>
            <p:nvPr/>
          </p:nvGrpSpPr>
          <p:grpSpPr>
            <a:xfrm>
              <a:off x="4484771" y="2780637"/>
              <a:ext cx="4207020" cy="2405976"/>
              <a:chOff x="5106828" y="3924826"/>
              <a:chExt cx="3552690" cy="2778156"/>
            </a:xfrm>
          </p:grpSpPr>
          <p:grpSp>
            <p:nvGrpSpPr>
              <p:cNvPr id="30" name="グループ化 29">
                <a:extLst>
                  <a:ext uri="{FF2B5EF4-FFF2-40B4-BE49-F238E27FC236}">
                    <a16:creationId xmlns:a16="http://schemas.microsoft.com/office/drawing/2014/main" id="{2C4EC302-FA98-4EE9-8C7F-112CB8AE3C6F}"/>
                  </a:ext>
                </a:extLst>
              </p:cNvPr>
              <p:cNvGrpSpPr/>
              <p:nvPr/>
            </p:nvGrpSpPr>
            <p:grpSpPr>
              <a:xfrm>
                <a:off x="5290698" y="3989269"/>
                <a:ext cx="3184949" cy="2713713"/>
                <a:chOff x="5564867" y="3825913"/>
                <a:chExt cx="3184949" cy="2713713"/>
              </a:xfrm>
            </p:grpSpPr>
            <p:pic>
              <p:nvPicPr>
                <p:cNvPr id="28" name="図 27">
                  <a:extLst>
                    <a:ext uri="{FF2B5EF4-FFF2-40B4-BE49-F238E27FC236}">
                      <a16:creationId xmlns:a16="http://schemas.microsoft.com/office/drawing/2014/main" id="{340ABE04-BDBC-4E63-8D0F-ADA7C9D328A8}"/>
                    </a:ext>
                  </a:extLst>
                </p:cNvPr>
                <p:cNvPicPr>
                  <a:picLocks noChangeAspect="1"/>
                </p:cNvPicPr>
                <p:nvPr/>
              </p:nvPicPr>
              <p:blipFill rotWithShape="1">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l="12592" t="18685" r="741" b="60169"/>
                <a:stretch/>
              </p:blipFill>
              <p:spPr>
                <a:xfrm>
                  <a:off x="5564867" y="3825913"/>
                  <a:ext cx="3184949" cy="2713713"/>
                </a:xfrm>
                <a:prstGeom prst="rect">
                  <a:avLst/>
                </a:prstGeom>
              </p:spPr>
            </p:pic>
            <mc:AlternateContent xmlns:mc="http://schemas.openxmlformats.org/markup-compatibility/2006" xmlns:a14="http://schemas.microsoft.com/office/drawing/2010/main">
              <mc:Choice Requires="a14">
                <p:sp>
                  <p:nvSpPr>
                    <p:cNvPr id="29" name="正方形/長方形 28">
                      <a:extLst>
                        <a:ext uri="{FF2B5EF4-FFF2-40B4-BE49-F238E27FC236}">
                          <a16:creationId xmlns:a16="http://schemas.microsoft.com/office/drawing/2014/main" id="{3D706572-1B03-4639-A80D-A6981E884477}"/>
                        </a:ext>
                      </a:extLst>
                    </p:cNvPr>
                    <p:cNvSpPr/>
                    <p:nvPr/>
                  </p:nvSpPr>
                  <p:spPr>
                    <a:xfrm>
                      <a:off x="7476447" y="4722089"/>
                      <a:ext cx="1108402" cy="1480413"/>
                    </a:xfrm>
                    <a:prstGeom prst="rect">
                      <a:avLst/>
                    </a:prstGeom>
                    <a:solidFill>
                      <a:schemeClr val="bg2"/>
                    </a:solidFill>
                  </p:spPr>
                  <p:txBody>
                    <a:bodyPr wrap="square">
                      <a:spAutoFit/>
                    </a:bodyPr>
                    <a:lstStyle/>
                    <a:p>
                      <a14:m>
                        <m:oMath xmlns:m="http://schemas.openxmlformats.org/officeDocument/2006/math">
                          <m:sSub>
                            <m:sSubPr>
                              <m:ctrlPr>
                                <a:rPr kumimoji="1" lang="en-US" altLang="ja-JP" sz="1600" i="1">
                                  <a:solidFill>
                                    <a:srgbClr val="FF0000"/>
                                  </a:solidFill>
                                  <a:latin typeface="Cambria Math" panose="02040503050406030204" pitchFamily="18" charset="0"/>
                                </a:rPr>
                              </m:ctrlPr>
                            </m:sSubPr>
                            <m:e>
                              <m:r>
                                <a:rPr kumimoji="1" lang="en-US" altLang="ja-JP" sz="1600" i="1">
                                  <a:solidFill>
                                    <a:srgbClr val="FF0000"/>
                                  </a:solidFill>
                                  <a:latin typeface="Cambria Math" panose="02040503050406030204" pitchFamily="18" charset="0"/>
                                </a:rPr>
                                <m:t>𝐶</m:t>
                              </m:r>
                            </m:e>
                            <m:sub>
                              <m:r>
                                <m:rPr>
                                  <m:sty m:val="p"/>
                                </m:rPr>
                                <a:rPr kumimoji="1" lang="en-US" altLang="ja-JP" sz="1600">
                                  <a:solidFill>
                                    <a:srgbClr val="FF0000"/>
                                  </a:solidFill>
                                  <a:latin typeface="Cambria Math" panose="02040503050406030204" pitchFamily="18" charset="0"/>
                                </a:rPr>
                                <m:t>FB</m:t>
                              </m:r>
                            </m:sub>
                          </m:sSub>
                          <m:r>
                            <a:rPr kumimoji="1" lang="en-US" altLang="ja-JP" sz="1600" i="1">
                              <a:solidFill>
                                <a:srgbClr val="FF0000"/>
                              </a:solidFill>
                              <a:latin typeface="Cambria Math" panose="02040503050406030204" pitchFamily="18" charset="0"/>
                            </a:rPr>
                            <m:t>=2</m:t>
                          </m:r>
                          <m:r>
                            <m:rPr>
                              <m:sty m:val="p"/>
                            </m:rPr>
                            <a:rPr kumimoji="1" lang="en-US" altLang="ja-JP" sz="1600">
                              <a:solidFill>
                                <a:srgbClr val="FF0000"/>
                              </a:solidFill>
                              <a:latin typeface="Cambria Math" panose="02040503050406030204" pitchFamily="18" charset="0"/>
                            </a:rPr>
                            <m:t>pF</m:t>
                          </m:r>
                        </m:oMath>
                      </a14:m>
                      <a:r>
                        <a:rPr kumimoji="1" lang="en-US" altLang="ja-JP" sz="1600" dirty="0">
                          <a:solidFill>
                            <a:srgbClr val="FF0000"/>
                          </a:solidFill>
                        </a:rPr>
                        <a:t> </a:t>
                      </a:r>
                    </a:p>
                    <a:p>
                      <a14:m>
                        <m:oMath xmlns:m="http://schemas.openxmlformats.org/officeDocument/2006/math">
                          <m:sSub>
                            <m:sSubPr>
                              <m:ctrlPr>
                                <a:rPr kumimoji="1" lang="en-US" altLang="ja-JP" sz="1600" i="1">
                                  <a:solidFill>
                                    <a:srgbClr val="FFC000"/>
                                  </a:solidFill>
                                  <a:latin typeface="Cambria Math" panose="02040503050406030204" pitchFamily="18" charset="0"/>
                                </a:rPr>
                              </m:ctrlPr>
                            </m:sSubPr>
                            <m:e>
                              <m:r>
                                <a:rPr kumimoji="1" lang="en-US" altLang="ja-JP" sz="1600" i="1">
                                  <a:solidFill>
                                    <a:srgbClr val="FFC000"/>
                                  </a:solidFill>
                                  <a:latin typeface="Cambria Math" panose="02040503050406030204" pitchFamily="18" charset="0"/>
                                </a:rPr>
                                <m:t>𝐶</m:t>
                              </m:r>
                            </m:e>
                            <m:sub>
                              <m:r>
                                <m:rPr>
                                  <m:sty m:val="p"/>
                                </m:rPr>
                                <a:rPr kumimoji="1" lang="en-US" altLang="ja-JP" sz="1600">
                                  <a:solidFill>
                                    <a:srgbClr val="FFC000"/>
                                  </a:solidFill>
                                  <a:latin typeface="Cambria Math" panose="02040503050406030204" pitchFamily="18" charset="0"/>
                                </a:rPr>
                                <m:t>FB</m:t>
                              </m:r>
                            </m:sub>
                          </m:sSub>
                          <m:r>
                            <a:rPr kumimoji="1" lang="en-US" altLang="ja-JP" sz="1600" i="1">
                              <a:solidFill>
                                <a:srgbClr val="FFC000"/>
                              </a:solidFill>
                              <a:latin typeface="Cambria Math" panose="02040503050406030204" pitchFamily="18" charset="0"/>
                            </a:rPr>
                            <m:t>=2</m:t>
                          </m:r>
                          <m:r>
                            <a:rPr kumimoji="1" lang="en-US" altLang="ja-JP" sz="1600">
                              <a:solidFill>
                                <a:srgbClr val="FFC000"/>
                              </a:solidFill>
                              <a:latin typeface="Cambria Math" panose="02040503050406030204" pitchFamily="18" charset="0"/>
                            </a:rPr>
                            <m:t>.5</m:t>
                          </m:r>
                          <m:r>
                            <m:rPr>
                              <m:sty m:val="p"/>
                            </m:rPr>
                            <a:rPr kumimoji="1" lang="en-US" altLang="ja-JP" sz="1600">
                              <a:solidFill>
                                <a:srgbClr val="FFC000"/>
                              </a:solidFill>
                              <a:latin typeface="Cambria Math" panose="02040503050406030204" pitchFamily="18" charset="0"/>
                            </a:rPr>
                            <m:t>pF</m:t>
                          </m:r>
                        </m:oMath>
                      </a14:m>
                      <a:r>
                        <a:rPr kumimoji="1" lang="en-US" altLang="ja-JP" sz="1600" dirty="0">
                          <a:solidFill>
                            <a:srgbClr val="FFC000"/>
                          </a:solidFill>
                        </a:rPr>
                        <a:t> </a:t>
                      </a:r>
                    </a:p>
                    <a:p>
                      <a14:m>
                        <m:oMath xmlns:m="http://schemas.openxmlformats.org/officeDocument/2006/math">
                          <m:sSub>
                            <m:sSubPr>
                              <m:ctrlPr>
                                <a:rPr kumimoji="1" lang="en-US" altLang="ja-JP" sz="1600" i="1">
                                  <a:solidFill>
                                    <a:srgbClr val="00B050"/>
                                  </a:solidFill>
                                  <a:latin typeface="Cambria Math" panose="02040503050406030204" pitchFamily="18" charset="0"/>
                                </a:rPr>
                              </m:ctrlPr>
                            </m:sSubPr>
                            <m:e>
                              <m:r>
                                <a:rPr kumimoji="1" lang="en-US" altLang="ja-JP" sz="1600" i="1">
                                  <a:solidFill>
                                    <a:srgbClr val="00B050"/>
                                  </a:solidFill>
                                  <a:latin typeface="Cambria Math" panose="02040503050406030204" pitchFamily="18" charset="0"/>
                                </a:rPr>
                                <m:t>𝐶</m:t>
                              </m:r>
                            </m:e>
                            <m:sub>
                              <m:r>
                                <m:rPr>
                                  <m:sty m:val="p"/>
                                </m:rPr>
                                <a:rPr kumimoji="1" lang="en-US" altLang="ja-JP" sz="1600">
                                  <a:solidFill>
                                    <a:srgbClr val="00B050"/>
                                  </a:solidFill>
                                  <a:latin typeface="Cambria Math" panose="02040503050406030204" pitchFamily="18" charset="0"/>
                                </a:rPr>
                                <m:t>FB</m:t>
                              </m:r>
                            </m:sub>
                          </m:sSub>
                          <m:r>
                            <a:rPr kumimoji="1" lang="en-US" altLang="ja-JP" sz="1600" i="1">
                              <a:solidFill>
                                <a:srgbClr val="00B050"/>
                              </a:solidFill>
                              <a:latin typeface="Cambria Math" panose="02040503050406030204" pitchFamily="18" charset="0"/>
                            </a:rPr>
                            <m:t>=</m:t>
                          </m:r>
                          <m:r>
                            <a:rPr kumimoji="1" lang="en-US" altLang="ja-JP" sz="1600">
                              <a:solidFill>
                                <a:srgbClr val="00B050"/>
                              </a:solidFill>
                              <a:latin typeface="Cambria Math" panose="02040503050406030204" pitchFamily="18" charset="0"/>
                            </a:rPr>
                            <m:t>3</m:t>
                          </m:r>
                          <m:r>
                            <m:rPr>
                              <m:sty m:val="p"/>
                            </m:rPr>
                            <a:rPr kumimoji="1" lang="en-US" altLang="ja-JP" sz="1600">
                              <a:solidFill>
                                <a:srgbClr val="00B050"/>
                              </a:solidFill>
                              <a:latin typeface="Cambria Math" panose="02040503050406030204" pitchFamily="18" charset="0"/>
                            </a:rPr>
                            <m:t>pF</m:t>
                          </m:r>
                        </m:oMath>
                      </a14:m>
                      <a:r>
                        <a:rPr kumimoji="1" lang="en-US" altLang="ja-JP" sz="1600" dirty="0">
                          <a:solidFill>
                            <a:srgbClr val="00B050"/>
                          </a:solidFill>
                        </a:rPr>
                        <a:t> </a:t>
                      </a:r>
                    </a:p>
                    <a:p>
                      <a14:m>
                        <m:oMath xmlns:m="http://schemas.openxmlformats.org/officeDocument/2006/math">
                          <m:sSub>
                            <m:sSubPr>
                              <m:ctrlPr>
                                <a:rPr kumimoji="1" lang="en-US" altLang="ja-JP" sz="1600" i="1">
                                  <a:solidFill>
                                    <a:srgbClr val="00B0F0"/>
                                  </a:solidFill>
                                  <a:latin typeface="Cambria Math" panose="02040503050406030204" pitchFamily="18" charset="0"/>
                                </a:rPr>
                              </m:ctrlPr>
                            </m:sSubPr>
                            <m:e>
                              <m:r>
                                <a:rPr kumimoji="1" lang="en-US" altLang="ja-JP" sz="1600" i="1">
                                  <a:solidFill>
                                    <a:srgbClr val="00B0F0"/>
                                  </a:solidFill>
                                  <a:latin typeface="Cambria Math" panose="02040503050406030204" pitchFamily="18" charset="0"/>
                                </a:rPr>
                                <m:t>𝐶</m:t>
                              </m:r>
                            </m:e>
                            <m:sub>
                              <m:r>
                                <m:rPr>
                                  <m:sty m:val="p"/>
                                </m:rPr>
                                <a:rPr kumimoji="1" lang="en-US" altLang="ja-JP" sz="1600">
                                  <a:solidFill>
                                    <a:srgbClr val="00B0F0"/>
                                  </a:solidFill>
                                  <a:latin typeface="Cambria Math" panose="02040503050406030204" pitchFamily="18" charset="0"/>
                                </a:rPr>
                                <m:t>FB</m:t>
                              </m:r>
                            </m:sub>
                          </m:sSub>
                          <m:r>
                            <a:rPr kumimoji="1" lang="en-US" altLang="ja-JP" sz="1600" i="1">
                              <a:solidFill>
                                <a:srgbClr val="00B0F0"/>
                              </a:solidFill>
                              <a:latin typeface="Cambria Math" panose="02040503050406030204" pitchFamily="18" charset="0"/>
                            </a:rPr>
                            <m:t>=</m:t>
                          </m:r>
                          <m:r>
                            <a:rPr kumimoji="1" lang="en-US" altLang="ja-JP" sz="1600">
                              <a:solidFill>
                                <a:srgbClr val="00B0F0"/>
                              </a:solidFill>
                              <a:latin typeface="Cambria Math" panose="02040503050406030204" pitchFamily="18" charset="0"/>
                            </a:rPr>
                            <m:t>3.5</m:t>
                          </m:r>
                          <m:r>
                            <m:rPr>
                              <m:sty m:val="p"/>
                            </m:rPr>
                            <a:rPr kumimoji="1" lang="en-US" altLang="ja-JP" sz="1600">
                              <a:solidFill>
                                <a:srgbClr val="00B0F0"/>
                              </a:solidFill>
                              <a:latin typeface="Cambria Math" panose="02040503050406030204" pitchFamily="18" charset="0"/>
                            </a:rPr>
                            <m:t>pF</m:t>
                          </m:r>
                        </m:oMath>
                      </a14:m>
                      <a:r>
                        <a:rPr kumimoji="1" lang="en-US" altLang="ja-JP" sz="1600" dirty="0">
                          <a:solidFill>
                            <a:srgbClr val="00B0F0"/>
                          </a:solidFill>
                        </a:rPr>
                        <a:t> </a:t>
                      </a:r>
                    </a:p>
                    <a:p>
                      <a14:m>
                        <m:oMath xmlns:m="http://schemas.openxmlformats.org/officeDocument/2006/math">
                          <m:sSub>
                            <m:sSubPr>
                              <m:ctrlPr>
                                <a:rPr kumimoji="1" lang="en-US" altLang="ja-JP" sz="1600" i="1">
                                  <a:solidFill>
                                    <a:srgbClr val="FF00FF"/>
                                  </a:solidFill>
                                  <a:latin typeface="Cambria Math" panose="02040503050406030204" pitchFamily="18" charset="0"/>
                                </a:rPr>
                              </m:ctrlPr>
                            </m:sSubPr>
                            <m:e>
                              <m:r>
                                <a:rPr kumimoji="1" lang="en-US" altLang="ja-JP" sz="1600" i="1">
                                  <a:solidFill>
                                    <a:srgbClr val="FF00FF"/>
                                  </a:solidFill>
                                  <a:latin typeface="Cambria Math" panose="02040503050406030204" pitchFamily="18" charset="0"/>
                                </a:rPr>
                                <m:t>𝐶</m:t>
                              </m:r>
                            </m:e>
                            <m:sub>
                              <m:r>
                                <m:rPr>
                                  <m:sty m:val="p"/>
                                </m:rPr>
                                <a:rPr kumimoji="1" lang="en-US" altLang="ja-JP" sz="1600">
                                  <a:solidFill>
                                    <a:srgbClr val="FF00FF"/>
                                  </a:solidFill>
                                  <a:latin typeface="Cambria Math" panose="02040503050406030204" pitchFamily="18" charset="0"/>
                                </a:rPr>
                                <m:t>FB</m:t>
                              </m:r>
                            </m:sub>
                          </m:sSub>
                          <m:r>
                            <a:rPr kumimoji="1" lang="en-US" altLang="ja-JP" sz="1600" i="1">
                              <a:solidFill>
                                <a:srgbClr val="FF00FF"/>
                              </a:solidFill>
                              <a:latin typeface="Cambria Math" panose="02040503050406030204" pitchFamily="18" charset="0"/>
                            </a:rPr>
                            <m:t>=</m:t>
                          </m:r>
                          <m:r>
                            <a:rPr kumimoji="1" lang="en-US" altLang="ja-JP" sz="1600">
                              <a:solidFill>
                                <a:srgbClr val="FF00FF"/>
                              </a:solidFill>
                              <a:latin typeface="Cambria Math" panose="02040503050406030204" pitchFamily="18" charset="0"/>
                            </a:rPr>
                            <m:t>4</m:t>
                          </m:r>
                          <m:r>
                            <m:rPr>
                              <m:sty m:val="p"/>
                            </m:rPr>
                            <a:rPr kumimoji="1" lang="en-US" altLang="ja-JP" sz="1600">
                              <a:solidFill>
                                <a:srgbClr val="FF00FF"/>
                              </a:solidFill>
                              <a:latin typeface="Cambria Math" panose="02040503050406030204" pitchFamily="18" charset="0"/>
                            </a:rPr>
                            <m:t>pF</m:t>
                          </m:r>
                        </m:oMath>
                      </a14:m>
                      <a:r>
                        <a:rPr kumimoji="1" lang="ja-JP" altLang="en-US" sz="1600" dirty="0"/>
                        <a:t> </a:t>
                      </a:r>
                    </a:p>
                  </p:txBody>
                </p:sp>
              </mc:Choice>
              <mc:Fallback xmlns="">
                <p:sp>
                  <p:nvSpPr>
                    <p:cNvPr id="29" name="正方形/長方形 28">
                      <a:extLst>
                        <a:ext uri="{FF2B5EF4-FFF2-40B4-BE49-F238E27FC236}">
                          <a16:creationId xmlns:a16="http://schemas.microsoft.com/office/drawing/2014/main" id="{3D706572-1B03-4639-A80D-A6981E884477}"/>
                        </a:ext>
                      </a:extLst>
                    </p:cNvPr>
                    <p:cNvSpPr>
                      <a:spLocks noRot="1" noChangeAspect="1" noMove="1" noResize="1" noEditPoints="1" noAdjustHandles="1" noChangeArrowheads="1" noChangeShapeType="1" noTextEdit="1"/>
                    </p:cNvSpPr>
                    <p:nvPr/>
                  </p:nvSpPr>
                  <p:spPr>
                    <a:xfrm>
                      <a:off x="7476447" y="4722089"/>
                      <a:ext cx="1108402" cy="1480413"/>
                    </a:xfrm>
                    <a:prstGeom prst="rect">
                      <a:avLst/>
                    </a:prstGeom>
                    <a:blipFill>
                      <a:blip r:embed="rId7"/>
                      <a:stretch>
                        <a:fillRect b="-5238"/>
                      </a:stretch>
                    </a:blipFill>
                  </p:spPr>
                  <p:txBody>
                    <a:bodyPr/>
                    <a:lstStyle/>
                    <a:p>
                      <a:r>
                        <a:rPr lang="ja-JP" altLang="en-US">
                          <a:noFill/>
                        </a:rPr>
                        <a:t> </a:t>
                      </a:r>
                    </a:p>
                  </p:txBody>
                </p:sp>
              </mc:Fallback>
            </mc:AlternateContent>
          </p:grpSp>
          <p:sp>
            <p:nvSpPr>
              <p:cNvPr id="34" name="正方形/長方形 33">
                <a:extLst>
                  <a:ext uri="{FF2B5EF4-FFF2-40B4-BE49-F238E27FC236}">
                    <a16:creationId xmlns:a16="http://schemas.microsoft.com/office/drawing/2014/main" id="{B2931DF0-43FF-4510-8051-F39E13E31995}"/>
                  </a:ext>
                </a:extLst>
              </p:cNvPr>
              <p:cNvSpPr/>
              <p:nvPr/>
            </p:nvSpPr>
            <p:spPr>
              <a:xfrm>
                <a:off x="5106828" y="3924826"/>
                <a:ext cx="3552690" cy="274212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grpSp>
        <p:cxnSp>
          <p:nvCxnSpPr>
            <p:cNvPr id="58" name="直線矢印コネクタ 57">
              <a:extLst>
                <a:ext uri="{FF2B5EF4-FFF2-40B4-BE49-F238E27FC236}">
                  <a16:creationId xmlns:a16="http://schemas.microsoft.com/office/drawing/2014/main" id="{14504AFC-9532-4396-9A21-56FC335B251C}"/>
                </a:ext>
              </a:extLst>
            </p:cNvPr>
            <p:cNvCxnSpPr>
              <a:cxnSpLocks/>
            </p:cNvCxnSpPr>
            <p:nvPr/>
          </p:nvCxnSpPr>
          <p:spPr>
            <a:xfrm>
              <a:off x="5749046" y="4894652"/>
              <a:ext cx="750003" cy="0"/>
            </a:xfrm>
            <a:prstGeom prst="straightConnector1">
              <a:avLst/>
            </a:prstGeom>
            <a:ln w="38100">
              <a:solidFill>
                <a:srgbClr val="FF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9" name="テキスト ボックス 58">
                  <a:extLst>
                    <a:ext uri="{FF2B5EF4-FFF2-40B4-BE49-F238E27FC236}">
                      <a16:creationId xmlns:a16="http://schemas.microsoft.com/office/drawing/2014/main" id="{D88C8227-2510-437F-9A14-C34B03E3125C}"/>
                    </a:ext>
                  </a:extLst>
                </p:cNvPr>
                <p:cNvSpPr txBox="1"/>
                <p:nvPr/>
              </p:nvSpPr>
              <p:spPr>
                <a:xfrm>
                  <a:off x="6158701" y="4525497"/>
                  <a:ext cx="654282"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20</a:t>
                  </a:r>
                  <a14:m>
                    <m:oMath xmlns:m="http://schemas.openxmlformats.org/officeDocument/2006/math">
                      <m:r>
                        <m:rPr>
                          <m:sty m:val="p"/>
                        </m:rPr>
                        <a:rPr kumimoji="1" lang="en-US" altLang="ja-JP" b="0" i="0" smtClean="0">
                          <a:solidFill>
                            <a:srgbClr val="FF18FF"/>
                          </a:solidFill>
                          <a:latin typeface="Cambria Math" panose="02040503050406030204" pitchFamily="18" charset="0"/>
                        </a:rPr>
                        <m:t>μs</m:t>
                      </m:r>
                    </m:oMath>
                  </a14:m>
                  <a:endParaRPr kumimoji="1" lang="ja-JP" altLang="en-US" dirty="0">
                    <a:solidFill>
                      <a:srgbClr val="FF18FF"/>
                    </a:solidFill>
                  </a:endParaRPr>
                </a:p>
              </p:txBody>
            </p:sp>
          </mc:Choice>
          <mc:Fallback xmlns="">
            <p:sp>
              <p:nvSpPr>
                <p:cNvPr id="59" name="テキスト ボックス 58">
                  <a:extLst>
                    <a:ext uri="{FF2B5EF4-FFF2-40B4-BE49-F238E27FC236}">
                      <a16:creationId xmlns:a16="http://schemas.microsoft.com/office/drawing/2014/main" id="{D88C8227-2510-437F-9A14-C34B03E3125C}"/>
                    </a:ext>
                  </a:extLst>
                </p:cNvPr>
                <p:cNvSpPr txBox="1">
                  <a:spLocks noRot="1" noChangeAspect="1" noMove="1" noResize="1" noEditPoints="1" noAdjustHandles="1" noChangeArrowheads="1" noChangeShapeType="1" noTextEdit="1"/>
                </p:cNvSpPr>
                <p:nvPr/>
              </p:nvSpPr>
              <p:spPr>
                <a:xfrm>
                  <a:off x="6158701" y="4525497"/>
                  <a:ext cx="654282" cy="369332"/>
                </a:xfrm>
                <a:prstGeom prst="rect">
                  <a:avLst/>
                </a:prstGeom>
                <a:blipFill>
                  <a:blip r:embed="rId8"/>
                  <a:stretch>
                    <a:fillRect l="-8411" t="-10000" b="-26667"/>
                  </a:stretch>
                </a:blipFill>
              </p:spPr>
              <p:txBody>
                <a:bodyPr/>
                <a:lstStyle/>
                <a:p>
                  <a:r>
                    <a:rPr lang="ja-JP" altLang="en-US">
                      <a:noFill/>
                    </a:rPr>
                    <a:t> </a:t>
                  </a:r>
                </a:p>
              </p:txBody>
            </p:sp>
          </mc:Fallback>
        </mc:AlternateContent>
        <p:cxnSp>
          <p:nvCxnSpPr>
            <p:cNvPr id="50" name="直線矢印コネクタ 49">
              <a:extLst>
                <a:ext uri="{FF2B5EF4-FFF2-40B4-BE49-F238E27FC236}">
                  <a16:creationId xmlns:a16="http://schemas.microsoft.com/office/drawing/2014/main" id="{8F280B84-80F4-458C-9316-F8C3CB93AB30}"/>
                </a:ext>
              </a:extLst>
            </p:cNvPr>
            <p:cNvCxnSpPr>
              <a:cxnSpLocks/>
            </p:cNvCxnSpPr>
            <p:nvPr/>
          </p:nvCxnSpPr>
          <p:spPr>
            <a:xfrm flipV="1">
              <a:off x="5733366" y="4528884"/>
              <a:ext cx="0" cy="362067"/>
            </a:xfrm>
            <a:prstGeom prst="straightConnector1">
              <a:avLst/>
            </a:prstGeom>
            <a:ln w="38100">
              <a:solidFill>
                <a:srgbClr val="FF18FF"/>
              </a:solidFill>
              <a:tailEnd type="triangle"/>
            </a:ln>
          </p:spPr>
          <p:style>
            <a:lnRef idx="1">
              <a:schemeClr val="accent1"/>
            </a:lnRef>
            <a:fillRef idx="0">
              <a:schemeClr val="accent1"/>
            </a:fillRef>
            <a:effectRef idx="0">
              <a:schemeClr val="accent1"/>
            </a:effectRef>
            <a:fontRef idx="minor">
              <a:schemeClr val="tx1"/>
            </a:fontRef>
          </p:style>
        </p:cxnSp>
        <p:sp>
          <p:nvSpPr>
            <p:cNvPr id="51" name="テキスト ボックス 50">
              <a:extLst>
                <a:ext uri="{FF2B5EF4-FFF2-40B4-BE49-F238E27FC236}">
                  <a16:creationId xmlns:a16="http://schemas.microsoft.com/office/drawing/2014/main" id="{F608C326-6F88-4FE4-80C7-D5DB1BCD9C00}"/>
                </a:ext>
              </a:extLst>
            </p:cNvPr>
            <p:cNvSpPr txBox="1"/>
            <p:nvPr/>
          </p:nvSpPr>
          <p:spPr>
            <a:xfrm>
              <a:off x="5471485" y="4229798"/>
              <a:ext cx="761747"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10mV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grpSp>
      <p:sp>
        <p:nvSpPr>
          <p:cNvPr id="3" name="テキスト ボックス 2">
            <a:extLst>
              <a:ext uri="{FF2B5EF4-FFF2-40B4-BE49-F238E27FC236}">
                <a16:creationId xmlns:a16="http://schemas.microsoft.com/office/drawing/2014/main" id="{B91729D9-3A66-43BF-9674-A408200CDB8B}"/>
              </a:ext>
            </a:extLst>
          </p:cNvPr>
          <p:cNvSpPr txBox="1"/>
          <p:nvPr/>
        </p:nvSpPr>
        <p:spPr>
          <a:xfrm>
            <a:off x="5076184" y="1629769"/>
            <a:ext cx="3262432" cy="400110"/>
          </a:xfrm>
          <a:prstGeom prst="rect">
            <a:avLst/>
          </a:prstGeom>
          <a:noFill/>
        </p:spPr>
        <p:txBody>
          <a:bodyPr wrap="none" rtlCol="0">
            <a:spAutoFit/>
          </a:bodyPr>
          <a:lstStyle/>
          <a:p>
            <a:r>
              <a:rPr kumimoji="1" lang="ja-JP" altLang="en-US" sz="2000">
                <a:solidFill>
                  <a:schemeClr val="tx2"/>
                </a:solidFill>
              </a:rPr>
              <a:t>シミュレーションとの比較</a:t>
            </a:r>
            <a:endParaRPr kumimoji="1" lang="ja-JP" altLang="en-US" sz="2000" dirty="0">
              <a:solidFill>
                <a:schemeClr val="tx2"/>
              </a:solidFill>
            </a:endParaRPr>
          </a:p>
        </p:txBody>
      </p:sp>
      <p:cxnSp>
        <p:nvCxnSpPr>
          <p:cNvPr id="33" name="直線矢印コネクタ 32">
            <a:extLst>
              <a:ext uri="{FF2B5EF4-FFF2-40B4-BE49-F238E27FC236}">
                <a16:creationId xmlns:a16="http://schemas.microsoft.com/office/drawing/2014/main" id="{403DAE2F-6B6A-4A2F-AE86-C0AAB0914FD2}"/>
              </a:ext>
            </a:extLst>
          </p:cNvPr>
          <p:cNvCxnSpPr>
            <a:cxnSpLocks/>
          </p:cNvCxnSpPr>
          <p:nvPr/>
        </p:nvCxnSpPr>
        <p:spPr>
          <a:xfrm flipV="1">
            <a:off x="2766729" y="2684576"/>
            <a:ext cx="0" cy="451315"/>
          </a:xfrm>
          <a:prstGeom prst="straightConnector1">
            <a:avLst/>
          </a:prstGeom>
          <a:ln w="38100">
            <a:solidFill>
              <a:srgbClr val="FF18FF"/>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7B34947F-1163-436F-B58D-DDF0045B52DC}"/>
              </a:ext>
            </a:extLst>
          </p:cNvPr>
          <p:cNvCxnSpPr>
            <a:cxnSpLocks/>
          </p:cNvCxnSpPr>
          <p:nvPr/>
        </p:nvCxnSpPr>
        <p:spPr>
          <a:xfrm>
            <a:off x="2766729" y="3129553"/>
            <a:ext cx="831624" cy="0"/>
          </a:xfrm>
          <a:prstGeom prst="straightConnector1">
            <a:avLst/>
          </a:prstGeom>
          <a:ln w="38100">
            <a:solidFill>
              <a:srgbClr val="FF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テキスト ボックス 38">
                <a:extLst>
                  <a:ext uri="{FF2B5EF4-FFF2-40B4-BE49-F238E27FC236}">
                    <a16:creationId xmlns:a16="http://schemas.microsoft.com/office/drawing/2014/main" id="{0146CC84-2FE8-4618-9E97-B100E636373E}"/>
                  </a:ext>
                </a:extLst>
              </p:cNvPr>
              <p:cNvSpPr txBox="1"/>
              <p:nvPr/>
            </p:nvSpPr>
            <p:spPr>
              <a:xfrm>
                <a:off x="3332645" y="2775707"/>
                <a:ext cx="654282"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20</a:t>
                </a:r>
                <a14:m>
                  <m:oMath xmlns:m="http://schemas.openxmlformats.org/officeDocument/2006/math">
                    <m:r>
                      <m:rPr>
                        <m:sty m:val="p"/>
                      </m:rPr>
                      <a:rPr kumimoji="1" lang="en-US" altLang="ja-JP" b="0" i="0" smtClean="0">
                        <a:solidFill>
                          <a:srgbClr val="FF18FF"/>
                        </a:solidFill>
                        <a:latin typeface="Cambria Math" panose="02040503050406030204" pitchFamily="18" charset="0"/>
                      </a:rPr>
                      <m:t>μs</m:t>
                    </m:r>
                  </m:oMath>
                </a14:m>
                <a:endParaRPr kumimoji="1" lang="ja-JP" altLang="en-US" dirty="0">
                  <a:solidFill>
                    <a:srgbClr val="FF18FF"/>
                  </a:solidFill>
                </a:endParaRPr>
              </a:p>
            </p:txBody>
          </p:sp>
        </mc:Choice>
        <mc:Fallback xmlns="">
          <p:sp>
            <p:nvSpPr>
              <p:cNvPr id="39" name="テキスト ボックス 38">
                <a:extLst>
                  <a:ext uri="{FF2B5EF4-FFF2-40B4-BE49-F238E27FC236}">
                    <a16:creationId xmlns:a16="http://schemas.microsoft.com/office/drawing/2014/main" id="{0146CC84-2FE8-4618-9E97-B100E636373E}"/>
                  </a:ext>
                </a:extLst>
              </p:cNvPr>
              <p:cNvSpPr txBox="1">
                <a:spLocks noRot="1" noChangeAspect="1" noMove="1" noResize="1" noEditPoints="1" noAdjustHandles="1" noChangeArrowheads="1" noChangeShapeType="1" noTextEdit="1"/>
              </p:cNvSpPr>
              <p:nvPr/>
            </p:nvSpPr>
            <p:spPr>
              <a:xfrm>
                <a:off x="3332645" y="2775707"/>
                <a:ext cx="654282" cy="369332"/>
              </a:xfrm>
              <a:prstGeom prst="rect">
                <a:avLst/>
              </a:prstGeom>
              <a:blipFill>
                <a:blip r:embed="rId9"/>
                <a:stretch>
                  <a:fillRect l="-8411" t="-8197" b="-24590"/>
                </a:stretch>
              </a:blipFill>
            </p:spPr>
            <p:txBody>
              <a:bodyPr/>
              <a:lstStyle/>
              <a:p>
                <a:r>
                  <a:rPr lang="ja-JP" altLang="en-US">
                    <a:noFill/>
                  </a:rPr>
                  <a:t> </a:t>
                </a:r>
              </a:p>
            </p:txBody>
          </p:sp>
        </mc:Fallback>
      </mc:AlternateContent>
      <p:sp>
        <p:nvSpPr>
          <p:cNvPr id="52" name="テキスト ボックス 51">
            <a:extLst>
              <a:ext uri="{FF2B5EF4-FFF2-40B4-BE49-F238E27FC236}">
                <a16:creationId xmlns:a16="http://schemas.microsoft.com/office/drawing/2014/main" id="{EB2E06AE-F29E-4845-A26D-0EA577E07C4D}"/>
              </a:ext>
            </a:extLst>
          </p:cNvPr>
          <p:cNvSpPr txBox="1"/>
          <p:nvPr/>
        </p:nvSpPr>
        <p:spPr>
          <a:xfrm>
            <a:off x="2734035" y="2490704"/>
            <a:ext cx="761747"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20mV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sp>
        <p:nvSpPr>
          <p:cNvPr id="53" name="テキスト ボックス 52">
            <a:extLst>
              <a:ext uri="{FF2B5EF4-FFF2-40B4-BE49-F238E27FC236}">
                <a16:creationId xmlns:a16="http://schemas.microsoft.com/office/drawing/2014/main" id="{13B48A6B-6CAE-4FF5-8AE6-C90D2ADC4ED4}"/>
              </a:ext>
            </a:extLst>
          </p:cNvPr>
          <p:cNvSpPr txBox="1"/>
          <p:nvPr/>
        </p:nvSpPr>
        <p:spPr>
          <a:xfrm>
            <a:off x="238599" y="3287935"/>
            <a:ext cx="659155" cy="369332"/>
          </a:xfrm>
          <a:prstGeom prst="rect">
            <a:avLst/>
          </a:prstGeom>
          <a:noFill/>
        </p:spPr>
        <p:txBody>
          <a:bodyPr wrap="non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input</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54" name="テキスト ボックス 53">
            <a:extLst>
              <a:ext uri="{FF2B5EF4-FFF2-40B4-BE49-F238E27FC236}">
                <a16:creationId xmlns:a16="http://schemas.microsoft.com/office/drawing/2014/main" id="{A7B964E1-1CED-4D18-953F-B1A0D7842E26}"/>
              </a:ext>
            </a:extLst>
          </p:cNvPr>
          <p:cNvSpPr txBox="1"/>
          <p:nvPr/>
        </p:nvSpPr>
        <p:spPr>
          <a:xfrm>
            <a:off x="222679" y="2590926"/>
            <a:ext cx="774571"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output</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sp>
        <p:nvSpPr>
          <p:cNvPr id="55" name="下矢印 10">
            <a:extLst>
              <a:ext uri="{FF2B5EF4-FFF2-40B4-BE49-F238E27FC236}">
                <a16:creationId xmlns:a16="http://schemas.microsoft.com/office/drawing/2014/main" id="{DFBCE4B4-66B3-4749-9823-6D85FDABB29B}"/>
              </a:ext>
            </a:extLst>
          </p:cNvPr>
          <p:cNvSpPr/>
          <p:nvPr/>
        </p:nvSpPr>
        <p:spPr>
          <a:xfrm>
            <a:off x="6371738" y="5635037"/>
            <a:ext cx="832086" cy="542716"/>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スライド番号プレースホルダー 2">
            <a:extLst>
              <a:ext uri="{FF2B5EF4-FFF2-40B4-BE49-F238E27FC236}">
                <a16:creationId xmlns:a16="http://schemas.microsoft.com/office/drawing/2014/main" id="{91A8D368-74C4-E34D-A0DA-A9B9204BCD0B}"/>
              </a:ext>
            </a:extLst>
          </p:cNvPr>
          <p:cNvSpPr>
            <a:spLocks noGrp="1"/>
          </p:cNvSpPr>
          <p:nvPr>
            <p:ph type="sldNum" sz="quarter" idx="12"/>
          </p:nvPr>
        </p:nvSpPr>
        <p:spPr>
          <a:xfrm>
            <a:off x="8301567" y="6463873"/>
            <a:ext cx="770468" cy="365125"/>
          </a:xfrm>
        </p:spPr>
        <p:txBody>
          <a:bodyPr/>
          <a:lstStyle/>
          <a:p>
            <a:fld id="{D57F1E4F-1CFF-5643-939E-217C01CDF565}" type="slidenum">
              <a:rPr lang="en-US" smtClean="0"/>
              <a:pPr/>
              <a:t>27</a:t>
            </a:fld>
            <a:endParaRPr lang="en-US" dirty="0"/>
          </a:p>
        </p:txBody>
      </p:sp>
      <mc:AlternateContent xmlns:mc="http://schemas.openxmlformats.org/markup-compatibility/2006" xmlns:a14="http://schemas.microsoft.com/office/drawing/2010/main">
        <mc:Choice Requires="a14">
          <p:sp>
            <p:nvSpPr>
              <p:cNvPr id="4" name="テキスト ボックス 3">
                <a:extLst>
                  <a:ext uri="{FF2B5EF4-FFF2-40B4-BE49-F238E27FC236}">
                    <a16:creationId xmlns:a16="http://schemas.microsoft.com/office/drawing/2014/main" id="{A5BFA1BC-5891-C84C-9AE5-AE50792440B0}"/>
                  </a:ext>
                </a:extLst>
              </p:cNvPr>
              <p:cNvSpPr txBox="1"/>
              <p:nvPr/>
            </p:nvSpPr>
            <p:spPr>
              <a:xfrm>
                <a:off x="103491" y="1238922"/>
                <a:ext cx="1397049"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𝐶</m:t>
                      </m:r>
                      <m:r>
                        <a:rPr kumimoji="1" lang="en-US" altLang="ja-JP" b="0" i="1" smtClean="0">
                          <a:latin typeface="Cambria Math" panose="02040503050406030204" pitchFamily="18" charset="0"/>
                        </a:rPr>
                        <m:t>=101</m:t>
                      </m:r>
                      <m:r>
                        <m:rPr>
                          <m:sty m:val="p"/>
                        </m:rPr>
                        <a:rPr kumimoji="1" lang="en-US" altLang="ja-JP" b="0" i="0" smtClean="0">
                          <a:latin typeface="Cambria Math" panose="02040503050406030204" pitchFamily="18" charset="0"/>
                        </a:rPr>
                        <m:t>pF</m:t>
                      </m:r>
                    </m:oMath>
                    <m:oMath xmlns:m="http://schemas.openxmlformats.org/officeDocument/2006/math">
                      <m:r>
                        <a:rPr kumimoji="1" lang="en-US" altLang="ja-JP" b="0" i="1" smtClean="0">
                          <a:latin typeface="Cambria Math" panose="02040503050406030204" pitchFamily="18" charset="0"/>
                        </a:rPr>
                        <m:t>𝑅</m:t>
                      </m:r>
                      <m:r>
                        <a:rPr kumimoji="1" lang="en-US" altLang="ja-JP" b="0" i="1" smtClean="0">
                          <a:latin typeface="Cambria Math" panose="02040503050406030204" pitchFamily="18" charset="0"/>
                        </a:rPr>
                        <m:t>=10</m:t>
                      </m:r>
                      <m:r>
                        <m:rPr>
                          <m:sty m:val="p"/>
                        </m:rPr>
                        <a:rPr kumimoji="1" lang="en-US" altLang="ja-JP" b="0" i="0" smtClean="0">
                          <a:latin typeface="Cambria Math" panose="02040503050406030204" pitchFamily="18" charset="0"/>
                        </a:rPr>
                        <m:t>kΩ</m:t>
                      </m:r>
                    </m:oMath>
                  </m:oMathPara>
                </a14:m>
                <a:endParaRPr kumimoji="1" lang="ja-JP" altLang="en-US"/>
              </a:p>
            </p:txBody>
          </p:sp>
        </mc:Choice>
        <mc:Fallback xmlns="">
          <p:sp>
            <p:nvSpPr>
              <p:cNvPr id="4" name="テキスト ボックス 3">
                <a:extLst>
                  <a:ext uri="{FF2B5EF4-FFF2-40B4-BE49-F238E27FC236}">
                    <a16:creationId xmlns:a16="http://schemas.microsoft.com/office/drawing/2014/main" id="{A5BFA1BC-5891-C84C-9AE5-AE50792440B0}"/>
                  </a:ext>
                </a:extLst>
              </p:cNvPr>
              <p:cNvSpPr txBox="1">
                <a:spLocks noRot="1" noChangeAspect="1" noMove="1" noResize="1" noEditPoints="1" noAdjustHandles="1" noChangeArrowheads="1" noChangeShapeType="1" noTextEdit="1"/>
              </p:cNvSpPr>
              <p:nvPr/>
            </p:nvSpPr>
            <p:spPr>
              <a:xfrm>
                <a:off x="103491" y="1238922"/>
                <a:ext cx="1397049" cy="646331"/>
              </a:xfrm>
              <a:prstGeom prst="rect">
                <a:avLst/>
              </a:prstGeom>
              <a:blipFill>
                <a:blip r:embed="rId10"/>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7311116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725241E-6CC4-4E15-A04E-94F2D3121DB4}"/>
              </a:ext>
            </a:extLst>
          </p:cNvPr>
          <p:cNvPicPr>
            <a:picLocks noChangeAspect="1"/>
          </p:cNvPicPr>
          <p:nvPr/>
        </p:nvPicPr>
        <p:blipFill rotWithShape="1">
          <a:blip r:embed="rId2"/>
          <a:srcRect l="17860" t="33756" r="14768" b="15039"/>
          <a:stretch/>
        </p:blipFill>
        <p:spPr>
          <a:xfrm>
            <a:off x="178043" y="1884732"/>
            <a:ext cx="4398264" cy="3008599"/>
          </a:xfrm>
          <a:prstGeom prst="rect">
            <a:avLst/>
          </a:prstGeom>
        </p:spPr>
      </p:pic>
      <p:sp>
        <p:nvSpPr>
          <p:cNvPr id="3" name="コンテンツ プレースホルダー 2">
            <a:extLst>
              <a:ext uri="{FF2B5EF4-FFF2-40B4-BE49-F238E27FC236}">
                <a16:creationId xmlns:a16="http://schemas.microsoft.com/office/drawing/2014/main" id="{A7E5945A-5DB3-4252-9DA0-45B986DE4410}"/>
              </a:ext>
            </a:extLst>
          </p:cNvPr>
          <p:cNvSpPr>
            <a:spLocks noGrp="1"/>
          </p:cNvSpPr>
          <p:nvPr>
            <p:ph idx="1"/>
          </p:nvPr>
        </p:nvSpPr>
        <p:spPr>
          <a:xfrm>
            <a:off x="358744" y="5057616"/>
            <a:ext cx="4398264" cy="938373"/>
          </a:xfrm>
        </p:spPr>
        <p:txBody>
          <a:bodyPr>
            <a:normAutofit/>
          </a:bodyPr>
          <a:lstStyle/>
          <a:p>
            <a:r>
              <a:rPr lang="ja-JP" altLang="en-US" sz="1800"/>
              <a:t>出力信号の大きさ</a:t>
            </a:r>
            <a:r>
              <a:rPr lang="en-US" altLang="ja-JP" sz="1800" dirty="0"/>
              <a:t>~23.2mV.</a:t>
            </a:r>
            <a:endParaRPr lang="en-US" altLang="ja-JP" sz="1800" dirty="0">
              <a:solidFill>
                <a:srgbClr val="FF0000"/>
              </a:solidFill>
            </a:endParaRPr>
          </a:p>
        </p:txBody>
      </p:sp>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id="{CB01A747-4B3A-45DC-A3E8-75315E849CAE}"/>
                  </a:ext>
                </a:extLst>
              </p:cNvPr>
              <p:cNvSpPr txBox="1"/>
              <p:nvPr/>
            </p:nvSpPr>
            <p:spPr>
              <a:xfrm>
                <a:off x="4937708" y="1949100"/>
                <a:ext cx="3866751" cy="2308324"/>
              </a:xfrm>
              <a:prstGeom prst="rect">
                <a:avLst/>
              </a:prstGeom>
              <a:noFill/>
            </p:spPr>
            <p:txBody>
              <a:bodyPr wrap="square" rtlCol="0">
                <a:spAutoFit/>
              </a:bodyPr>
              <a:lstStyle/>
              <a:p>
                <a:r>
                  <a:rPr kumimoji="1" lang="ja-JP" altLang="en-US">
                    <a:solidFill>
                      <a:schemeClr val="tx2"/>
                    </a:solidFill>
                  </a:rPr>
                  <a:t>印加・観測バイアス</a:t>
                </a:r>
                <a:endParaRPr kumimoji="1" lang="en-US" altLang="ja-JP" dirty="0">
                  <a:solidFill>
                    <a:schemeClr val="tx2"/>
                  </a:solidFill>
                </a:endParaRPr>
              </a:p>
              <a:p>
                <a:pPr/>
                <a14:m>
                  <m:oMathPara xmlns:m="http://schemas.openxmlformats.org/officeDocument/2006/math">
                    <m:oMathParaPr>
                      <m:jc m:val="centerGroup"/>
                    </m:oMathParaPr>
                    <m:oMath xmlns:m="http://schemas.openxmlformats.org/officeDocument/2006/math">
                      <m:sSub>
                        <m:sSubPr>
                          <m:ctrlPr>
                            <a:rPr kumimoji="1" lang="en-US" altLang="ja-JP" b="0" i="1" dirty="0" smtClean="0">
                              <a:latin typeface="Cambria Math" panose="02040503050406030204" pitchFamily="18" charset="0"/>
                            </a:rPr>
                          </m:ctrlPr>
                        </m:sSubPr>
                        <m:e>
                          <m:r>
                            <a:rPr kumimoji="1" lang="en-US" altLang="ja-JP" i="1" dirty="0" smtClean="0">
                              <a:latin typeface="Cambria Math" panose="02040503050406030204" pitchFamily="18" charset="0"/>
                            </a:rPr>
                            <m:t>𝑉</m:t>
                          </m:r>
                        </m:e>
                        <m:sub>
                          <m:r>
                            <m:rPr>
                              <m:sty m:val="p"/>
                            </m:rPr>
                            <a:rPr kumimoji="1" lang="en-US" altLang="ja-JP" i="0" dirty="0" smtClean="0">
                              <a:latin typeface="Cambria Math" panose="02040503050406030204" pitchFamily="18" charset="0"/>
                            </a:rPr>
                            <m:t>dd</m:t>
                          </m:r>
                        </m:sub>
                      </m:sSub>
                      <m:r>
                        <a:rPr kumimoji="1" lang="en-US" altLang="ja-JP" i="1" dirty="0">
                          <a:latin typeface="Cambria Math" panose="02040503050406030204" pitchFamily="18" charset="0"/>
                        </a:rPr>
                        <m:t>=1.5</m:t>
                      </m:r>
                      <m:r>
                        <m:rPr>
                          <m:sty m:val="p"/>
                        </m:rPr>
                        <a:rPr kumimoji="1" lang="en-US" altLang="ja-JP" i="0" dirty="0">
                          <a:latin typeface="Cambria Math" panose="02040503050406030204" pitchFamily="18" charset="0"/>
                        </a:rPr>
                        <m:t>V</m:t>
                      </m:r>
                      <m:r>
                        <a:rPr kumimoji="1" lang="en-US" altLang="ja-JP" i="1" dirty="0">
                          <a:latin typeface="Cambria Math" panose="02040503050406030204" pitchFamily="18" charset="0"/>
                        </a:rPr>
                        <m:t>		</m:t>
                      </m:r>
                      <m:r>
                        <a:rPr kumimoji="1" lang="en-US" altLang="ja-JP" b="0" i="1" dirty="0" smtClean="0">
                          <a:latin typeface="Cambria Math" panose="02040503050406030204" pitchFamily="18" charset="0"/>
                        </a:rPr>
                        <m:t>               </m:t>
                      </m:r>
                      <m:sSub>
                        <m:sSubPr>
                          <m:ctrlPr>
                            <a:rPr kumimoji="1" lang="en-US" altLang="ja-JP" b="0" i="1" dirty="0" smtClean="0">
                              <a:solidFill>
                                <a:srgbClr val="F68700"/>
                              </a:solidFill>
                              <a:latin typeface="Cambria Math" panose="02040503050406030204" pitchFamily="18" charset="0"/>
                            </a:rPr>
                          </m:ctrlPr>
                        </m:sSubPr>
                        <m:e>
                          <m:r>
                            <a:rPr kumimoji="1" lang="en-US" altLang="ja-JP" i="1" dirty="0" err="1">
                              <a:solidFill>
                                <a:srgbClr val="F68700"/>
                              </a:solidFill>
                              <a:latin typeface="Cambria Math" panose="02040503050406030204" pitchFamily="18" charset="0"/>
                            </a:rPr>
                            <m:t>𝐼</m:t>
                          </m:r>
                        </m:e>
                        <m:sub>
                          <m:r>
                            <m:rPr>
                              <m:sty m:val="p"/>
                            </m:rPr>
                            <a:rPr kumimoji="1" lang="en-US" altLang="ja-JP" i="0" dirty="0" err="1">
                              <a:solidFill>
                                <a:srgbClr val="F68700"/>
                              </a:solidFill>
                              <a:latin typeface="Cambria Math" panose="02040503050406030204" pitchFamily="18" charset="0"/>
                            </a:rPr>
                            <m:t>dd</m:t>
                          </m:r>
                        </m:sub>
                      </m:sSub>
                      <m:r>
                        <a:rPr kumimoji="1" lang="en-US" altLang="ja-JP" i="1" dirty="0">
                          <a:solidFill>
                            <a:srgbClr val="F68700"/>
                          </a:solidFill>
                          <a:latin typeface="Cambria Math" panose="02040503050406030204" pitchFamily="18" charset="0"/>
                        </a:rPr>
                        <m:t>=142.3</m:t>
                      </m:r>
                      <m:r>
                        <m:rPr>
                          <m:sty m:val="p"/>
                        </m:rPr>
                        <a:rPr kumimoji="1" lang="en-US" altLang="ja-JP" b="0" i="0" dirty="0" smtClean="0">
                          <a:solidFill>
                            <a:srgbClr val="F68700"/>
                          </a:solidFill>
                          <a:latin typeface="Cambria Math" panose="02040503050406030204" pitchFamily="18" charset="0"/>
                        </a:rPr>
                        <m:t>μ</m:t>
                      </m:r>
                      <m:r>
                        <m:rPr>
                          <m:sty m:val="p"/>
                        </m:rPr>
                        <a:rPr kumimoji="1" lang="en-US" altLang="ja-JP" i="0" dirty="0">
                          <a:solidFill>
                            <a:srgbClr val="F68700"/>
                          </a:solidFill>
                          <a:latin typeface="Cambria Math" panose="02040503050406030204" pitchFamily="18" charset="0"/>
                        </a:rPr>
                        <m:t>A</m:t>
                      </m:r>
                    </m:oMath>
                  </m:oMathPara>
                </a14:m>
                <a:endParaRPr kumimoji="1" lang="en-US" altLang="ja-JP" i="0" dirty="0">
                  <a:solidFill>
                    <a:srgbClr val="F5761F"/>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kumimoji="1" lang="en-US" altLang="ja-JP" i="1" dirty="0" smtClean="0">
                          <a:latin typeface="Cambria Math" panose="02040503050406030204" pitchFamily="18" charset="0"/>
                        </a:rPr>
                        <m:t>	</m:t>
                      </m:r>
                      <m:r>
                        <a:rPr kumimoji="1" lang="en-US" altLang="ja-JP" b="0" i="1" dirty="0" smtClean="0">
                          <a:latin typeface="Cambria Math" panose="02040503050406030204" pitchFamily="18" charset="0"/>
                        </a:rPr>
                        <m:t>   </m:t>
                      </m:r>
                      <m:sSub>
                        <m:sSubPr>
                          <m:ctrlPr>
                            <a:rPr kumimoji="1" lang="en-US" altLang="ja-JP" b="0" i="1" dirty="0" smtClean="0">
                              <a:latin typeface="Cambria Math" panose="02040503050406030204" pitchFamily="18" charset="0"/>
                            </a:rPr>
                          </m:ctrlPr>
                        </m:sSubPr>
                        <m:e>
                          <m:r>
                            <a:rPr kumimoji="1" lang="en-US" altLang="ja-JP" i="1" dirty="0" err="1">
                              <a:latin typeface="Cambria Math" panose="02040503050406030204" pitchFamily="18" charset="0"/>
                            </a:rPr>
                            <m:t>𝑉</m:t>
                          </m:r>
                        </m:e>
                        <m:sub>
                          <m:r>
                            <m:rPr>
                              <m:sty m:val="p"/>
                            </m:rPr>
                            <a:rPr kumimoji="1" lang="en-US" altLang="ja-JP" i="0" dirty="0" err="1">
                              <a:latin typeface="Cambria Math" panose="02040503050406030204" pitchFamily="18" charset="0"/>
                            </a:rPr>
                            <m:t>ss</m:t>
                          </m:r>
                        </m:sub>
                      </m:sSub>
                      <m:r>
                        <a:rPr kumimoji="1" lang="en-US" altLang="ja-JP" i="1" dirty="0">
                          <a:latin typeface="Cambria Math" panose="02040503050406030204" pitchFamily="18" charset="0"/>
                        </a:rPr>
                        <m:t>=−1.5</m:t>
                      </m:r>
                      <m:r>
                        <m:rPr>
                          <m:sty m:val="p"/>
                        </m:rPr>
                        <a:rPr kumimoji="1" lang="en-US" altLang="ja-JP" i="0" dirty="0">
                          <a:latin typeface="Cambria Math" panose="02040503050406030204" pitchFamily="18" charset="0"/>
                        </a:rPr>
                        <m:t>V</m:t>
                      </m:r>
                      <m:r>
                        <a:rPr kumimoji="1" lang="en-US" altLang="ja-JP" i="1" dirty="0">
                          <a:latin typeface="Cambria Math" panose="02040503050406030204" pitchFamily="18" charset="0"/>
                        </a:rPr>
                        <m:t>	</m:t>
                      </m:r>
                      <m:r>
                        <a:rPr kumimoji="1" lang="en-US" altLang="ja-JP" b="0" i="1" dirty="0" smtClean="0">
                          <a:latin typeface="Cambria Math" panose="02040503050406030204" pitchFamily="18" charset="0"/>
                        </a:rPr>
                        <m:t>  </m:t>
                      </m:r>
                      <m:r>
                        <a:rPr kumimoji="1" lang="ja-JP" altLang="en-US" i="1" dirty="0">
                          <a:latin typeface="Cambria Math" panose="02040503050406030204" pitchFamily="18" charset="0"/>
                        </a:rPr>
                        <m:t>→</m:t>
                      </m:r>
                      <m:r>
                        <a:rPr kumimoji="1" lang="en-US" altLang="ja-JP" b="0" i="1" dirty="0" smtClean="0">
                          <a:latin typeface="Cambria Math" panose="02040503050406030204" pitchFamily="18" charset="0"/>
                        </a:rPr>
                        <m:t>    </m:t>
                      </m:r>
                      <m:sSub>
                        <m:sSubPr>
                          <m:ctrlPr>
                            <a:rPr kumimoji="1" lang="en-US" altLang="ja-JP" b="0" i="1" dirty="0" smtClean="0">
                              <a:solidFill>
                                <a:srgbClr val="F68700"/>
                              </a:solidFill>
                              <a:latin typeface="Cambria Math" panose="02040503050406030204" pitchFamily="18" charset="0"/>
                            </a:rPr>
                          </m:ctrlPr>
                        </m:sSubPr>
                        <m:e>
                          <m:r>
                            <a:rPr kumimoji="1" lang="en-US" altLang="ja-JP" i="1" dirty="0" err="1">
                              <a:solidFill>
                                <a:srgbClr val="F68700"/>
                              </a:solidFill>
                              <a:latin typeface="Cambria Math" panose="02040503050406030204" pitchFamily="18" charset="0"/>
                            </a:rPr>
                            <m:t>𝐼</m:t>
                          </m:r>
                        </m:e>
                        <m:sub>
                          <m:r>
                            <m:rPr>
                              <m:sty m:val="p"/>
                            </m:rPr>
                            <a:rPr kumimoji="1" lang="en-US" altLang="ja-JP" i="0" dirty="0" err="1">
                              <a:solidFill>
                                <a:srgbClr val="F68700"/>
                              </a:solidFill>
                              <a:latin typeface="Cambria Math" panose="02040503050406030204" pitchFamily="18" charset="0"/>
                            </a:rPr>
                            <m:t>ss</m:t>
                          </m:r>
                        </m:sub>
                      </m:sSub>
                      <m:r>
                        <a:rPr kumimoji="1" lang="en-US" altLang="ja-JP" b="0" i="1" dirty="0" smtClean="0">
                          <a:solidFill>
                            <a:srgbClr val="F68700"/>
                          </a:solidFill>
                          <a:latin typeface="Cambria Math" panose="02040503050406030204" pitchFamily="18" charset="0"/>
                        </a:rPr>
                        <m:t> </m:t>
                      </m:r>
                      <m:r>
                        <a:rPr kumimoji="1" lang="en-US" altLang="ja-JP" i="1" dirty="0">
                          <a:solidFill>
                            <a:srgbClr val="F68700"/>
                          </a:solidFill>
                          <a:latin typeface="Cambria Math" panose="02040503050406030204" pitchFamily="18" charset="0"/>
                        </a:rPr>
                        <m:t>=−151.7</m:t>
                      </m:r>
                      <m:r>
                        <m:rPr>
                          <m:sty m:val="p"/>
                        </m:rPr>
                        <a:rPr kumimoji="1" lang="en-US" altLang="ja-JP" dirty="0">
                          <a:solidFill>
                            <a:srgbClr val="F68700"/>
                          </a:solidFill>
                          <a:latin typeface="Cambria Math" panose="02040503050406030204" pitchFamily="18" charset="0"/>
                        </a:rPr>
                        <m:t>μA</m:t>
                      </m:r>
                    </m:oMath>
                  </m:oMathPara>
                </a14:m>
                <a:endParaRPr kumimoji="1" lang="en-US" altLang="ja-JP" dirty="0"/>
              </a:p>
              <a:p>
                <a:pPr/>
                <a14:m>
                  <m:oMathPara xmlns:m="http://schemas.openxmlformats.org/officeDocument/2006/math">
                    <m:oMathParaPr>
                      <m:jc m:val="centerGroup"/>
                    </m:oMathParaPr>
                    <m:oMath xmlns:m="http://schemas.openxmlformats.org/officeDocument/2006/math">
                      <m:r>
                        <a:rPr kumimoji="1" lang="en-US" altLang="ja-JP" i="1" dirty="0" smtClean="0">
                          <a:latin typeface="Cambria Math" panose="02040503050406030204" pitchFamily="18" charset="0"/>
                        </a:rPr>
                        <m:t>	</m:t>
                      </m:r>
                      <m:sSub>
                        <m:sSubPr>
                          <m:ctrlPr>
                            <a:rPr kumimoji="1" lang="en-US" altLang="ja-JP" b="0" i="1" dirty="0" smtClean="0">
                              <a:latin typeface="Cambria Math" panose="02040503050406030204" pitchFamily="18" charset="0"/>
                            </a:rPr>
                          </m:ctrlPr>
                        </m:sSubPr>
                        <m:e>
                          <m:r>
                            <a:rPr kumimoji="1" lang="en-US" altLang="ja-JP" i="1" dirty="0" err="1">
                              <a:latin typeface="Cambria Math" panose="02040503050406030204" pitchFamily="18" charset="0"/>
                            </a:rPr>
                            <m:t>𝐼</m:t>
                          </m:r>
                        </m:e>
                        <m:sub>
                          <m:r>
                            <m:rPr>
                              <m:sty m:val="p"/>
                            </m:rPr>
                            <a:rPr kumimoji="1" lang="en-US" altLang="ja-JP" i="0" dirty="0" err="1">
                              <a:latin typeface="Cambria Math" panose="02040503050406030204" pitchFamily="18" charset="0"/>
                            </a:rPr>
                            <m:t>ref</m:t>
                          </m:r>
                        </m:sub>
                      </m:sSub>
                      <m:r>
                        <a:rPr kumimoji="1" lang="en-US" altLang="ja-JP" i="1" dirty="0">
                          <a:latin typeface="Cambria Math" panose="02040503050406030204" pitchFamily="18" charset="0"/>
                        </a:rPr>
                        <m:t>=10</m:t>
                      </m:r>
                      <m:r>
                        <m:rPr>
                          <m:sty m:val="p"/>
                        </m:rPr>
                        <a:rPr kumimoji="1" lang="en-US" altLang="ja-JP" dirty="0">
                          <a:latin typeface="Cambria Math" panose="02040503050406030204" pitchFamily="18" charset="0"/>
                        </a:rPr>
                        <m:t>μA</m:t>
                      </m:r>
                      <m:r>
                        <a:rPr kumimoji="1" lang="en-US" altLang="ja-JP" b="0" i="1" dirty="0" smtClean="0">
                          <a:latin typeface="Cambria Math" panose="02040503050406030204" pitchFamily="18" charset="0"/>
                        </a:rPr>
                        <m:t>           </m:t>
                      </m:r>
                      <m:r>
                        <a:rPr kumimoji="1" lang="en-US" altLang="ja-JP" i="1" dirty="0">
                          <a:latin typeface="Cambria Math" panose="02040503050406030204" pitchFamily="18" charset="0"/>
                        </a:rPr>
                        <m:t>		</m:t>
                      </m:r>
                      <m:sSub>
                        <m:sSubPr>
                          <m:ctrlPr>
                            <a:rPr kumimoji="1" lang="en-US" altLang="ja-JP" b="0" i="1" dirty="0" smtClean="0">
                              <a:latin typeface="Cambria Math" panose="02040503050406030204" pitchFamily="18" charset="0"/>
                            </a:rPr>
                          </m:ctrlPr>
                        </m:sSubPr>
                        <m:e>
                          <m:r>
                            <a:rPr kumimoji="1" lang="en-US" altLang="ja-JP" i="1" dirty="0" err="1">
                              <a:latin typeface="Cambria Math" panose="02040503050406030204" pitchFamily="18" charset="0"/>
                            </a:rPr>
                            <m:t>𝑉</m:t>
                          </m:r>
                        </m:e>
                        <m:sub>
                          <m:r>
                            <m:rPr>
                              <m:sty m:val="p"/>
                            </m:rPr>
                            <a:rPr kumimoji="1" lang="en-US" altLang="ja-JP" i="0" dirty="0" err="1">
                              <a:latin typeface="Cambria Math" panose="02040503050406030204" pitchFamily="18" charset="0"/>
                            </a:rPr>
                            <m:t>ref</m:t>
                          </m:r>
                        </m:sub>
                      </m:sSub>
                      <m:r>
                        <a:rPr kumimoji="1" lang="en-US" altLang="ja-JP" i="1" dirty="0">
                          <a:latin typeface="Cambria Math" panose="02040503050406030204" pitchFamily="18" charset="0"/>
                        </a:rPr>
                        <m:t>=−0.560</m:t>
                      </m:r>
                      <m:r>
                        <m:rPr>
                          <m:sty m:val="p"/>
                        </m:rPr>
                        <a:rPr kumimoji="1" lang="en-US" altLang="ja-JP" i="0" dirty="0">
                          <a:latin typeface="Cambria Math" panose="02040503050406030204" pitchFamily="18" charset="0"/>
                        </a:rPr>
                        <m:t>V</m:t>
                      </m:r>
                    </m:oMath>
                  </m:oMathPara>
                </a14:m>
                <a:endParaRPr kumimoji="1" lang="en-US" altLang="ja-JP" dirty="0"/>
              </a:p>
              <a:p>
                <a:endParaRPr kumimoji="1" lang="en-US" altLang="ja-JP" dirty="0"/>
              </a:p>
              <a:p>
                <a:r>
                  <a:rPr kumimoji="1" lang="ja-JP" altLang="en-US">
                    <a:solidFill>
                      <a:schemeClr val="tx2"/>
                    </a:solidFill>
                    <a:latin typeface="Cambria Math" panose="02040503050406030204" pitchFamily="18" charset="0"/>
                  </a:rPr>
                  <a:t>予想観測電流値</a:t>
                </a:r>
                <a:endParaRPr kumimoji="1" lang="en-US" altLang="ja-JP" dirty="0">
                  <a:solidFill>
                    <a:schemeClr val="tx2"/>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kumimoji="1" lang="en-US" altLang="ja-JP" i="1" dirty="0">
                              <a:latin typeface="Cambria Math" panose="02040503050406030204" pitchFamily="18" charset="0"/>
                            </a:rPr>
                          </m:ctrlPr>
                        </m:sSubPr>
                        <m:e>
                          <m:r>
                            <a:rPr kumimoji="1" lang="en-US" altLang="ja-JP" i="1" dirty="0" err="1">
                              <a:latin typeface="Cambria Math" panose="02040503050406030204" pitchFamily="18" charset="0"/>
                            </a:rPr>
                            <m:t>𝐼</m:t>
                          </m:r>
                        </m:e>
                        <m:sub>
                          <m:r>
                            <m:rPr>
                              <m:sty m:val="p"/>
                            </m:rPr>
                            <a:rPr kumimoji="1" lang="en-US" altLang="ja-JP" b="0" i="0" dirty="0" smtClean="0">
                              <a:latin typeface="Cambria Math" panose="02040503050406030204" pitchFamily="18" charset="0"/>
                            </a:rPr>
                            <m:t>dd</m:t>
                          </m:r>
                        </m:sub>
                      </m:sSub>
                      <m:r>
                        <a:rPr kumimoji="1" lang="en-US" altLang="ja-JP" i="1" dirty="0">
                          <a:latin typeface="Cambria Math" panose="02040503050406030204" pitchFamily="18" charset="0"/>
                        </a:rPr>
                        <m:t>=</m:t>
                      </m:r>
                      <m:r>
                        <a:rPr kumimoji="1" lang="en-US" altLang="ja-JP" b="0" i="0" dirty="0" smtClean="0">
                          <a:latin typeface="Cambria Math" panose="02040503050406030204" pitchFamily="18" charset="0"/>
                        </a:rPr>
                        <m:t>40</m:t>
                      </m:r>
                      <m:r>
                        <m:rPr>
                          <m:sty m:val="p"/>
                        </m:rPr>
                        <a:rPr kumimoji="1" lang="en-US" altLang="ja-JP" dirty="0">
                          <a:latin typeface="Cambria Math" panose="02040503050406030204" pitchFamily="18" charset="0"/>
                        </a:rPr>
                        <m:t>μA</m:t>
                      </m:r>
                    </m:oMath>
                  </m:oMathPara>
                </a14:m>
                <a:endParaRPr kumimoji="1" lang="en-US" altLang="ja-JP" dirty="0"/>
              </a:p>
              <a:p>
                <a:pPr/>
                <a14:m>
                  <m:oMathPara xmlns:m="http://schemas.openxmlformats.org/officeDocument/2006/math">
                    <m:oMathParaPr>
                      <m:jc m:val="centerGroup"/>
                    </m:oMathParaPr>
                    <m:oMath xmlns:m="http://schemas.openxmlformats.org/officeDocument/2006/math">
                      <m:sSub>
                        <m:sSubPr>
                          <m:ctrlPr>
                            <a:rPr kumimoji="1" lang="en-US" altLang="ja-JP" i="1" dirty="0">
                              <a:latin typeface="Cambria Math" panose="02040503050406030204" pitchFamily="18" charset="0"/>
                            </a:rPr>
                          </m:ctrlPr>
                        </m:sSubPr>
                        <m:e>
                          <m:r>
                            <a:rPr kumimoji="1" lang="en-US" altLang="ja-JP" i="1" dirty="0" err="1">
                              <a:latin typeface="Cambria Math" panose="02040503050406030204" pitchFamily="18" charset="0"/>
                            </a:rPr>
                            <m:t>𝐼</m:t>
                          </m:r>
                        </m:e>
                        <m:sub>
                          <m:r>
                            <m:rPr>
                              <m:sty m:val="p"/>
                            </m:rPr>
                            <a:rPr kumimoji="1" lang="en-US" altLang="ja-JP" b="0" i="0" dirty="0" smtClean="0">
                              <a:latin typeface="Cambria Math" panose="02040503050406030204" pitchFamily="18" charset="0"/>
                            </a:rPr>
                            <m:t>ss</m:t>
                          </m:r>
                        </m:sub>
                      </m:sSub>
                      <m:r>
                        <a:rPr kumimoji="1" lang="en-US" altLang="ja-JP" i="1" dirty="0">
                          <a:latin typeface="Cambria Math" panose="02040503050406030204" pitchFamily="18" charset="0"/>
                        </a:rPr>
                        <m:t>=</m:t>
                      </m:r>
                      <m:r>
                        <a:rPr kumimoji="1" lang="en-US" altLang="ja-JP" b="0" i="1" dirty="0" smtClean="0">
                          <a:latin typeface="Cambria Math" panose="02040503050406030204" pitchFamily="18" charset="0"/>
                        </a:rPr>
                        <m:t>−5</m:t>
                      </m:r>
                      <m:r>
                        <a:rPr kumimoji="1" lang="en-US" altLang="ja-JP" i="1" dirty="0">
                          <a:latin typeface="Cambria Math" panose="02040503050406030204" pitchFamily="18" charset="0"/>
                        </a:rPr>
                        <m:t>0</m:t>
                      </m:r>
                      <m:r>
                        <m:rPr>
                          <m:sty m:val="p"/>
                        </m:rPr>
                        <a:rPr kumimoji="1" lang="en-US" altLang="ja-JP" dirty="0">
                          <a:latin typeface="Cambria Math" panose="02040503050406030204" pitchFamily="18" charset="0"/>
                        </a:rPr>
                        <m:t>μA</m:t>
                      </m:r>
                    </m:oMath>
                  </m:oMathPara>
                </a14:m>
                <a:endParaRPr kumimoji="1" lang="en-US" altLang="ja-JP" dirty="0"/>
              </a:p>
            </p:txBody>
          </p:sp>
        </mc:Choice>
        <mc:Fallback xmlns="">
          <p:sp>
            <p:nvSpPr>
              <p:cNvPr id="38" name="テキスト ボックス 37">
                <a:extLst>
                  <a:ext uri="{FF2B5EF4-FFF2-40B4-BE49-F238E27FC236}">
                    <a16:creationId xmlns:a16="http://schemas.microsoft.com/office/drawing/2014/main" id="{CB01A747-4B3A-45DC-A3E8-75315E849CAE}"/>
                  </a:ext>
                </a:extLst>
              </p:cNvPr>
              <p:cNvSpPr txBox="1">
                <a:spLocks noRot="1" noChangeAspect="1" noMove="1" noResize="1" noEditPoints="1" noAdjustHandles="1" noChangeArrowheads="1" noChangeShapeType="1" noTextEdit="1"/>
              </p:cNvSpPr>
              <p:nvPr/>
            </p:nvSpPr>
            <p:spPr>
              <a:xfrm>
                <a:off x="4937708" y="1949100"/>
                <a:ext cx="3866751" cy="2308324"/>
              </a:xfrm>
              <a:prstGeom prst="rect">
                <a:avLst/>
              </a:prstGeom>
              <a:blipFill>
                <a:blip r:embed="rId3"/>
                <a:stretch>
                  <a:fillRect l="-1311" t="-1639" b="-1093"/>
                </a:stretch>
              </a:blipFill>
            </p:spPr>
            <p:txBody>
              <a:bodyPr/>
              <a:lstStyle/>
              <a:p>
                <a:r>
                  <a:rPr lang="ja-JP" altLang="en-US">
                    <a:noFill/>
                  </a:rPr>
                  <a:t> </a:t>
                </a:r>
              </a:p>
            </p:txBody>
          </p:sp>
        </mc:Fallback>
      </mc:AlternateContent>
      <p:cxnSp>
        <p:nvCxnSpPr>
          <p:cNvPr id="23" name="直線矢印コネクタ 22">
            <a:extLst>
              <a:ext uri="{FF2B5EF4-FFF2-40B4-BE49-F238E27FC236}">
                <a16:creationId xmlns:a16="http://schemas.microsoft.com/office/drawing/2014/main" id="{8D1CFEA3-0B7E-44ED-B9D0-F781EE02288E}"/>
              </a:ext>
            </a:extLst>
          </p:cNvPr>
          <p:cNvCxnSpPr>
            <a:cxnSpLocks/>
          </p:cNvCxnSpPr>
          <p:nvPr/>
        </p:nvCxnSpPr>
        <p:spPr>
          <a:xfrm>
            <a:off x="1212363" y="2300590"/>
            <a:ext cx="0" cy="549562"/>
          </a:xfrm>
          <a:prstGeom prst="straightConnector1">
            <a:avLst/>
          </a:prstGeom>
          <a:ln w="38100">
            <a:solidFill>
              <a:srgbClr val="FF18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3EF0812F-D771-489A-978B-4868CE231D0F}"/>
              </a:ext>
            </a:extLst>
          </p:cNvPr>
          <p:cNvSpPr txBox="1"/>
          <p:nvPr/>
        </p:nvSpPr>
        <p:spPr>
          <a:xfrm>
            <a:off x="1201558" y="2170493"/>
            <a:ext cx="934871"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23.2mV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cxnSp>
        <p:nvCxnSpPr>
          <p:cNvPr id="25" name="直線矢印コネクタ 24">
            <a:extLst>
              <a:ext uri="{FF2B5EF4-FFF2-40B4-BE49-F238E27FC236}">
                <a16:creationId xmlns:a16="http://schemas.microsoft.com/office/drawing/2014/main" id="{464A34D2-46F5-40EF-8BCD-A649C3E56DF0}"/>
              </a:ext>
            </a:extLst>
          </p:cNvPr>
          <p:cNvCxnSpPr>
            <a:cxnSpLocks/>
          </p:cNvCxnSpPr>
          <p:nvPr/>
        </p:nvCxnSpPr>
        <p:spPr>
          <a:xfrm flipV="1">
            <a:off x="3282294" y="3357121"/>
            <a:ext cx="0" cy="516602"/>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3CAC289A-C296-44B7-8F59-EE79D4072F27}"/>
              </a:ext>
            </a:extLst>
          </p:cNvPr>
          <p:cNvCxnSpPr>
            <a:cxnSpLocks/>
          </p:cNvCxnSpPr>
          <p:nvPr/>
        </p:nvCxnSpPr>
        <p:spPr>
          <a:xfrm>
            <a:off x="3282294" y="3873723"/>
            <a:ext cx="638724" cy="0"/>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45DD6C1E-1A41-49F9-BCD7-86B1A601C377}"/>
                  </a:ext>
                </a:extLst>
              </p:cNvPr>
              <p:cNvSpPr txBox="1"/>
              <p:nvPr/>
            </p:nvSpPr>
            <p:spPr>
              <a:xfrm>
                <a:off x="3892864" y="3669967"/>
                <a:ext cx="526106" cy="369332"/>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5</a:t>
                </a:r>
                <a14:m>
                  <m:oMath xmlns:m="http://schemas.openxmlformats.org/officeDocument/2006/math">
                    <m:r>
                      <m:rPr>
                        <m:sty m:val="p"/>
                      </m:rPr>
                      <a:rPr kumimoji="1" lang="en-US" altLang="ja-JP" b="0" i="0" smtClean="0">
                        <a:solidFill>
                          <a:srgbClr val="1818FF"/>
                        </a:solidFill>
                        <a:latin typeface="Cambria Math" panose="02040503050406030204" pitchFamily="18" charset="0"/>
                      </a:rPr>
                      <m:t>μs</m:t>
                    </m:r>
                  </m:oMath>
                </a14:m>
                <a:endParaRPr kumimoji="1" lang="ja-JP" altLang="en-US" dirty="0">
                  <a:solidFill>
                    <a:srgbClr val="1818FF"/>
                  </a:solidFill>
                </a:endParaRPr>
              </a:p>
            </p:txBody>
          </p:sp>
        </mc:Choice>
        <mc:Fallback xmlns="">
          <p:sp>
            <p:nvSpPr>
              <p:cNvPr id="32" name="テキスト ボックス 31">
                <a:extLst>
                  <a:ext uri="{FF2B5EF4-FFF2-40B4-BE49-F238E27FC236}">
                    <a16:creationId xmlns:a16="http://schemas.microsoft.com/office/drawing/2014/main" id="{45DD6C1E-1A41-49F9-BCD7-86B1A601C377}"/>
                  </a:ext>
                </a:extLst>
              </p:cNvPr>
              <p:cNvSpPr txBox="1">
                <a:spLocks noRot="1" noChangeAspect="1" noMove="1" noResize="1" noEditPoints="1" noAdjustHandles="1" noChangeArrowheads="1" noChangeShapeType="1" noTextEdit="1"/>
              </p:cNvSpPr>
              <p:nvPr/>
            </p:nvSpPr>
            <p:spPr>
              <a:xfrm>
                <a:off x="3892864" y="3669967"/>
                <a:ext cx="526106" cy="369332"/>
              </a:xfrm>
              <a:prstGeom prst="rect">
                <a:avLst/>
              </a:prstGeom>
              <a:blipFill>
                <a:blip r:embed="rId4"/>
                <a:stretch>
                  <a:fillRect l="-9524" t="-3333" b="-20000"/>
                </a:stretch>
              </a:blipFill>
            </p:spPr>
            <p:txBody>
              <a:bodyPr/>
              <a:lstStyle/>
              <a:p>
                <a:r>
                  <a:rPr lang="ja-JP" altLang="en-US">
                    <a:noFill/>
                  </a:rPr>
                  <a:t> </a:t>
                </a:r>
              </a:p>
            </p:txBody>
          </p:sp>
        </mc:Fallback>
      </mc:AlternateContent>
      <p:sp>
        <p:nvSpPr>
          <p:cNvPr id="39" name="テキスト ボックス 38">
            <a:extLst>
              <a:ext uri="{FF2B5EF4-FFF2-40B4-BE49-F238E27FC236}">
                <a16:creationId xmlns:a16="http://schemas.microsoft.com/office/drawing/2014/main" id="{5DE5C5C4-7903-44F1-A66E-6E87F90E33C5}"/>
              </a:ext>
            </a:extLst>
          </p:cNvPr>
          <p:cNvSpPr txBox="1"/>
          <p:nvPr/>
        </p:nvSpPr>
        <p:spPr>
          <a:xfrm>
            <a:off x="3311388" y="3255551"/>
            <a:ext cx="883630" cy="369332"/>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0.5mV</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4F3F0279-E760-48C2-851D-42B9061DD852}"/>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
        <p:nvSpPr>
          <p:cNvPr id="6" name="正方形/長方形 5">
            <a:extLst>
              <a:ext uri="{FF2B5EF4-FFF2-40B4-BE49-F238E27FC236}">
                <a16:creationId xmlns:a16="http://schemas.microsoft.com/office/drawing/2014/main" id="{F485D0AF-4BB5-4ED6-B69A-0A135811B2C9}"/>
              </a:ext>
            </a:extLst>
          </p:cNvPr>
          <p:cNvSpPr/>
          <p:nvPr/>
        </p:nvSpPr>
        <p:spPr>
          <a:xfrm>
            <a:off x="1461608" y="5879174"/>
            <a:ext cx="2063386" cy="369332"/>
          </a:xfrm>
          <a:prstGeom prst="rect">
            <a:avLst/>
          </a:prstGeom>
        </p:spPr>
        <p:txBody>
          <a:bodyPr wrap="square">
            <a:spAutoFit/>
          </a:bodyPr>
          <a:lstStyle/>
          <a:p>
            <a:r>
              <a:rPr lang="ja-JP" altLang="en-US">
                <a:solidFill>
                  <a:schemeClr val="tx2"/>
                </a:solidFill>
              </a:rPr>
              <a:t>室温の半分程度。</a:t>
            </a:r>
            <a:endParaRPr lang="ja-JP" altLang="en-US" dirty="0">
              <a:solidFill>
                <a:schemeClr val="tx2"/>
              </a:solidFill>
            </a:endParaRPr>
          </a:p>
        </p:txBody>
      </p:sp>
      <p:sp>
        <p:nvSpPr>
          <p:cNvPr id="7" name="テキスト ボックス 6">
            <a:extLst>
              <a:ext uri="{FF2B5EF4-FFF2-40B4-BE49-F238E27FC236}">
                <a16:creationId xmlns:a16="http://schemas.microsoft.com/office/drawing/2014/main" id="{208DC018-8010-4BC2-BD38-221C87F6A3DA}"/>
              </a:ext>
            </a:extLst>
          </p:cNvPr>
          <p:cNvSpPr txBox="1"/>
          <p:nvPr/>
        </p:nvSpPr>
        <p:spPr>
          <a:xfrm>
            <a:off x="2888352" y="4915322"/>
            <a:ext cx="1313180" cy="338554"/>
          </a:xfrm>
          <a:prstGeom prst="rect">
            <a:avLst/>
          </a:prstGeom>
          <a:noFill/>
        </p:spPr>
        <p:txBody>
          <a:bodyPr wrap="none" rtlCol="0">
            <a:spAutoFit/>
          </a:bodyPr>
          <a:lstStyle/>
          <a:p>
            <a:r>
              <a:rPr kumimoji="1" lang="en-US" altLang="ja-JP" sz="1600" dirty="0">
                <a:solidFill>
                  <a:schemeClr val="tx2"/>
                </a:solidFill>
              </a:rPr>
              <a:t>※Ave. 1000</a:t>
            </a:r>
            <a:endParaRPr kumimoji="1" lang="ja-JP" altLang="en-US" sz="1600" dirty="0">
              <a:solidFill>
                <a:schemeClr val="tx2"/>
              </a:solidFill>
            </a:endParaRPr>
          </a:p>
        </p:txBody>
      </p:sp>
      <p:sp>
        <p:nvSpPr>
          <p:cNvPr id="21" name="正方形/長方形 20">
            <a:extLst>
              <a:ext uri="{FF2B5EF4-FFF2-40B4-BE49-F238E27FC236}">
                <a16:creationId xmlns:a16="http://schemas.microsoft.com/office/drawing/2014/main" id="{3153F50F-3533-4607-AC76-6E029599E757}"/>
              </a:ext>
            </a:extLst>
          </p:cNvPr>
          <p:cNvSpPr/>
          <p:nvPr/>
        </p:nvSpPr>
        <p:spPr>
          <a:xfrm>
            <a:off x="148950" y="1871793"/>
            <a:ext cx="4416552" cy="3009050"/>
          </a:xfrm>
          <a:prstGeom prst="rect">
            <a:avLst/>
          </a:prstGeom>
          <a:noFill/>
          <a:ln w="57150">
            <a:solidFill>
              <a:srgbClr val="A7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cxnSp>
        <p:nvCxnSpPr>
          <p:cNvPr id="27" name="直線矢印コネクタ 26">
            <a:extLst>
              <a:ext uri="{FF2B5EF4-FFF2-40B4-BE49-F238E27FC236}">
                <a16:creationId xmlns:a16="http://schemas.microsoft.com/office/drawing/2014/main" id="{8DBDE830-4306-40C0-A7B2-FD297B3B04E7}"/>
              </a:ext>
            </a:extLst>
          </p:cNvPr>
          <p:cNvCxnSpPr>
            <a:cxnSpLocks/>
          </p:cNvCxnSpPr>
          <p:nvPr/>
        </p:nvCxnSpPr>
        <p:spPr>
          <a:xfrm flipV="1">
            <a:off x="3288808" y="2354317"/>
            <a:ext cx="0" cy="516602"/>
          </a:xfrm>
          <a:prstGeom prst="straightConnector1">
            <a:avLst/>
          </a:prstGeom>
          <a:ln w="38100">
            <a:solidFill>
              <a:srgbClr val="FF18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DAD54AC3-8E25-456D-8DF1-837DB59BB772}"/>
              </a:ext>
            </a:extLst>
          </p:cNvPr>
          <p:cNvCxnSpPr>
            <a:cxnSpLocks/>
          </p:cNvCxnSpPr>
          <p:nvPr/>
        </p:nvCxnSpPr>
        <p:spPr>
          <a:xfrm>
            <a:off x="3288808" y="2870919"/>
            <a:ext cx="638724" cy="0"/>
          </a:xfrm>
          <a:prstGeom prst="straightConnector1">
            <a:avLst/>
          </a:prstGeom>
          <a:ln w="38100">
            <a:solidFill>
              <a:srgbClr val="FF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テキスト ボックス 28">
                <a:extLst>
                  <a:ext uri="{FF2B5EF4-FFF2-40B4-BE49-F238E27FC236}">
                    <a16:creationId xmlns:a16="http://schemas.microsoft.com/office/drawing/2014/main" id="{C993C7C4-EB24-4927-8EC1-C0A14A6D3842}"/>
                  </a:ext>
                </a:extLst>
              </p:cNvPr>
              <p:cNvSpPr txBox="1"/>
              <p:nvPr/>
            </p:nvSpPr>
            <p:spPr>
              <a:xfrm>
                <a:off x="3899378" y="2667163"/>
                <a:ext cx="526106" cy="369332"/>
              </a:xfrm>
              <a:prstGeom prst="rect">
                <a:avLst/>
              </a:prstGeom>
              <a:noFill/>
            </p:spPr>
            <p:txBody>
              <a:bodyPr wrap="squar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5</a:t>
                </a:r>
                <a14:m>
                  <m:oMath xmlns:m="http://schemas.openxmlformats.org/officeDocument/2006/math">
                    <m:r>
                      <m:rPr>
                        <m:sty m:val="p"/>
                      </m:rPr>
                      <a:rPr kumimoji="1" lang="en-US" altLang="ja-JP" b="0" i="0" smtClean="0">
                        <a:solidFill>
                          <a:srgbClr val="FF18FF"/>
                        </a:solidFill>
                        <a:latin typeface="Cambria Math" panose="02040503050406030204" pitchFamily="18" charset="0"/>
                      </a:rPr>
                      <m:t>μs</m:t>
                    </m:r>
                  </m:oMath>
                </a14:m>
                <a:endParaRPr kumimoji="1" lang="ja-JP" altLang="en-US" dirty="0">
                  <a:solidFill>
                    <a:srgbClr val="FF18FF"/>
                  </a:solidFill>
                </a:endParaRPr>
              </a:p>
            </p:txBody>
          </p:sp>
        </mc:Choice>
        <mc:Fallback xmlns="">
          <p:sp>
            <p:nvSpPr>
              <p:cNvPr id="29" name="テキスト ボックス 28">
                <a:extLst>
                  <a:ext uri="{FF2B5EF4-FFF2-40B4-BE49-F238E27FC236}">
                    <a16:creationId xmlns:a16="http://schemas.microsoft.com/office/drawing/2014/main" id="{C993C7C4-EB24-4927-8EC1-C0A14A6D3842}"/>
                  </a:ext>
                </a:extLst>
              </p:cNvPr>
              <p:cNvSpPr txBox="1">
                <a:spLocks noRot="1" noChangeAspect="1" noMove="1" noResize="1" noEditPoints="1" noAdjustHandles="1" noChangeArrowheads="1" noChangeShapeType="1" noTextEdit="1"/>
              </p:cNvSpPr>
              <p:nvPr/>
            </p:nvSpPr>
            <p:spPr>
              <a:xfrm>
                <a:off x="3899378" y="2667163"/>
                <a:ext cx="526106" cy="369332"/>
              </a:xfrm>
              <a:prstGeom prst="rect">
                <a:avLst/>
              </a:prstGeom>
              <a:blipFill>
                <a:blip r:embed="rId5"/>
                <a:stretch>
                  <a:fillRect l="-9524" t="-6667" b="-20000"/>
                </a:stretch>
              </a:blipFill>
            </p:spPr>
            <p:txBody>
              <a:bodyPr/>
              <a:lstStyle/>
              <a:p>
                <a:r>
                  <a:rPr lang="ja-JP" altLang="en-US">
                    <a:noFill/>
                  </a:rPr>
                  <a:t> </a:t>
                </a:r>
              </a:p>
            </p:txBody>
          </p:sp>
        </mc:Fallback>
      </mc:AlternateContent>
      <p:sp>
        <p:nvSpPr>
          <p:cNvPr id="30" name="テキスト ボックス 29">
            <a:extLst>
              <a:ext uri="{FF2B5EF4-FFF2-40B4-BE49-F238E27FC236}">
                <a16:creationId xmlns:a16="http://schemas.microsoft.com/office/drawing/2014/main" id="{507A519F-A63D-4D09-898C-640CE030722D}"/>
              </a:ext>
            </a:extLst>
          </p:cNvPr>
          <p:cNvSpPr txBox="1"/>
          <p:nvPr/>
        </p:nvSpPr>
        <p:spPr>
          <a:xfrm>
            <a:off x="3317902" y="2252747"/>
            <a:ext cx="883630" cy="369332"/>
          </a:xfrm>
          <a:prstGeom prst="rect">
            <a:avLst/>
          </a:prstGeom>
          <a:noFill/>
        </p:spPr>
        <p:txBody>
          <a:bodyPr wrap="squar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20mV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sp>
        <p:nvSpPr>
          <p:cNvPr id="31" name="テキスト ボックス 30">
            <a:extLst>
              <a:ext uri="{FF2B5EF4-FFF2-40B4-BE49-F238E27FC236}">
                <a16:creationId xmlns:a16="http://schemas.microsoft.com/office/drawing/2014/main" id="{F70F10A9-478D-4D36-AA94-038732C4724D}"/>
              </a:ext>
            </a:extLst>
          </p:cNvPr>
          <p:cNvSpPr txBox="1"/>
          <p:nvPr/>
        </p:nvSpPr>
        <p:spPr>
          <a:xfrm>
            <a:off x="126261" y="3367857"/>
            <a:ext cx="659155" cy="369332"/>
          </a:xfrm>
          <a:prstGeom prst="rect">
            <a:avLst/>
          </a:prstGeom>
          <a:noFill/>
        </p:spPr>
        <p:txBody>
          <a:bodyPr wrap="non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input</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33" name="テキスト ボックス 32">
            <a:extLst>
              <a:ext uri="{FF2B5EF4-FFF2-40B4-BE49-F238E27FC236}">
                <a16:creationId xmlns:a16="http://schemas.microsoft.com/office/drawing/2014/main" id="{5F7D480A-48B8-47DB-91C7-DF1FEB5963FD}"/>
              </a:ext>
            </a:extLst>
          </p:cNvPr>
          <p:cNvSpPr txBox="1"/>
          <p:nvPr/>
        </p:nvSpPr>
        <p:spPr>
          <a:xfrm>
            <a:off x="110341" y="2670848"/>
            <a:ext cx="774571"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output</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0" name="正方形/長方形 9">
                <a:extLst>
                  <a:ext uri="{FF2B5EF4-FFF2-40B4-BE49-F238E27FC236}">
                    <a16:creationId xmlns:a16="http://schemas.microsoft.com/office/drawing/2014/main" id="{6B8618CF-E3C6-43C9-9F56-2AF17DB8A875}"/>
                  </a:ext>
                </a:extLst>
              </p:cNvPr>
              <p:cNvSpPr/>
              <p:nvPr/>
            </p:nvSpPr>
            <p:spPr>
              <a:xfrm>
                <a:off x="5024207" y="5057616"/>
                <a:ext cx="3983870" cy="1200329"/>
              </a:xfrm>
              <a:prstGeom prst="rect">
                <a:avLst/>
              </a:prstGeom>
            </p:spPr>
            <p:txBody>
              <a:bodyPr wrap="square">
                <a:spAutoFit/>
              </a:bodyPr>
              <a:lstStyle/>
              <a:p>
                <a:r>
                  <a:rPr kumimoji="1" lang="ja-JP" altLang="en-US">
                    <a:solidFill>
                      <a:schemeClr val="tx2"/>
                    </a:solidFill>
                  </a:rPr>
                  <a:t>カレントミラー回路が正常動作</a:t>
                </a:r>
                <a:br>
                  <a:rPr kumimoji="1" lang="en-US" altLang="ja-JP" dirty="0">
                    <a:solidFill>
                      <a:schemeClr val="tx2"/>
                    </a:solidFill>
                  </a:rPr>
                </a:br>
                <a:r>
                  <a:rPr kumimoji="1" lang="ja-JP" altLang="en-US">
                    <a:solidFill>
                      <a:schemeClr val="tx2"/>
                    </a:solidFill>
                  </a:rPr>
                  <a:t>していない。</a:t>
                </a:r>
                <a:endParaRPr kumimoji="1" lang="en-US" altLang="ja-JP" dirty="0">
                  <a:solidFill>
                    <a:schemeClr val="tx2"/>
                  </a:solidFill>
                </a:endParaRPr>
              </a:p>
              <a:p>
                <a:r>
                  <a:rPr kumimoji="1" lang="ja-JP" altLang="en-US">
                    <a:solidFill>
                      <a:schemeClr val="accent2"/>
                    </a:solidFill>
                  </a:rPr>
                  <a:t>極</a:t>
                </a:r>
                <a:r>
                  <a:rPr kumimoji="1" lang="ja-JP" altLang="en-US" dirty="0">
                    <a:solidFill>
                      <a:schemeClr val="accent2"/>
                    </a:solidFill>
                  </a:rPr>
                  <a:t>低温でよく</a:t>
                </a:r>
                <a:r>
                  <a:rPr kumimoji="1" lang="ja-JP" altLang="en-US">
                    <a:solidFill>
                      <a:schemeClr val="accent2"/>
                    </a:solidFill>
                  </a:rPr>
                  <a:t>見られる</a:t>
                </a:r>
                <a:r>
                  <a:rPr kumimoji="1" lang="ja-JP" altLang="en-US">
                    <a:solidFill>
                      <a:srgbClr val="FF8524"/>
                    </a:solidFill>
                  </a:rPr>
                  <a:t>ドレイン</a:t>
                </a:r>
                <a:br>
                  <a:rPr kumimoji="1" lang="en-US" altLang="ja-JP" dirty="0">
                    <a:solidFill>
                      <a:srgbClr val="FF8524"/>
                    </a:solidFill>
                  </a:rPr>
                </a:br>
                <a:r>
                  <a:rPr kumimoji="1" lang="ja-JP" altLang="en-US">
                    <a:solidFill>
                      <a:srgbClr val="FF8524"/>
                    </a:solidFill>
                  </a:rPr>
                  <a:t>アバランシェ</a:t>
                </a:r>
                <a:r>
                  <a:rPr kumimoji="1" lang="ja-JP" altLang="en-US" dirty="0">
                    <a:solidFill>
                      <a:srgbClr val="FF8524"/>
                    </a:solidFill>
                  </a:rPr>
                  <a:t>による</a:t>
                </a:r>
                <a14:m>
                  <m:oMath xmlns:m="http://schemas.openxmlformats.org/officeDocument/2006/math">
                    <m:sSub>
                      <m:sSubPr>
                        <m:ctrlPr>
                          <a:rPr kumimoji="1" lang="en-US" altLang="ja-JP" i="1">
                            <a:solidFill>
                              <a:srgbClr val="FF8524"/>
                            </a:solidFill>
                            <a:latin typeface="Cambria Math" panose="02040503050406030204" pitchFamily="18" charset="0"/>
                          </a:rPr>
                        </m:ctrlPr>
                      </m:sSubPr>
                      <m:e>
                        <m:r>
                          <a:rPr kumimoji="1" lang="en-US" altLang="ja-JP" i="1">
                            <a:solidFill>
                              <a:srgbClr val="FF8524"/>
                            </a:solidFill>
                            <a:latin typeface="Cambria Math" panose="02040503050406030204" pitchFamily="18" charset="0"/>
                          </a:rPr>
                          <m:t>𝐼</m:t>
                        </m:r>
                      </m:e>
                      <m:sub>
                        <m:r>
                          <m:rPr>
                            <m:sty m:val="p"/>
                          </m:rPr>
                          <a:rPr kumimoji="1" lang="en-US" altLang="ja-JP">
                            <a:solidFill>
                              <a:srgbClr val="FF8524"/>
                            </a:solidFill>
                            <a:latin typeface="Cambria Math" panose="02040503050406030204" pitchFamily="18" charset="0"/>
                          </a:rPr>
                          <m:t>ds</m:t>
                        </m:r>
                      </m:sub>
                    </m:sSub>
                  </m:oMath>
                </a14:m>
                <a:r>
                  <a:rPr kumimoji="1" lang="ja-JP" altLang="en-US">
                    <a:solidFill>
                      <a:srgbClr val="FF8524"/>
                    </a:solidFill>
                  </a:rPr>
                  <a:t>増加</a:t>
                </a:r>
                <a:r>
                  <a:rPr kumimoji="1" lang="ja-JP" altLang="en-US">
                    <a:solidFill>
                      <a:schemeClr val="accent2"/>
                    </a:solidFill>
                  </a:rPr>
                  <a:t>の影響？</a:t>
                </a:r>
                <a:endParaRPr kumimoji="1" lang="en-US" altLang="ja-JP" dirty="0">
                  <a:solidFill>
                    <a:schemeClr val="accent2"/>
                  </a:solidFill>
                </a:endParaRPr>
              </a:p>
            </p:txBody>
          </p:sp>
        </mc:Choice>
        <mc:Fallback xmlns="">
          <p:sp>
            <p:nvSpPr>
              <p:cNvPr id="10" name="正方形/長方形 9">
                <a:extLst>
                  <a:ext uri="{FF2B5EF4-FFF2-40B4-BE49-F238E27FC236}">
                    <a16:creationId xmlns:a16="http://schemas.microsoft.com/office/drawing/2014/main" id="{6B8618CF-E3C6-43C9-9F56-2AF17DB8A875}"/>
                  </a:ext>
                </a:extLst>
              </p:cNvPr>
              <p:cNvSpPr>
                <a:spLocks noRot="1" noChangeAspect="1" noMove="1" noResize="1" noEditPoints="1" noAdjustHandles="1" noChangeArrowheads="1" noChangeShapeType="1" noTextEdit="1"/>
              </p:cNvSpPr>
              <p:nvPr/>
            </p:nvSpPr>
            <p:spPr>
              <a:xfrm>
                <a:off x="5024207" y="5057616"/>
                <a:ext cx="3983870" cy="1200329"/>
              </a:xfrm>
              <a:prstGeom prst="rect">
                <a:avLst/>
              </a:prstGeom>
              <a:blipFill>
                <a:blip r:embed="rId6"/>
                <a:stretch>
                  <a:fillRect l="-1597" t="-3125" b="-5208"/>
                </a:stretch>
              </a:blipFill>
            </p:spPr>
            <p:txBody>
              <a:bodyPr/>
              <a:lstStyle/>
              <a:p>
                <a:r>
                  <a:rPr lang="ja-JP" altLang="en-US">
                    <a:noFill/>
                  </a:rPr>
                  <a:t> </a:t>
                </a:r>
              </a:p>
            </p:txBody>
          </p:sp>
        </mc:Fallback>
      </mc:AlternateContent>
      <p:sp>
        <p:nvSpPr>
          <p:cNvPr id="36" name="タイトル 1">
            <a:extLst>
              <a:ext uri="{FF2B5EF4-FFF2-40B4-BE49-F238E27FC236}">
                <a16:creationId xmlns:a16="http://schemas.microsoft.com/office/drawing/2014/main" id="{54DEF6A1-CFDE-7945-A73B-4B648F981F5C}"/>
              </a:ext>
            </a:extLst>
          </p:cNvPr>
          <p:cNvSpPr>
            <a:spLocks noGrp="1"/>
          </p:cNvSpPr>
          <p:nvPr>
            <p:ph type="title"/>
          </p:nvPr>
        </p:nvSpPr>
        <p:spPr/>
        <p:txBody>
          <a:bodyPr>
            <a:normAutofit/>
          </a:bodyPr>
          <a:lstStyle/>
          <a:p>
            <a:r>
              <a:rPr lang="ja-JP" altLang="en-US"/>
              <a:t>信号電荷</a:t>
            </a:r>
            <a:r>
              <a:rPr lang="en-US" altLang="ja-JP" dirty="0"/>
              <a:t>101fC</a:t>
            </a:r>
            <a:r>
              <a:rPr lang="ja-JP" altLang="en-US"/>
              <a:t>に対する増幅試験結果　</a:t>
            </a:r>
            <a:r>
              <a:rPr lang="en-US" altLang="ja-JP" dirty="0"/>
              <a:t>@3K</a:t>
            </a:r>
            <a:endParaRPr kumimoji="1" lang="ja-JP" altLang="en-US" dirty="0"/>
          </a:p>
        </p:txBody>
      </p:sp>
      <p:sp>
        <p:nvSpPr>
          <p:cNvPr id="41" name="下矢印 10">
            <a:extLst>
              <a:ext uri="{FF2B5EF4-FFF2-40B4-BE49-F238E27FC236}">
                <a16:creationId xmlns:a16="http://schemas.microsoft.com/office/drawing/2014/main" id="{E2AFC6FB-CF34-2846-9BAA-090B8E381828}"/>
              </a:ext>
            </a:extLst>
          </p:cNvPr>
          <p:cNvSpPr/>
          <p:nvPr/>
        </p:nvSpPr>
        <p:spPr>
          <a:xfrm>
            <a:off x="6455040" y="4400580"/>
            <a:ext cx="832086" cy="542716"/>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3B2F447A-5D1B-0D4A-939F-8C9DCD76C3DB}"/>
                  </a:ext>
                </a:extLst>
              </p:cNvPr>
              <p:cNvSpPr txBox="1"/>
              <p:nvPr/>
            </p:nvSpPr>
            <p:spPr>
              <a:xfrm>
                <a:off x="103491" y="1238922"/>
                <a:ext cx="1397049"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𝐶</m:t>
                      </m:r>
                      <m:r>
                        <a:rPr kumimoji="1" lang="en-US" altLang="ja-JP" b="0" i="1" smtClean="0">
                          <a:latin typeface="Cambria Math" panose="02040503050406030204" pitchFamily="18" charset="0"/>
                        </a:rPr>
                        <m:t>=101</m:t>
                      </m:r>
                      <m:r>
                        <m:rPr>
                          <m:sty m:val="p"/>
                        </m:rPr>
                        <a:rPr kumimoji="1" lang="en-US" altLang="ja-JP" b="0" i="0" smtClean="0">
                          <a:latin typeface="Cambria Math" panose="02040503050406030204" pitchFamily="18" charset="0"/>
                        </a:rPr>
                        <m:t>pF</m:t>
                      </m:r>
                    </m:oMath>
                    <m:oMath xmlns:m="http://schemas.openxmlformats.org/officeDocument/2006/math">
                      <m:r>
                        <a:rPr kumimoji="1" lang="en-US" altLang="ja-JP" b="0" i="1" smtClean="0">
                          <a:latin typeface="Cambria Math" panose="02040503050406030204" pitchFamily="18" charset="0"/>
                        </a:rPr>
                        <m:t>𝑅</m:t>
                      </m:r>
                      <m:r>
                        <a:rPr kumimoji="1" lang="en-US" altLang="ja-JP" b="0" i="1" smtClean="0">
                          <a:latin typeface="Cambria Math" panose="02040503050406030204" pitchFamily="18" charset="0"/>
                        </a:rPr>
                        <m:t>=1</m:t>
                      </m:r>
                      <m:r>
                        <m:rPr>
                          <m:sty m:val="p"/>
                        </m:rPr>
                        <a:rPr kumimoji="1" lang="en-US" altLang="ja-JP" b="0" i="0" smtClean="0">
                          <a:latin typeface="Cambria Math" panose="02040503050406030204" pitchFamily="18" charset="0"/>
                        </a:rPr>
                        <m:t>kΩ</m:t>
                      </m:r>
                    </m:oMath>
                  </m:oMathPara>
                </a14:m>
                <a:endParaRPr kumimoji="1" lang="ja-JP" altLang="en-US"/>
              </a:p>
            </p:txBody>
          </p:sp>
        </mc:Choice>
        <mc:Fallback xmlns="">
          <p:sp>
            <p:nvSpPr>
              <p:cNvPr id="34" name="テキスト ボックス 33">
                <a:extLst>
                  <a:ext uri="{FF2B5EF4-FFF2-40B4-BE49-F238E27FC236}">
                    <a16:creationId xmlns:a16="http://schemas.microsoft.com/office/drawing/2014/main" id="{3B2F447A-5D1B-0D4A-939F-8C9DCD76C3DB}"/>
                  </a:ext>
                </a:extLst>
              </p:cNvPr>
              <p:cNvSpPr txBox="1">
                <a:spLocks noRot="1" noChangeAspect="1" noMove="1" noResize="1" noEditPoints="1" noAdjustHandles="1" noChangeArrowheads="1" noChangeShapeType="1" noTextEdit="1"/>
              </p:cNvSpPr>
              <p:nvPr/>
            </p:nvSpPr>
            <p:spPr>
              <a:xfrm>
                <a:off x="103491" y="1238922"/>
                <a:ext cx="1397049" cy="646331"/>
              </a:xfrm>
              <a:prstGeom prst="rect">
                <a:avLst/>
              </a:prstGeom>
              <a:blipFill>
                <a:blip r:embed="rId7"/>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9886740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3C6155F4-1D91-4C22-88B4-8FC16968A89F}"/>
              </a:ext>
            </a:extLst>
          </p:cNvPr>
          <p:cNvSpPr/>
          <p:nvPr/>
        </p:nvSpPr>
        <p:spPr>
          <a:xfrm>
            <a:off x="1062579" y="5194883"/>
            <a:ext cx="1225393" cy="382881"/>
          </a:xfrm>
          <a:prstGeom prst="rect">
            <a:avLst/>
          </a:prstGeom>
          <a:solidFill>
            <a:srgbClr val="F8F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フローチャート: 手操作入力 33">
            <a:extLst>
              <a:ext uri="{FF2B5EF4-FFF2-40B4-BE49-F238E27FC236}">
                <a16:creationId xmlns:a16="http://schemas.microsoft.com/office/drawing/2014/main" id="{61867546-B0C5-46FC-914C-182843EAD665}"/>
              </a:ext>
            </a:extLst>
          </p:cNvPr>
          <p:cNvSpPr/>
          <p:nvPr/>
        </p:nvSpPr>
        <p:spPr>
          <a:xfrm rot="16200000" flipH="1">
            <a:off x="6914273" y="3520385"/>
            <a:ext cx="1313390" cy="924076"/>
          </a:xfrm>
          <a:prstGeom prst="flowChartManualInput">
            <a:avLst/>
          </a:prstGeom>
          <a:solidFill>
            <a:srgbClr val="F8F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フローチャート: 手操作入力 6">
            <a:extLst>
              <a:ext uri="{FF2B5EF4-FFF2-40B4-BE49-F238E27FC236}">
                <a16:creationId xmlns:a16="http://schemas.microsoft.com/office/drawing/2014/main" id="{574FABC3-5E57-4E4E-93CF-61E288861495}"/>
              </a:ext>
            </a:extLst>
          </p:cNvPr>
          <p:cNvSpPr/>
          <p:nvPr/>
        </p:nvSpPr>
        <p:spPr>
          <a:xfrm rot="5400000">
            <a:off x="1025687" y="3765664"/>
            <a:ext cx="918347" cy="1018452"/>
          </a:xfrm>
          <a:prstGeom prst="flowChartManualInput">
            <a:avLst/>
          </a:prstGeom>
          <a:solidFill>
            <a:srgbClr val="F8F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9FC48CEF-FD5D-488C-AA6E-1F14567A8B71}"/>
              </a:ext>
            </a:extLst>
          </p:cNvPr>
          <p:cNvSpPr>
            <a:spLocks noGrp="1"/>
          </p:cNvSpPr>
          <p:nvPr>
            <p:ph type="title"/>
          </p:nvPr>
        </p:nvSpPr>
        <p:spPr>
          <a:xfrm>
            <a:off x="975634" y="363037"/>
            <a:ext cx="7292746" cy="862251"/>
          </a:xfrm>
        </p:spPr>
        <p:txBody>
          <a:bodyPr/>
          <a:lstStyle/>
          <a:p>
            <a:r>
              <a:rPr lang="ja-JP" altLang="en-US"/>
              <a:t>ドレインアバランシェ</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F84798DC-B7D3-4456-9EC5-703B7D94085E}"/>
                  </a:ext>
                </a:extLst>
              </p:cNvPr>
              <p:cNvSpPr>
                <a:spLocks noGrp="1"/>
              </p:cNvSpPr>
              <p:nvPr>
                <p:ph idx="1"/>
              </p:nvPr>
            </p:nvSpPr>
            <p:spPr>
              <a:xfrm>
                <a:off x="713615" y="5068188"/>
                <a:ext cx="8278141" cy="1268400"/>
              </a:xfrm>
            </p:spPr>
            <p:txBody>
              <a:bodyPr>
                <a:normAutofit/>
              </a:bodyPr>
              <a:lstStyle/>
              <a:p>
                <a14:m>
                  <m:oMath xmlns:m="http://schemas.openxmlformats.org/officeDocument/2006/math">
                    <m:d>
                      <m:dPr>
                        <m:begChr m:val="|"/>
                        <m:endChr m:val="|"/>
                        <m:ctrlPr>
                          <a:rPr kumimoji="1" lang="en-US" altLang="ja-JP" sz="1800" b="0" i="1" dirty="0" smtClean="0">
                            <a:latin typeface="Cambria Math" panose="02040503050406030204" pitchFamily="18" charset="0"/>
                          </a:rPr>
                        </m:ctrlPr>
                      </m:dPr>
                      <m:e>
                        <m:sSub>
                          <m:sSubPr>
                            <m:ctrlPr>
                              <a:rPr kumimoji="1" lang="en-US" altLang="ja-JP" sz="1800" b="0" i="1" dirty="0" smtClean="0">
                                <a:latin typeface="Cambria Math" panose="02040503050406030204" pitchFamily="18" charset="0"/>
                              </a:rPr>
                            </m:ctrlPr>
                          </m:sSubPr>
                          <m:e>
                            <m:r>
                              <a:rPr kumimoji="1" lang="en-US" altLang="ja-JP" sz="1800" i="1" dirty="0" err="1">
                                <a:latin typeface="Cambria Math" panose="02040503050406030204" pitchFamily="18" charset="0"/>
                              </a:rPr>
                              <m:t>𝑉</m:t>
                            </m:r>
                          </m:e>
                          <m:sub>
                            <m:r>
                              <m:rPr>
                                <m:sty m:val="p"/>
                              </m:rPr>
                              <a:rPr kumimoji="1" lang="en-US" altLang="ja-JP" sz="1800" i="0" dirty="0" err="1">
                                <a:latin typeface="Cambria Math" panose="02040503050406030204" pitchFamily="18" charset="0"/>
                              </a:rPr>
                              <m:t>gs</m:t>
                            </m:r>
                          </m:sub>
                        </m:sSub>
                      </m:e>
                    </m:d>
                    <m:r>
                      <a:rPr kumimoji="1" lang="en-US" altLang="ja-JP" sz="1800" i="1" dirty="0">
                        <a:latin typeface="Cambria Math" panose="02040503050406030204" pitchFamily="18" charset="0"/>
                      </a:rPr>
                      <m:t>&lt;</m:t>
                    </m:r>
                    <m:d>
                      <m:dPr>
                        <m:begChr m:val="|"/>
                        <m:endChr m:val="|"/>
                        <m:ctrlPr>
                          <a:rPr kumimoji="1" lang="en-US" altLang="ja-JP" sz="1800" b="0" i="1" dirty="0">
                            <a:latin typeface="Cambria Math" panose="02040503050406030204" pitchFamily="18" charset="0"/>
                          </a:rPr>
                        </m:ctrlPr>
                      </m:dPr>
                      <m:e>
                        <m:sSub>
                          <m:sSubPr>
                            <m:ctrlPr>
                              <a:rPr kumimoji="1" lang="en-US" altLang="ja-JP" sz="1800" b="0" i="1" dirty="0" smtClean="0">
                                <a:latin typeface="Cambria Math" panose="02040503050406030204" pitchFamily="18" charset="0"/>
                              </a:rPr>
                            </m:ctrlPr>
                          </m:sSubPr>
                          <m:e>
                            <m:r>
                              <a:rPr kumimoji="1" lang="en-US" altLang="ja-JP" sz="1800" i="1" dirty="0" err="1">
                                <a:latin typeface="Cambria Math" panose="02040503050406030204" pitchFamily="18" charset="0"/>
                              </a:rPr>
                              <m:t>𝑉</m:t>
                            </m:r>
                          </m:e>
                          <m:sub>
                            <m:r>
                              <m:rPr>
                                <m:sty m:val="p"/>
                              </m:rPr>
                              <a:rPr kumimoji="1" lang="en-US" altLang="ja-JP" sz="1800" i="0" dirty="0" err="1">
                                <a:latin typeface="Cambria Math" panose="02040503050406030204" pitchFamily="18" charset="0"/>
                              </a:rPr>
                              <m:t>ds</m:t>
                            </m:r>
                          </m:sub>
                        </m:sSub>
                      </m:e>
                    </m:d>
                  </m:oMath>
                </a14:m>
                <a:r>
                  <a:rPr kumimoji="1" lang="ja-JP" altLang="en-US" sz="1800" dirty="0"/>
                  <a:t>の領域で</a:t>
                </a:r>
                <a14:m>
                  <m:oMath xmlns:m="http://schemas.openxmlformats.org/officeDocument/2006/math">
                    <m:sSub>
                      <m:sSubPr>
                        <m:ctrlPr>
                          <a:rPr lang="en-US" altLang="ja-JP" sz="1800" i="1" dirty="0">
                            <a:latin typeface="Cambria Math" panose="02040503050406030204" pitchFamily="18" charset="0"/>
                            <a:cs typeface="Times New Roman" panose="02020603050405020304" pitchFamily="18" charset="0"/>
                          </a:rPr>
                        </m:ctrlPr>
                      </m:sSubPr>
                      <m:e>
                        <m:r>
                          <a:rPr lang="en-US" altLang="ja-JP" sz="1800" i="1" dirty="0">
                            <a:latin typeface="Cambria Math" panose="02040503050406030204" pitchFamily="18" charset="0"/>
                            <a:cs typeface="Times New Roman" panose="02020603050405020304" pitchFamily="18" charset="0"/>
                          </a:rPr>
                          <m:t>𝐼</m:t>
                        </m:r>
                      </m:e>
                      <m:sub>
                        <m:r>
                          <m:rPr>
                            <m:sty m:val="p"/>
                          </m:rPr>
                          <a:rPr lang="en-US" altLang="ja-JP" sz="1800" dirty="0">
                            <a:latin typeface="Cambria Math" panose="02040503050406030204" pitchFamily="18" charset="0"/>
                            <a:cs typeface="Times New Roman" panose="02020603050405020304" pitchFamily="18" charset="0"/>
                          </a:rPr>
                          <m:t>ds</m:t>
                        </m:r>
                      </m:sub>
                    </m:sSub>
                    <m:r>
                      <a:rPr lang="en-US" altLang="ja-JP" sz="1800" i="1" dirty="0">
                        <a:latin typeface="Cambria Math" panose="02040503050406030204" pitchFamily="18" charset="0"/>
                        <a:cs typeface="Times New Roman" panose="02020603050405020304" pitchFamily="18" charset="0"/>
                      </a:rPr>
                      <m:t> </m:t>
                    </m:r>
                  </m:oMath>
                </a14:m>
                <a:r>
                  <a:rPr lang="ja-JP" altLang="en-US" sz="1800"/>
                  <a:t>上昇。</a:t>
                </a:r>
                <a:endParaRPr kumimoji="1" lang="en-US" altLang="ja-JP" sz="1800" dirty="0"/>
              </a:p>
              <a:p>
                <a:r>
                  <a:rPr lang="ja-JP" altLang="en-US" sz="1800"/>
                  <a:t>シミュレーションの結果、バイアス回路内の</a:t>
                </a:r>
                <a:r>
                  <a:rPr lang="en-US" altLang="ja-JP" sz="1800" dirty="0"/>
                  <a:t>MOSFET</a:t>
                </a:r>
                <a:r>
                  <a:rPr lang="ja-JP" altLang="en-US" sz="1800"/>
                  <a:t>二つがこの領域で動作していると発覚。</a:t>
                </a:r>
                <a:endParaRPr kumimoji="1" lang="en-US" altLang="ja-JP" sz="1800" dirty="0"/>
              </a:p>
            </p:txBody>
          </p:sp>
        </mc:Choice>
        <mc:Fallback xmlns="">
          <p:sp>
            <p:nvSpPr>
              <p:cNvPr id="3" name="コンテンツ プレースホルダー 2">
                <a:extLst>
                  <a:ext uri="{FF2B5EF4-FFF2-40B4-BE49-F238E27FC236}">
                    <a16:creationId xmlns:a16="http://schemas.microsoft.com/office/drawing/2014/main" id="{F84798DC-B7D3-4456-9EC5-703B7D94085E}"/>
                  </a:ext>
                </a:extLst>
              </p:cNvPr>
              <p:cNvSpPr>
                <a:spLocks noGrp="1" noRot="1" noChangeAspect="1" noMove="1" noResize="1" noEditPoints="1" noAdjustHandles="1" noChangeArrowheads="1" noChangeShapeType="1" noTextEdit="1"/>
              </p:cNvSpPr>
              <p:nvPr>
                <p:ph idx="1"/>
              </p:nvPr>
            </p:nvSpPr>
            <p:spPr>
              <a:xfrm>
                <a:off x="713615" y="5068188"/>
                <a:ext cx="8278141" cy="1268400"/>
              </a:xfrm>
              <a:blipFill>
                <a:blip r:embed="rId2"/>
                <a:stretch>
                  <a:fillRect l="-153"/>
                </a:stretch>
              </a:blipFill>
            </p:spPr>
            <p:txBody>
              <a:bodyPr/>
              <a:lstStyle/>
              <a:p>
                <a:r>
                  <a:rPr lang="ja-JP" altLang="en-US">
                    <a:noFill/>
                  </a:rPr>
                  <a:t> </a:t>
                </a:r>
              </a:p>
            </p:txBody>
          </p:sp>
        </mc:Fallback>
      </mc:AlternateContent>
      <p:sp>
        <p:nvSpPr>
          <p:cNvPr id="20" name="テキスト ボックス 19">
            <a:extLst>
              <a:ext uri="{FF2B5EF4-FFF2-40B4-BE49-F238E27FC236}">
                <a16:creationId xmlns:a16="http://schemas.microsoft.com/office/drawing/2014/main" id="{DBE58A8E-2426-4D3D-93D1-67410C4EC043}"/>
              </a:ext>
            </a:extLst>
          </p:cNvPr>
          <p:cNvSpPr txBox="1"/>
          <p:nvPr/>
        </p:nvSpPr>
        <p:spPr>
          <a:xfrm>
            <a:off x="7183534" y="4918858"/>
            <a:ext cx="1516762" cy="276999"/>
          </a:xfrm>
          <a:prstGeom prst="rect">
            <a:avLst/>
          </a:prstGeom>
          <a:noFill/>
        </p:spPr>
        <p:txBody>
          <a:bodyPr wrap="none" rtlCol="0">
            <a:spAutoFit/>
          </a:bodyPr>
          <a:lstStyle/>
          <a:p>
            <a:r>
              <a:rPr kumimoji="1" lang="en-US" altLang="ja-JP" sz="1200" dirty="0"/>
              <a:t>※</a:t>
            </a:r>
            <a:r>
              <a:rPr kumimoji="1" lang="en-US" altLang="ja-JP" sz="1200" dirty="0" err="1"/>
              <a:t>M_Thesis</a:t>
            </a:r>
            <a:r>
              <a:rPr kumimoji="1" lang="en-US" altLang="ja-JP" sz="1200" dirty="0"/>
              <a:t> of Yagi</a:t>
            </a:r>
            <a:endParaRPr kumimoji="1" lang="ja-JP" altLang="en-US" sz="1200" dirty="0"/>
          </a:p>
        </p:txBody>
      </p:sp>
      <p:grpSp>
        <p:nvGrpSpPr>
          <p:cNvPr id="62" name="Group 4">
            <a:extLst>
              <a:ext uri="{FF2B5EF4-FFF2-40B4-BE49-F238E27FC236}">
                <a16:creationId xmlns:a16="http://schemas.microsoft.com/office/drawing/2014/main" id="{40382F78-9C63-495F-AD4E-880A750D7B24}"/>
              </a:ext>
            </a:extLst>
          </p:cNvPr>
          <p:cNvGrpSpPr>
            <a:grpSpLocks noChangeAspect="1"/>
          </p:cNvGrpSpPr>
          <p:nvPr/>
        </p:nvGrpSpPr>
        <p:grpSpPr bwMode="auto">
          <a:xfrm>
            <a:off x="4750900" y="1759631"/>
            <a:ext cx="3428281" cy="3141095"/>
            <a:chOff x="2116" y="1460"/>
            <a:chExt cx="1528" cy="1400"/>
          </a:xfrm>
        </p:grpSpPr>
        <p:sp>
          <p:nvSpPr>
            <p:cNvPr id="63" name="AutoShape 3">
              <a:extLst>
                <a:ext uri="{FF2B5EF4-FFF2-40B4-BE49-F238E27FC236}">
                  <a16:creationId xmlns:a16="http://schemas.microsoft.com/office/drawing/2014/main" id="{8611A981-0283-47DE-8568-845D1CDBBAA8}"/>
                </a:ext>
              </a:extLst>
            </p:cNvPr>
            <p:cNvSpPr>
              <a:spLocks noChangeAspect="1" noChangeArrowheads="1" noTextEdit="1"/>
            </p:cNvSpPr>
            <p:nvPr/>
          </p:nvSpPr>
          <p:spPr bwMode="auto">
            <a:xfrm>
              <a:off x="2116" y="1460"/>
              <a:ext cx="1528" cy="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64" name="Picture 5">
              <a:extLst>
                <a:ext uri="{FF2B5EF4-FFF2-40B4-BE49-F238E27FC236}">
                  <a16:creationId xmlns:a16="http://schemas.microsoft.com/office/drawing/2014/main" id="{EAE08502-8139-4F33-BE04-F0C622002E26}"/>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16" y="1460"/>
              <a:ext cx="1532" cy="1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5" name="Group 8">
            <a:extLst>
              <a:ext uri="{FF2B5EF4-FFF2-40B4-BE49-F238E27FC236}">
                <a16:creationId xmlns:a16="http://schemas.microsoft.com/office/drawing/2014/main" id="{A8947904-52E8-45F3-AB6B-24B5942A3F59}"/>
              </a:ext>
            </a:extLst>
          </p:cNvPr>
          <p:cNvGrpSpPr>
            <a:grpSpLocks noChangeAspect="1"/>
          </p:cNvGrpSpPr>
          <p:nvPr/>
        </p:nvGrpSpPr>
        <p:grpSpPr bwMode="auto">
          <a:xfrm>
            <a:off x="597182" y="1767185"/>
            <a:ext cx="3356159" cy="3089653"/>
            <a:chOff x="2137" y="1476"/>
            <a:chExt cx="1486" cy="1368"/>
          </a:xfrm>
        </p:grpSpPr>
        <p:sp>
          <p:nvSpPr>
            <p:cNvPr id="66" name="AutoShape 7">
              <a:extLst>
                <a:ext uri="{FF2B5EF4-FFF2-40B4-BE49-F238E27FC236}">
                  <a16:creationId xmlns:a16="http://schemas.microsoft.com/office/drawing/2014/main" id="{1223F6ED-548F-4DB5-9236-C187BF9FFFEB}"/>
                </a:ext>
              </a:extLst>
            </p:cNvPr>
            <p:cNvSpPr>
              <a:spLocks noChangeAspect="1" noChangeArrowheads="1" noTextEdit="1"/>
            </p:cNvSpPr>
            <p:nvPr/>
          </p:nvSpPr>
          <p:spPr bwMode="auto">
            <a:xfrm>
              <a:off x="2137" y="1476"/>
              <a:ext cx="1486" cy="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67" name="Picture 9">
              <a:extLst>
                <a:ext uri="{FF2B5EF4-FFF2-40B4-BE49-F238E27FC236}">
                  <a16:creationId xmlns:a16="http://schemas.microsoft.com/office/drawing/2014/main" id="{BB823C4D-1FA6-465C-99DC-073EC165D92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7" y="1476"/>
              <a:ext cx="1490" cy="1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テキスト ボックス 22">
            <a:extLst>
              <a:ext uri="{FF2B5EF4-FFF2-40B4-BE49-F238E27FC236}">
                <a16:creationId xmlns:a16="http://schemas.microsoft.com/office/drawing/2014/main" id="{BEA18B8A-D88C-43CD-8CD6-056268053A0E}"/>
              </a:ext>
            </a:extLst>
          </p:cNvPr>
          <p:cNvSpPr txBox="1"/>
          <p:nvPr/>
        </p:nvSpPr>
        <p:spPr>
          <a:xfrm>
            <a:off x="5086069" y="4639116"/>
            <a:ext cx="3111600" cy="261610"/>
          </a:xfrm>
          <a:prstGeom prst="rect">
            <a:avLst/>
          </a:prstGeom>
          <a:solidFill>
            <a:schemeClr val="bg1"/>
          </a:solidFill>
        </p:spPr>
        <p:txBody>
          <a:bodyPr wrap="square" rtlCol="0">
            <a:spAutoFit/>
          </a:bodyPr>
          <a:lstStyle/>
          <a:p>
            <a:r>
              <a:rPr kumimoji="1" lang="en-US" altLang="ja-JP" sz="1100" dirty="0"/>
              <a:t> 0      0.5      1.0      1.5  </a:t>
            </a:r>
            <a:r>
              <a:rPr kumimoji="1" lang="ja-JP" altLang="en-US" sz="1100"/>
              <a:t> </a:t>
            </a:r>
            <a:r>
              <a:rPr kumimoji="1" lang="en-US" altLang="ja-JP" sz="1100" dirty="0"/>
              <a:t>   2.0</a:t>
            </a:r>
            <a:endParaRPr kumimoji="1" lang="ja-JP" altLang="en-US" sz="1100" dirty="0"/>
          </a:p>
        </p:txBody>
      </p:sp>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AC92C50C-DE41-4668-B65A-E5D1E8985731}"/>
                  </a:ext>
                </a:extLst>
              </p:cNvPr>
              <p:cNvSpPr txBox="1"/>
              <p:nvPr/>
            </p:nvSpPr>
            <p:spPr>
              <a:xfrm>
                <a:off x="7971576" y="4590353"/>
                <a:ext cx="86485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solidFill>
                                <a:schemeClr val="accent1"/>
                              </a:solidFill>
                              <a:latin typeface="Cambria Math" panose="02040503050406030204" pitchFamily="18" charset="0"/>
                            </a:rPr>
                          </m:ctrlPr>
                        </m:sSubPr>
                        <m:e>
                          <m:r>
                            <m:rPr>
                              <m:sty m:val="p"/>
                            </m:rPr>
                            <a:rPr kumimoji="1" lang="en-US" altLang="ja-JP" b="0" i="0" smtClean="0">
                              <a:solidFill>
                                <a:schemeClr val="accent1"/>
                              </a:solidFill>
                              <a:latin typeface="Cambria Math" panose="02040503050406030204" pitchFamily="18" charset="0"/>
                            </a:rPr>
                            <m:t>V</m:t>
                          </m:r>
                        </m:e>
                        <m:sub>
                          <m:r>
                            <m:rPr>
                              <m:sty m:val="p"/>
                            </m:rPr>
                            <a:rPr kumimoji="1" lang="en-US" altLang="ja-JP" b="0" i="0" smtClean="0">
                              <a:solidFill>
                                <a:schemeClr val="accent1"/>
                              </a:solidFill>
                              <a:latin typeface="Cambria Math" panose="02040503050406030204" pitchFamily="18" charset="0"/>
                            </a:rPr>
                            <m:t>ds</m:t>
                          </m:r>
                        </m:sub>
                      </m:sSub>
                      <m:r>
                        <a:rPr kumimoji="1" lang="en-US" altLang="ja-JP" b="0" i="0" smtClean="0">
                          <a:solidFill>
                            <a:schemeClr val="accent1"/>
                          </a:solidFill>
                          <a:latin typeface="Cambria Math" panose="02040503050406030204" pitchFamily="18" charset="0"/>
                        </a:rPr>
                        <m:t>[</m:t>
                      </m:r>
                      <m:r>
                        <m:rPr>
                          <m:sty m:val="p"/>
                        </m:rPr>
                        <a:rPr kumimoji="1" lang="en-US" altLang="ja-JP" b="0" i="0" smtClean="0">
                          <a:solidFill>
                            <a:schemeClr val="accent1"/>
                          </a:solidFill>
                          <a:latin typeface="Cambria Math" panose="02040503050406030204" pitchFamily="18" charset="0"/>
                        </a:rPr>
                        <m:t>V</m:t>
                      </m:r>
                      <m:r>
                        <a:rPr kumimoji="1" lang="en-US" altLang="ja-JP" b="0" i="0" smtClean="0">
                          <a:solidFill>
                            <a:schemeClr val="accent1"/>
                          </a:solidFill>
                          <a:latin typeface="Cambria Math" panose="02040503050406030204" pitchFamily="18" charset="0"/>
                        </a:rPr>
                        <m:t>]</m:t>
                      </m:r>
                    </m:oMath>
                  </m:oMathPara>
                </a14:m>
                <a:endParaRPr kumimoji="1" lang="ja-JP" altLang="en-US" dirty="0">
                  <a:solidFill>
                    <a:schemeClr val="accent1"/>
                  </a:solidFill>
                </a:endParaRPr>
              </a:p>
            </p:txBody>
          </p:sp>
        </mc:Choice>
        <mc:Fallback xmlns="">
          <p:sp>
            <p:nvSpPr>
              <p:cNvPr id="24" name="テキスト ボックス 23">
                <a:extLst>
                  <a:ext uri="{FF2B5EF4-FFF2-40B4-BE49-F238E27FC236}">
                    <a16:creationId xmlns:a16="http://schemas.microsoft.com/office/drawing/2014/main" id="{AC92C50C-DE41-4668-B65A-E5D1E8985731}"/>
                  </a:ext>
                </a:extLst>
              </p:cNvPr>
              <p:cNvSpPr txBox="1">
                <a:spLocks noRot="1" noChangeAspect="1" noMove="1" noResize="1" noEditPoints="1" noAdjustHandles="1" noChangeArrowheads="1" noChangeShapeType="1" noTextEdit="1"/>
              </p:cNvSpPr>
              <p:nvPr/>
            </p:nvSpPr>
            <p:spPr>
              <a:xfrm>
                <a:off x="7971576" y="4590353"/>
                <a:ext cx="864852" cy="369332"/>
              </a:xfrm>
              <a:prstGeom prst="rect">
                <a:avLst/>
              </a:prstGeom>
              <a:blipFill>
                <a:blip r:embed="rId5"/>
                <a:stretch>
                  <a:fillRect b="-16393"/>
                </a:stretch>
              </a:blipFill>
            </p:spPr>
            <p:txBody>
              <a:bodyPr/>
              <a:lstStyle/>
              <a:p>
                <a:r>
                  <a:rPr lang="ja-JP" altLang="en-US">
                    <a:noFill/>
                  </a:rPr>
                  <a:t> </a:t>
                </a:r>
              </a:p>
            </p:txBody>
          </p:sp>
        </mc:Fallback>
      </mc:AlternateContent>
      <p:sp>
        <p:nvSpPr>
          <p:cNvPr id="29" name="テキスト ボックス 28">
            <a:extLst>
              <a:ext uri="{FF2B5EF4-FFF2-40B4-BE49-F238E27FC236}">
                <a16:creationId xmlns:a16="http://schemas.microsoft.com/office/drawing/2014/main" id="{BF30C539-E963-4166-8163-99C836487A9C}"/>
              </a:ext>
            </a:extLst>
          </p:cNvPr>
          <p:cNvSpPr txBox="1"/>
          <p:nvPr/>
        </p:nvSpPr>
        <p:spPr>
          <a:xfrm>
            <a:off x="4483355" y="2097907"/>
            <a:ext cx="612340" cy="2600712"/>
          </a:xfrm>
          <a:prstGeom prst="rect">
            <a:avLst/>
          </a:prstGeom>
          <a:solidFill>
            <a:schemeClr val="bg1"/>
          </a:solidFill>
        </p:spPr>
        <p:txBody>
          <a:bodyPr wrap="square" rtlCol="0">
            <a:spAutoFit/>
          </a:bodyPr>
          <a:lstStyle/>
          <a:p>
            <a:pPr algn="r"/>
            <a:r>
              <a:rPr kumimoji="1" lang="en-US" altLang="ja-JP" sz="1100" dirty="0"/>
              <a:t>0.6</a:t>
            </a:r>
          </a:p>
          <a:p>
            <a:pPr algn="r"/>
            <a:endParaRPr kumimoji="1" lang="en-US" altLang="ja-JP" sz="900" dirty="0"/>
          </a:p>
          <a:p>
            <a:pPr algn="r"/>
            <a:endParaRPr kumimoji="1" lang="en-US" altLang="ja-JP" sz="800" dirty="0"/>
          </a:p>
          <a:p>
            <a:pPr algn="r"/>
            <a:r>
              <a:rPr kumimoji="1" lang="en-US" altLang="ja-JP" sz="1100" dirty="0"/>
              <a:t>0.5</a:t>
            </a:r>
          </a:p>
          <a:p>
            <a:pPr algn="r"/>
            <a:endParaRPr kumimoji="1" lang="en-US" altLang="ja-JP" sz="1100" dirty="0"/>
          </a:p>
          <a:p>
            <a:pPr algn="r"/>
            <a:endParaRPr kumimoji="1" lang="en-US" altLang="ja-JP" sz="400" dirty="0"/>
          </a:p>
          <a:p>
            <a:pPr algn="r"/>
            <a:r>
              <a:rPr kumimoji="1" lang="en-US" altLang="ja-JP" sz="1100" dirty="0"/>
              <a:t>0.4</a:t>
            </a:r>
          </a:p>
          <a:p>
            <a:pPr algn="r"/>
            <a:endParaRPr kumimoji="1" lang="en-US" altLang="ja-JP" sz="1400" dirty="0"/>
          </a:p>
          <a:p>
            <a:pPr algn="r"/>
            <a:r>
              <a:rPr kumimoji="1" lang="en-US" altLang="ja-JP" sz="1100" dirty="0"/>
              <a:t>0.3</a:t>
            </a:r>
          </a:p>
          <a:p>
            <a:pPr algn="r"/>
            <a:endParaRPr kumimoji="1" lang="en-US" altLang="ja-JP" sz="1100" dirty="0"/>
          </a:p>
          <a:p>
            <a:pPr algn="r"/>
            <a:endParaRPr kumimoji="1" lang="en-US" altLang="ja-JP" sz="400" dirty="0"/>
          </a:p>
          <a:p>
            <a:pPr algn="r"/>
            <a:r>
              <a:rPr kumimoji="1" lang="en-US" altLang="ja-JP" sz="1100" dirty="0"/>
              <a:t>0.2</a:t>
            </a:r>
          </a:p>
          <a:p>
            <a:pPr algn="r"/>
            <a:endParaRPr kumimoji="1" lang="en-US" altLang="ja-JP" sz="1400" dirty="0"/>
          </a:p>
          <a:p>
            <a:pPr algn="r"/>
            <a:r>
              <a:rPr kumimoji="1" lang="en-US" altLang="ja-JP" sz="1100" dirty="0"/>
              <a:t>0.1</a:t>
            </a:r>
          </a:p>
          <a:p>
            <a:pPr algn="r"/>
            <a:endParaRPr kumimoji="1" lang="en-US" altLang="ja-JP" sz="1100" dirty="0"/>
          </a:p>
          <a:p>
            <a:pPr algn="r"/>
            <a:r>
              <a:rPr kumimoji="1" lang="en-US" altLang="ja-JP" sz="1100" dirty="0"/>
              <a:t>0</a:t>
            </a:r>
            <a:endParaRPr kumimoji="1" lang="ja-JP" altLang="en-US" sz="1100" dirty="0"/>
          </a:p>
        </p:txBody>
      </p:sp>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1BD1EB14-55B5-4B24-97A5-68949FF6D7AE}"/>
                  </a:ext>
                </a:extLst>
              </p:cNvPr>
              <p:cNvSpPr txBox="1"/>
              <p:nvPr/>
            </p:nvSpPr>
            <p:spPr>
              <a:xfrm rot="16200000">
                <a:off x="4158938" y="2230065"/>
                <a:ext cx="101816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solidFill>
                                <a:schemeClr val="accent1"/>
                              </a:solidFill>
                              <a:latin typeface="Cambria Math" panose="02040503050406030204" pitchFamily="18" charset="0"/>
                            </a:rPr>
                          </m:ctrlPr>
                        </m:sSubPr>
                        <m:e>
                          <m:r>
                            <m:rPr>
                              <m:sty m:val="p"/>
                            </m:rPr>
                            <a:rPr kumimoji="1" lang="en-US" altLang="ja-JP" b="0" i="0" smtClean="0">
                              <a:solidFill>
                                <a:schemeClr val="accent1"/>
                              </a:solidFill>
                              <a:latin typeface="Cambria Math" panose="02040503050406030204" pitchFamily="18" charset="0"/>
                            </a:rPr>
                            <m:t>I</m:t>
                          </m:r>
                        </m:e>
                        <m:sub>
                          <m:r>
                            <m:rPr>
                              <m:sty m:val="p"/>
                            </m:rPr>
                            <a:rPr kumimoji="1" lang="en-US" altLang="ja-JP" b="0" i="0" smtClean="0">
                              <a:solidFill>
                                <a:schemeClr val="accent1"/>
                              </a:solidFill>
                              <a:latin typeface="Cambria Math" panose="02040503050406030204" pitchFamily="18" charset="0"/>
                            </a:rPr>
                            <m:t>ds</m:t>
                          </m:r>
                        </m:sub>
                      </m:sSub>
                      <m:r>
                        <a:rPr kumimoji="1" lang="en-US" altLang="ja-JP" b="0" i="0" smtClean="0">
                          <a:solidFill>
                            <a:schemeClr val="accent1"/>
                          </a:solidFill>
                          <a:latin typeface="Cambria Math" panose="02040503050406030204" pitchFamily="18" charset="0"/>
                        </a:rPr>
                        <m:t>[</m:t>
                      </m:r>
                      <m:r>
                        <m:rPr>
                          <m:sty m:val="p"/>
                        </m:rPr>
                        <a:rPr kumimoji="1" lang="en-US" altLang="ja-JP" b="0" i="0" smtClean="0">
                          <a:solidFill>
                            <a:schemeClr val="accent1"/>
                          </a:solidFill>
                          <a:latin typeface="Cambria Math" panose="02040503050406030204" pitchFamily="18" charset="0"/>
                        </a:rPr>
                        <m:t>mA</m:t>
                      </m:r>
                      <m:r>
                        <a:rPr kumimoji="1" lang="en-US" altLang="ja-JP" b="0" i="0" smtClean="0">
                          <a:solidFill>
                            <a:schemeClr val="accent1"/>
                          </a:solidFill>
                          <a:latin typeface="Cambria Math" panose="02040503050406030204" pitchFamily="18" charset="0"/>
                        </a:rPr>
                        <m:t>]</m:t>
                      </m:r>
                    </m:oMath>
                  </m:oMathPara>
                </a14:m>
                <a:endParaRPr kumimoji="1" lang="ja-JP" altLang="en-US" dirty="0">
                  <a:solidFill>
                    <a:schemeClr val="accent1"/>
                  </a:solidFill>
                </a:endParaRPr>
              </a:p>
            </p:txBody>
          </p:sp>
        </mc:Choice>
        <mc:Fallback xmlns="">
          <p:sp>
            <p:nvSpPr>
              <p:cNvPr id="27" name="テキスト ボックス 26">
                <a:extLst>
                  <a:ext uri="{FF2B5EF4-FFF2-40B4-BE49-F238E27FC236}">
                    <a16:creationId xmlns:a16="http://schemas.microsoft.com/office/drawing/2014/main" id="{1BD1EB14-55B5-4B24-97A5-68949FF6D7AE}"/>
                  </a:ext>
                </a:extLst>
              </p:cNvPr>
              <p:cNvSpPr txBox="1">
                <a:spLocks noRot="1" noChangeAspect="1" noMove="1" noResize="1" noEditPoints="1" noAdjustHandles="1" noChangeArrowheads="1" noChangeShapeType="1" noTextEdit="1"/>
              </p:cNvSpPr>
              <p:nvPr/>
            </p:nvSpPr>
            <p:spPr>
              <a:xfrm rot="16200000">
                <a:off x="4158938" y="2230065"/>
                <a:ext cx="1018164" cy="369332"/>
              </a:xfrm>
              <a:prstGeom prst="rect">
                <a:avLst/>
              </a:prstGeom>
              <a:blipFill>
                <a:blip r:embed="rId6"/>
                <a:stretch>
                  <a:fillRect r="-16393"/>
                </a:stretch>
              </a:blipFill>
            </p:spPr>
            <p:txBody>
              <a:bodyPr/>
              <a:lstStyle/>
              <a:p>
                <a:r>
                  <a:rPr lang="ja-JP" altLang="en-US">
                    <a:noFill/>
                  </a:rPr>
                  <a:t> </a:t>
                </a:r>
              </a:p>
            </p:txBody>
          </p:sp>
        </mc:Fallback>
      </mc:AlternateContent>
      <p:sp>
        <p:nvSpPr>
          <p:cNvPr id="30" name="テキスト ボックス 29">
            <a:extLst>
              <a:ext uri="{FF2B5EF4-FFF2-40B4-BE49-F238E27FC236}">
                <a16:creationId xmlns:a16="http://schemas.microsoft.com/office/drawing/2014/main" id="{8AED6416-D4CF-47AF-838A-45D8362EAFBC}"/>
              </a:ext>
            </a:extLst>
          </p:cNvPr>
          <p:cNvSpPr txBox="1"/>
          <p:nvPr/>
        </p:nvSpPr>
        <p:spPr>
          <a:xfrm>
            <a:off x="5099419" y="1756581"/>
            <a:ext cx="248786" cy="369332"/>
          </a:xfrm>
          <a:prstGeom prst="rect">
            <a:avLst/>
          </a:prstGeom>
          <a:solidFill>
            <a:schemeClr val="bg1"/>
          </a:solidFill>
        </p:spPr>
        <p:txBody>
          <a:bodyPr wrap="none" rtlCol="0">
            <a:spAutoFit/>
          </a:bodyPr>
          <a:lstStyle/>
          <a:p>
            <a:r>
              <a:rPr kumimoji="1" lang="en-US" altLang="ja-JP" dirty="0"/>
              <a:t> </a:t>
            </a:r>
            <a:endParaRPr kumimoji="1" lang="ja-JP" altLang="en-US" dirty="0"/>
          </a:p>
        </p:txBody>
      </p:sp>
      <p:sp>
        <p:nvSpPr>
          <p:cNvPr id="12" name="テキスト ボックス 11">
            <a:extLst>
              <a:ext uri="{FF2B5EF4-FFF2-40B4-BE49-F238E27FC236}">
                <a16:creationId xmlns:a16="http://schemas.microsoft.com/office/drawing/2014/main" id="{0A611176-9116-44DC-9D4D-B48144E88A53}"/>
              </a:ext>
            </a:extLst>
          </p:cNvPr>
          <p:cNvSpPr txBox="1"/>
          <p:nvPr/>
        </p:nvSpPr>
        <p:spPr>
          <a:xfrm>
            <a:off x="1887772" y="6372975"/>
            <a:ext cx="5929828" cy="400110"/>
          </a:xfrm>
          <a:prstGeom prst="rect">
            <a:avLst/>
          </a:prstGeom>
          <a:noFill/>
        </p:spPr>
        <p:txBody>
          <a:bodyPr wrap="none" rtlCol="0">
            <a:spAutoFit/>
          </a:bodyPr>
          <a:lstStyle/>
          <a:p>
            <a:r>
              <a:rPr kumimoji="1" lang="ja-JP" altLang="en-US" sz="2000">
                <a:solidFill>
                  <a:srgbClr val="FF8524"/>
                </a:solidFill>
              </a:rPr>
              <a:t>バイアス回路抜きの</a:t>
            </a:r>
            <a:r>
              <a:rPr kumimoji="1" lang="en-US" altLang="ja-JP" sz="2000" dirty="0">
                <a:solidFill>
                  <a:srgbClr val="FF8524"/>
                </a:solidFill>
              </a:rPr>
              <a:t>SOI-STJ5</a:t>
            </a:r>
            <a:r>
              <a:rPr kumimoji="1" lang="ja-JP" altLang="en-US" sz="2000">
                <a:solidFill>
                  <a:srgbClr val="FF8524"/>
                </a:solidFill>
              </a:rPr>
              <a:t>を用いて確認する。</a:t>
            </a:r>
            <a:endParaRPr kumimoji="1" lang="ja-JP" altLang="en-US" sz="2000" dirty="0">
              <a:solidFill>
                <a:srgbClr val="FF8524"/>
              </a:solidFill>
            </a:endParaRPr>
          </a:p>
        </p:txBody>
      </p:sp>
      <p:sp>
        <p:nvSpPr>
          <p:cNvPr id="25" name="テキスト ボックス 24">
            <a:extLst>
              <a:ext uri="{FF2B5EF4-FFF2-40B4-BE49-F238E27FC236}">
                <a16:creationId xmlns:a16="http://schemas.microsoft.com/office/drawing/2014/main" id="{DC14345A-E36D-4884-B321-1D71FD197BDE}"/>
              </a:ext>
            </a:extLst>
          </p:cNvPr>
          <p:cNvSpPr txBox="1"/>
          <p:nvPr/>
        </p:nvSpPr>
        <p:spPr>
          <a:xfrm>
            <a:off x="881700" y="4621398"/>
            <a:ext cx="3082537" cy="261610"/>
          </a:xfrm>
          <a:prstGeom prst="rect">
            <a:avLst/>
          </a:prstGeom>
          <a:solidFill>
            <a:schemeClr val="bg1"/>
          </a:solidFill>
        </p:spPr>
        <p:txBody>
          <a:bodyPr wrap="square" rtlCol="0">
            <a:spAutoFit/>
          </a:bodyPr>
          <a:lstStyle/>
          <a:p>
            <a:r>
              <a:rPr kumimoji="1" lang="en-US" altLang="ja-JP" sz="1100" dirty="0"/>
              <a:t>-2.0   -1.5     -1.0     -0.5       0</a:t>
            </a:r>
            <a:endParaRPr kumimoji="1" lang="ja-JP" altLang="en-US" sz="1100" dirty="0"/>
          </a:p>
        </p:txBody>
      </p:sp>
      <p:sp>
        <p:nvSpPr>
          <p:cNvPr id="26" name="テキスト ボックス 25">
            <a:extLst>
              <a:ext uri="{FF2B5EF4-FFF2-40B4-BE49-F238E27FC236}">
                <a16:creationId xmlns:a16="http://schemas.microsoft.com/office/drawing/2014/main" id="{B17B8EB1-9027-46D2-B4C2-0C500BF193E2}"/>
              </a:ext>
            </a:extLst>
          </p:cNvPr>
          <p:cNvSpPr txBox="1"/>
          <p:nvPr/>
        </p:nvSpPr>
        <p:spPr>
          <a:xfrm>
            <a:off x="451008" y="2087989"/>
            <a:ext cx="453120" cy="2600712"/>
          </a:xfrm>
          <a:prstGeom prst="rect">
            <a:avLst/>
          </a:prstGeom>
          <a:solidFill>
            <a:schemeClr val="bg1"/>
          </a:solidFill>
        </p:spPr>
        <p:txBody>
          <a:bodyPr wrap="square" rtlCol="0">
            <a:spAutoFit/>
          </a:bodyPr>
          <a:lstStyle/>
          <a:p>
            <a:pPr algn="r"/>
            <a:r>
              <a:rPr kumimoji="1" lang="en-US" altLang="ja-JP" sz="1100" dirty="0"/>
              <a:t>0.3</a:t>
            </a:r>
          </a:p>
          <a:p>
            <a:pPr algn="r"/>
            <a:endParaRPr kumimoji="1" lang="en-US" altLang="ja-JP" sz="900" dirty="0"/>
          </a:p>
          <a:p>
            <a:pPr algn="r"/>
            <a:endParaRPr kumimoji="1" lang="en-US" altLang="ja-JP" sz="800" dirty="0"/>
          </a:p>
          <a:p>
            <a:pPr algn="r"/>
            <a:endParaRPr kumimoji="1" lang="en-US" altLang="ja-JP" sz="1100" dirty="0"/>
          </a:p>
          <a:p>
            <a:pPr algn="r"/>
            <a:endParaRPr kumimoji="1" lang="en-US" altLang="ja-JP" sz="1100" dirty="0"/>
          </a:p>
          <a:p>
            <a:pPr algn="r"/>
            <a:endParaRPr kumimoji="1" lang="en-US" altLang="ja-JP" sz="400" dirty="0"/>
          </a:p>
          <a:p>
            <a:pPr algn="r"/>
            <a:r>
              <a:rPr kumimoji="1" lang="en-US" altLang="ja-JP" sz="1100" dirty="0"/>
              <a:t>0.2</a:t>
            </a:r>
          </a:p>
          <a:p>
            <a:pPr algn="r"/>
            <a:endParaRPr kumimoji="1" lang="en-US" altLang="ja-JP" sz="1400" dirty="0"/>
          </a:p>
          <a:p>
            <a:pPr algn="r"/>
            <a:endParaRPr kumimoji="1" lang="en-US" altLang="ja-JP" sz="1100" dirty="0"/>
          </a:p>
          <a:p>
            <a:pPr algn="r"/>
            <a:endParaRPr kumimoji="1" lang="en-US" altLang="ja-JP" sz="1100" dirty="0"/>
          </a:p>
          <a:p>
            <a:pPr algn="r"/>
            <a:endParaRPr kumimoji="1" lang="en-US" altLang="ja-JP" sz="400" dirty="0"/>
          </a:p>
          <a:p>
            <a:pPr algn="r"/>
            <a:r>
              <a:rPr kumimoji="1" lang="en-US" altLang="ja-JP" sz="1100" dirty="0"/>
              <a:t>0.1</a:t>
            </a:r>
          </a:p>
          <a:p>
            <a:pPr algn="r"/>
            <a:endParaRPr kumimoji="1" lang="en-US" altLang="ja-JP" sz="1400" dirty="0"/>
          </a:p>
          <a:p>
            <a:pPr algn="r"/>
            <a:endParaRPr kumimoji="1" lang="en-US" altLang="ja-JP" sz="1100" dirty="0"/>
          </a:p>
          <a:p>
            <a:pPr algn="r"/>
            <a:endParaRPr kumimoji="1" lang="en-US" altLang="ja-JP" sz="1100" dirty="0"/>
          </a:p>
          <a:p>
            <a:pPr algn="r"/>
            <a:r>
              <a:rPr kumimoji="1" lang="en-US" altLang="ja-JP" sz="1100" dirty="0"/>
              <a:t>0</a:t>
            </a:r>
            <a:endParaRPr kumimoji="1" lang="ja-JP" altLang="en-US" sz="1100" dirty="0"/>
          </a:p>
        </p:txBody>
      </p:sp>
      <p:sp>
        <p:nvSpPr>
          <p:cNvPr id="28" name="テキスト ボックス 27">
            <a:extLst>
              <a:ext uri="{FF2B5EF4-FFF2-40B4-BE49-F238E27FC236}">
                <a16:creationId xmlns:a16="http://schemas.microsoft.com/office/drawing/2014/main" id="{297BC5E0-388B-480C-BC09-7A9A7CE5F27B}"/>
              </a:ext>
            </a:extLst>
          </p:cNvPr>
          <p:cNvSpPr txBox="1"/>
          <p:nvPr/>
        </p:nvSpPr>
        <p:spPr>
          <a:xfrm>
            <a:off x="881701" y="1720983"/>
            <a:ext cx="248786" cy="369332"/>
          </a:xfrm>
          <a:prstGeom prst="rect">
            <a:avLst/>
          </a:prstGeom>
          <a:solidFill>
            <a:schemeClr val="bg1"/>
          </a:solidFill>
        </p:spPr>
        <p:txBody>
          <a:bodyPr wrap="none" rtlCol="0">
            <a:spAutoFit/>
          </a:bodyPr>
          <a:lstStyle/>
          <a:p>
            <a:r>
              <a:rPr kumimoji="1" lang="en-US" altLang="ja-JP" dirty="0"/>
              <a:t> </a:t>
            </a:r>
            <a:endParaRPr kumimoji="1" lang="ja-JP" altLang="en-US" dirty="0"/>
          </a:p>
        </p:txBody>
      </p:sp>
      <mc:AlternateContent xmlns:mc="http://schemas.openxmlformats.org/markup-compatibility/2006" xmlns:a14="http://schemas.microsoft.com/office/drawing/2010/main">
        <mc:Choice Requires="a14">
          <p:sp>
            <p:nvSpPr>
              <p:cNvPr id="31" name="テキスト ボックス 30">
                <a:extLst>
                  <a:ext uri="{FF2B5EF4-FFF2-40B4-BE49-F238E27FC236}">
                    <a16:creationId xmlns:a16="http://schemas.microsoft.com/office/drawing/2014/main" id="{AF6352AB-D1BA-49D8-8D74-4A23FDB6277A}"/>
                  </a:ext>
                </a:extLst>
              </p:cNvPr>
              <p:cNvSpPr txBox="1"/>
              <p:nvPr/>
            </p:nvSpPr>
            <p:spPr>
              <a:xfrm rot="16200000">
                <a:off x="-120833" y="2174590"/>
                <a:ext cx="119128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solidFill>
                                <a:schemeClr val="accent1"/>
                              </a:solidFill>
                              <a:latin typeface="Cambria Math" panose="02040503050406030204" pitchFamily="18" charset="0"/>
                            </a:rPr>
                          </m:ctrlPr>
                        </m:sSubPr>
                        <m:e>
                          <m:r>
                            <a:rPr kumimoji="1" lang="en-US" altLang="ja-JP" b="0" i="0" smtClean="0">
                              <a:solidFill>
                                <a:schemeClr val="accent1"/>
                              </a:solidFill>
                              <a:latin typeface="Cambria Math" panose="02040503050406030204" pitchFamily="18" charset="0"/>
                            </a:rPr>
                            <m:t>−</m:t>
                          </m:r>
                          <m:r>
                            <m:rPr>
                              <m:sty m:val="p"/>
                            </m:rPr>
                            <a:rPr kumimoji="1" lang="en-US" altLang="ja-JP" b="0" i="0" smtClean="0">
                              <a:solidFill>
                                <a:schemeClr val="accent1"/>
                              </a:solidFill>
                              <a:latin typeface="Cambria Math" panose="02040503050406030204" pitchFamily="18" charset="0"/>
                            </a:rPr>
                            <m:t>I</m:t>
                          </m:r>
                        </m:e>
                        <m:sub>
                          <m:r>
                            <m:rPr>
                              <m:sty m:val="p"/>
                            </m:rPr>
                            <a:rPr kumimoji="1" lang="en-US" altLang="ja-JP" b="0" i="0" smtClean="0">
                              <a:solidFill>
                                <a:schemeClr val="accent1"/>
                              </a:solidFill>
                              <a:latin typeface="Cambria Math" panose="02040503050406030204" pitchFamily="18" charset="0"/>
                            </a:rPr>
                            <m:t>ds</m:t>
                          </m:r>
                        </m:sub>
                      </m:sSub>
                      <m:r>
                        <a:rPr kumimoji="1" lang="en-US" altLang="ja-JP" b="0" i="0" smtClean="0">
                          <a:solidFill>
                            <a:schemeClr val="accent1"/>
                          </a:solidFill>
                          <a:latin typeface="Cambria Math" panose="02040503050406030204" pitchFamily="18" charset="0"/>
                        </a:rPr>
                        <m:t>[</m:t>
                      </m:r>
                      <m:r>
                        <m:rPr>
                          <m:sty m:val="p"/>
                        </m:rPr>
                        <a:rPr kumimoji="1" lang="en-US" altLang="ja-JP" b="0" i="0" smtClean="0">
                          <a:solidFill>
                            <a:schemeClr val="accent1"/>
                          </a:solidFill>
                          <a:latin typeface="Cambria Math" panose="02040503050406030204" pitchFamily="18" charset="0"/>
                        </a:rPr>
                        <m:t>mA</m:t>
                      </m:r>
                      <m:r>
                        <a:rPr kumimoji="1" lang="en-US" altLang="ja-JP" b="0" i="0" smtClean="0">
                          <a:solidFill>
                            <a:schemeClr val="accent1"/>
                          </a:solidFill>
                          <a:latin typeface="Cambria Math" panose="02040503050406030204" pitchFamily="18" charset="0"/>
                        </a:rPr>
                        <m:t>]</m:t>
                      </m:r>
                    </m:oMath>
                  </m:oMathPara>
                </a14:m>
                <a:endParaRPr kumimoji="1" lang="ja-JP" altLang="en-US" dirty="0">
                  <a:solidFill>
                    <a:schemeClr val="accent1"/>
                  </a:solidFill>
                </a:endParaRPr>
              </a:p>
            </p:txBody>
          </p:sp>
        </mc:Choice>
        <mc:Fallback xmlns="">
          <p:sp>
            <p:nvSpPr>
              <p:cNvPr id="31" name="テキスト ボックス 30">
                <a:extLst>
                  <a:ext uri="{FF2B5EF4-FFF2-40B4-BE49-F238E27FC236}">
                    <a16:creationId xmlns:a16="http://schemas.microsoft.com/office/drawing/2014/main" id="{AF6352AB-D1BA-49D8-8D74-4A23FDB6277A}"/>
                  </a:ext>
                </a:extLst>
              </p:cNvPr>
              <p:cNvSpPr txBox="1">
                <a:spLocks noRot="1" noChangeAspect="1" noMove="1" noResize="1" noEditPoints="1" noAdjustHandles="1" noChangeArrowheads="1" noChangeShapeType="1" noTextEdit="1"/>
              </p:cNvSpPr>
              <p:nvPr/>
            </p:nvSpPr>
            <p:spPr>
              <a:xfrm rot="16200000">
                <a:off x="-120833" y="2174590"/>
                <a:ext cx="1191288" cy="369332"/>
              </a:xfrm>
              <a:prstGeom prst="rect">
                <a:avLst/>
              </a:prstGeom>
              <a:blipFill>
                <a:blip r:embed="rId7"/>
                <a:stretch>
                  <a:fillRect r="-1833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2697BD13-761C-479A-A5E6-3DDC04E281F5}"/>
                  </a:ext>
                </a:extLst>
              </p:cNvPr>
              <p:cNvSpPr txBox="1"/>
              <p:nvPr/>
            </p:nvSpPr>
            <p:spPr>
              <a:xfrm>
                <a:off x="3724544" y="4513676"/>
                <a:ext cx="86485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solidFill>
                                <a:schemeClr val="accent1"/>
                              </a:solidFill>
                              <a:latin typeface="Cambria Math" panose="02040503050406030204" pitchFamily="18" charset="0"/>
                            </a:rPr>
                          </m:ctrlPr>
                        </m:sSubPr>
                        <m:e>
                          <m:r>
                            <m:rPr>
                              <m:sty m:val="p"/>
                            </m:rPr>
                            <a:rPr kumimoji="1" lang="en-US" altLang="ja-JP" b="0" i="0" smtClean="0">
                              <a:solidFill>
                                <a:schemeClr val="accent1"/>
                              </a:solidFill>
                              <a:latin typeface="Cambria Math" panose="02040503050406030204" pitchFamily="18" charset="0"/>
                            </a:rPr>
                            <m:t>V</m:t>
                          </m:r>
                        </m:e>
                        <m:sub>
                          <m:r>
                            <m:rPr>
                              <m:sty m:val="p"/>
                            </m:rPr>
                            <a:rPr kumimoji="1" lang="en-US" altLang="ja-JP" b="0" i="0" smtClean="0">
                              <a:solidFill>
                                <a:schemeClr val="accent1"/>
                              </a:solidFill>
                              <a:latin typeface="Cambria Math" panose="02040503050406030204" pitchFamily="18" charset="0"/>
                            </a:rPr>
                            <m:t>ds</m:t>
                          </m:r>
                        </m:sub>
                      </m:sSub>
                      <m:r>
                        <a:rPr kumimoji="1" lang="en-US" altLang="ja-JP" b="0" i="0" smtClean="0">
                          <a:solidFill>
                            <a:schemeClr val="accent1"/>
                          </a:solidFill>
                          <a:latin typeface="Cambria Math" panose="02040503050406030204" pitchFamily="18" charset="0"/>
                        </a:rPr>
                        <m:t>[</m:t>
                      </m:r>
                      <m:r>
                        <m:rPr>
                          <m:sty m:val="p"/>
                        </m:rPr>
                        <a:rPr kumimoji="1" lang="en-US" altLang="ja-JP" b="0" i="0" smtClean="0">
                          <a:solidFill>
                            <a:schemeClr val="accent1"/>
                          </a:solidFill>
                          <a:latin typeface="Cambria Math" panose="02040503050406030204" pitchFamily="18" charset="0"/>
                        </a:rPr>
                        <m:t>V</m:t>
                      </m:r>
                      <m:r>
                        <a:rPr kumimoji="1" lang="en-US" altLang="ja-JP" b="0" i="0" smtClean="0">
                          <a:solidFill>
                            <a:schemeClr val="accent1"/>
                          </a:solidFill>
                          <a:latin typeface="Cambria Math" panose="02040503050406030204" pitchFamily="18" charset="0"/>
                        </a:rPr>
                        <m:t>]</m:t>
                      </m:r>
                    </m:oMath>
                  </m:oMathPara>
                </a14:m>
                <a:endParaRPr kumimoji="1" lang="ja-JP" altLang="en-US" dirty="0">
                  <a:solidFill>
                    <a:schemeClr val="accent1"/>
                  </a:solidFill>
                </a:endParaRPr>
              </a:p>
            </p:txBody>
          </p:sp>
        </mc:Choice>
        <mc:Fallback xmlns="">
          <p:sp>
            <p:nvSpPr>
              <p:cNvPr id="32" name="テキスト ボックス 31">
                <a:extLst>
                  <a:ext uri="{FF2B5EF4-FFF2-40B4-BE49-F238E27FC236}">
                    <a16:creationId xmlns:a16="http://schemas.microsoft.com/office/drawing/2014/main" id="{2697BD13-761C-479A-A5E6-3DDC04E281F5}"/>
                  </a:ext>
                </a:extLst>
              </p:cNvPr>
              <p:cNvSpPr txBox="1">
                <a:spLocks noRot="1" noChangeAspect="1" noMove="1" noResize="1" noEditPoints="1" noAdjustHandles="1" noChangeArrowheads="1" noChangeShapeType="1" noTextEdit="1"/>
              </p:cNvSpPr>
              <p:nvPr/>
            </p:nvSpPr>
            <p:spPr>
              <a:xfrm>
                <a:off x="3724544" y="4513676"/>
                <a:ext cx="864852" cy="369332"/>
              </a:xfrm>
              <a:prstGeom prst="rect">
                <a:avLst/>
              </a:prstGeom>
              <a:blipFill>
                <a:blip r:embed="rId8"/>
                <a:stretch>
                  <a:fillRect b="-1639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4" name="テキスト ボックス 13">
                <a:extLst>
                  <a:ext uri="{FF2B5EF4-FFF2-40B4-BE49-F238E27FC236}">
                    <a16:creationId xmlns:a16="http://schemas.microsoft.com/office/drawing/2014/main" id="{FF4F8471-BD15-47AA-A66C-97357DDE29BF}"/>
                  </a:ext>
                </a:extLst>
              </p:cNvPr>
              <p:cNvSpPr txBox="1"/>
              <p:nvPr/>
            </p:nvSpPr>
            <p:spPr>
              <a:xfrm>
                <a:off x="936235" y="1662938"/>
                <a:ext cx="2966453" cy="369332"/>
              </a:xfrm>
              <a:prstGeom prst="rect">
                <a:avLst/>
              </a:prstGeom>
              <a:solidFill>
                <a:schemeClr val="bg1"/>
              </a:solidFill>
            </p:spPr>
            <p:txBody>
              <a:bodyPr wrap="none" rtlCol="0">
                <a:spAutoFit/>
              </a:bodyPr>
              <a:lstStyle/>
              <a:p>
                <a14:m>
                  <m:oMath xmlns:m="http://schemas.openxmlformats.org/officeDocument/2006/math">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𝐼</m:t>
                        </m:r>
                      </m:e>
                      <m:sub>
                        <m:r>
                          <m:rPr>
                            <m:sty m:val="p"/>
                          </m:rPr>
                          <a:rPr kumimoji="1" lang="en-US" altLang="ja-JP" b="0" i="0" smtClean="0">
                            <a:solidFill>
                              <a:schemeClr val="accent1"/>
                            </a:solidFill>
                            <a:latin typeface="Cambria Math" panose="02040503050406030204" pitchFamily="18" charset="0"/>
                          </a:rPr>
                          <m:t>ds</m:t>
                        </m:r>
                      </m:sub>
                    </m:sSub>
                    <m:r>
                      <a:rPr kumimoji="1" lang="en-US" altLang="ja-JP" b="0" i="1" smtClean="0">
                        <a:solidFill>
                          <a:schemeClr val="accent1"/>
                        </a:solidFill>
                        <a:latin typeface="Cambria Math" panose="02040503050406030204" pitchFamily="18" charset="0"/>
                      </a:rPr>
                      <m: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𝑉</m:t>
                        </m:r>
                      </m:e>
                      <m:sub>
                        <m:r>
                          <m:rPr>
                            <m:sty m:val="p"/>
                          </m:rPr>
                          <a:rPr kumimoji="1" lang="en-US" altLang="ja-JP" b="0" i="0" smtClean="0">
                            <a:solidFill>
                              <a:schemeClr val="accent1"/>
                            </a:solidFill>
                            <a:latin typeface="Cambria Math" panose="02040503050406030204" pitchFamily="18" charset="0"/>
                          </a:rPr>
                          <m:t>ds</m:t>
                        </m:r>
                      </m:sub>
                    </m:sSub>
                  </m:oMath>
                </a14:m>
                <a:r>
                  <a:rPr kumimoji="1" lang="ja-JP" altLang="en-US" dirty="0">
                    <a:solidFill>
                      <a:schemeClr val="accent1"/>
                    </a:solidFill>
                  </a:rPr>
                  <a:t> </a:t>
                </a:r>
                <a:r>
                  <a:rPr kumimoji="1" lang="en-US" altLang="ja-JP" dirty="0">
                    <a:solidFill>
                      <a:schemeClr val="accent1"/>
                    </a:solidFill>
                  </a:rPr>
                  <a:t>curve (</a:t>
                </a:r>
                <a:r>
                  <a:rPr kumimoji="1" lang="en-US" altLang="ja-JP" dirty="0" err="1">
                    <a:solidFill>
                      <a:schemeClr val="accent1"/>
                    </a:solidFill>
                  </a:rPr>
                  <a:t>pmos</a:t>
                </a:r>
                <a:r>
                  <a:rPr kumimoji="1" lang="en-US" altLang="ja-JP" dirty="0">
                    <a:solidFill>
                      <a:schemeClr val="accent1"/>
                    </a:solidFill>
                  </a:rPr>
                  <a:t>)</a:t>
                </a:r>
                <a:r>
                  <a:rPr kumimoji="1" lang="ja-JP" altLang="en-US" dirty="0">
                    <a:solidFill>
                      <a:schemeClr val="accent1"/>
                    </a:solidFill>
                  </a:rPr>
                  <a:t>＠</a:t>
                </a:r>
                <a:r>
                  <a:rPr kumimoji="1" lang="en-US" altLang="ja-JP" dirty="0">
                    <a:solidFill>
                      <a:schemeClr val="accent1"/>
                    </a:solidFill>
                    <a:latin typeface="Times New Roman" panose="02020603050405020304" pitchFamily="18" charset="0"/>
                    <a:cs typeface="Times New Roman" panose="02020603050405020304" pitchFamily="18" charset="0"/>
                  </a:rPr>
                  <a:t>3K</a:t>
                </a:r>
                <a:endParaRPr kumimoji="1" lang="ja-JP" altLang="en-US" dirty="0">
                  <a:solidFill>
                    <a:schemeClr val="accent1"/>
                  </a:solidFill>
                  <a:latin typeface="Times New Roman" panose="02020603050405020304" pitchFamily="18" charset="0"/>
                  <a:cs typeface="Times New Roman" panose="02020603050405020304" pitchFamily="18" charset="0"/>
                </a:endParaRPr>
              </a:p>
            </p:txBody>
          </p:sp>
        </mc:Choice>
        <mc:Fallback xmlns="">
          <p:sp>
            <p:nvSpPr>
              <p:cNvPr id="14" name="テキスト ボックス 13">
                <a:extLst>
                  <a:ext uri="{FF2B5EF4-FFF2-40B4-BE49-F238E27FC236}">
                    <a16:creationId xmlns:a16="http://schemas.microsoft.com/office/drawing/2014/main" id="{FF4F8471-BD15-47AA-A66C-97357DDE29BF}"/>
                  </a:ext>
                </a:extLst>
              </p:cNvPr>
              <p:cNvSpPr txBox="1">
                <a:spLocks noRot="1" noChangeAspect="1" noMove="1" noResize="1" noEditPoints="1" noAdjustHandles="1" noChangeArrowheads="1" noChangeShapeType="1" noTextEdit="1"/>
              </p:cNvSpPr>
              <p:nvPr/>
            </p:nvSpPr>
            <p:spPr>
              <a:xfrm>
                <a:off x="936235" y="1662938"/>
                <a:ext cx="2966453" cy="369332"/>
              </a:xfrm>
              <a:prstGeom prst="rect">
                <a:avLst/>
              </a:prstGeom>
              <a:blipFill>
                <a:blip r:embed="rId9"/>
                <a:stretch>
                  <a:fillRect t="-15000" r="-1235" b="-26667"/>
                </a:stretch>
              </a:blipFill>
            </p:spPr>
            <p:txBody>
              <a:bodyPr/>
              <a:lstStyle/>
              <a:p>
                <a:r>
                  <a:rPr lang="ja-JP" altLang="en-US">
                    <a:noFill/>
                  </a:rPr>
                  <a:t> </a:t>
                </a:r>
              </a:p>
            </p:txBody>
          </p:sp>
        </mc:Fallback>
      </mc:AlternateContent>
      <p:sp>
        <p:nvSpPr>
          <p:cNvPr id="10" name="テキスト ボックス 9">
            <a:extLst>
              <a:ext uri="{FF2B5EF4-FFF2-40B4-BE49-F238E27FC236}">
                <a16:creationId xmlns:a16="http://schemas.microsoft.com/office/drawing/2014/main" id="{6ED2B7DD-1691-421B-860A-D82D2BCECEE7}"/>
              </a:ext>
            </a:extLst>
          </p:cNvPr>
          <p:cNvSpPr txBox="1"/>
          <p:nvPr/>
        </p:nvSpPr>
        <p:spPr>
          <a:xfrm>
            <a:off x="3492701" y="1387249"/>
            <a:ext cx="1754006" cy="369332"/>
          </a:xfrm>
          <a:prstGeom prst="rect">
            <a:avLst/>
          </a:prstGeom>
          <a:noFill/>
        </p:spPr>
        <p:txBody>
          <a:bodyPr wrap="none" rtlCol="0">
            <a:spAutoFit/>
          </a:bodyPr>
          <a:lstStyle/>
          <a:p>
            <a:r>
              <a:rPr kumimoji="1" lang="en-US" altLang="ja-JP" dirty="0">
                <a:solidFill>
                  <a:srgbClr val="FB5F80"/>
                </a:solidFill>
                <a:latin typeface="Times New Roman" panose="02020603050405020304" pitchFamily="18" charset="0"/>
                <a:cs typeface="Times New Roman" panose="02020603050405020304" pitchFamily="18" charset="0"/>
              </a:rPr>
              <a:t>W/L=10μm/5μm</a:t>
            </a:r>
            <a:endParaRPr kumimoji="1" lang="ja-JP" altLang="en-US" dirty="0">
              <a:solidFill>
                <a:srgbClr val="FB5F8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3735D2C8-6293-4FEB-A12B-739DFB2A39B2}"/>
                  </a:ext>
                </a:extLst>
              </p:cNvPr>
              <p:cNvSpPr txBox="1"/>
              <p:nvPr/>
            </p:nvSpPr>
            <p:spPr>
              <a:xfrm>
                <a:off x="5086069" y="1704194"/>
                <a:ext cx="2966453" cy="369332"/>
              </a:xfrm>
              <a:prstGeom prst="rect">
                <a:avLst/>
              </a:prstGeom>
              <a:solidFill>
                <a:schemeClr val="bg1"/>
              </a:solidFill>
            </p:spPr>
            <p:txBody>
              <a:bodyPr wrap="none" rtlCol="0">
                <a:spAutoFit/>
              </a:bodyPr>
              <a:lstStyle/>
              <a:p>
                <a14:m>
                  <m:oMath xmlns:m="http://schemas.openxmlformats.org/officeDocument/2006/math">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𝐼</m:t>
                        </m:r>
                      </m:e>
                      <m:sub>
                        <m:r>
                          <m:rPr>
                            <m:sty m:val="p"/>
                          </m:rPr>
                          <a:rPr kumimoji="1" lang="en-US" altLang="ja-JP" b="0" i="0" smtClean="0">
                            <a:solidFill>
                              <a:schemeClr val="accent1"/>
                            </a:solidFill>
                            <a:latin typeface="Cambria Math" panose="02040503050406030204" pitchFamily="18" charset="0"/>
                          </a:rPr>
                          <m:t>ds</m:t>
                        </m:r>
                      </m:sub>
                    </m:sSub>
                    <m:r>
                      <a:rPr kumimoji="1" lang="en-US" altLang="ja-JP" b="0" i="1" smtClean="0">
                        <a:solidFill>
                          <a:schemeClr val="accent1"/>
                        </a:solidFill>
                        <a:latin typeface="Cambria Math" panose="02040503050406030204" pitchFamily="18" charset="0"/>
                      </a:rPr>
                      <m: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𝑉</m:t>
                        </m:r>
                      </m:e>
                      <m:sub>
                        <m:r>
                          <m:rPr>
                            <m:sty m:val="p"/>
                          </m:rPr>
                          <a:rPr kumimoji="1" lang="en-US" altLang="ja-JP" b="0" i="0" smtClean="0">
                            <a:solidFill>
                              <a:schemeClr val="accent1"/>
                            </a:solidFill>
                            <a:latin typeface="Cambria Math" panose="02040503050406030204" pitchFamily="18" charset="0"/>
                          </a:rPr>
                          <m:t>ds</m:t>
                        </m:r>
                      </m:sub>
                    </m:sSub>
                  </m:oMath>
                </a14:m>
                <a:r>
                  <a:rPr kumimoji="1" lang="ja-JP" altLang="en-US" dirty="0">
                    <a:solidFill>
                      <a:schemeClr val="accent1"/>
                    </a:solidFill>
                  </a:rPr>
                  <a:t> </a:t>
                </a:r>
                <a:r>
                  <a:rPr kumimoji="1" lang="en-US" altLang="ja-JP" dirty="0">
                    <a:solidFill>
                      <a:schemeClr val="accent1"/>
                    </a:solidFill>
                  </a:rPr>
                  <a:t>curve (</a:t>
                </a:r>
                <a:r>
                  <a:rPr kumimoji="1" lang="en-US" altLang="ja-JP" dirty="0" err="1">
                    <a:solidFill>
                      <a:schemeClr val="accent1"/>
                    </a:solidFill>
                  </a:rPr>
                  <a:t>nmos</a:t>
                </a:r>
                <a:r>
                  <a:rPr kumimoji="1" lang="en-US" altLang="ja-JP" dirty="0">
                    <a:solidFill>
                      <a:schemeClr val="accent1"/>
                    </a:solidFill>
                  </a:rPr>
                  <a:t>)</a:t>
                </a:r>
                <a:r>
                  <a:rPr kumimoji="1" lang="ja-JP" altLang="en-US" dirty="0">
                    <a:solidFill>
                      <a:schemeClr val="accent1"/>
                    </a:solidFill>
                  </a:rPr>
                  <a:t>＠</a:t>
                </a:r>
                <a:r>
                  <a:rPr kumimoji="1" lang="en-US" altLang="ja-JP" dirty="0">
                    <a:solidFill>
                      <a:schemeClr val="accent1"/>
                    </a:solidFill>
                    <a:latin typeface="Times New Roman" panose="02020603050405020304" pitchFamily="18" charset="0"/>
                    <a:cs typeface="Times New Roman" panose="02020603050405020304" pitchFamily="18" charset="0"/>
                  </a:rPr>
                  <a:t>3K</a:t>
                </a:r>
                <a:endParaRPr kumimoji="1" lang="ja-JP" altLang="en-US" dirty="0">
                  <a:solidFill>
                    <a:schemeClr val="accent1"/>
                  </a:solidFill>
                  <a:latin typeface="Times New Roman" panose="02020603050405020304" pitchFamily="18" charset="0"/>
                  <a:cs typeface="Times New Roman" panose="02020603050405020304" pitchFamily="18" charset="0"/>
                </a:endParaRPr>
              </a:p>
            </p:txBody>
          </p:sp>
        </mc:Choice>
        <mc:Fallback xmlns="">
          <p:sp>
            <p:nvSpPr>
              <p:cNvPr id="33" name="テキスト ボックス 32">
                <a:extLst>
                  <a:ext uri="{FF2B5EF4-FFF2-40B4-BE49-F238E27FC236}">
                    <a16:creationId xmlns:a16="http://schemas.microsoft.com/office/drawing/2014/main" id="{3735D2C8-6293-4FEB-A12B-739DFB2A39B2}"/>
                  </a:ext>
                </a:extLst>
              </p:cNvPr>
              <p:cNvSpPr txBox="1">
                <a:spLocks noRot="1" noChangeAspect="1" noMove="1" noResize="1" noEditPoints="1" noAdjustHandles="1" noChangeArrowheads="1" noChangeShapeType="1" noTextEdit="1"/>
              </p:cNvSpPr>
              <p:nvPr/>
            </p:nvSpPr>
            <p:spPr>
              <a:xfrm>
                <a:off x="5086069" y="1704194"/>
                <a:ext cx="2966453" cy="369332"/>
              </a:xfrm>
              <a:prstGeom prst="rect">
                <a:avLst/>
              </a:prstGeom>
              <a:blipFill>
                <a:blip r:embed="rId10"/>
                <a:stretch>
                  <a:fillRect t="-15000" r="-1232" b="-26667"/>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3CB935CD-AD04-489A-A090-90F896336C86}"/>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
        <p:nvSpPr>
          <p:cNvPr id="35" name="矢印: 下 54">
            <a:extLst>
              <a:ext uri="{FF2B5EF4-FFF2-40B4-BE49-F238E27FC236}">
                <a16:creationId xmlns:a16="http://schemas.microsoft.com/office/drawing/2014/main" id="{F31A92E8-89E9-DC4C-9A60-AE888DC49FD2}"/>
              </a:ext>
            </a:extLst>
          </p:cNvPr>
          <p:cNvSpPr/>
          <p:nvPr/>
        </p:nvSpPr>
        <p:spPr>
          <a:xfrm rot="16200000">
            <a:off x="1171097" y="6199292"/>
            <a:ext cx="521208" cy="736065"/>
          </a:xfrm>
          <a:prstGeom prst="downArrow">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98095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8A1533-AE1C-5040-A1EF-EF524334ED4F}"/>
              </a:ext>
            </a:extLst>
          </p:cNvPr>
          <p:cNvSpPr>
            <a:spLocks noGrp="1"/>
          </p:cNvSpPr>
          <p:nvPr>
            <p:ph type="title"/>
          </p:nvPr>
        </p:nvSpPr>
        <p:spPr/>
        <p:txBody>
          <a:bodyPr/>
          <a:lstStyle/>
          <a:p>
            <a:r>
              <a:rPr kumimoji="1" lang="ja-JP" altLang="en-US"/>
              <a:t>ニュートリノの歴史</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464C3728-6E1D-9E46-8C5D-FE507F0F0923}"/>
                  </a:ext>
                </a:extLst>
              </p:cNvPr>
              <p:cNvSpPr>
                <a:spLocks noGrp="1"/>
              </p:cNvSpPr>
              <p:nvPr>
                <p:ph idx="1"/>
              </p:nvPr>
            </p:nvSpPr>
            <p:spPr>
              <a:xfrm>
                <a:off x="581192" y="1282050"/>
                <a:ext cx="7989752" cy="5546948"/>
              </a:xfrm>
            </p:spPr>
            <p:txBody>
              <a:bodyPr>
                <a:normAutofit/>
              </a:bodyPr>
              <a:lstStyle/>
              <a:p>
                <a:r>
                  <a:rPr kumimoji="1" lang="en-US" altLang="ja-JP" dirty="0"/>
                  <a:t>1914</a:t>
                </a:r>
                <a:r>
                  <a:rPr kumimoji="1" lang="ja-JP" altLang="en-US"/>
                  <a:t>年：</a:t>
                </a:r>
                <a:r>
                  <a:rPr kumimoji="1" lang="en-US" altLang="ja-JP" dirty="0" err="1"/>
                  <a:t>J.Chadwick</a:t>
                </a:r>
                <a:r>
                  <a:rPr lang="ja-JP" altLang="en-US"/>
                  <a:t>が</a:t>
                </a:r>
                <a:r>
                  <a:rPr lang="en-US" altLang="ja-JP" dirty="0"/>
                  <a:t>β</a:t>
                </a:r>
                <a:r>
                  <a:rPr lang="ja-JP" altLang="en-US"/>
                  <a:t>崩壊に伴う電子の連続スペクトルを観測</a:t>
                </a:r>
                <a:endParaRPr lang="en-US" altLang="ja-JP" dirty="0"/>
              </a:p>
              <a:p>
                <a:r>
                  <a:rPr kumimoji="1" lang="en-US" altLang="ja-JP" dirty="0"/>
                  <a:t>1930</a:t>
                </a:r>
                <a:r>
                  <a:rPr kumimoji="1" lang="ja-JP" altLang="en-US"/>
                  <a:t>年：</a:t>
                </a:r>
                <a:r>
                  <a:rPr kumimoji="1" lang="en-US" altLang="ja-JP" dirty="0"/>
                  <a:t>Pauli</a:t>
                </a:r>
                <a:r>
                  <a:rPr lang="ja-JP" altLang="en-US"/>
                  <a:t>がニュートリノの存在を提唱</a:t>
                </a:r>
                <a:endParaRPr lang="en-US" altLang="ja-JP" dirty="0"/>
              </a:p>
              <a:p>
                <a:r>
                  <a:rPr kumimoji="1" lang="en-US" altLang="ja-JP" dirty="0"/>
                  <a:t>1956</a:t>
                </a:r>
                <a:r>
                  <a:rPr kumimoji="1" lang="ja-JP" altLang="en-US"/>
                  <a:t>年：</a:t>
                </a:r>
                <a:r>
                  <a:rPr lang="en-US" altLang="ja-JP" dirty="0" err="1"/>
                  <a:t>Reines</a:t>
                </a:r>
                <a:r>
                  <a:rPr lang="ja-JP" altLang="en-US"/>
                  <a:t>と</a:t>
                </a:r>
                <a:r>
                  <a:rPr lang="en-US" altLang="ja-JP" dirty="0"/>
                  <a:t>Cowan</a:t>
                </a:r>
                <a:r>
                  <a:rPr lang="ja-JP" altLang="en-US"/>
                  <a:t>が原子炉から</a:t>
                </a:r>
                <a14:m>
                  <m:oMath xmlns:m="http://schemas.openxmlformats.org/officeDocument/2006/math">
                    <m:acc>
                      <m:accPr>
                        <m:chr m:val="̅"/>
                        <m:ctrlPr>
                          <a:rPr lang="en-US" altLang="ja-JP" b="0" i="1" smtClean="0">
                            <a:latin typeface="Cambria Math" panose="02040503050406030204" pitchFamily="18" charset="0"/>
                          </a:rPr>
                        </m:ctrlPr>
                      </m:accPr>
                      <m:e>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𝜈</m:t>
                            </m:r>
                          </m:e>
                          <m:sub>
                            <m:r>
                              <a:rPr lang="en-US" altLang="ja-JP" b="0" i="1" smtClean="0">
                                <a:latin typeface="Cambria Math" panose="02040503050406030204" pitchFamily="18" charset="0"/>
                              </a:rPr>
                              <m:t>𝑒</m:t>
                            </m:r>
                          </m:sub>
                        </m:sSub>
                      </m:e>
                    </m:acc>
                  </m:oMath>
                </a14:m>
                <a:r>
                  <a:rPr kumimoji="1" lang="ja-JP" altLang="en-US"/>
                  <a:t>を初検出</a:t>
                </a:r>
                <a:endParaRPr kumimoji="1" lang="en-US" altLang="ja-JP" dirty="0"/>
              </a:p>
              <a:p>
                <a:r>
                  <a:rPr lang="en-US" altLang="ja-JP" dirty="0"/>
                  <a:t>1987</a:t>
                </a:r>
                <a:r>
                  <a:rPr lang="ja-JP" altLang="en-US"/>
                  <a:t>年：カミオカンデで超新星爆発からのニュートリノを観測</a:t>
                </a:r>
                <a:endParaRPr kumimoji="1" lang="en-US" altLang="ja-JP" dirty="0"/>
              </a:p>
              <a:p>
                <a:r>
                  <a:rPr kumimoji="1" lang="en-US" altLang="ja-JP" dirty="0"/>
                  <a:t>1989</a:t>
                </a:r>
                <a:r>
                  <a:rPr kumimoji="1" lang="ja-JP" altLang="en-US"/>
                  <a:t>年：</a:t>
                </a:r>
                <a:r>
                  <a:rPr kumimoji="1" lang="en-US" altLang="ja-JP" dirty="0"/>
                  <a:t>CERN LEP</a:t>
                </a:r>
                <a:r>
                  <a:rPr kumimoji="1" lang="ja-JP" altLang="en-US"/>
                  <a:t>でニュートリノが三世代であるとわかる</a:t>
                </a:r>
                <a:endParaRPr kumimoji="1" lang="en-US" altLang="ja-JP" dirty="0"/>
              </a:p>
              <a:p>
                <a:r>
                  <a:rPr lang="en-US" altLang="ja-JP" dirty="0"/>
                  <a:t>1998</a:t>
                </a:r>
                <a:r>
                  <a:rPr lang="ja-JP" altLang="en-US"/>
                  <a:t>年：スーパーカミオカンデでニュートリノ振動を確認</a:t>
                </a:r>
                <a:endParaRPr kumimoji="1" lang="en-US" altLang="ja-JP" dirty="0"/>
              </a:p>
              <a:p>
                <a:r>
                  <a:rPr lang="en-US" altLang="ja-JP" dirty="0"/>
                  <a:t>2000</a:t>
                </a:r>
                <a:r>
                  <a:rPr lang="ja-JP" altLang="en-US"/>
                  <a:t>年：</a:t>
                </a:r>
                <a:r>
                  <a:rPr lang="en-US" altLang="ja-JP" dirty="0"/>
                  <a:t>DONUT</a:t>
                </a:r>
                <a:r>
                  <a:rPr lang="ja-JP" altLang="en-US"/>
                  <a:t>実験により</a:t>
                </a: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𝜈</m:t>
                        </m:r>
                      </m:e>
                      <m:sub>
                        <m:r>
                          <a:rPr lang="en-US" altLang="ja-JP" b="0" i="1" smtClean="0">
                            <a:latin typeface="Cambria Math" panose="02040503050406030204" pitchFamily="18" charset="0"/>
                          </a:rPr>
                          <m:t>𝜏</m:t>
                        </m:r>
                      </m:sub>
                    </m:sSub>
                  </m:oMath>
                </a14:m>
                <a:r>
                  <a:rPr kumimoji="1" lang="ja-JP" altLang="en-US"/>
                  <a:t>を観測</a:t>
                </a:r>
                <a:endParaRPr kumimoji="1" lang="en-US" altLang="ja-JP" dirty="0"/>
              </a:p>
              <a:p>
                <a:r>
                  <a:rPr kumimoji="1" lang="en-US" altLang="ja-JP" dirty="0"/>
                  <a:t>2001</a:t>
                </a:r>
                <a:r>
                  <a:rPr kumimoji="1" lang="ja-JP" altLang="en-US"/>
                  <a:t>年：</a:t>
                </a:r>
                <a:r>
                  <a:rPr kumimoji="1" lang="en-US" altLang="ja-JP" dirty="0"/>
                  <a:t>SNO</a:t>
                </a:r>
                <a:r>
                  <a:rPr kumimoji="1" lang="ja-JP" altLang="en-US"/>
                  <a:t>実験で太陽ニュートリノが振動していることを確認</a:t>
                </a:r>
              </a:p>
            </p:txBody>
          </p:sp>
        </mc:Choice>
        <mc:Fallback xmlns="">
          <p:sp>
            <p:nvSpPr>
              <p:cNvPr id="3" name="コンテンツ プレースホルダー 2">
                <a:extLst>
                  <a:ext uri="{FF2B5EF4-FFF2-40B4-BE49-F238E27FC236}">
                    <a16:creationId xmlns:a16="http://schemas.microsoft.com/office/drawing/2014/main" id="{464C3728-6E1D-9E46-8C5D-FE507F0F0923}"/>
                  </a:ext>
                </a:extLst>
              </p:cNvPr>
              <p:cNvSpPr>
                <a:spLocks noGrp="1" noRot="1" noChangeAspect="1" noMove="1" noResize="1" noEditPoints="1" noAdjustHandles="1" noChangeArrowheads="1" noChangeShapeType="1" noTextEdit="1"/>
              </p:cNvSpPr>
              <p:nvPr>
                <p:ph idx="1"/>
              </p:nvPr>
            </p:nvSpPr>
            <p:spPr>
              <a:xfrm>
                <a:off x="581192" y="1282050"/>
                <a:ext cx="7989752" cy="5546948"/>
              </a:xfrm>
              <a:blipFill>
                <a:blip r:embed="rId2"/>
                <a:stretch>
                  <a:fillRect l="-317"/>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17CA59BE-B09C-C742-B88E-46BDDA991D16}"/>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30955172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4">
            <a:extLst>
              <a:ext uri="{FF2B5EF4-FFF2-40B4-BE49-F238E27FC236}">
                <a16:creationId xmlns:a16="http://schemas.microsoft.com/office/drawing/2014/main" id="{A2345F1A-00C0-4CB2-A9F1-16DF9516FEE9}"/>
              </a:ext>
            </a:extLst>
          </p:cNvPr>
          <p:cNvPicPr>
            <a:picLocks noChangeAspect="1"/>
          </p:cNvPicPr>
          <p:nvPr/>
        </p:nvPicPr>
        <p:blipFill rotWithShape="1">
          <a:blip r:embed="rId2">
            <a:clrChange>
              <a:clrFrom>
                <a:srgbClr val="000001"/>
              </a:clrFrom>
              <a:clrTo>
                <a:srgbClr val="000001">
                  <a:alpha val="0"/>
                </a:srgbClr>
              </a:clrTo>
            </a:clrChange>
            <a:extLst>
              <a:ext uri="{28A0092B-C50C-407E-A947-70E740481C1C}">
                <a14:useLocalDpi xmlns:a14="http://schemas.microsoft.com/office/drawing/2010/main" val="0"/>
              </a:ext>
            </a:extLst>
          </a:blip>
          <a:srcRect l="24489" t="14404" r="19764" b="17869"/>
          <a:stretch/>
        </p:blipFill>
        <p:spPr>
          <a:xfrm>
            <a:off x="0" y="1353882"/>
            <a:ext cx="6693408" cy="5504117"/>
          </a:xfrm>
          <a:prstGeom prst="rect">
            <a:avLst/>
          </a:prstGeom>
        </p:spPr>
      </p:pic>
      <p:sp>
        <p:nvSpPr>
          <p:cNvPr id="2" name="タイトル 1">
            <a:extLst>
              <a:ext uri="{FF2B5EF4-FFF2-40B4-BE49-F238E27FC236}">
                <a16:creationId xmlns:a16="http://schemas.microsoft.com/office/drawing/2014/main" id="{2B984F75-EA2D-4751-A5CB-EB4F0A630938}"/>
              </a:ext>
            </a:extLst>
          </p:cNvPr>
          <p:cNvSpPr>
            <a:spLocks noGrp="1"/>
          </p:cNvSpPr>
          <p:nvPr>
            <p:ph type="title"/>
          </p:nvPr>
        </p:nvSpPr>
        <p:spPr>
          <a:xfrm>
            <a:off x="581192" y="142563"/>
            <a:ext cx="7989752" cy="1083329"/>
          </a:xfrm>
        </p:spPr>
        <p:txBody>
          <a:bodyPr>
            <a:normAutofit/>
          </a:bodyPr>
          <a:lstStyle/>
          <a:p>
            <a:r>
              <a:rPr kumimoji="1" lang="ja-JP" altLang="en-US" dirty="0"/>
              <a:t>バイアス回路抜きの</a:t>
            </a:r>
            <a:r>
              <a:rPr kumimoji="1" lang="en-US" altLang="ja-JP" dirty="0"/>
              <a:t>SOI-STJ5</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DAA8E3EE-692E-479A-B39E-255C56C1A466}"/>
                  </a:ext>
                </a:extLst>
              </p:cNvPr>
              <p:cNvSpPr>
                <a:spLocks noGrp="1"/>
              </p:cNvSpPr>
              <p:nvPr>
                <p:ph sz="half" idx="1"/>
              </p:nvPr>
            </p:nvSpPr>
            <p:spPr>
              <a:xfrm>
                <a:off x="6365958" y="1591676"/>
                <a:ext cx="2739942" cy="4867299"/>
              </a:xfrm>
              <a:solidFill>
                <a:schemeClr val="bg1"/>
              </a:solidFill>
            </p:spPr>
            <p:txBody>
              <a:bodyPr>
                <a:normAutofit fontScale="92500" lnSpcReduction="10000"/>
              </a:bodyPr>
              <a:lstStyle/>
              <a:p>
                <a:r>
                  <a:rPr kumimoji="1" lang="ja-JP" altLang="en-US" dirty="0"/>
                  <a:t>バイアス電流</a:t>
                </a:r>
                <a:br>
                  <a:rPr kumimoji="1" lang="en-US" altLang="ja-JP" dirty="0">
                    <a:solidFill>
                      <a:schemeClr val="accent5"/>
                    </a:solidFill>
                  </a:rPr>
                </a:br>
                <a14:m>
                  <m:oMath xmlns:m="http://schemas.openxmlformats.org/officeDocument/2006/math">
                    <m:sSub>
                      <m:sSubPr>
                        <m:ctrlPr>
                          <a:rPr kumimoji="1" lang="en-US" altLang="ja-JP" b="0" i="1" smtClean="0">
                            <a:solidFill>
                              <a:srgbClr val="F68700"/>
                            </a:solidFill>
                            <a:latin typeface="Cambria Math" panose="02040503050406030204" pitchFamily="18" charset="0"/>
                          </a:rPr>
                        </m:ctrlPr>
                      </m:sSubPr>
                      <m:e>
                        <m:r>
                          <a:rPr kumimoji="1" lang="en-US" altLang="ja-JP" b="0" i="1" smtClean="0">
                            <a:solidFill>
                              <a:srgbClr val="F68700"/>
                            </a:solidFill>
                            <a:latin typeface="Cambria Math" panose="02040503050406030204" pitchFamily="18" charset="0"/>
                          </a:rPr>
                          <m:t>𝐼</m:t>
                        </m:r>
                      </m:e>
                      <m:sub>
                        <m:r>
                          <m:rPr>
                            <m:sty m:val="p"/>
                          </m:rPr>
                          <a:rPr kumimoji="1" lang="en-US" altLang="ja-JP" b="0" i="0" smtClean="0">
                            <a:solidFill>
                              <a:srgbClr val="F68700"/>
                            </a:solidFill>
                            <a:latin typeface="Cambria Math" panose="02040503050406030204" pitchFamily="18" charset="0"/>
                          </a:rPr>
                          <m:t>refa</m:t>
                        </m:r>
                      </m:sub>
                    </m:sSub>
                    <m:r>
                      <a:rPr kumimoji="1" lang="en-US" altLang="ja-JP" b="0" i="1" smtClean="0">
                        <a:solidFill>
                          <a:srgbClr val="F68700"/>
                        </a:solidFill>
                        <a:latin typeface="Cambria Math" panose="02040503050406030204" pitchFamily="18" charset="0"/>
                      </a:rPr>
                      <m:t>=−10</m:t>
                    </m:r>
                    <m:r>
                      <m:rPr>
                        <m:sty m:val="p"/>
                      </m:rPr>
                      <a:rPr kumimoji="1" lang="en-US" altLang="ja-JP" b="0" i="0" smtClean="0">
                        <a:solidFill>
                          <a:srgbClr val="F68700"/>
                        </a:solidFill>
                        <a:latin typeface="Cambria Math" panose="02040503050406030204" pitchFamily="18" charset="0"/>
                      </a:rPr>
                      <m:t>μA</m:t>
                    </m:r>
                  </m:oMath>
                </a14:m>
                <a:br>
                  <a:rPr kumimoji="1" lang="en-US" altLang="ja-JP" b="0" dirty="0">
                    <a:solidFill>
                      <a:srgbClr val="F68700"/>
                    </a:solidFill>
                  </a:rPr>
                </a:br>
                <a14:m>
                  <m:oMath xmlns:m="http://schemas.openxmlformats.org/officeDocument/2006/math">
                    <m:sSub>
                      <m:sSubPr>
                        <m:ctrlPr>
                          <a:rPr kumimoji="1" lang="en-US" altLang="ja-JP" b="0" i="1" smtClean="0">
                            <a:solidFill>
                              <a:srgbClr val="F68700"/>
                            </a:solidFill>
                            <a:latin typeface="Cambria Math" panose="02040503050406030204" pitchFamily="18" charset="0"/>
                          </a:rPr>
                        </m:ctrlPr>
                      </m:sSubPr>
                      <m:e>
                        <m:r>
                          <a:rPr kumimoji="1" lang="en-US" altLang="ja-JP" b="0" i="1" smtClean="0">
                            <a:solidFill>
                              <a:srgbClr val="F68700"/>
                            </a:solidFill>
                            <a:latin typeface="Cambria Math" panose="02040503050406030204" pitchFamily="18" charset="0"/>
                          </a:rPr>
                          <m:t>𝐼</m:t>
                        </m:r>
                      </m:e>
                      <m:sub>
                        <m:r>
                          <m:rPr>
                            <m:sty m:val="p"/>
                          </m:rPr>
                          <a:rPr kumimoji="1" lang="en-US" altLang="ja-JP" b="0" i="0" smtClean="0">
                            <a:solidFill>
                              <a:srgbClr val="F68700"/>
                            </a:solidFill>
                            <a:latin typeface="Cambria Math" panose="02040503050406030204" pitchFamily="18" charset="0"/>
                          </a:rPr>
                          <m:t>reft</m:t>
                        </m:r>
                      </m:sub>
                    </m:sSub>
                    <m:r>
                      <a:rPr kumimoji="1" lang="en-US" altLang="ja-JP" b="0" i="1" smtClean="0">
                        <a:solidFill>
                          <a:srgbClr val="F68700"/>
                        </a:solidFill>
                        <a:latin typeface="Cambria Math" panose="02040503050406030204" pitchFamily="18" charset="0"/>
                      </a:rPr>
                      <m:t>=−2</m:t>
                    </m:r>
                    <m:r>
                      <m:rPr>
                        <m:sty m:val="p"/>
                      </m:rPr>
                      <a:rPr kumimoji="1" lang="en-US" altLang="ja-JP" b="0" i="0" smtClean="0">
                        <a:solidFill>
                          <a:srgbClr val="F68700"/>
                        </a:solidFill>
                        <a:latin typeface="Cambria Math" panose="02040503050406030204" pitchFamily="18" charset="0"/>
                      </a:rPr>
                      <m:t>μA</m:t>
                    </m:r>
                  </m:oMath>
                </a14:m>
                <a:br>
                  <a:rPr kumimoji="1" lang="en-US" altLang="ja-JP" b="0" dirty="0">
                    <a:solidFill>
                      <a:srgbClr val="F68700"/>
                    </a:solidFill>
                  </a:rPr>
                </a:br>
                <a:r>
                  <a:rPr kumimoji="1" lang="en-US" altLang="ja-JP" b="0" dirty="0">
                    <a:solidFill>
                      <a:srgbClr val="F68700"/>
                    </a:solidFill>
                  </a:rPr>
                  <a:t> 	</a:t>
                </a:r>
                <a14:m>
                  <m:oMath xmlns:m="http://schemas.openxmlformats.org/officeDocument/2006/math">
                    <m:sSub>
                      <m:sSubPr>
                        <m:ctrlPr>
                          <a:rPr kumimoji="1" lang="en-US" altLang="ja-JP" b="0" i="1" smtClean="0">
                            <a:solidFill>
                              <a:srgbClr val="F68700"/>
                            </a:solidFill>
                            <a:latin typeface="Cambria Math" panose="02040503050406030204" pitchFamily="18" charset="0"/>
                          </a:rPr>
                        </m:ctrlPr>
                      </m:sSubPr>
                      <m:e>
                        <m:r>
                          <a:rPr kumimoji="1" lang="en-US" altLang="ja-JP" b="0" i="1" smtClean="0">
                            <a:solidFill>
                              <a:srgbClr val="F68700"/>
                            </a:solidFill>
                            <a:latin typeface="Cambria Math" panose="02040503050406030204" pitchFamily="18" charset="0"/>
                          </a:rPr>
                          <m:t>𝐼</m:t>
                        </m:r>
                      </m:e>
                      <m:sub>
                        <m:r>
                          <m:rPr>
                            <m:sty m:val="p"/>
                          </m:rPr>
                          <a:rPr kumimoji="1" lang="en-US" altLang="ja-JP" b="0" i="0" smtClean="0">
                            <a:solidFill>
                              <a:srgbClr val="F68700"/>
                            </a:solidFill>
                            <a:latin typeface="Cambria Math" panose="02040503050406030204" pitchFamily="18" charset="0"/>
                          </a:rPr>
                          <m:t>refb</m:t>
                        </m:r>
                      </m:sub>
                    </m:sSub>
                    <m:r>
                      <a:rPr kumimoji="1" lang="en-US" altLang="ja-JP" b="0" i="1" smtClean="0">
                        <a:solidFill>
                          <a:srgbClr val="F68700"/>
                        </a:solidFill>
                        <a:latin typeface="Cambria Math" panose="02040503050406030204" pitchFamily="18" charset="0"/>
                      </a:rPr>
                      <m:t>=−20</m:t>
                    </m:r>
                    <m:r>
                      <m:rPr>
                        <m:sty m:val="p"/>
                      </m:rPr>
                      <a:rPr kumimoji="1" lang="en-US" altLang="ja-JP" b="0" i="0" smtClean="0">
                        <a:solidFill>
                          <a:srgbClr val="F68700"/>
                        </a:solidFill>
                        <a:latin typeface="Cambria Math" panose="02040503050406030204" pitchFamily="18" charset="0"/>
                      </a:rPr>
                      <m:t>μA</m:t>
                    </m:r>
                  </m:oMath>
                </a14:m>
                <a:r>
                  <a:rPr kumimoji="1" lang="en-US" altLang="ja-JP" dirty="0">
                    <a:solidFill>
                      <a:schemeClr val="accent5"/>
                    </a:solidFill>
                  </a:rPr>
                  <a:t>	   </a:t>
                </a:r>
                <a:br>
                  <a:rPr kumimoji="1" lang="en-US" altLang="ja-JP" dirty="0">
                    <a:solidFill>
                      <a:schemeClr val="accent5"/>
                    </a:solidFill>
                  </a:rPr>
                </a:br>
                <a:r>
                  <a:rPr kumimoji="1" lang="en-US" altLang="ja-JP" dirty="0">
                    <a:solidFill>
                      <a:schemeClr val="accent5"/>
                    </a:solidFill>
                  </a:rPr>
                  <a:t>		 </a:t>
                </a:r>
                <a:r>
                  <a:rPr kumimoji="1" lang="ja-JP" altLang="en-US">
                    <a:solidFill>
                      <a:schemeClr val="accent1"/>
                    </a:solidFill>
                  </a:rPr>
                  <a:t>↓</a:t>
                </a:r>
                <a:br>
                  <a:rPr kumimoji="1" lang="en-US" altLang="ja-JP" dirty="0">
                    <a:solidFill>
                      <a:schemeClr val="accent1"/>
                    </a:solidFill>
                  </a:rPr>
                </a:br>
                <a:r>
                  <a:rPr lang="ja-JP" altLang="en-US" dirty="0"/>
                  <a:t>予想観測電流値</a:t>
                </a:r>
                <a:br>
                  <a:rPr lang="en-US" altLang="ja-JP" dirty="0">
                    <a:solidFill>
                      <a:schemeClr val="accent1"/>
                    </a:solidFill>
                  </a:rPr>
                </a:br>
                <a:r>
                  <a:rPr kumimoji="1" lang="en-US" altLang="ja-JP" dirty="0">
                    <a:solidFill>
                      <a:schemeClr val="accent5"/>
                    </a:solidFill>
                  </a:rPr>
                  <a:t> 	 </a:t>
                </a:r>
                <a14:m>
                  <m:oMath xmlns:m="http://schemas.openxmlformats.org/officeDocument/2006/math">
                    <m:sSub>
                      <m:sSubPr>
                        <m:ctrlPr>
                          <a:rPr kumimoji="1" lang="en-US" altLang="ja-JP" b="0" i="1" smtClean="0">
                            <a:solidFill>
                              <a:srgbClr val="FB5F80"/>
                            </a:solidFill>
                            <a:latin typeface="Cambria Math" panose="02040503050406030204" pitchFamily="18" charset="0"/>
                          </a:rPr>
                        </m:ctrlPr>
                      </m:sSubPr>
                      <m:e>
                        <m:r>
                          <a:rPr kumimoji="1" lang="en-US" altLang="ja-JP" b="0" i="1" smtClean="0">
                            <a:solidFill>
                              <a:srgbClr val="FB5F80"/>
                            </a:solidFill>
                            <a:latin typeface="Cambria Math" panose="02040503050406030204" pitchFamily="18" charset="0"/>
                          </a:rPr>
                          <m:t>𝐼</m:t>
                        </m:r>
                      </m:e>
                      <m:sub>
                        <m:r>
                          <m:rPr>
                            <m:sty m:val="p"/>
                          </m:rPr>
                          <a:rPr kumimoji="1" lang="en-US" altLang="ja-JP" b="0" i="0" smtClean="0">
                            <a:solidFill>
                              <a:srgbClr val="FB5F80"/>
                            </a:solidFill>
                            <a:latin typeface="Cambria Math" panose="02040503050406030204" pitchFamily="18" charset="0"/>
                          </a:rPr>
                          <m:t>dd</m:t>
                        </m:r>
                      </m:sub>
                    </m:sSub>
                    <m:r>
                      <a:rPr kumimoji="1" lang="en-US" altLang="ja-JP" b="0" i="1" smtClean="0">
                        <a:solidFill>
                          <a:srgbClr val="FB5F80"/>
                        </a:solidFill>
                        <a:latin typeface="Cambria Math" panose="02040503050406030204" pitchFamily="18" charset="0"/>
                      </a:rPr>
                      <m:t>=60</m:t>
                    </m:r>
                    <m:r>
                      <m:rPr>
                        <m:sty m:val="p"/>
                      </m:rPr>
                      <a:rPr kumimoji="1" lang="en-US" altLang="ja-JP" b="0" i="0" smtClean="0">
                        <a:solidFill>
                          <a:srgbClr val="FB5F80"/>
                        </a:solidFill>
                        <a:latin typeface="Cambria Math" panose="02040503050406030204" pitchFamily="18" charset="0"/>
                      </a:rPr>
                      <m:t>μA</m:t>
                    </m:r>
                  </m:oMath>
                </a14:m>
                <a:br>
                  <a:rPr kumimoji="1" lang="en-US" altLang="ja-JP" b="0" dirty="0">
                    <a:solidFill>
                      <a:srgbClr val="FB5F80"/>
                    </a:solidFill>
                  </a:rPr>
                </a:br>
                <a:r>
                  <a:rPr kumimoji="1" lang="en-US" altLang="ja-JP" b="0" dirty="0">
                    <a:solidFill>
                      <a:srgbClr val="FB5F80"/>
                    </a:solidFill>
                  </a:rPr>
                  <a:t> 	 </a:t>
                </a:r>
                <a14:m>
                  <m:oMath xmlns:m="http://schemas.openxmlformats.org/officeDocument/2006/math">
                    <m:sSub>
                      <m:sSubPr>
                        <m:ctrlPr>
                          <a:rPr kumimoji="1" lang="en-US" altLang="ja-JP" b="0" i="1" smtClean="0">
                            <a:solidFill>
                              <a:srgbClr val="FB5F80"/>
                            </a:solidFill>
                            <a:latin typeface="Cambria Math" panose="02040503050406030204" pitchFamily="18" charset="0"/>
                          </a:rPr>
                        </m:ctrlPr>
                      </m:sSubPr>
                      <m:e>
                        <m:r>
                          <a:rPr kumimoji="1" lang="en-US" altLang="ja-JP" b="0" i="1" smtClean="0">
                            <a:solidFill>
                              <a:srgbClr val="FB5F80"/>
                            </a:solidFill>
                            <a:latin typeface="Cambria Math" panose="02040503050406030204" pitchFamily="18" charset="0"/>
                          </a:rPr>
                          <m:t>𝐼</m:t>
                        </m:r>
                      </m:e>
                      <m:sub>
                        <m:r>
                          <m:rPr>
                            <m:sty m:val="p"/>
                          </m:rPr>
                          <a:rPr kumimoji="1" lang="en-US" altLang="ja-JP" b="0" i="0" smtClean="0">
                            <a:solidFill>
                              <a:srgbClr val="FB5F80"/>
                            </a:solidFill>
                            <a:latin typeface="Cambria Math" panose="02040503050406030204" pitchFamily="18" charset="0"/>
                          </a:rPr>
                          <m:t>ss</m:t>
                        </m:r>
                      </m:sub>
                    </m:sSub>
                    <m:r>
                      <a:rPr kumimoji="1" lang="en-US" altLang="ja-JP" b="0" i="0" smtClean="0">
                        <a:solidFill>
                          <a:srgbClr val="FB5F80"/>
                        </a:solidFill>
                        <a:latin typeface="Cambria Math" panose="02040503050406030204" pitchFamily="18" charset="0"/>
                      </a:rPr>
                      <m:t>=−28</m:t>
                    </m:r>
                    <m:r>
                      <m:rPr>
                        <m:sty m:val="p"/>
                      </m:rPr>
                      <a:rPr kumimoji="1" lang="en-US" altLang="ja-JP" b="0" i="0" smtClean="0">
                        <a:solidFill>
                          <a:srgbClr val="FB5F80"/>
                        </a:solidFill>
                        <a:latin typeface="Cambria Math" panose="02040503050406030204" pitchFamily="18" charset="0"/>
                      </a:rPr>
                      <m:t>μA</m:t>
                    </m:r>
                  </m:oMath>
                </a14:m>
                <a:endParaRPr kumimoji="1" lang="en-US" altLang="ja-JP" dirty="0">
                  <a:solidFill>
                    <a:srgbClr val="FB5F80"/>
                  </a:solidFill>
                </a:endParaRPr>
              </a:p>
              <a:p>
                <a14:m>
                  <m:oMath xmlns:m="http://schemas.openxmlformats.org/officeDocument/2006/math">
                    <m:sSub>
                      <m:sSubPr>
                        <m:ctrlPr>
                          <a:rPr lang="en-US" altLang="ja-JP" b="0" i="1" dirty="0" smtClean="0">
                            <a:solidFill>
                              <a:schemeClr val="tx2"/>
                            </a:solidFill>
                            <a:latin typeface="Cambria Math" panose="02040503050406030204" pitchFamily="18" charset="0"/>
                          </a:rPr>
                        </m:ctrlPr>
                      </m:sSubPr>
                      <m:e>
                        <m:r>
                          <a:rPr lang="en-US" altLang="ja-JP" b="0" i="1" dirty="0" smtClean="0">
                            <a:solidFill>
                              <a:schemeClr val="tx2"/>
                            </a:solidFill>
                            <a:latin typeface="Cambria Math" panose="02040503050406030204" pitchFamily="18" charset="0"/>
                          </a:rPr>
                          <m:t>𝑅</m:t>
                        </m:r>
                      </m:e>
                      <m:sub>
                        <m:r>
                          <m:rPr>
                            <m:sty m:val="p"/>
                          </m:rPr>
                          <a:rPr lang="en-US" altLang="ja-JP" b="0" i="0" dirty="0" smtClean="0">
                            <a:solidFill>
                              <a:schemeClr val="tx2"/>
                            </a:solidFill>
                            <a:latin typeface="Cambria Math" panose="02040503050406030204" pitchFamily="18" charset="0"/>
                          </a:rPr>
                          <m:t>FB</m:t>
                        </m:r>
                      </m:sub>
                    </m:sSub>
                    <m:r>
                      <a:rPr lang="ja-JP" altLang="en-US" i="1" dirty="0">
                        <a:solidFill>
                          <a:schemeClr val="tx2"/>
                        </a:solidFill>
                        <a:latin typeface="Cambria Math" panose="02040503050406030204" pitchFamily="18" charset="0"/>
                      </a:rPr>
                      <m:t>と</m:t>
                    </m:r>
                    <m:sSub>
                      <m:sSubPr>
                        <m:ctrlPr>
                          <a:rPr lang="en-US" altLang="ja-JP" b="0" i="1" smtClean="0">
                            <a:solidFill>
                              <a:schemeClr val="tx2"/>
                            </a:solidFill>
                            <a:latin typeface="Cambria Math" panose="02040503050406030204" pitchFamily="18" charset="0"/>
                          </a:rPr>
                        </m:ctrlPr>
                      </m:sSubPr>
                      <m:e>
                        <m:r>
                          <a:rPr lang="en-US" altLang="ja-JP" b="0" i="1" smtClean="0">
                            <a:solidFill>
                              <a:schemeClr val="tx2"/>
                            </a:solidFill>
                            <a:latin typeface="Cambria Math" panose="02040503050406030204" pitchFamily="18" charset="0"/>
                          </a:rPr>
                          <m:t>𝐶</m:t>
                        </m:r>
                      </m:e>
                      <m:sub>
                        <m:r>
                          <m:rPr>
                            <m:sty m:val="p"/>
                          </m:rPr>
                          <a:rPr lang="en-US" altLang="ja-JP" b="0" i="0" smtClean="0">
                            <a:solidFill>
                              <a:schemeClr val="tx2"/>
                            </a:solidFill>
                            <a:latin typeface="Cambria Math" panose="02040503050406030204" pitchFamily="18" charset="0"/>
                          </a:rPr>
                          <m:t>FB</m:t>
                        </m:r>
                      </m:sub>
                    </m:sSub>
                  </m:oMath>
                </a14:m>
                <a:r>
                  <a:rPr lang="ja-JP" altLang="en-US" b="0" dirty="0">
                    <a:solidFill>
                      <a:schemeClr val="tx2"/>
                    </a:solidFill>
                  </a:rPr>
                  <a:t>はチップ上のものを</a:t>
                </a:r>
                <a:r>
                  <a:rPr lang="en-US" altLang="ja-JP" b="0" dirty="0">
                    <a:solidFill>
                      <a:schemeClr val="tx2"/>
                    </a:solidFill>
                  </a:rPr>
                  <a:t>Al wire</a:t>
                </a:r>
                <a:r>
                  <a:rPr lang="ja-JP" altLang="en-US" b="0" dirty="0">
                    <a:solidFill>
                      <a:schemeClr val="tx2"/>
                    </a:solidFill>
                  </a:rPr>
                  <a:t>で</a:t>
                </a:r>
                <a:br>
                  <a:rPr lang="en-US" altLang="ja-JP" b="0" dirty="0">
                    <a:solidFill>
                      <a:schemeClr val="tx2"/>
                    </a:solidFill>
                  </a:rPr>
                </a:br>
                <a:r>
                  <a:rPr lang="ja-JP" altLang="en-US" b="0" dirty="0">
                    <a:solidFill>
                      <a:schemeClr val="tx2"/>
                    </a:solidFill>
                  </a:rPr>
                  <a:t>ボンディング</a:t>
                </a:r>
                <a:endParaRPr lang="en-US" altLang="ja-JP" b="0" dirty="0">
                  <a:solidFill>
                    <a:schemeClr val="tx2"/>
                  </a:solidFill>
                </a:endParaRPr>
              </a:p>
              <a:p>
                <a:r>
                  <a:rPr kumimoji="1" lang="ja-JP" altLang="en-US" dirty="0">
                    <a:solidFill>
                      <a:schemeClr val="tx2"/>
                    </a:solidFill>
                  </a:rPr>
                  <a:t>増幅段とバッファ段もボンディングにて接続</a:t>
                </a:r>
                <a:br>
                  <a:rPr kumimoji="1" lang="en-US" altLang="ja-JP" dirty="0">
                    <a:solidFill>
                      <a:schemeClr val="tx2"/>
                    </a:solidFill>
                  </a:rPr>
                </a:br>
                <a:r>
                  <a:rPr kumimoji="1" lang="ja-JP" altLang="en-US" dirty="0">
                    <a:solidFill>
                      <a:schemeClr val="tx2"/>
                    </a:solidFill>
                  </a:rPr>
                  <a:t>　　　↓</a:t>
                </a:r>
                <a:br>
                  <a:rPr kumimoji="1" lang="en-US" altLang="ja-JP" dirty="0">
                    <a:solidFill>
                      <a:schemeClr val="tx2"/>
                    </a:solidFill>
                  </a:rPr>
                </a:br>
                <a:r>
                  <a:rPr kumimoji="1" lang="ja-JP" altLang="en-US" dirty="0">
                    <a:solidFill>
                      <a:schemeClr val="tx2"/>
                    </a:solidFill>
                  </a:rPr>
                  <a:t>ボンディングにより寄生容量が発生</a:t>
                </a:r>
              </a:p>
            </p:txBody>
          </p:sp>
        </mc:Choice>
        <mc:Fallback xmlns="">
          <p:sp>
            <p:nvSpPr>
              <p:cNvPr id="3" name="コンテンツ プレースホルダー 2">
                <a:extLst>
                  <a:ext uri="{FF2B5EF4-FFF2-40B4-BE49-F238E27FC236}">
                    <a16:creationId xmlns:a16="http://schemas.microsoft.com/office/drawing/2014/main" id="{DAA8E3EE-692E-479A-B39E-255C56C1A466}"/>
                  </a:ext>
                </a:extLst>
              </p:cNvPr>
              <p:cNvSpPr>
                <a:spLocks noGrp="1" noRot="1" noChangeAspect="1" noMove="1" noResize="1" noEditPoints="1" noAdjustHandles="1" noChangeArrowheads="1" noChangeShapeType="1" noTextEdit="1"/>
              </p:cNvSpPr>
              <p:nvPr>
                <p:ph sz="half" idx="1"/>
              </p:nvPr>
            </p:nvSpPr>
            <p:spPr>
              <a:xfrm>
                <a:off x="6365958" y="1591676"/>
                <a:ext cx="2739942" cy="4867299"/>
              </a:xfrm>
              <a:blipFill>
                <a:blip r:embed="rId3"/>
                <a:stretch>
                  <a:fillRect l="-461" t="-779" b="-519"/>
                </a:stretch>
              </a:blipFill>
            </p:spPr>
            <p:txBody>
              <a:bodyPr/>
              <a:lstStyle/>
              <a:p>
                <a:r>
                  <a:rPr lang="ja-JP" altLang="en-US">
                    <a:noFill/>
                  </a:rPr>
                  <a:t> </a:t>
                </a:r>
              </a:p>
            </p:txBody>
          </p:sp>
        </mc:Fallback>
      </mc:AlternateContent>
      <p:sp>
        <p:nvSpPr>
          <p:cNvPr id="11" name="スライド番号プレースホルダー 10">
            <a:extLst>
              <a:ext uri="{FF2B5EF4-FFF2-40B4-BE49-F238E27FC236}">
                <a16:creationId xmlns:a16="http://schemas.microsoft.com/office/drawing/2014/main" id="{C0E0C823-E192-4382-94DC-92D03BF35A64}"/>
              </a:ext>
            </a:extLst>
          </p:cNvPr>
          <p:cNvSpPr>
            <a:spLocks noGrp="1"/>
          </p:cNvSpPr>
          <p:nvPr>
            <p:ph type="sldNum" sz="quarter" idx="12"/>
          </p:nvPr>
        </p:nvSpPr>
        <p:spPr/>
        <p:txBody>
          <a:bodyPr/>
          <a:lstStyle/>
          <a:p>
            <a:fld id="{6D22F896-40B5-4ADD-8801-0D06FADFA095}" type="slidenum">
              <a:rPr lang="en-US" sz="1600" smtClean="0"/>
              <a:t>30</a:t>
            </a:fld>
            <a:endParaRPr lang="en-US" sz="1600" dirty="0"/>
          </a:p>
        </p:txBody>
      </p:sp>
      <p:sp>
        <p:nvSpPr>
          <p:cNvPr id="7" name="楕円 6">
            <a:extLst>
              <a:ext uri="{FF2B5EF4-FFF2-40B4-BE49-F238E27FC236}">
                <a16:creationId xmlns:a16="http://schemas.microsoft.com/office/drawing/2014/main" id="{C8284C55-2E39-49F9-A00C-9051429E2D49}"/>
              </a:ext>
            </a:extLst>
          </p:cNvPr>
          <p:cNvSpPr/>
          <p:nvPr/>
        </p:nvSpPr>
        <p:spPr>
          <a:xfrm>
            <a:off x="4027428" y="1421703"/>
            <a:ext cx="526284" cy="498537"/>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B1D80B04-0768-49EB-BEC9-CACC367DF6B1}"/>
              </a:ext>
            </a:extLst>
          </p:cNvPr>
          <p:cNvSpPr/>
          <p:nvPr/>
        </p:nvSpPr>
        <p:spPr>
          <a:xfrm>
            <a:off x="3517392" y="3503358"/>
            <a:ext cx="813816" cy="850392"/>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コネクタ 9">
            <a:extLst>
              <a:ext uri="{FF2B5EF4-FFF2-40B4-BE49-F238E27FC236}">
                <a16:creationId xmlns:a16="http://schemas.microsoft.com/office/drawing/2014/main" id="{5124672E-6F6B-4DCB-9B19-BDC46834F625}"/>
              </a:ext>
            </a:extLst>
          </p:cNvPr>
          <p:cNvCxnSpPr/>
          <p:nvPr/>
        </p:nvCxnSpPr>
        <p:spPr>
          <a:xfrm>
            <a:off x="4774692" y="4047426"/>
            <a:ext cx="0" cy="1252426"/>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EEAA4105-14AB-45A0-A649-C971AAA0D3D6}"/>
              </a:ext>
            </a:extLst>
          </p:cNvPr>
          <p:cNvSpPr txBox="1"/>
          <p:nvPr/>
        </p:nvSpPr>
        <p:spPr>
          <a:xfrm>
            <a:off x="4471677" y="1278672"/>
            <a:ext cx="1227324" cy="400110"/>
          </a:xfrm>
          <a:prstGeom prst="rect">
            <a:avLst/>
          </a:prstGeom>
          <a:noFill/>
        </p:spPr>
        <p:txBody>
          <a:bodyPr wrap="none" rtlCol="0">
            <a:spAutoFit/>
          </a:bodyPr>
          <a:lstStyle/>
          <a:p>
            <a:r>
              <a:rPr kumimoji="1" lang="en-US" altLang="ja-JP" sz="2000" dirty="0" err="1">
                <a:solidFill>
                  <a:srgbClr val="FF0000"/>
                </a:solidFill>
              </a:rPr>
              <a:t>Idd</a:t>
            </a:r>
            <a:r>
              <a:rPr kumimoji="1" lang="en-US" altLang="ja-JP" sz="2000" dirty="0">
                <a:solidFill>
                  <a:srgbClr val="FF0000"/>
                </a:solidFill>
              </a:rPr>
              <a:t>=60μA</a:t>
            </a:r>
            <a:endParaRPr kumimoji="1" lang="ja-JP" altLang="en-US" sz="2000" dirty="0">
              <a:solidFill>
                <a:srgbClr val="FF0000"/>
              </a:solidFill>
            </a:endParaRPr>
          </a:p>
        </p:txBody>
      </p:sp>
      <p:sp>
        <p:nvSpPr>
          <p:cNvPr id="14" name="テキスト ボックス 13">
            <a:extLst>
              <a:ext uri="{FF2B5EF4-FFF2-40B4-BE49-F238E27FC236}">
                <a16:creationId xmlns:a16="http://schemas.microsoft.com/office/drawing/2014/main" id="{AD4842BA-56FA-4261-8FF8-E0201D955372}"/>
              </a:ext>
            </a:extLst>
          </p:cNvPr>
          <p:cNvSpPr txBox="1"/>
          <p:nvPr/>
        </p:nvSpPr>
        <p:spPr>
          <a:xfrm>
            <a:off x="4471677" y="6253674"/>
            <a:ext cx="1249060" cy="400110"/>
          </a:xfrm>
          <a:prstGeom prst="rect">
            <a:avLst/>
          </a:prstGeom>
          <a:noFill/>
        </p:spPr>
        <p:txBody>
          <a:bodyPr wrap="none" rtlCol="0">
            <a:spAutoFit/>
          </a:bodyPr>
          <a:lstStyle/>
          <a:p>
            <a:r>
              <a:rPr kumimoji="1" lang="en-US" altLang="ja-JP" sz="2000" dirty="0" err="1">
                <a:solidFill>
                  <a:srgbClr val="FF0000"/>
                </a:solidFill>
              </a:rPr>
              <a:t>Iss</a:t>
            </a:r>
            <a:r>
              <a:rPr kumimoji="1" lang="en-US" altLang="ja-JP" sz="2000" dirty="0">
                <a:solidFill>
                  <a:srgbClr val="FF0000"/>
                </a:solidFill>
              </a:rPr>
              <a:t>=-28μA</a:t>
            </a:r>
            <a:endParaRPr kumimoji="1" lang="ja-JP" altLang="en-US" sz="2000" dirty="0">
              <a:solidFill>
                <a:srgbClr val="FF0000"/>
              </a:solidFill>
            </a:endParaRPr>
          </a:p>
        </p:txBody>
      </p:sp>
      <p:sp>
        <p:nvSpPr>
          <p:cNvPr id="16" name="左中かっこ 15">
            <a:extLst>
              <a:ext uri="{FF2B5EF4-FFF2-40B4-BE49-F238E27FC236}">
                <a16:creationId xmlns:a16="http://schemas.microsoft.com/office/drawing/2014/main" id="{312EABC6-35D0-417D-AF88-131542292563}"/>
              </a:ext>
            </a:extLst>
          </p:cNvPr>
          <p:cNvSpPr/>
          <p:nvPr/>
        </p:nvSpPr>
        <p:spPr>
          <a:xfrm rot="16200000">
            <a:off x="4122226" y="5128386"/>
            <a:ext cx="268613" cy="2971800"/>
          </a:xfrm>
          <a:prstGeom prst="leftBrace">
            <a:avLst>
              <a:gd name="adj1" fmla="val 42375"/>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左中かっこ 16">
            <a:extLst>
              <a:ext uri="{FF2B5EF4-FFF2-40B4-BE49-F238E27FC236}">
                <a16:creationId xmlns:a16="http://schemas.microsoft.com/office/drawing/2014/main" id="{467EB0B7-80A7-4162-B791-A9EDFD105AF4}"/>
              </a:ext>
            </a:extLst>
          </p:cNvPr>
          <p:cNvSpPr/>
          <p:nvPr/>
        </p:nvSpPr>
        <p:spPr>
          <a:xfrm rot="5400000">
            <a:off x="4122225" y="-129981"/>
            <a:ext cx="268613" cy="2971800"/>
          </a:xfrm>
          <a:prstGeom prst="leftBrace">
            <a:avLst>
              <a:gd name="adj1" fmla="val 42375"/>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9" name="楕円 18">
            <a:extLst>
              <a:ext uri="{FF2B5EF4-FFF2-40B4-BE49-F238E27FC236}">
                <a16:creationId xmlns:a16="http://schemas.microsoft.com/office/drawing/2014/main" id="{88708F95-1065-4545-9D83-B637CCFAC299}"/>
              </a:ext>
            </a:extLst>
          </p:cNvPr>
          <p:cNvSpPr/>
          <p:nvPr/>
        </p:nvSpPr>
        <p:spPr>
          <a:xfrm>
            <a:off x="263186" y="6155247"/>
            <a:ext cx="526284" cy="498537"/>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楕円 19">
            <a:extLst>
              <a:ext uri="{FF2B5EF4-FFF2-40B4-BE49-F238E27FC236}">
                <a16:creationId xmlns:a16="http://schemas.microsoft.com/office/drawing/2014/main" id="{583F52BD-49C8-4801-8C79-FF5E5CCDD9F4}"/>
              </a:ext>
            </a:extLst>
          </p:cNvPr>
          <p:cNvSpPr/>
          <p:nvPr/>
        </p:nvSpPr>
        <p:spPr>
          <a:xfrm>
            <a:off x="944290" y="6158814"/>
            <a:ext cx="526284" cy="498537"/>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矢印コネクタ 17">
            <a:extLst>
              <a:ext uri="{FF2B5EF4-FFF2-40B4-BE49-F238E27FC236}">
                <a16:creationId xmlns:a16="http://schemas.microsoft.com/office/drawing/2014/main" id="{CB468C40-7A6D-4CAD-985A-14649B492CF7}"/>
              </a:ext>
            </a:extLst>
          </p:cNvPr>
          <p:cNvCxnSpPr>
            <a:cxnSpLocks/>
          </p:cNvCxnSpPr>
          <p:nvPr/>
        </p:nvCxnSpPr>
        <p:spPr>
          <a:xfrm>
            <a:off x="4471677" y="6291423"/>
            <a:ext cx="0" cy="50837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a:extLst>
              <a:ext uri="{FF2B5EF4-FFF2-40B4-BE49-F238E27FC236}">
                <a16:creationId xmlns:a16="http://schemas.microsoft.com/office/drawing/2014/main" id="{F705F7A7-F9BE-4FE5-96D1-146E3CE418C3}"/>
              </a:ext>
            </a:extLst>
          </p:cNvPr>
          <p:cNvCxnSpPr>
            <a:cxnSpLocks/>
          </p:cNvCxnSpPr>
          <p:nvPr/>
        </p:nvCxnSpPr>
        <p:spPr>
          <a:xfrm>
            <a:off x="4471677" y="1143007"/>
            <a:ext cx="0" cy="50837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6282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D2D677-878F-4E8B-8987-9F93CF972F10}"/>
              </a:ext>
            </a:extLst>
          </p:cNvPr>
          <p:cNvSpPr>
            <a:spLocks noGrp="1"/>
          </p:cNvSpPr>
          <p:nvPr>
            <p:ph type="title"/>
          </p:nvPr>
        </p:nvSpPr>
        <p:spPr/>
        <p:txBody>
          <a:bodyPr/>
          <a:lstStyle/>
          <a:p>
            <a:r>
              <a:rPr kumimoji="1" lang="ja-JP" altLang="en-US" dirty="0"/>
              <a:t>測定結果</a:t>
            </a:r>
            <a:r>
              <a:rPr lang="ja-JP" altLang="en-US" dirty="0"/>
              <a:t>（入力電荷</a:t>
            </a:r>
            <a:r>
              <a:rPr lang="en-US" altLang="ja-JP" dirty="0"/>
              <a:t>404fC</a:t>
            </a:r>
            <a:r>
              <a:rPr lang="ja-JP" altLang="en-US" dirty="0"/>
              <a:t>）</a:t>
            </a:r>
            <a:endParaRPr kumimoji="1" lang="ja-JP" altLang="en-US" dirty="0"/>
          </a:p>
        </p:txBody>
      </p:sp>
      <p:grpSp>
        <p:nvGrpSpPr>
          <p:cNvPr id="77" name="グループ化 76">
            <a:extLst>
              <a:ext uri="{FF2B5EF4-FFF2-40B4-BE49-F238E27FC236}">
                <a16:creationId xmlns:a16="http://schemas.microsoft.com/office/drawing/2014/main" id="{4A391811-9715-4A38-8AFD-53740E838BF5}"/>
              </a:ext>
            </a:extLst>
          </p:cNvPr>
          <p:cNvGrpSpPr/>
          <p:nvPr/>
        </p:nvGrpSpPr>
        <p:grpSpPr>
          <a:xfrm>
            <a:off x="4741376" y="1343552"/>
            <a:ext cx="4294674" cy="2683325"/>
            <a:chOff x="440766" y="3663691"/>
            <a:chExt cx="3614766" cy="3113269"/>
          </a:xfrm>
        </p:grpSpPr>
        <p:grpSp>
          <p:nvGrpSpPr>
            <p:cNvPr id="53" name="グループ化 52">
              <a:extLst>
                <a:ext uri="{FF2B5EF4-FFF2-40B4-BE49-F238E27FC236}">
                  <a16:creationId xmlns:a16="http://schemas.microsoft.com/office/drawing/2014/main" id="{9BF3BCB6-4FB5-4A35-AF5B-3B3981C1A789}"/>
                </a:ext>
              </a:extLst>
            </p:cNvPr>
            <p:cNvGrpSpPr/>
            <p:nvPr/>
          </p:nvGrpSpPr>
          <p:grpSpPr>
            <a:xfrm>
              <a:off x="440766" y="3663691"/>
              <a:ext cx="3614766" cy="3113269"/>
              <a:chOff x="1887079" y="485573"/>
              <a:chExt cx="5373438" cy="5843009"/>
            </a:xfrm>
          </p:grpSpPr>
          <p:grpSp>
            <p:nvGrpSpPr>
              <p:cNvPr id="50" name="グループ化 49">
                <a:extLst>
                  <a:ext uri="{FF2B5EF4-FFF2-40B4-BE49-F238E27FC236}">
                    <a16:creationId xmlns:a16="http://schemas.microsoft.com/office/drawing/2014/main" id="{DAE8F732-6AFD-42BF-8F40-FE5A1AAE69CC}"/>
                  </a:ext>
                </a:extLst>
              </p:cNvPr>
              <p:cNvGrpSpPr/>
              <p:nvPr/>
            </p:nvGrpSpPr>
            <p:grpSpPr>
              <a:xfrm>
                <a:off x="1887079" y="485573"/>
                <a:ext cx="5364477" cy="5823053"/>
                <a:chOff x="1887079" y="485573"/>
                <a:chExt cx="5364477" cy="5823053"/>
              </a:xfrm>
            </p:grpSpPr>
            <p:pic>
              <p:nvPicPr>
                <p:cNvPr id="47" name="図 46">
                  <a:extLst>
                    <a:ext uri="{FF2B5EF4-FFF2-40B4-BE49-F238E27FC236}">
                      <a16:creationId xmlns:a16="http://schemas.microsoft.com/office/drawing/2014/main" id="{0C924004-E8F6-4957-9D6D-D6ABEE058F91}"/>
                    </a:ext>
                  </a:extLst>
                </p:cNvPr>
                <p:cNvPicPr>
                  <a:picLocks noChangeAspect="1"/>
                </p:cNvPicPr>
                <p:nvPr/>
              </p:nvPicPr>
              <p:blipFill rotWithShape="1">
                <a:blip r:embed="rId2"/>
                <a:srcRect l="20638" t="37232" r="19657" b="27711"/>
                <a:stretch/>
              </p:blipFill>
              <p:spPr>
                <a:xfrm>
                  <a:off x="2343745" y="3904382"/>
                  <a:ext cx="2727179" cy="2404244"/>
                </a:xfrm>
                <a:prstGeom prst="rect">
                  <a:avLst/>
                </a:prstGeom>
              </p:spPr>
            </p:pic>
            <p:pic>
              <p:nvPicPr>
                <p:cNvPr id="49" name="図 48">
                  <a:extLst>
                    <a:ext uri="{FF2B5EF4-FFF2-40B4-BE49-F238E27FC236}">
                      <a16:creationId xmlns:a16="http://schemas.microsoft.com/office/drawing/2014/main" id="{AE05C29E-5D0F-495E-AA29-1143222252A3}"/>
                    </a:ext>
                  </a:extLst>
                </p:cNvPr>
                <p:cNvPicPr>
                  <a:picLocks noChangeAspect="1"/>
                </p:cNvPicPr>
                <p:nvPr/>
              </p:nvPicPr>
              <p:blipFill rotWithShape="1">
                <a:blip r:embed="rId3"/>
                <a:srcRect l="20637" t="24096" r="20696" b="25141"/>
                <a:stretch/>
              </p:blipFill>
              <p:spPr>
                <a:xfrm>
                  <a:off x="1887079" y="485573"/>
                  <a:ext cx="5364477" cy="3481330"/>
                </a:xfrm>
                <a:prstGeom prst="rect">
                  <a:avLst/>
                </a:prstGeom>
              </p:spPr>
            </p:pic>
          </p:grpSp>
          <p:sp>
            <p:nvSpPr>
              <p:cNvPr id="52" name="正方形/長方形 51">
                <a:extLst>
                  <a:ext uri="{FF2B5EF4-FFF2-40B4-BE49-F238E27FC236}">
                    <a16:creationId xmlns:a16="http://schemas.microsoft.com/office/drawing/2014/main" id="{E16025BD-571A-4EF8-87B4-FC95946EA127}"/>
                  </a:ext>
                </a:extLst>
              </p:cNvPr>
              <p:cNvSpPr/>
              <p:nvPr/>
            </p:nvSpPr>
            <p:spPr>
              <a:xfrm>
                <a:off x="1892594" y="485573"/>
                <a:ext cx="5367923" cy="5843009"/>
              </a:xfrm>
              <a:prstGeom prst="rect">
                <a:avLst/>
              </a:prstGeom>
              <a:noFill/>
              <a:ln w="38100">
                <a:solidFill>
                  <a:srgbClr val="A7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59" name="直線矢印コネクタ 58">
              <a:extLst>
                <a:ext uri="{FF2B5EF4-FFF2-40B4-BE49-F238E27FC236}">
                  <a16:creationId xmlns:a16="http://schemas.microsoft.com/office/drawing/2014/main" id="{45AFB911-098D-42B6-9A80-82EA0F332469}"/>
                </a:ext>
              </a:extLst>
            </p:cNvPr>
            <p:cNvCxnSpPr>
              <a:cxnSpLocks/>
            </p:cNvCxnSpPr>
            <p:nvPr/>
          </p:nvCxnSpPr>
          <p:spPr>
            <a:xfrm flipV="1">
              <a:off x="2226539" y="5946487"/>
              <a:ext cx="0" cy="344702"/>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線矢印コネクタ 59">
              <a:extLst>
                <a:ext uri="{FF2B5EF4-FFF2-40B4-BE49-F238E27FC236}">
                  <a16:creationId xmlns:a16="http://schemas.microsoft.com/office/drawing/2014/main" id="{56C7820A-75A1-4941-B8D9-A08A8F0C7350}"/>
                </a:ext>
              </a:extLst>
            </p:cNvPr>
            <p:cNvCxnSpPr>
              <a:cxnSpLocks/>
            </p:cNvCxnSpPr>
            <p:nvPr/>
          </p:nvCxnSpPr>
          <p:spPr>
            <a:xfrm>
              <a:off x="2226539" y="6291189"/>
              <a:ext cx="638724" cy="0"/>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93CA8410-E4DC-4DB7-AF7D-519C6B7A40D8}"/>
                    </a:ext>
                  </a:extLst>
                </p:cNvPr>
                <p:cNvSpPr txBox="1"/>
                <p:nvPr/>
              </p:nvSpPr>
              <p:spPr>
                <a:xfrm>
                  <a:off x="2599555" y="5946487"/>
                  <a:ext cx="1002057" cy="426862"/>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200</a:t>
                  </a:r>
                  <a14:m>
                    <m:oMath xmlns:m="http://schemas.openxmlformats.org/officeDocument/2006/math">
                      <m:r>
                        <m:rPr>
                          <m:sty m:val="p"/>
                        </m:rPr>
                        <a:rPr kumimoji="1" lang="en-US" altLang="ja-JP">
                          <a:solidFill>
                            <a:srgbClr val="1818FF"/>
                          </a:solidFill>
                          <a:latin typeface="Cambria Math" panose="02040503050406030204" pitchFamily="18" charset="0"/>
                        </a:rPr>
                        <m:t>n</m:t>
                      </m:r>
                      <m:r>
                        <m:rPr>
                          <m:sty m:val="p"/>
                        </m:rPr>
                        <a:rPr kumimoji="1" lang="en-US" altLang="ja-JP" b="0" i="0" smtClean="0">
                          <a:solidFill>
                            <a:srgbClr val="1818FF"/>
                          </a:solidFill>
                          <a:latin typeface="Cambria Math" panose="02040503050406030204" pitchFamily="18" charset="0"/>
                        </a:rPr>
                        <m:t>s</m:t>
                      </m:r>
                    </m:oMath>
                  </a14:m>
                  <a:endParaRPr kumimoji="1" lang="ja-JP" altLang="en-US" dirty="0">
                    <a:solidFill>
                      <a:srgbClr val="1818FF"/>
                    </a:solidFill>
                  </a:endParaRPr>
                </a:p>
              </p:txBody>
            </p:sp>
          </mc:Choice>
          <mc:Fallback xmlns="">
            <p:sp>
              <p:nvSpPr>
                <p:cNvPr id="61" name="テキスト ボックス 60">
                  <a:extLst>
                    <a:ext uri="{FF2B5EF4-FFF2-40B4-BE49-F238E27FC236}">
                      <a16:creationId xmlns:a16="http://schemas.microsoft.com/office/drawing/2014/main" id="{93CA8410-E4DC-4DB7-AF7D-519C6B7A40D8}"/>
                    </a:ext>
                  </a:extLst>
                </p:cNvPr>
                <p:cNvSpPr txBox="1">
                  <a:spLocks noRot="1" noChangeAspect="1" noMove="1" noResize="1" noEditPoints="1" noAdjustHandles="1" noChangeArrowheads="1" noChangeShapeType="1" noTextEdit="1"/>
                </p:cNvSpPr>
                <p:nvPr/>
              </p:nvSpPr>
              <p:spPr>
                <a:xfrm>
                  <a:off x="2599555" y="5946487"/>
                  <a:ext cx="1002057" cy="426862"/>
                </a:xfrm>
                <a:prstGeom prst="rect">
                  <a:avLst/>
                </a:prstGeom>
                <a:blipFill>
                  <a:blip r:embed="rId4"/>
                  <a:stretch>
                    <a:fillRect l="-6767" t="-8197" b="-24590"/>
                  </a:stretch>
                </a:blipFill>
              </p:spPr>
              <p:txBody>
                <a:bodyPr/>
                <a:lstStyle/>
                <a:p>
                  <a:r>
                    <a:rPr lang="ja-JP" altLang="en-US">
                      <a:noFill/>
                    </a:rPr>
                    <a:t> </a:t>
                  </a:r>
                </a:p>
              </p:txBody>
            </p:sp>
          </mc:Fallback>
        </mc:AlternateContent>
        <p:sp>
          <p:nvSpPr>
            <p:cNvPr id="62" name="テキスト ボックス 61">
              <a:extLst>
                <a:ext uri="{FF2B5EF4-FFF2-40B4-BE49-F238E27FC236}">
                  <a16:creationId xmlns:a16="http://schemas.microsoft.com/office/drawing/2014/main" id="{823A1D37-63AB-4728-9851-D3F58D41BB30}"/>
                </a:ext>
              </a:extLst>
            </p:cNvPr>
            <p:cNvSpPr txBox="1"/>
            <p:nvPr/>
          </p:nvSpPr>
          <p:spPr>
            <a:xfrm>
              <a:off x="1981631" y="5511584"/>
              <a:ext cx="1002057" cy="426862"/>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0.4mV</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cxnSp>
          <p:nvCxnSpPr>
            <p:cNvPr id="71" name="直線矢印コネクタ 70">
              <a:extLst>
                <a:ext uri="{FF2B5EF4-FFF2-40B4-BE49-F238E27FC236}">
                  <a16:creationId xmlns:a16="http://schemas.microsoft.com/office/drawing/2014/main" id="{5CF60FF2-ED21-4936-A6B7-87204FFAB848}"/>
                </a:ext>
              </a:extLst>
            </p:cNvPr>
            <p:cNvCxnSpPr>
              <a:cxnSpLocks/>
            </p:cNvCxnSpPr>
            <p:nvPr/>
          </p:nvCxnSpPr>
          <p:spPr>
            <a:xfrm flipV="1">
              <a:off x="2243718" y="4612536"/>
              <a:ext cx="0" cy="344702"/>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矢印コネクタ 71">
              <a:extLst>
                <a:ext uri="{FF2B5EF4-FFF2-40B4-BE49-F238E27FC236}">
                  <a16:creationId xmlns:a16="http://schemas.microsoft.com/office/drawing/2014/main" id="{4B5751A7-D483-47D6-8A78-B50BE316731A}"/>
                </a:ext>
              </a:extLst>
            </p:cNvPr>
            <p:cNvCxnSpPr>
              <a:cxnSpLocks/>
            </p:cNvCxnSpPr>
            <p:nvPr/>
          </p:nvCxnSpPr>
          <p:spPr>
            <a:xfrm>
              <a:off x="2243718" y="4957238"/>
              <a:ext cx="638724" cy="0"/>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6D58AA48-8DBC-42AD-8F5C-B52E04F60F33}"/>
                    </a:ext>
                  </a:extLst>
                </p:cNvPr>
                <p:cNvSpPr txBox="1"/>
                <p:nvPr/>
              </p:nvSpPr>
              <p:spPr>
                <a:xfrm>
                  <a:off x="2616734" y="4612536"/>
                  <a:ext cx="883629" cy="369332"/>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50</a:t>
                  </a:r>
                  <a14:m>
                    <m:oMath xmlns:m="http://schemas.openxmlformats.org/officeDocument/2006/math">
                      <m:r>
                        <m:rPr>
                          <m:sty m:val="p"/>
                        </m:rPr>
                        <a:rPr kumimoji="1" lang="en-US" altLang="ja-JP" b="0" i="0" smtClean="0">
                          <a:solidFill>
                            <a:srgbClr val="FF49FF"/>
                          </a:solidFill>
                          <a:latin typeface="Cambria Math" panose="02040503050406030204" pitchFamily="18" charset="0"/>
                        </a:rPr>
                        <m:t>μs</m:t>
                      </m:r>
                    </m:oMath>
                  </a14:m>
                  <a:endParaRPr kumimoji="1" lang="ja-JP" altLang="en-US" dirty="0">
                    <a:solidFill>
                      <a:srgbClr val="FF49FF"/>
                    </a:solidFill>
                  </a:endParaRPr>
                </a:p>
              </p:txBody>
            </p:sp>
          </mc:Choice>
          <mc:Fallback xmlns="">
            <p:sp>
              <p:nvSpPr>
                <p:cNvPr id="73" name="テキスト ボックス 72">
                  <a:extLst>
                    <a:ext uri="{FF2B5EF4-FFF2-40B4-BE49-F238E27FC236}">
                      <a16:creationId xmlns:a16="http://schemas.microsoft.com/office/drawing/2014/main" id="{6D58AA48-8DBC-42AD-8F5C-B52E04F60F33}"/>
                    </a:ext>
                  </a:extLst>
                </p:cNvPr>
                <p:cNvSpPr txBox="1">
                  <a:spLocks noRot="1" noChangeAspect="1" noMove="1" noResize="1" noEditPoints="1" noAdjustHandles="1" noChangeArrowheads="1" noChangeShapeType="1" noTextEdit="1"/>
                </p:cNvSpPr>
                <p:nvPr/>
              </p:nvSpPr>
              <p:spPr>
                <a:xfrm>
                  <a:off x="2616734" y="4612536"/>
                  <a:ext cx="883629" cy="369332"/>
                </a:xfrm>
                <a:prstGeom prst="rect">
                  <a:avLst/>
                </a:prstGeom>
                <a:blipFill>
                  <a:blip r:embed="rId5"/>
                  <a:stretch>
                    <a:fillRect l="-6780" t="-11538" b="-46154"/>
                  </a:stretch>
                </a:blipFill>
              </p:spPr>
              <p:txBody>
                <a:bodyPr/>
                <a:lstStyle/>
                <a:p>
                  <a:r>
                    <a:rPr lang="ja-JP" altLang="en-US">
                      <a:noFill/>
                    </a:rPr>
                    <a:t> </a:t>
                  </a:r>
                </a:p>
              </p:txBody>
            </p:sp>
          </mc:Fallback>
        </mc:AlternateContent>
        <p:sp>
          <p:nvSpPr>
            <p:cNvPr id="74" name="テキスト ボックス 73">
              <a:extLst>
                <a:ext uri="{FF2B5EF4-FFF2-40B4-BE49-F238E27FC236}">
                  <a16:creationId xmlns:a16="http://schemas.microsoft.com/office/drawing/2014/main" id="{67AC477D-CF39-4B6B-AE2A-FC761E16FC62}"/>
                </a:ext>
              </a:extLst>
            </p:cNvPr>
            <p:cNvSpPr txBox="1"/>
            <p:nvPr/>
          </p:nvSpPr>
          <p:spPr>
            <a:xfrm>
              <a:off x="1998810" y="4294395"/>
              <a:ext cx="1102524" cy="426862"/>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10mV</a:t>
              </a:r>
              <a:endParaRPr kumimoji="1" lang="ja-JP" altLang="en-US" dirty="0">
                <a:solidFill>
                  <a:srgbClr val="FF49FF"/>
                </a:solidFill>
                <a:latin typeface="Times New Roman" panose="02020603050405020304" pitchFamily="18" charset="0"/>
                <a:cs typeface="Times New Roman" panose="02020603050405020304" pitchFamily="18" charset="0"/>
              </a:endParaRPr>
            </a:p>
          </p:txBody>
        </p:sp>
        <p:sp>
          <p:nvSpPr>
            <p:cNvPr id="75" name="テキスト ボックス 74">
              <a:extLst>
                <a:ext uri="{FF2B5EF4-FFF2-40B4-BE49-F238E27FC236}">
                  <a16:creationId xmlns:a16="http://schemas.microsoft.com/office/drawing/2014/main" id="{FF1EEFEC-2798-46C2-A23E-B73D50607518}"/>
                </a:ext>
              </a:extLst>
            </p:cNvPr>
            <p:cNvSpPr txBox="1"/>
            <p:nvPr/>
          </p:nvSpPr>
          <p:spPr>
            <a:xfrm>
              <a:off x="527775" y="3739589"/>
              <a:ext cx="664504" cy="533578"/>
            </a:xfrm>
            <a:prstGeom prst="rect">
              <a:avLst/>
            </a:prstGeom>
            <a:noFill/>
          </p:spPr>
          <p:txBody>
            <a:bodyPr wrap="none" rtlCol="0">
              <a:spAutoFit/>
            </a:bodyPr>
            <a:lstStyle/>
            <a:p>
              <a:r>
                <a:rPr kumimoji="1" lang="en-US" altLang="ja-JP" sz="2400" dirty="0">
                  <a:solidFill>
                    <a:srgbClr val="00B0F0"/>
                  </a:solidFill>
                </a:rPr>
                <a:t>3K</a:t>
              </a:r>
              <a:endParaRPr kumimoji="1" lang="ja-JP" altLang="en-US" sz="2400" dirty="0">
                <a:solidFill>
                  <a:srgbClr val="00B0F0"/>
                </a:solidFill>
              </a:endParaRPr>
            </a:p>
          </p:txBody>
        </p:sp>
      </p:grpSp>
      <p:grpSp>
        <p:nvGrpSpPr>
          <p:cNvPr id="78" name="グループ化 77">
            <a:extLst>
              <a:ext uri="{FF2B5EF4-FFF2-40B4-BE49-F238E27FC236}">
                <a16:creationId xmlns:a16="http://schemas.microsoft.com/office/drawing/2014/main" id="{D6D3291B-5ADD-4042-A40F-84F82530AA7C}"/>
              </a:ext>
            </a:extLst>
          </p:cNvPr>
          <p:cNvGrpSpPr/>
          <p:nvPr/>
        </p:nvGrpSpPr>
        <p:grpSpPr>
          <a:xfrm>
            <a:off x="185822" y="1333234"/>
            <a:ext cx="4265966" cy="2684478"/>
            <a:chOff x="4101878" y="3663690"/>
            <a:chExt cx="3613007" cy="3139333"/>
          </a:xfrm>
        </p:grpSpPr>
        <p:grpSp>
          <p:nvGrpSpPr>
            <p:cNvPr id="45" name="グループ化 44">
              <a:extLst>
                <a:ext uri="{FF2B5EF4-FFF2-40B4-BE49-F238E27FC236}">
                  <a16:creationId xmlns:a16="http://schemas.microsoft.com/office/drawing/2014/main" id="{3F7C4253-22FD-40FE-B7FE-8FDB03314CF7}"/>
                </a:ext>
              </a:extLst>
            </p:cNvPr>
            <p:cNvGrpSpPr/>
            <p:nvPr/>
          </p:nvGrpSpPr>
          <p:grpSpPr>
            <a:xfrm>
              <a:off x="4107943" y="3663690"/>
              <a:ext cx="3606942" cy="3139333"/>
              <a:chOff x="-2747407" y="361326"/>
              <a:chExt cx="5407868" cy="3510024"/>
            </a:xfrm>
          </p:grpSpPr>
          <p:grpSp>
            <p:nvGrpSpPr>
              <p:cNvPr id="43" name="グループ化 42">
                <a:extLst>
                  <a:ext uri="{FF2B5EF4-FFF2-40B4-BE49-F238E27FC236}">
                    <a16:creationId xmlns:a16="http://schemas.microsoft.com/office/drawing/2014/main" id="{16C4EF85-D719-4B8F-ADA3-8DA1CC1922F7}"/>
                  </a:ext>
                </a:extLst>
              </p:cNvPr>
              <p:cNvGrpSpPr/>
              <p:nvPr/>
            </p:nvGrpSpPr>
            <p:grpSpPr>
              <a:xfrm>
                <a:off x="-2738333" y="369634"/>
                <a:ext cx="5393465" cy="3501716"/>
                <a:chOff x="1889349" y="562245"/>
                <a:chExt cx="5393465" cy="5905955"/>
              </a:xfrm>
            </p:grpSpPr>
            <p:pic>
              <p:nvPicPr>
                <p:cNvPr id="40" name="図 39">
                  <a:extLst>
                    <a:ext uri="{FF2B5EF4-FFF2-40B4-BE49-F238E27FC236}">
                      <a16:creationId xmlns:a16="http://schemas.microsoft.com/office/drawing/2014/main" id="{3061BE3A-80BC-4003-8FA7-97B84E247C77}"/>
                    </a:ext>
                  </a:extLst>
                </p:cNvPr>
                <p:cNvPicPr>
                  <a:picLocks noChangeAspect="1"/>
                </p:cNvPicPr>
                <p:nvPr/>
              </p:nvPicPr>
              <p:blipFill rotWithShape="1">
                <a:blip r:embed="rId6"/>
                <a:srcRect l="20662" t="37269" r="20398" b="28354"/>
                <a:stretch/>
              </p:blipFill>
              <p:spPr>
                <a:xfrm>
                  <a:off x="1889349" y="4110589"/>
                  <a:ext cx="5389395" cy="2357611"/>
                </a:xfrm>
                <a:prstGeom prst="rect">
                  <a:avLst/>
                </a:prstGeom>
              </p:spPr>
            </p:pic>
            <p:pic>
              <p:nvPicPr>
                <p:cNvPr id="42" name="図 41">
                  <a:extLst>
                    <a:ext uri="{FF2B5EF4-FFF2-40B4-BE49-F238E27FC236}">
                      <a16:creationId xmlns:a16="http://schemas.microsoft.com/office/drawing/2014/main" id="{DC3387E9-B7B7-472C-8795-C1AB9694C093}"/>
                    </a:ext>
                  </a:extLst>
                </p:cNvPr>
                <p:cNvPicPr>
                  <a:picLocks noChangeAspect="1"/>
                </p:cNvPicPr>
                <p:nvPr/>
              </p:nvPicPr>
              <p:blipFill rotWithShape="1">
                <a:blip r:embed="rId7"/>
                <a:srcRect l="20662" t="24096" r="20354" b="23694"/>
                <a:stretch/>
              </p:blipFill>
              <p:spPr>
                <a:xfrm>
                  <a:off x="1889353" y="562245"/>
                  <a:ext cx="5393461" cy="3580482"/>
                </a:xfrm>
                <a:prstGeom prst="rect">
                  <a:avLst/>
                </a:prstGeom>
              </p:spPr>
            </p:pic>
          </p:grpSp>
          <p:sp>
            <p:nvSpPr>
              <p:cNvPr id="44" name="正方形/長方形 43">
                <a:extLst>
                  <a:ext uri="{FF2B5EF4-FFF2-40B4-BE49-F238E27FC236}">
                    <a16:creationId xmlns:a16="http://schemas.microsoft.com/office/drawing/2014/main" id="{A55AA628-D063-4906-8A29-3DC58847F612}"/>
                  </a:ext>
                </a:extLst>
              </p:cNvPr>
              <p:cNvSpPr/>
              <p:nvPr/>
            </p:nvSpPr>
            <p:spPr>
              <a:xfrm>
                <a:off x="-2747407" y="361326"/>
                <a:ext cx="5407868" cy="3484430"/>
              </a:xfrm>
              <a:prstGeom prst="rect">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54" name="直線矢印コネクタ 53">
              <a:extLst>
                <a:ext uri="{FF2B5EF4-FFF2-40B4-BE49-F238E27FC236}">
                  <a16:creationId xmlns:a16="http://schemas.microsoft.com/office/drawing/2014/main" id="{B2197E85-573B-47F4-AC53-FD65D1466875}"/>
                </a:ext>
              </a:extLst>
            </p:cNvPr>
            <p:cNvCxnSpPr>
              <a:cxnSpLocks/>
            </p:cNvCxnSpPr>
            <p:nvPr/>
          </p:nvCxnSpPr>
          <p:spPr>
            <a:xfrm flipV="1">
              <a:off x="5897774" y="5988037"/>
              <a:ext cx="0" cy="344702"/>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4F06C1E9-CC92-455F-B18B-13A51D04C2CC}"/>
                </a:ext>
              </a:extLst>
            </p:cNvPr>
            <p:cNvCxnSpPr>
              <a:cxnSpLocks/>
            </p:cNvCxnSpPr>
            <p:nvPr/>
          </p:nvCxnSpPr>
          <p:spPr>
            <a:xfrm>
              <a:off x="5897774" y="6332739"/>
              <a:ext cx="638724" cy="0"/>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6" name="テキスト ボックス 55">
                  <a:extLst>
                    <a:ext uri="{FF2B5EF4-FFF2-40B4-BE49-F238E27FC236}">
                      <a16:creationId xmlns:a16="http://schemas.microsoft.com/office/drawing/2014/main" id="{94C26A82-911D-408B-AC32-93D1CFC085A4}"/>
                    </a:ext>
                  </a:extLst>
                </p:cNvPr>
                <p:cNvSpPr txBox="1"/>
                <p:nvPr/>
              </p:nvSpPr>
              <p:spPr>
                <a:xfrm>
                  <a:off x="6270788" y="5988036"/>
                  <a:ext cx="1115017" cy="431911"/>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200</a:t>
                  </a:r>
                  <a14:m>
                    <m:oMath xmlns:m="http://schemas.openxmlformats.org/officeDocument/2006/math">
                      <m:r>
                        <m:rPr>
                          <m:sty m:val="p"/>
                        </m:rPr>
                        <a:rPr kumimoji="1" lang="en-US" altLang="ja-JP">
                          <a:solidFill>
                            <a:srgbClr val="1818FF"/>
                          </a:solidFill>
                          <a:latin typeface="Cambria Math" panose="02040503050406030204" pitchFamily="18" charset="0"/>
                        </a:rPr>
                        <m:t>n</m:t>
                      </m:r>
                      <m:r>
                        <m:rPr>
                          <m:sty m:val="p"/>
                        </m:rPr>
                        <a:rPr kumimoji="1" lang="en-US" altLang="ja-JP" b="0" i="0" smtClean="0">
                          <a:solidFill>
                            <a:srgbClr val="1818FF"/>
                          </a:solidFill>
                          <a:latin typeface="Cambria Math" panose="02040503050406030204" pitchFamily="18" charset="0"/>
                        </a:rPr>
                        <m:t>s</m:t>
                      </m:r>
                    </m:oMath>
                  </a14:m>
                  <a:endParaRPr kumimoji="1" lang="ja-JP" altLang="en-US" dirty="0">
                    <a:solidFill>
                      <a:srgbClr val="1818FF"/>
                    </a:solidFill>
                  </a:endParaRPr>
                </a:p>
              </p:txBody>
            </p:sp>
          </mc:Choice>
          <mc:Fallback xmlns="">
            <p:sp>
              <p:nvSpPr>
                <p:cNvPr id="56" name="テキスト ボックス 55">
                  <a:extLst>
                    <a:ext uri="{FF2B5EF4-FFF2-40B4-BE49-F238E27FC236}">
                      <a16:creationId xmlns:a16="http://schemas.microsoft.com/office/drawing/2014/main" id="{94C26A82-911D-408B-AC32-93D1CFC085A4}"/>
                    </a:ext>
                  </a:extLst>
                </p:cNvPr>
                <p:cNvSpPr txBox="1">
                  <a:spLocks noRot="1" noChangeAspect="1" noMove="1" noResize="1" noEditPoints="1" noAdjustHandles="1" noChangeArrowheads="1" noChangeShapeType="1" noTextEdit="1"/>
                </p:cNvSpPr>
                <p:nvPr/>
              </p:nvSpPr>
              <p:spPr>
                <a:xfrm>
                  <a:off x="6270788" y="5988036"/>
                  <a:ext cx="1115017" cy="431911"/>
                </a:xfrm>
                <a:prstGeom prst="rect">
                  <a:avLst/>
                </a:prstGeom>
                <a:blipFill>
                  <a:blip r:embed="rId8"/>
                  <a:stretch>
                    <a:fillRect l="-5405" t="-10000" b="-26667"/>
                  </a:stretch>
                </a:blipFill>
              </p:spPr>
              <p:txBody>
                <a:bodyPr/>
                <a:lstStyle/>
                <a:p>
                  <a:r>
                    <a:rPr lang="ja-JP" altLang="en-US">
                      <a:noFill/>
                    </a:rPr>
                    <a:t> </a:t>
                  </a:r>
                </a:p>
              </p:txBody>
            </p:sp>
          </mc:Fallback>
        </mc:AlternateContent>
        <p:sp>
          <p:nvSpPr>
            <p:cNvPr id="57" name="テキスト ボックス 56">
              <a:extLst>
                <a:ext uri="{FF2B5EF4-FFF2-40B4-BE49-F238E27FC236}">
                  <a16:creationId xmlns:a16="http://schemas.microsoft.com/office/drawing/2014/main" id="{54E89ABE-5946-4691-AA48-7CC49A709E6E}"/>
                </a:ext>
              </a:extLst>
            </p:cNvPr>
            <p:cNvSpPr txBox="1"/>
            <p:nvPr/>
          </p:nvSpPr>
          <p:spPr>
            <a:xfrm>
              <a:off x="5652869" y="5553131"/>
              <a:ext cx="1115019" cy="431911"/>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0.4mV</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cxnSp>
          <p:nvCxnSpPr>
            <p:cNvPr id="63" name="直線矢印コネクタ 62">
              <a:extLst>
                <a:ext uri="{FF2B5EF4-FFF2-40B4-BE49-F238E27FC236}">
                  <a16:creationId xmlns:a16="http://schemas.microsoft.com/office/drawing/2014/main" id="{098618B6-4761-463E-A809-B3436BB0A620}"/>
                </a:ext>
              </a:extLst>
            </p:cNvPr>
            <p:cNvCxnSpPr>
              <a:cxnSpLocks/>
            </p:cNvCxnSpPr>
            <p:nvPr/>
          </p:nvCxnSpPr>
          <p:spPr>
            <a:xfrm flipV="1">
              <a:off x="5897774" y="4608991"/>
              <a:ext cx="0" cy="344702"/>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E4672D13-64D9-4B3F-8725-C0C7E52C33BE}"/>
                </a:ext>
              </a:extLst>
            </p:cNvPr>
            <p:cNvCxnSpPr>
              <a:cxnSpLocks/>
            </p:cNvCxnSpPr>
            <p:nvPr/>
          </p:nvCxnSpPr>
          <p:spPr>
            <a:xfrm>
              <a:off x="5897774" y="4953693"/>
              <a:ext cx="638724" cy="0"/>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5" name="テキスト ボックス 64">
                  <a:extLst>
                    <a:ext uri="{FF2B5EF4-FFF2-40B4-BE49-F238E27FC236}">
                      <a16:creationId xmlns:a16="http://schemas.microsoft.com/office/drawing/2014/main" id="{4EBFCCA0-F213-452C-9BC4-56739970D77B}"/>
                    </a:ext>
                  </a:extLst>
                </p:cNvPr>
                <p:cNvSpPr txBox="1"/>
                <p:nvPr/>
              </p:nvSpPr>
              <p:spPr>
                <a:xfrm>
                  <a:off x="6270789" y="4608991"/>
                  <a:ext cx="883629" cy="369332"/>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50</a:t>
                  </a:r>
                  <a14:m>
                    <m:oMath xmlns:m="http://schemas.openxmlformats.org/officeDocument/2006/math">
                      <m:r>
                        <m:rPr>
                          <m:sty m:val="p"/>
                        </m:rPr>
                        <a:rPr kumimoji="1" lang="en-US" altLang="ja-JP" b="0" i="0" smtClean="0">
                          <a:solidFill>
                            <a:srgbClr val="FF49FF"/>
                          </a:solidFill>
                          <a:latin typeface="Cambria Math" panose="02040503050406030204" pitchFamily="18" charset="0"/>
                        </a:rPr>
                        <m:t>μs</m:t>
                      </m:r>
                    </m:oMath>
                  </a14:m>
                  <a:endParaRPr kumimoji="1" lang="ja-JP" altLang="en-US" dirty="0">
                    <a:solidFill>
                      <a:srgbClr val="FF49FF"/>
                    </a:solidFill>
                  </a:endParaRPr>
                </a:p>
              </p:txBody>
            </p:sp>
          </mc:Choice>
          <mc:Fallback xmlns="">
            <p:sp>
              <p:nvSpPr>
                <p:cNvPr id="65" name="テキスト ボックス 64">
                  <a:extLst>
                    <a:ext uri="{FF2B5EF4-FFF2-40B4-BE49-F238E27FC236}">
                      <a16:creationId xmlns:a16="http://schemas.microsoft.com/office/drawing/2014/main" id="{4EBFCCA0-F213-452C-9BC4-56739970D77B}"/>
                    </a:ext>
                  </a:extLst>
                </p:cNvPr>
                <p:cNvSpPr txBox="1">
                  <a:spLocks noRot="1" noChangeAspect="1" noMove="1" noResize="1" noEditPoints="1" noAdjustHandles="1" noChangeArrowheads="1" noChangeShapeType="1" noTextEdit="1"/>
                </p:cNvSpPr>
                <p:nvPr/>
              </p:nvSpPr>
              <p:spPr>
                <a:xfrm>
                  <a:off x="6270789" y="4608991"/>
                  <a:ext cx="883629" cy="369332"/>
                </a:xfrm>
                <a:prstGeom prst="rect">
                  <a:avLst/>
                </a:prstGeom>
                <a:blipFill>
                  <a:blip r:embed="rId9"/>
                  <a:stretch>
                    <a:fillRect l="-6838" t="-9615" b="-46154"/>
                  </a:stretch>
                </a:blipFill>
              </p:spPr>
              <p:txBody>
                <a:bodyPr/>
                <a:lstStyle/>
                <a:p>
                  <a:r>
                    <a:rPr lang="ja-JP" altLang="en-US">
                      <a:noFill/>
                    </a:rPr>
                    <a:t> </a:t>
                  </a:r>
                </a:p>
              </p:txBody>
            </p:sp>
          </mc:Fallback>
        </mc:AlternateContent>
        <p:sp>
          <p:nvSpPr>
            <p:cNvPr id="66" name="テキスト ボックス 65">
              <a:extLst>
                <a:ext uri="{FF2B5EF4-FFF2-40B4-BE49-F238E27FC236}">
                  <a16:creationId xmlns:a16="http://schemas.microsoft.com/office/drawing/2014/main" id="{77FBAA6A-1D1E-4BD0-A0DD-EF069EB281C2}"/>
                </a:ext>
              </a:extLst>
            </p:cNvPr>
            <p:cNvSpPr txBox="1"/>
            <p:nvPr/>
          </p:nvSpPr>
          <p:spPr>
            <a:xfrm>
              <a:off x="5652869" y="4290848"/>
              <a:ext cx="996637" cy="431911"/>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10mV</a:t>
              </a:r>
              <a:endParaRPr kumimoji="1" lang="ja-JP" altLang="en-US" dirty="0">
                <a:solidFill>
                  <a:srgbClr val="FF49FF"/>
                </a:solidFill>
                <a:latin typeface="Times New Roman" panose="02020603050405020304" pitchFamily="18" charset="0"/>
                <a:cs typeface="Times New Roman" panose="02020603050405020304" pitchFamily="18" charset="0"/>
              </a:endParaRPr>
            </a:p>
          </p:txBody>
        </p:sp>
        <p:sp>
          <p:nvSpPr>
            <p:cNvPr id="76" name="テキスト ボックス 75">
              <a:extLst>
                <a:ext uri="{FF2B5EF4-FFF2-40B4-BE49-F238E27FC236}">
                  <a16:creationId xmlns:a16="http://schemas.microsoft.com/office/drawing/2014/main" id="{78B2BB1F-960F-4CDA-972A-EB8292B9ED41}"/>
                </a:ext>
              </a:extLst>
            </p:cNvPr>
            <p:cNvSpPr txBox="1"/>
            <p:nvPr/>
          </p:nvSpPr>
          <p:spPr>
            <a:xfrm>
              <a:off x="4101878" y="3742144"/>
              <a:ext cx="590847" cy="467904"/>
            </a:xfrm>
            <a:prstGeom prst="rect">
              <a:avLst/>
            </a:prstGeom>
            <a:noFill/>
          </p:spPr>
          <p:txBody>
            <a:bodyPr wrap="none" rtlCol="0">
              <a:spAutoFit/>
            </a:bodyPr>
            <a:lstStyle/>
            <a:p>
              <a:r>
                <a:rPr kumimoji="1" lang="ja-JP" altLang="en-US" sz="2000" dirty="0">
                  <a:solidFill>
                    <a:schemeClr val="accent3"/>
                  </a:solidFill>
                </a:rPr>
                <a:t>室温</a:t>
              </a:r>
              <a:endParaRPr kumimoji="1" lang="ja-JP" altLang="en-US" sz="2400" dirty="0">
                <a:solidFill>
                  <a:schemeClr val="accent3"/>
                </a:solidFill>
              </a:endParaRPr>
            </a:p>
          </p:txBody>
        </p:sp>
      </p:grpSp>
      <p:sp>
        <p:nvSpPr>
          <p:cNvPr id="81" name="テキスト ボックス 80">
            <a:extLst>
              <a:ext uri="{FF2B5EF4-FFF2-40B4-BE49-F238E27FC236}">
                <a16:creationId xmlns:a16="http://schemas.microsoft.com/office/drawing/2014/main" id="{513A3540-E29E-4902-A44E-FF0DBD6828E9}"/>
              </a:ext>
            </a:extLst>
          </p:cNvPr>
          <p:cNvSpPr txBox="1"/>
          <p:nvPr/>
        </p:nvSpPr>
        <p:spPr>
          <a:xfrm>
            <a:off x="231047" y="2808182"/>
            <a:ext cx="962750" cy="369332"/>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input</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82" name="テキスト ボックス 81">
            <a:extLst>
              <a:ext uri="{FF2B5EF4-FFF2-40B4-BE49-F238E27FC236}">
                <a16:creationId xmlns:a16="http://schemas.microsoft.com/office/drawing/2014/main" id="{E08F0177-DD8E-4704-84A4-62A0B201E014}"/>
              </a:ext>
            </a:extLst>
          </p:cNvPr>
          <p:cNvSpPr txBox="1"/>
          <p:nvPr/>
        </p:nvSpPr>
        <p:spPr>
          <a:xfrm>
            <a:off x="215127" y="2111173"/>
            <a:ext cx="1131324" cy="369332"/>
          </a:xfrm>
          <a:prstGeom prst="rect">
            <a:avLst/>
          </a:prstGeom>
          <a:noFill/>
        </p:spPr>
        <p:txBody>
          <a:bodyPr wrap="squar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output</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sp>
        <p:nvSpPr>
          <p:cNvPr id="39" name="コンテンツ プレースホルダー 87">
            <a:extLst>
              <a:ext uri="{FF2B5EF4-FFF2-40B4-BE49-F238E27FC236}">
                <a16:creationId xmlns:a16="http://schemas.microsoft.com/office/drawing/2014/main" id="{EDE1E446-E466-4ACE-8B51-FE24926D45FC}"/>
              </a:ext>
            </a:extLst>
          </p:cNvPr>
          <p:cNvSpPr txBox="1">
            <a:spLocks/>
          </p:cNvSpPr>
          <p:nvPr/>
        </p:nvSpPr>
        <p:spPr>
          <a:xfrm>
            <a:off x="787118" y="4813256"/>
            <a:ext cx="7889522" cy="1711038"/>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20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a:lstStyle>
          <a:p>
            <a:r>
              <a:rPr lang="ja-JP" altLang="en-US"/>
              <a:t>入力電荷</a:t>
            </a:r>
            <a:r>
              <a:rPr lang="en-US" altLang="ja-JP" dirty="0"/>
              <a:t>404fC</a:t>
            </a:r>
            <a:r>
              <a:rPr lang="ja-JP" altLang="en-US"/>
              <a:t>に対し，室温・</a:t>
            </a:r>
            <a:r>
              <a:rPr lang="en-US" altLang="ja-JP" dirty="0"/>
              <a:t>3K</a:t>
            </a:r>
            <a:r>
              <a:rPr lang="ja-JP" altLang="en-US"/>
              <a:t>共に約</a:t>
            </a:r>
            <a:r>
              <a:rPr lang="en-US" altLang="ja-JP" dirty="0"/>
              <a:t>46mV</a:t>
            </a:r>
            <a:r>
              <a:rPr lang="ja-JP" altLang="en-US"/>
              <a:t>の出力信号</a:t>
            </a:r>
            <a:endParaRPr lang="en-US" altLang="ja-JP" dirty="0"/>
          </a:p>
          <a:p>
            <a:pPr lvl="1">
              <a:buFont typeface="Wingdings" panose="05000000000000000000" pitchFamily="2" charset="2"/>
              <a:buChar char="Ø"/>
            </a:pPr>
            <a:r>
              <a:rPr lang="ja-JP" altLang="en-US"/>
              <a:t>予想出力信号</a:t>
            </a:r>
            <a:r>
              <a:rPr lang="en-US" altLang="ja-JP" dirty="0"/>
              <a:t>(~130mV)</a:t>
            </a:r>
          </a:p>
          <a:p>
            <a:r>
              <a:rPr lang="ja-JP" altLang="en-US"/>
              <a:t>観測電流値も正常</a:t>
            </a:r>
            <a:endParaRPr lang="ja-JP" altLang="en-US" dirty="0"/>
          </a:p>
        </p:txBody>
      </p:sp>
      <p:sp>
        <p:nvSpPr>
          <p:cNvPr id="6" name="正方形/長方形 5">
            <a:extLst>
              <a:ext uri="{FF2B5EF4-FFF2-40B4-BE49-F238E27FC236}">
                <a16:creationId xmlns:a16="http://schemas.microsoft.com/office/drawing/2014/main" id="{D94D9DF5-2792-47F5-8B35-A42B7DB52224}"/>
              </a:ext>
            </a:extLst>
          </p:cNvPr>
          <p:cNvSpPr/>
          <p:nvPr/>
        </p:nvSpPr>
        <p:spPr>
          <a:xfrm>
            <a:off x="1896425" y="6297812"/>
            <a:ext cx="4185761" cy="461665"/>
          </a:xfrm>
          <a:prstGeom prst="rect">
            <a:avLst/>
          </a:prstGeom>
        </p:spPr>
        <p:txBody>
          <a:bodyPr wrap="none">
            <a:spAutoFit/>
          </a:bodyPr>
          <a:lstStyle/>
          <a:p>
            <a:r>
              <a:rPr lang="ja-JP" altLang="en-US" sz="2400" dirty="0">
                <a:solidFill>
                  <a:srgbClr val="FB5F80"/>
                </a:solidFill>
              </a:rPr>
              <a:t>バイアス回路が問題だった。</a:t>
            </a:r>
          </a:p>
        </p:txBody>
      </p:sp>
      <p:sp>
        <p:nvSpPr>
          <p:cNvPr id="46" name="矢印: 下 45">
            <a:extLst>
              <a:ext uri="{FF2B5EF4-FFF2-40B4-BE49-F238E27FC236}">
                <a16:creationId xmlns:a16="http://schemas.microsoft.com/office/drawing/2014/main" id="{79696C06-211A-4A59-AD66-1AFC53236839}"/>
              </a:ext>
            </a:extLst>
          </p:cNvPr>
          <p:cNvSpPr/>
          <p:nvPr/>
        </p:nvSpPr>
        <p:spPr>
          <a:xfrm rot="16200000">
            <a:off x="1334275" y="6156261"/>
            <a:ext cx="521208" cy="736065"/>
          </a:xfrm>
          <a:prstGeom prst="downArrow">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a:extLst>
              <a:ext uri="{FF2B5EF4-FFF2-40B4-BE49-F238E27FC236}">
                <a16:creationId xmlns:a16="http://schemas.microsoft.com/office/drawing/2014/main" id="{4CAD68A2-F57F-40A9-B221-ED63ED028C35}"/>
              </a:ext>
            </a:extLst>
          </p:cNvPr>
          <p:cNvSpPr>
            <a:spLocks noGrp="1"/>
          </p:cNvSpPr>
          <p:nvPr>
            <p:ph type="sldNum" sz="quarter" idx="12"/>
          </p:nvPr>
        </p:nvSpPr>
        <p:spPr/>
        <p:txBody>
          <a:bodyPr/>
          <a:lstStyle/>
          <a:p>
            <a:fld id="{D57F1E4F-1CFF-5643-939E-217C01CDF565}" type="slidenum">
              <a:rPr lang="en-US" smtClean="0"/>
              <a:pPr/>
              <a:t>31</a:t>
            </a:fld>
            <a:endParaRPr lang="en-US" dirty="0"/>
          </a:p>
        </p:txBody>
      </p:sp>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4FB468FD-0EF0-4B93-BD1B-7A82EA916E67}"/>
                  </a:ext>
                </a:extLst>
              </p:cNvPr>
              <p:cNvSpPr txBox="1"/>
              <p:nvPr/>
            </p:nvSpPr>
            <p:spPr>
              <a:xfrm>
                <a:off x="1428396" y="4045032"/>
                <a:ext cx="1755767" cy="923330"/>
              </a:xfrm>
              <a:prstGeom prst="rect">
                <a:avLst/>
              </a:prstGeom>
              <a:noFill/>
            </p:spPr>
            <p:txBody>
              <a:bodyPr wrap="square" rtlCol="0">
                <a:spAutoFit/>
              </a:bodyPr>
              <a:lstStyle/>
              <a:p>
                <a:r>
                  <a:rPr kumimoji="1" lang="ja-JP" altLang="en-US" dirty="0">
                    <a:solidFill>
                      <a:schemeClr val="tx2"/>
                    </a:solidFill>
                  </a:rPr>
                  <a:t>観測電流値</a:t>
                </a:r>
                <a:endParaRPr kumimoji="1" lang="en-US" altLang="ja-JP" dirty="0">
                  <a:solidFill>
                    <a:schemeClr val="tx2"/>
                  </a:solidFill>
                </a:endParaRPr>
              </a:p>
              <a:p>
                <a14:m>
                  <m:oMath xmlns:m="http://schemas.openxmlformats.org/officeDocument/2006/math">
                    <m:sSub>
                      <m:sSubPr>
                        <m:ctrlPr>
                          <a:rPr kumimoji="1" lang="en-US" altLang="ja-JP" i="1" dirty="0" smtClean="0">
                            <a:solidFill>
                              <a:srgbClr val="FB5F80"/>
                            </a:solidFill>
                            <a:latin typeface="Cambria Math" panose="02040503050406030204" pitchFamily="18" charset="0"/>
                          </a:rPr>
                        </m:ctrlPr>
                      </m:sSubPr>
                      <m:e>
                        <m:r>
                          <a:rPr kumimoji="1" lang="en-US" altLang="ja-JP" i="1" dirty="0" err="1">
                            <a:solidFill>
                              <a:srgbClr val="FB5F80"/>
                            </a:solidFill>
                            <a:latin typeface="Cambria Math" panose="02040503050406030204" pitchFamily="18" charset="0"/>
                          </a:rPr>
                          <m:t>𝐼</m:t>
                        </m:r>
                      </m:e>
                      <m:sub>
                        <m:r>
                          <m:rPr>
                            <m:sty m:val="p"/>
                          </m:rPr>
                          <a:rPr kumimoji="1" lang="en-US" altLang="ja-JP" dirty="0" err="1">
                            <a:solidFill>
                              <a:srgbClr val="FB5F80"/>
                            </a:solidFill>
                            <a:latin typeface="Cambria Math" panose="02040503050406030204" pitchFamily="18" charset="0"/>
                          </a:rPr>
                          <m:t>dd</m:t>
                        </m:r>
                      </m:sub>
                    </m:sSub>
                    <m:r>
                      <a:rPr kumimoji="1" lang="en-US" altLang="ja-JP" i="1" dirty="0">
                        <a:solidFill>
                          <a:srgbClr val="FB5F80"/>
                        </a:solidFill>
                        <a:latin typeface="Cambria Math" panose="02040503050406030204" pitchFamily="18" charset="0"/>
                      </a:rPr>
                      <m:t>=</m:t>
                    </m:r>
                    <m:r>
                      <a:rPr kumimoji="1" lang="en-US" altLang="ja-JP" b="0" i="1" dirty="0" smtClean="0">
                        <a:solidFill>
                          <a:srgbClr val="FB5F80"/>
                        </a:solidFill>
                        <a:latin typeface="Cambria Math" panose="02040503050406030204" pitchFamily="18" charset="0"/>
                      </a:rPr>
                      <m:t>59.4</m:t>
                    </m:r>
                    <m:r>
                      <m:rPr>
                        <m:sty m:val="p"/>
                      </m:rPr>
                      <a:rPr kumimoji="1" lang="en-US" altLang="ja-JP" dirty="0">
                        <a:solidFill>
                          <a:srgbClr val="FB5F80"/>
                        </a:solidFill>
                        <a:latin typeface="Cambria Math" panose="02040503050406030204" pitchFamily="18" charset="0"/>
                      </a:rPr>
                      <m:t>μA</m:t>
                    </m:r>
                  </m:oMath>
                </a14:m>
                <a:r>
                  <a:rPr kumimoji="1" lang="en-US" altLang="ja-JP" dirty="0">
                    <a:solidFill>
                      <a:srgbClr val="FB5F80"/>
                    </a:solidFill>
                    <a:latin typeface="Cambria Math" panose="02040503050406030204" pitchFamily="18" charset="0"/>
                  </a:rPr>
                  <a:t> </a:t>
                </a:r>
              </a:p>
              <a:p>
                <a14:m>
                  <m:oMath xmlns:m="http://schemas.openxmlformats.org/officeDocument/2006/math">
                    <m:sSub>
                      <m:sSubPr>
                        <m:ctrlPr>
                          <a:rPr kumimoji="1" lang="en-US" altLang="ja-JP" i="1" dirty="0">
                            <a:solidFill>
                              <a:srgbClr val="FB5F80"/>
                            </a:solidFill>
                            <a:latin typeface="Cambria Math" panose="02040503050406030204" pitchFamily="18" charset="0"/>
                          </a:rPr>
                        </m:ctrlPr>
                      </m:sSubPr>
                      <m:e>
                        <m:r>
                          <a:rPr kumimoji="1" lang="en-US" altLang="ja-JP" i="1" dirty="0" err="1">
                            <a:solidFill>
                              <a:srgbClr val="FB5F80"/>
                            </a:solidFill>
                            <a:latin typeface="Cambria Math" panose="02040503050406030204" pitchFamily="18" charset="0"/>
                          </a:rPr>
                          <m:t>𝐼</m:t>
                        </m:r>
                      </m:e>
                      <m:sub>
                        <m:r>
                          <m:rPr>
                            <m:sty m:val="p"/>
                          </m:rPr>
                          <a:rPr kumimoji="1" lang="en-US" altLang="ja-JP" dirty="0" err="1">
                            <a:solidFill>
                              <a:srgbClr val="FB5F80"/>
                            </a:solidFill>
                            <a:latin typeface="Cambria Math" panose="02040503050406030204" pitchFamily="18" charset="0"/>
                          </a:rPr>
                          <m:t>ss</m:t>
                        </m:r>
                      </m:sub>
                    </m:sSub>
                    <m:r>
                      <a:rPr kumimoji="1" lang="en-US" altLang="ja-JP" b="0" i="1" dirty="0" smtClean="0">
                        <a:solidFill>
                          <a:srgbClr val="FB5F80"/>
                        </a:solidFill>
                        <a:latin typeface="Cambria Math" panose="02040503050406030204" pitchFamily="18" charset="0"/>
                      </a:rPr>
                      <m:t> </m:t>
                    </m:r>
                    <m:r>
                      <a:rPr kumimoji="1" lang="en-US" altLang="ja-JP" i="1" dirty="0">
                        <a:solidFill>
                          <a:srgbClr val="FB5F80"/>
                        </a:solidFill>
                        <a:latin typeface="Cambria Math" panose="02040503050406030204" pitchFamily="18" charset="0"/>
                      </a:rPr>
                      <m:t>=</m:t>
                    </m:r>
                    <m:r>
                      <a:rPr kumimoji="1" lang="en-US" altLang="ja-JP" b="0" i="0" dirty="0" smtClean="0">
                        <a:solidFill>
                          <a:srgbClr val="FB5F80"/>
                        </a:solidFill>
                        <a:latin typeface="Cambria Math" panose="02040503050406030204" pitchFamily="18" charset="0"/>
                      </a:rPr>
                      <m:t>−24.9</m:t>
                    </m:r>
                    <m:r>
                      <m:rPr>
                        <m:sty m:val="p"/>
                      </m:rPr>
                      <a:rPr kumimoji="1" lang="en-US" altLang="ja-JP" dirty="0">
                        <a:solidFill>
                          <a:srgbClr val="FB5F80"/>
                        </a:solidFill>
                        <a:latin typeface="Cambria Math" panose="02040503050406030204" pitchFamily="18" charset="0"/>
                      </a:rPr>
                      <m:t>μA</m:t>
                    </m:r>
                  </m:oMath>
                </a14:m>
                <a:r>
                  <a:rPr kumimoji="1" lang="en-US" altLang="ja-JP" dirty="0">
                    <a:solidFill>
                      <a:srgbClr val="FB5F80"/>
                    </a:solidFill>
                  </a:rPr>
                  <a:t> </a:t>
                </a:r>
              </a:p>
            </p:txBody>
          </p:sp>
        </mc:Choice>
        <mc:Fallback xmlns="">
          <p:sp>
            <p:nvSpPr>
              <p:cNvPr id="113" name="テキスト ボックス 112">
                <a:extLst>
                  <a:ext uri="{FF2B5EF4-FFF2-40B4-BE49-F238E27FC236}">
                    <a16:creationId xmlns:a16="http://schemas.microsoft.com/office/drawing/2014/main" id="{4FB468FD-0EF0-4B93-BD1B-7A82EA916E67}"/>
                  </a:ext>
                </a:extLst>
              </p:cNvPr>
              <p:cNvSpPr txBox="1">
                <a:spLocks noRot="1" noChangeAspect="1" noMove="1" noResize="1" noEditPoints="1" noAdjustHandles="1" noChangeArrowheads="1" noChangeShapeType="1" noTextEdit="1"/>
              </p:cNvSpPr>
              <p:nvPr/>
            </p:nvSpPr>
            <p:spPr>
              <a:xfrm>
                <a:off x="1428396" y="4045032"/>
                <a:ext cx="1755767" cy="923330"/>
              </a:xfrm>
              <a:prstGeom prst="rect">
                <a:avLst/>
              </a:prstGeom>
              <a:blipFill>
                <a:blip r:embed="rId10"/>
                <a:stretch>
                  <a:fillRect l="-2143" t="-5479" b="-547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4" name="テキスト ボックス 113">
                <a:extLst>
                  <a:ext uri="{FF2B5EF4-FFF2-40B4-BE49-F238E27FC236}">
                    <a16:creationId xmlns:a16="http://schemas.microsoft.com/office/drawing/2014/main" id="{2332ABA5-B7FA-481C-B06F-A601C7B75964}"/>
                  </a:ext>
                </a:extLst>
              </p:cNvPr>
              <p:cNvSpPr txBox="1"/>
              <p:nvPr/>
            </p:nvSpPr>
            <p:spPr>
              <a:xfrm>
                <a:off x="6289449" y="4047791"/>
                <a:ext cx="1755767" cy="923330"/>
              </a:xfrm>
              <a:prstGeom prst="rect">
                <a:avLst/>
              </a:prstGeom>
              <a:noFill/>
            </p:spPr>
            <p:txBody>
              <a:bodyPr wrap="square" rtlCol="0">
                <a:spAutoFit/>
              </a:bodyPr>
              <a:lstStyle/>
              <a:p>
                <a:r>
                  <a:rPr kumimoji="1" lang="ja-JP" altLang="en-US" dirty="0">
                    <a:solidFill>
                      <a:schemeClr val="tx2"/>
                    </a:solidFill>
                  </a:rPr>
                  <a:t>観測電流値</a:t>
                </a:r>
                <a:endParaRPr kumimoji="1" lang="en-US" altLang="ja-JP" dirty="0">
                  <a:solidFill>
                    <a:schemeClr val="tx2"/>
                  </a:solidFill>
                </a:endParaRPr>
              </a:p>
              <a:p>
                <a14:m>
                  <m:oMath xmlns:m="http://schemas.openxmlformats.org/officeDocument/2006/math">
                    <m:sSub>
                      <m:sSubPr>
                        <m:ctrlPr>
                          <a:rPr kumimoji="1" lang="en-US" altLang="ja-JP" i="1" dirty="0" smtClean="0">
                            <a:solidFill>
                              <a:srgbClr val="FB5F80"/>
                            </a:solidFill>
                            <a:latin typeface="Cambria Math" panose="02040503050406030204" pitchFamily="18" charset="0"/>
                          </a:rPr>
                        </m:ctrlPr>
                      </m:sSubPr>
                      <m:e>
                        <m:r>
                          <a:rPr kumimoji="1" lang="en-US" altLang="ja-JP" i="1" dirty="0" err="1">
                            <a:solidFill>
                              <a:srgbClr val="FB5F80"/>
                            </a:solidFill>
                            <a:latin typeface="Cambria Math" panose="02040503050406030204" pitchFamily="18" charset="0"/>
                          </a:rPr>
                          <m:t>𝐼</m:t>
                        </m:r>
                      </m:e>
                      <m:sub>
                        <m:r>
                          <m:rPr>
                            <m:sty m:val="p"/>
                          </m:rPr>
                          <a:rPr kumimoji="1" lang="en-US" altLang="ja-JP" dirty="0" err="1">
                            <a:solidFill>
                              <a:srgbClr val="FB5F80"/>
                            </a:solidFill>
                            <a:latin typeface="Cambria Math" panose="02040503050406030204" pitchFamily="18" charset="0"/>
                          </a:rPr>
                          <m:t>dd</m:t>
                        </m:r>
                      </m:sub>
                    </m:sSub>
                    <m:r>
                      <a:rPr kumimoji="1" lang="en-US" altLang="ja-JP" i="1" dirty="0">
                        <a:solidFill>
                          <a:srgbClr val="FB5F80"/>
                        </a:solidFill>
                        <a:latin typeface="Cambria Math" panose="02040503050406030204" pitchFamily="18" charset="0"/>
                      </a:rPr>
                      <m:t>=</m:t>
                    </m:r>
                    <m:r>
                      <a:rPr kumimoji="1" lang="en-US" altLang="ja-JP" b="0" i="1" dirty="0" smtClean="0">
                        <a:solidFill>
                          <a:srgbClr val="FB5F80"/>
                        </a:solidFill>
                        <a:latin typeface="Cambria Math" panose="02040503050406030204" pitchFamily="18" charset="0"/>
                      </a:rPr>
                      <m:t>59.4</m:t>
                    </m:r>
                    <m:r>
                      <m:rPr>
                        <m:sty m:val="p"/>
                      </m:rPr>
                      <a:rPr kumimoji="1" lang="en-US" altLang="ja-JP" dirty="0">
                        <a:solidFill>
                          <a:srgbClr val="FB5F80"/>
                        </a:solidFill>
                        <a:latin typeface="Cambria Math" panose="02040503050406030204" pitchFamily="18" charset="0"/>
                      </a:rPr>
                      <m:t>μA</m:t>
                    </m:r>
                  </m:oMath>
                </a14:m>
                <a:r>
                  <a:rPr kumimoji="1" lang="en-US" altLang="ja-JP" dirty="0">
                    <a:solidFill>
                      <a:srgbClr val="FB5F80"/>
                    </a:solidFill>
                    <a:latin typeface="Cambria Math" panose="02040503050406030204" pitchFamily="18" charset="0"/>
                  </a:rPr>
                  <a:t> </a:t>
                </a:r>
              </a:p>
              <a:p>
                <a14:m>
                  <m:oMath xmlns:m="http://schemas.openxmlformats.org/officeDocument/2006/math">
                    <m:sSub>
                      <m:sSubPr>
                        <m:ctrlPr>
                          <a:rPr kumimoji="1" lang="en-US" altLang="ja-JP" i="1" dirty="0">
                            <a:solidFill>
                              <a:srgbClr val="FB5F80"/>
                            </a:solidFill>
                            <a:latin typeface="Cambria Math" panose="02040503050406030204" pitchFamily="18" charset="0"/>
                          </a:rPr>
                        </m:ctrlPr>
                      </m:sSubPr>
                      <m:e>
                        <m:r>
                          <a:rPr kumimoji="1" lang="en-US" altLang="ja-JP" i="1" dirty="0" err="1">
                            <a:solidFill>
                              <a:srgbClr val="FB5F80"/>
                            </a:solidFill>
                            <a:latin typeface="Cambria Math" panose="02040503050406030204" pitchFamily="18" charset="0"/>
                          </a:rPr>
                          <m:t>𝐼</m:t>
                        </m:r>
                      </m:e>
                      <m:sub>
                        <m:r>
                          <m:rPr>
                            <m:sty m:val="p"/>
                          </m:rPr>
                          <a:rPr kumimoji="1" lang="en-US" altLang="ja-JP" dirty="0" err="1">
                            <a:solidFill>
                              <a:srgbClr val="FB5F80"/>
                            </a:solidFill>
                            <a:latin typeface="Cambria Math" panose="02040503050406030204" pitchFamily="18" charset="0"/>
                          </a:rPr>
                          <m:t>ss</m:t>
                        </m:r>
                      </m:sub>
                    </m:sSub>
                    <m:r>
                      <a:rPr kumimoji="1" lang="en-US" altLang="ja-JP" b="0" i="1" dirty="0" smtClean="0">
                        <a:solidFill>
                          <a:srgbClr val="FB5F80"/>
                        </a:solidFill>
                        <a:latin typeface="Cambria Math" panose="02040503050406030204" pitchFamily="18" charset="0"/>
                      </a:rPr>
                      <m:t> </m:t>
                    </m:r>
                    <m:r>
                      <a:rPr kumimoji="1" lang="en-US" altLang="ja-JP" i="1" dirty="0">
                        <a:solidFill>
                          <a:srgbClr val="FB5F80"/>
                        </a:solidFill>
                        <a:latin typeface="Cambria Math" panose="02040503050406030204" pitchFamily="18" charset="0"/>
                      </a:rPr>
                      <m:t>=</m:t>
                    </m:r>
                    <m:r>
                      <a:rPr kumimoji="1" lang="en-US" altLang="ja-JP" b="0" i="0" dirty="0" smtClean="0">
                        <a:solidFill>
                          <a:srgbClr val="FB5F80"/>
                        </a:solidFill>
                        <a:latin typeface="Cambria Math" panose="02040503050406030204" pitchFamily="18" charset="0"/>
                      </a:rPr>
                      <m:t>−26.8</m:t>
                    </m:r>
                    <m:r>
                      <m:rPr>
                        <m:sty m:val="p"/>
                      </m:rPr>
                      <a:rPr kumimoji="1" lang="en-US" altLang="ja-JP" dirty="0">
                        <a:solidFill>
                          <a:srgbClr val="FB5F80"/>
                        </a:solidFill>
                        <a:latin typeface="Cambria Math" panose="02040503050406030204" pitchFamily="18" charset="0"/>
                      </a:rPr>
                      <m:t>μA</m:t>
                    </m:r>
                  </m:oMath>
                </a14:m>
                <a:r>
                  <a:rPr kumimoji="1" lang="en-US" altLang="ja-JP" dirty="0">
                    <a:solidFill>
                      <a:srgbClr val="FB5F80"/>
                    </a:solidFill>
                  </a:rPr>
                  <a:t> </a:t>
                </a:r>
              </a:p>
            </p:txBody>
          </p:sp>
        </mc:Choice>
        <mc:Fallback xmlns="">
          <p:sp>
            <p:nvSpPr>
              <p:cNvPr id="114" name="テキスト ボックス 113">
                <a:extLst>
                  <a:ext uri="{FF2B5EF4-FFF2-40B4-BE49-F238E27FC236}">
                    <a16:creationId xmlns:a16="http://schemas.microsoft.com/office/drawing/2014/main" id="{2332ABA5-B7FA-481C-B06F-A601C7B75964}"/>
                  </a:ext>
                </a:extLst>
              </p:cNvPr>
              <p:cNvSpPr txBox="1">
                <a:spLocks noRot="1" noChangeAspect="1" noMove="1" noResize="1" noEditPoints="1" noAdjustHandles="1" noChangeArrowheads="1" noChangeShapeType="1" noTextEdit="1"/>
              </p:cNvSpPr>
              <p:nvPr/>
            </p:nvSpPr>
            <p:spPr>
              <a:xfrm>
                <a:off x="6289449" y="4047791"/>
                <a:ext cx="1755767" cy="923330"/>
              </a:xfrm>
              <a:prstGeom prst="rect">
                <a:avLst/>
              </a:prstGeom>
              <a:blipFill>
                <a:blip r:embed="rId11"/>
                <a:stretch>
                  <a:fillRect l="-2158" t="-5479" b="-5479"/>
                </a:stretch>
              </a:blipFill>
            </p:spPr>
            <p:txBody>
              <a:bodyPr/>
              <a:lstStyle/>
              <a:p>
                <a:r>
                  <a:rPr lang="ja-JP" altLang="en-US">
                    <a:noFill/>
                  </a:rPr>
                  <a:t> </a:t>
                </a:r>
              </a:p>
            </p:txBody>
          </p:sp>
        </mc:Fallback>
      </mc:AlternateContent>
      <p:cxnSp>
        <p:nvCxnSpPr>
          <p:cNvPr id="9" name="直線矢印コネクタ 8">
            <a:extLst>
              <a:ext uri="{FF2B5EF4-FFF2-40B4-BE49-F238E27FC236}">
                <a16:creationId xmlns:a16="http://schemas.microsoft.com/office/drawing/2014/main" id="{45A2DD37-4FBF-4325-9526-40656296633D}"/>
              </a:ext>
            </a:extLst>
          </p:cNvPr>
          <p:cNvCxnSpPr/>
          <p:nvPr/>
        </p:nvCxnSpPr>
        <p:spPr>
          <a:xfrm>
            <a:off x="3333645" y="4663216"/>
            <a:ext cx="2654426" cy="0"/>
          </a:xfrm>
          <a:prstGeom prst="straightConnector1">
            <a:avLst/>
          </a:prstGeom>
          <a:ln w="57150">
            <a:solidFill>
              <a:srgbClr val="B9FB4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AFCB2FBF-35F8-4988-8797-BAD241D2CF62}"/>
              </a:ext>
            </a:extLst>
          </p:cNvPr>
          <p:cNvSpPr/>
          <p:nvPr/>
        </p:nvSpPr>
        <p:spPr>
          <a:xfrm>
            <a:off x="3991444" y="4263089"/>
            <a:ext cx="1338828" cy="369332"/>
          </a:xfrm>
          <a:prstGeom prst="rect">
            <a:avLst/>
          </a:prstGeom>
        </p:spPr>
        <p:txBody>
          <a:bodyPr wrap="none">
            <a:spAutoFit/>
          </a:bodyPr>
          <a:lstStyle/>
          <a:p>
            <a:r>
              <a:rPr lang="ja-JP" altLang="en-US" dirty="0">
                <a:solidFill>
                  <a:schemeClr val="accent1"/>
                </a:solidFill>
              </a:rPr>
              <a:t>設計値通り</a:t>
            </a:r>
          </a:p>
        </p:txBody>
      </p:sp>
      <p:sp>
        <p:nvSpPr>
          <p:cNvPr id="11" name="正方形/長方形 10">
            <a:extLst>
              <a:ext uri="{FF2B5EF4-FFF2-40B4-BE49-F238E27FC236}">
                <a16:creationId xmlns:a16="http://schemas.microsoft.com/office/drawing/2014/main" id="{7C6AD2BE-F1A6-40DA-9179-67927853E484}"/>
              </a:ext>
            </a:extLst>
          </p:cNvPr>
          <p:cNvSpPr/>
          <p:nvPr/>
        </p:nvSpPr>
        <p:spPr>
          <a:xfrm>
            <a:off x="4660858" y="5495217"/>
            <a:ext cx="3877985" cy="369332"/>
          </a:xfrm>
          <a:prstGeom prst="rect">
            <a:avLst/>
          </a:prstGeom>
          <a:ln>
            <a:noFill/>
          </a:ln>
        </p:spPr>
        <p:txBody>
          <a:bodyPr wrap="none">
            <a:spAutoFit/>
          </a:bodyPr>
          <a:lstStyle/>
          <a:p>
            <a:r>
              <a:rPr lang="ja-JP" altLang="en-US" dirty="0">
                <a:solidFill>
                  <a:srgbClr val="FF8524"/>
                </a:solidFill>
              </a:rPr>
              <a:t>ボンディングによる寄生容量の影響</a:t>
            </a:r>
          </a:p>
        </p:txBody>
      </p:sp>
      <p:sp>
        <p:nvSpPr>
          <p:cNvPr id="115" name="矢印: 下 114">
            <a:extLst>
              <a:ext uri="{FF2B5EF4-FFF2-40B4-BE49-F238E27FC236}">
                <a16:creationId xmlns:a16="http://schemas.microsoft.com/office/drawing/2014/main" id="{C9AFFACA-43D3-42E0-8596-2D7C6E0A50C0}"/>
              </a:ext>
            </a:extLst>
          </p:cNvPr>
          <p:cNvSpPr/>
          <p:nvPr/>
        </p:nvSpPr>
        <p:spPr>
          <a:xfrm rot="16200000">
            <a:off x="4117554" y="5398118"/>
            <a:ext cx="369332" cy="558351"/>
          </a:xfrm>
          <a:prstGeom prst="downArrow">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295438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1B8860-36F7-410C-8006-71061CC97323}"/>
              </a:ext>
            </a:extLst>
          </p:cNvPr>
          <p:cNvSpPr>
            <a:spLocks noGrp="1"/>
          </p:cNvSpPr>
          <p:nvPr>
            <p:ph type="title"/>
          </p:nvPr>
        </p:nvSpPr>
        <p:spPr/>
        <p:txBody>
          <a:bodyPr/>
          <a:lstStyle/>
          <a:p>
            <a:r>
              <a:rPr kumimoji="1" lang="ja-JP" altLang="en-US" dirty="0"/>
              <a:t>バイアス回路抜きの</a:t>
            </a:r>
            <a:r>
              <a:rPr kumimoji="1" lang="en-US" altLang="ja-JP" dirty="0"/>
              <a:t>SOI-STJ5</a:t>
            </a:r>
            <a:r>
              <a:rPr kumimoji="1" lang="ja-JP" altLang="en-US" dirty="0"/>
              <a:t>による</a:t>
            </a:r>
            <a:br>
              <a:rPr kumimoji="1" lang="en-US" altLang="ja-JP" dirty="0"/>
            </a:br>
            <a:r>
              <a:rPr kumimoji="1" lang="ja-JP" altLang="en-US" dirty="0"/>
              <a:t>テスト信号電荷増幅 </a:t>
            </a:r>
            <a:r>
              <a:rPr kumimoji="1" lang="en-US" altLang="ja-JP" dirty="0"/>
              <a:t>@3K</a:t>
            </a:r>
            <a:endParaRPr kumimoji="1" lang="ja-JP" altLang="en-US" dirty="0"/>
          </a:p>
        </p:txBody>
      </p:sp>
      <p:sp>
        <p:nvSpPr>
          <p:cNvPr id="3" name="コンテンツ プレースホルダー 2">
            <a:extLst>
              <a:ext uri="{FF2B5EF4-FFF2-40B4-BE49-F238E27FC236}">
                <a16:creationId xmlns:a16="http://schemas.microsoft.com/office/drawing/2014/main" id="{06BBF2A2-1BC2-444B-9DAD-B3AB8A938742}"/>
              </a:ext>
            </a:extLst>
          </p:cNvPr>
          <p:cNvSpPr>
            <a:spLocks noGrp="1"/>
          </p:cNvSpPr>
          <p:nvPr>
            <p:ph idx="1"/>
          </p:nvPr>
        </p:nvSpPr>
        <p:spPr>
          <a:xfrm>
            <a:off x="4951462" y="1213440"/>
            <a:ext cx="4170716" cy="2211733"/>
          </a:xfrm>
        </p:spPr>
        <p:txBody>
          <a:bodyPr>
            <a:normAutofit/>
          </a:bodyPr>
          <a:lstStyle/>
          <a:p>
            <a:r>
              <a:rPr kumimoji="1" lang="ja-JP" altLang="en-US" dirty="0"/>
              <a:t>入力電荷に対する出力信号の</a:t>
            </a:r>
            <a:br>
              <a:rPr kumimoji="1" lang="en-US" altLang="ja-JP" dirty="0"/>
            </a:br>
            <a:r>
              <a:rPr kumimoji="1" lang="ja-JP" altLang="en-US" dirty="0"/>
              <a:t>大きさ</a:t>
            </a:r>
            <a:br>
              <a:rPr kumimoji="1" lang="en-US" altLang="ja-JP" dirty="0"/>
            </a:br>
            <a:r>
              <a:rPr kumimoji="1" lang="ja-JP" altLang="en-US" dirty="0"/>
              <a:t>→比例して変化</a:t>
            </a:r>
            <a:endParaRPr kumimoji="1" lang="en-US" altLang="ja-JP" dirty="0"/>
          </a:p>
          <a:p>
            <a:r>
              <a:rPr kumimoji="1" lang="ja-JP" altLang="en-US" dirty="0"/>
              <a:t>出力信号のパルス波高分布から</a:t>
            </a:r>
            <a:br>
              <a:rPr kumimoji="1" lang="en-US" altLang="ja-JP" dirty="0"/>
            </a:br>
            <a:r>
              <a:rPr kumimoji="1" lang="ja-JP" altLang="en-US" dirty="0"/>
              <a:t>測定可能な入力電荷量を探る。</a:t>
            </a:r>
          </a:p>
        </p:txBody>
      </p:sp>
      <p:sp>
        <p:nvSpPr>
          <p:cNvPr id="4" name="スライド番号プレースホルダー 3">
            <a:extLst>
              <a:ext uri="{FF2B5EF4-FFF2-40B4-BE49-F238E27FC236}">
                <a16:creationId xmlns:a16="http://schemas.microsoft.com/office/drawing/2014/main" id="{CFDD7903-5F86-4DE6-8F88-3E0BC28021AD}"/>
              </a:ext>
            </a:extLst>
          </p:cNvPr>
          <p:cNvSpPr>
            <a:spLocks noGrp="1"/>
          </p:cNvSpPr>
          <p:nvPr>
            <p:ph type="sldNum" sz="quarter" idx="12"/>
          </p:nvPr>
        </p:nvSpPr>
        <p:spPr>
          <a:xfrm>
            <a:off x="7800476" y="6468200"/>
            <a:ext cx="770468" cy="365125"/>
          </a:xfrm>
        </p:spPr>
        <p:txBody>
          <a:bodyPr/>
          <a:lstStyle/>
          <a:p>
            <a:fld id="{D57F1E4F-1CFF-5643-939E-217C01CDF565}" type="slidenum">
              <a:rPr lang="en-US" smtClean="0"/>
              <a:pPr/>
              <a:t>32</a:t>
            </a:fld>
            <a:endParaRPr lang="en-US" dirty="0"/>
          </a:p>
        </p:txBody>
      </p:sp>
      <p:sp>
        <p:nvSpPr>
          <p:cNvPr id="35" name="矢印: 折線 34">
            <a:extLst>
              <a:ext uri="{FF2B5EF4-FFF2-40B4-BE49-F238E27FC236}">
                <a16:creationId xmlns:a16="http://schemas.microsoft.com/office/drawing/2014/main" id="{F349DC6C-507D-468A-B114-37D7817D16BD}"/>
              </a:ext>
            </a:extLst>
          </p:cNvPr>
          <p:cNvSpPr/>
          <p:nvPr/>
        </p:nvSpPr>
        <p:spPr>
          <a:xfrm flipV="1">
            <a:off x="1486048" y="5490728"/>
            <a:ext cx="1427687" cy="677662"/>
          </a:xfrm>
          <a:prstGeom prst="bentArrow">
            <a:avLst/>
          </a:prstGeom>
          <a:noFill/>
          <a:ln>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D24DFEF1-9B03-4FE1-B62B-25A4C7490A59}"/>
                  </a:ext>
                </a:extLst>
              </p:cNvPr>
              <p:cNvSpPr txBox="1"/>
              <p:nvPr/>
            </p:nvSpPr>
            <p:spPr>
              <a:xfrm>
                <a:off x="46946" y="6130662"/>
                <a:ext cx="3395470" cy="646331"/>
              </a:xfrm>
              <a:prstGeom prst="rect">
                <a:avLst/>
              </a:prstGeom>
              <a:noFill/>
            </p:spPr>
            <p:txBody>
              <a:bodyPr wrap="square" rtlCol="0">
                <a:spAutoFit/>
              </a:bodyPr>
              <a:lstStyle/>
              <a:p>
                <a:r>
                  <a:rPr kumimoji="1" lang="en-US" altLang="ja-JP" dirty="0">
                    <a:solidFill>
                      <a:schemeClr val="accent1"/>
                    </a:solidFill>
                  </a:rPr>
                  <a:t>50</a:t>
                </a:r>
                <a14:m>
                  <m:oMath xmlns:m="http://schemas.openxmlformats.org/officeDocument/2006/math">
                    <m:r>
                      <m:rPr>
                        <m:sty m:val="p"/>
                      </m:rPr>
                      <a:rPr kumimoji="1" lang="en-US" altLang="ja-JP" b="0" i="0" smtClean="0">
                        <a:solidFill>
                          <a:schemeClr val="accent1"/>
                        </a:solidFill>
                        <a:latin typeface="Cambria Math" panose="02040503050406030204" pitchFamily="18" charset="0"/>
                      </a:rPr>
                      <m:t>μs</m:t>
                    </m:r>
                  </m:oMath>
                </a14:m>
                <a:r>
                  <a:rPr kumimoji="1" lang="ja-JP" altLang="en-US" dirty="0">
                    <a:solidFill>
                      <a:schemeClr val="accent1"/>
                    </a:solidFill>
                  </a:rPr>
                  <a:t>間信号を積分</a:t>
                </a:r>
                <a:br>
                  <a:rPr kumimoji="1" lang="en-US" altLang="ja-JP" dirty="0">
                    <a:solidFill>
                      <a:schemeClr val="accent1"/>
                    </a:solidFill>
                  </a:rPr>
                </a:br>
                <a:r>
                  <a:rPr kumimoji="1" lang="en-US" altLang="ja-JP" dirty="0">
                    <a:solidFill>
                      <a:srgbClr val="FF8524"/>
                    </a:solidFill>
                  </a:rPr>
                  <a:t>Qin=</a:t>
                </a:r>
                <a:r>
                  <a:rPr lang="en-US" altLang="ja-JP" dirty="0">
                    <a:solidFill>
                      <a:srgbClr val="FF8524"/>
                    </a:solidFill>
                  </a:rPr>
                  <a:t>40fC </a:t>
                </a:r>
                <a:r>
                  <a:rPr lang="en-US" altLang="ja-JP" dirty="0">
                    <a:solidFill>
                      <a:schemeClr val="accent1"/>
                    </a:solidFill>
                  </a:rPr>
                  <a:t>, </a:t>
                </a:r>
                <a:r>
                  <a:rPr kumimoji="1" lang="en-US" altLang="ja-JP" dirty="0">
                    <a:solidFill>
                      <a:schemeClr val="accent1"/>
                    </a:solidFill>
                  </a:rPr>
                  <a:t>1000</a:t>
                </a:r>
                <a:r>
                  <a:rPr kumimoji="1" lang="ja-JP" altLang="en-US" dirty="0">
                    <a:solidFill>
                      <a:schemeClr val="accent1"/>
                    </a:solidFill>
                  </a:rPr>
                  <a:t>イベント</a:t>
                </a:r>
                <a:endParaRPr kumimoji="1" lang="en-US" altLang="ja-JP" dirty="0">
                  <a:solidFill>
                    <a:schemeClr val="accent1"/>
                  </a:solidFill>
                </a:endParaRPr>
              </a:p>
            </p:txBody>
          </p:sp>
        </mc:Choice>
        <mc:Fallback xmlns="">
          <p:sp>
            <p:nvSpPr>
              <p:cNvPr id="37" name="テキスト ボックス 36">
                <a:extLst>
                  <a:ext uri="{FF2B5EF4-FFF2-40B4-BE49-F238E27FC236}">
                    <a16:creationId xmlns:a16="http://schemas.microsoft.com/office/drawing/2014/main" id="{D24DFEF1-9B03-4FE1-B62B-25A4C7490A59}"/>
                  </a:ext>
                </a:extLst>
              </p:cNvPr>
              <p:cNvSpPr txBox="1">
                <a:spLocks noRot="1" noChangeAspect="1" noMove="1" noResize="1" noEditPoints="1" noAdjustHandles="1" noChangeArrowheads="1" noChangeShapeType="1" noTextEdit="1"/>
              </p:cNvSpPr>
              <p:nvPr/>
            </p:nvSpPr>
            <p:spPr>
              <a:xfrm>
                <a:off x="46946" y="6130662"/>
                <a:ext cx="3395470" cy="646331"/>
              </a:xfrm>
              <a:prstGeom prst="rect">
                <a:avLst/>
              </a:prstGeom>
              <a:blipFill>
                <a:blip r:embed="rId3"/>
                <a:stretch>
                  <a:fillRect l="-1119" t="-7692" b="-13462"/>
                </a:stretch>
              </a:blipFill>
            </p:spPr>
            <p:txBody>
              <a:bodyPr/>
              <a:lstStyle/>
              <a:p>
                <a:r>
                  <a:rPr lang="ja-JP" altLang="en-US">
                    <a:noFill/>
                  </a:rPr>
                  <a:t> </a:t>
                </a:r>
              </a:p>
            </p:txBody>
          </p:sp>
        </mc:Fallback>
      </mc:AlternateContent>
      <p:grpSp>
        <p:nvGrpSpPr>
          <p:cNvPr id="75" name="グループ化 74">
            <a:extLst>
              <a:ext uri="{FF2B5EF4-FFF2-40B4-BE49-F238E27FC236}">
                <a16:creationId xmlns:a16="http://schemas.microsoft.com/office/drawing/2014/main" id="{68535280-514F-4031-B46B-CE8383B9FF31}"/>
              </a:ext>
            </a:extLst>
          </p:cNvPr>
          <p:cNvGrpSpPr/>
          <p:nvPr/>
        </p:nvGrpSpPr>
        <p:grpSpPr>
          <a:xfrm>
            <a:off x="282009" y="1462369"/>
            <a:ext cx="4638937" cy="4032910"/>
            <a:chOff x="282009" y="1462369"/>
            <a:chExt cx="4638937" cy="4032910"/>
          </a:xfrm>
        </p:grpSpPr>
        <p:pic>
          <p:nvPicPr>
            <p:cNvPr id="15" name="図 14">
              <a:extLst>
                <a:ext uri="{FF2B5EF4-FFF2-40B4-BE49-F238E27FC236}">
                  <a16:creationId xmlns:a16="http://schemas.microsoft.com/office/drawing/2014/main" id="{13BCC896-BB01-463E-AF24-8FF954F67FF4}"/>
                </a:ext>
              </a:extLst>
            </p:cNvPr>
            <p:cNvPicPr>
              <a:picLocks noChangeAspect="1"/>
            </p:cNvPicPr>
            <p:nvPr/>
          </p:nvPicPr>
          <p:blipFill rotWithShape="1">
            <a:blip r:embed="rId4">
              <a:extLst>
                <a:ext uri="{28A0092B-C50C-407E-A947-70E740481C1C}">
                  <a14:useLocalDpi xmlns:a14="http://schemas.microsoft.com/office/drawing/2010/main" val="0"/>
                </a:ext>
              </a:extLst>
            </a:blip>
            <a:srcRect l="37499" t="18775" r="18751" b="25176"/>
            <a:stretch/>
          </p:blipFill>
          <p:spPr>
            <a:xfrm>
              <a:off x="433611" y="1473002"/>
              <a:ext cx="4487334" cy="3369734"/>
            </a:xfrm>
            <a:prstGeom prst="rect">
              <a:avLst/>
            </a:prstGeom>
          </p:spPr>
        </p:pic>
        <p:pic>
          <p:nvPicPr>
            <p:cNvPr id="16" name="図 15">
              <a:extLst>
                <a:ext uri="{FF2B5EF4-FFF2-40B4-BE49-F238E27FC236}">
                  <a16:creationId xmlns:a16="http://schemas.microsoft.com/office/drawing/2014/main" id="{EF12B2C8-2648-41F9-B6B9-BA20F72E1BE5}"/>
                </a:ext>
              </a:extLst>
            </p:cNvPr>
            <p:cNvPicPr>
              <a:picLocks noChangeAspect="1"/>
            </p:cNvPicPr>
            <p:nvPr/>
          </p:nvPicPr>
          <p:blipFill rotWithShape="1">
            <a:blip r:embed="rId5">
              <a:clrChange>
                <a:clrFrom>
                  <a:srgbClr val="FFFFFF"/>
                </a:clrFrom>
                <a:clrTo>
                  <a:srgbClr val="FFFFFF">
                    <a:alpha val="0"/>
                  </a:srgbClr>
                </a:clrTo>
              </a:clrChange>
              <a:duotone>
                <a:prstClr val="black"/>
                <a:srgbClr val="00B050">
                  <a:tint val="45000"/>
                  <a:satMod val="400000"/>
                </a:srgbClr>
              </a:duotone>
              <a:extLst>
                <a:ext uri="{28A0092B-C50C-407E-A947-70E740481C1C}">
                  <a14:useLocalDpi xmlns:a14="http://schemas.microsoft.com/office/drawing/2010/main" val="0"/>
                </a:ext>
              </a:extLst>
            </a:blip>
            <a:srcRect l="37499" t="19186" r="18862" b="24603"/>
            <a:stretch/>
          </p:blipFill>
          <p:spPr>
            <a:xfrm>
              <a:off x="433612" y="1606604"/>
              <a:ext cx="4475939" cy="1735688"/>
            </a:xfrm>
            <a:prstGeom prst="rect">
              <a:avLst/>
            </a:prstGeom>
          </p:spPr>
        </p:pic>
        <p:pic>
          <p:nvPicPr>
            <p:cNvPr id="17" name="図 16">
              <a:extLst>
                <a:ext uri="{FF2B5EF4-FFF2-40B4-BE49-F238E27FC236}">
                  <a16:creationId xmlns:a16="http://schemas.microsoft.com/office/drawing/2014/main" id="{912CB69D-9AE4-49DE-9E45-2F295F9E47C9}"/>
                </a:ext>
              </a:extLst>
            </p:cNvPr>
            <p:cNvPicPr>
              <a:picLocks noChangeAspect="1"/>
            </p:cNvPicPr>
            <p:nvPr/>
          </p:nvPicPr>
          <p:blipFill rotWithShape="1">
            <a:blip r:embed="rId6">
              <a:clrChange>
                <a:clrFrom>
                  <a:srgbClr val="FFFFFF"/>
                </a:clrFrom>
                <a:clrTo>
                  <a:srgbClr val="FFFFFF">
                    <a:alpha val="0"/>
                  </a:srgbClr>
                </a:clrTo>
              </a:clrChange>
              <a:duotone>
                <a:prstClr val="black"/>
                <a:srgbClr val="00B0F0">
                  <a:tint val="45000"/>
                  <a:satMod val="400000"/>
                </a:srgbClr>
              </a:duotone>
              <a:extLst>
                <a:ext uri="{28A0092B-C50C-407E-A947-70E740481C1C}">
                  <a14:useLocalDpi xmlns:a14="http://schemas.microsoft.com/office/drawing/2010/main" val="0"/>
                </a:ext>
              </a:extLst>
            </a:blip>
            <a:srcRect l="37569" t="18262" r="18681" b="23704"/>
            <a:stretch/>
          </p:blipFill>
          <p:spPr>
            <a:xfrm>
              <a:off x="433609" y="1590781"/>
              <a:ext cx="4487334" cy="1678013"/>
            </a:xfrm>
            <a:prstGeom prst="rect">
              <a:avLst/>
            </a:prstGeom>
          </p:spPr>
        </p:pic>
        <p:sp>
          <p:nvSpPr>
            <p:cNvPr id="72" name="フリーフォーム: 図形 71">
              <a:extLst>
                <a:ext uri="{FF2B5EF4-FFF2-40B4-BE49-F238E27FC236}">
                  <a16:creationId xmlns:a16="http://schemas.microsoft.com/office/drawing/2014/main" id="{5EFB2383-EE31-4F78-AD0F-BD5CAFBB8589}"/>
                </a:ext>
              </a:extLst>
            </p:cNvPr>
            <p:cNvSpPr/>
            <p:nvPr/>
          </p:nvSpPr>
          <p:spPr>
            <a:xfrm>
              <a:off x="1198179" y="1713186"/>
              <a:ext cx="578069" cy="315310"/>
            </a:xfrm>
            <a:custGeom>
              <a:avLst/>
              <a:gdLst>
                <a:gd name="connsiteX0" fmla="*/ 0 w 578069"/>
                <a:gd name="connsiteY0" fmla="*/ 0 h 315310"/>
                <a:gd name="connsiteX1" fmla="*/ 0 w 578069"/>
                <a:gd name="connsiteY1" fmla="*/ 0 h 315310"/>
                <a:gd name="connsiteX2" fmla="*/ 42042 w 578069"/>
                <a:gd name="connsiteY2" fmla="*/ 84083 h 315310"/>
                <a:gd name="connsiteX3" fmla="*/ 63062 w 578069"/>
                <a:gd name="connsiteY3" fmla="*/ 115614 h 315310"/>
                <a:gd name="connsiteX4" fmla="*/ 73573 w 578069"/>
                <a:gd name="connsiteY4" fmla="*/ 147145 h 315310"/>
                <a:gd name="connsiteX5" fmla="*/ 105104 w 578069"/>
                <a:gd name="connsiteY5" fmla="*/ 210207 h 315310"/>
                <a:gd name="connsiteX6" fmla="*/ 115614 w 578069"/>
                <a:gd name="connsiteY6" fmla="*/ 273269 h 315310"/>
                <a:gd name="connsiteX7" fmla="*/ 147145 w 578069"/>
                <a:gd name="connsiteY7" fmla="*/ 283779 h 315310"/>
                <a:gd name="connsiteX8" fmla="*/ 210207 w 578069"/>
                <a:gd name="connsiteY8" fmla="*/ 315310 h 315310"/>
                <a:gd name="connsiteX9" fmla="*/ 252249 w 578069"/>
                <a:gd name="connsiteY9" fmla="*/ 304800 h 315310"/>
                <a:gd name="connsiteX10" fmla="*/ 283780 w 578069"/>
                <a:gd name="connsiteY10" fmla="*/ 241738 h 315310"/>
                <a:gd name="connsiteX11" fmla="*/ 304800 w 578069"/>
                <a:gd name="connsiteY11" fmla="*/ 210207 h 315310"/>
                <a:gd name="connsiteX12" fmla="*/ 315311 w 578069"/>
                <a:gd name="connsiteY12" fmla="*/ 178676 h 315310"/>
                <a:gd name="connsiteX13" fmla="*/ 346842 w 578069"/>
                <a:gd name="connsiteY13" fmla="*/ 168165 h 315310"/>
                <a:gd name="connsiteX14" fmla="*/ 367862 w 578069"/>
                <a:gd name="connsiteY14" fmla="*/ 136634 h 315310"/>
                <a:gd name="connsiteX15" fmla="*/ 399393 w 578069"/>
                <a:gd name="connsiteY15" fmla="*/ 126124 h 315310"/>
                <a:gd name="connsiteX16" fmla="*/ 430924 w 578069"/>
                <a:gd name="connsiteY16" fmla="*/ 105103 h 315310"/>
                <a:gd name="connsiteX17" fmla="*/ 441435 w 578069"/>
                <a:gd name="connsiteY17" fmla="*/ 73572 h 315310"/>
                <a:gd name="connsiteX18" fmla="*/ 536028 w 578069"/>
                <a:gd name="connsiteY18" fmla="*/ 31531 h 315310"/>
                <a:gd name="connsiteX19" fmla="*/ 578069 w 578069"/>
                <a:gd name="connsiteY19" fmla="*/ 21021 h 315310"/>
                <a:gd name="connsiteX20" fmla="*/ 0 w 578069"/>
                <a:gd name="connsiteY20" fmla="*/ 0 h 31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8069" h="315310">
                  <a:moveTo>
                    <a:pt x="0" y="0"/>
                  </a:moveTo>
                  <a:lnTo>
                    <a:pt x="0" y="0"/>
                  </a:lnTo>
                  <a:cubicBezTo>
                    <a:pt x="14014" y="28028"/>
                    <a:pt x="27037" y="56573"/>
                    <a:pt x="42042" y="84083"/>
                  </a:cubicBezTo>
                  <a:cubicBezTo>
                    <a:pt x="48091" y="95172"/>
                    <a:pt x="57413" y="104316"/>
                    <a:pt x="63062" y="115614"/>
                  </a:cubicBezTo>
                  <a:cubicBezTo>
                    <a:pt x="68017" y="125523"/>
                    <a:pt x="68618" y="137236"/>
                    <a:pt x="73573" y="147145"/>
                  </a:cubicBezTo>
                  <a:cubicBezTo>
                    <a:pt x="114322" y="228644"/>
                    <a:pt x="78684" y="130952"/>
                    <a:pt x="105104" y="210207"/>
                  </a:cubicBezTo>
                  <a:cubicBezTo>
                    <a:pt x="108607" y="231228"/>
                    <a:pt x="105041" y="254766"/>
                    <a:pt x="115614" y="273269"/>
                  </a:cubicBezTo>
                  <a:cubicBezTo>
                    <a:pt x="121111" y="282888"/>
                    <a:pt x="137236" y="278824"/>
                    <a:pt x="147145" y="283779"/>
                  </a:cubicBezTo>
                  <a:cubicBezTo>
                    <a:pt x="228643" y="324528"/>
                    <a:pt x="130953" y="288893"/>
                    <a:pt x="210207" y="315310"/>
                  </a:cubicBezTo>
                  <a:cubicBezTo>
                    <a:pt x="224221" y="311807"/>
                    <a:pt x="240230" y="312813"/>
                    <a:pt x="252249" y="304800"/>
                  </a:cubicBezTo>
                  <a:cubicBezTo>
                    <a:pt x="274837" y="289742"/>
                    <a:pt x="273289" y="262720"/>
                    <a:pt x="283780" y="241738"/>
                  </a:cubicBezTo>
                  <a:cubicBezTo>
                    <a:pt x="289429" y="230440"/>
                    <a:pt x="299151" y="221505"/>
                    <a:pt x="304800" y="210207"/>
                  </a:cubicBezTo>
                  <a:cubicBezTo>
                    <a:pt x="309755" y="200298"/>
                    <a:pt x="307477" y="186510"/>
                    <a:pt x="315311" y="178676"/>
                  </a:cubicBezTo>
                  <a:cubicBezTo>
                    <a:pt x="323145" y="170842"/>
                    <a:pt x="336332" y="171669"/>
                    <a:pt x="346842" y="168165"/>
                  </a:cubicBezTo>
                  <a:cubicBezTo>
                    <a:pt x="353849" y="157655"/>
                    <a:pt x="357998" y="144525"/>
                    <a:pt x="367862" y="136634"/>
                  </a:cubicBezTo>
                  <a:cubicBezTo>
                    <a:pt x="376513" y="129713"/>
                    <a:pt x="389484" y="131079"/>
                    <a:pt x="399393" y="126124"/>
                  </a:cubicBezTo>
                  <a:cubicBezTo>
                    <a:pt x="410691" y="120475"/>
                    <a:pt x="420414" y="112110"/>
                    <a:pt x="430924" y="105103"/>
                  </a:cubicBezTo>
                  <a:cubicBezTo>
                    <a:pt x="434428" y="94593"/>
                    <a:pt x="434514" y="82223"/>
                    <a:pt x="441435" y="73572"/>
                  </a:cubicBezTo>
                  <a:cubicBezTo>
                    <a:pt x="459604" y="50861"/>
                    <a:pt x="516761" y="37953"/>
                    <a:pt x="536028" y="31531"/>
                  </a:cubicBezTo>
                  <a:cubicBezTo>
                    <a:pt x="570881" y="19913"/>
                    <a:pt x="556481" y="21021"/>
                    <a:pt x="578069" y="21021"/>
                  </a:cubicBezTo>
                  <a:lnTo>
                    <a:pt x="0" y="0"/>
                  </a:lnTo>
                  <a:close/>
                </a:path>
              </a:pathLst>
            </a:custGeom>
            <a:pattFill prst="pct25">
              <a:fgClr>
                <a:srgbClr val="FFC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extLst>
                <a:ext uri="{FF2B5EF4-FFF2-40B4-BE49-F238E27FC236}">
                  <a16:creationId xmlns:a16="http://schemas.microsoft.com/office/drawing/2014/main" id="{5FDFE4EF-CB0F-468F-90F2-71E8480EA687}"/>
                </a:ext>
              </a:extLst>
            </p:cNvPr>
            <p:cNvPicPr>
              <a:picLocks noChangeAspect="1"/>
            </p:cNvPicPr>
            <p:nvPr/>
          </p:nvPicPr>
          <p:blipFill rotWithShape="1">
            <a:blip r:embed="rId7">
              <a:clrChange>
                <a:clrFrom>
                  <a:srgbClr val="FFFFFF"/>
                </a:clrFrom>
                <a:clrTo>
                  <a:srgbClr val="FFFFFF">
                    <a:alpha val="0"/>
                  </a:srgbClr>
                </a:clrTo>
              </a:clrChange>
              <a:duotone>
                <a:prstClr val="black"/>
                <a:srgbClr val="FFC000">
                  <a:tint val="45000"/>
                  <a:satMod val="400000"/>
                </a:srgbClr>
              </a:duotone>
              <a:extLst>
                <a:ext uri="{28A0092B-C50C-407E-A947-70E740481C1C}">
                  <a14:useLocalDpi xmlns:a14="http://schemas.microsoft.com/office/drawing/2010/main" val="0"/>
                </a:ext>
              </a:extLst>
            </a:blip>
            <a:srcRect l="37567" t="20247" r="18683" b="22626"/>
            <a:stretch/>
          </p:blipFill>
          <p:spPr>
            <a:xfrm>
              <a:off x="433612" y="1695956"/>
              <a:ext cx="4487334" cy="370832"/>
            </a:xfrm>
            <a:prstGeom prst="rect">
              <a:avLst/>
            </a:prstGeom>
          </p:spPr>
        </p:pic>
        <p:grpSp>
          <p:nvGrpSpPr>
            <p:cNvPr id="19" name="グループ化 18">
              <a:extLst>
                <a:ext uri="{FF2B5EF4-FFF2-40B4-BE49-F238E27FC236}">
                  <a16:creationId xmlns:a16="http://schemas.microsoft.com/office/drawing/2014/main" id="{51AF3E80-D035-43DB-9501-4E0CF3BBAE2B}"/>
                </a:ext>
              </a:extLst>
            </p:cNvPr>
            <p:cNvGrpSpPr/>
            <p:nvPr/>
          </p:nvGrpSpPr>
          <p:grpSpPr>
            <a:xfrm>
              <a:off x="2083172" y="2354136"/>
              <a:ext cx="1897983" cy="953056"/>
              <a:chOff x="6414265" y="2722208"/>
              <a:chExt cx="2256092" cy="1087154"/>
            </a:xfrm>
          </p:grpSpPr>
          <p:cxnSp>
            <p:nvCxnSpPr>
              <p:cNvPr id="20" name="直線矢印コネクタ 19">
                <a:extLst>
                  <a:ext uri="{FF2B5EF4-FFF2-40B4-BE49-F238E27FC236}">
                    <a16:creationId xmlns:a16="http://schemas.microsoft.com/office/drawing/2014/main" id="{7BFD769A-4CA4-434E-8573-8583C123B0E6}"/>
                  </a:ext>
                </a:extLst>
              </p:cNvPr>
              <p:cNvCxnSpPr>
                <a:cxnSpLocks/>
              </p:cNvCxnSpPr>
              <p:nvPr/>
            </p:nvCxnSpPr>
            <p:spPr>
              <a:xfrm flipV="1">
                <a:off x="6863980" y="3061866"/>
                <a:ext cx="0" cy="747496"/>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A09F5709-BC5D-4B03-A13A-204D5A1C63FA}"/>
                  </a:ext>
                </a:extLst>
              </p:cNvPr>
              <p:cNvCxnSpPr>
                <a:cxnSpLocks/>
              </p:cNvCxnSpPr>
              <p:nvPr/>
            </p:nvCxnSpPr>
            <p:spPr>
              <a:xfrm>
                <a:off x="6863981" y="3809359"/>
                <a:ext cx="1404054"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E00EB7DE-A1D5-4E3D-9957-6A923D6F6B71}"/>
                  </a:ext>
                </a:extLst>
              </p:cNvPr>
              <p:cNvSpPr txBox="1"/>
              <p:nvPr/>
            </p:nvSpPr>
            <p:spPr>
              <a:xfrm>
                <a:off x="6414265" y="2722208"/>
                <a:ext cx="978170" cy="421298"/>
              </a:xfrm>
              <a:prstGeom prst="rect">
                <a:avLst/>
              </a:prstGeom>
              <a:noFill/>
            </p:spPr>
            <p:txBody>
              <a:bodyPr wrap="square" rtlCol="0">
                <a:spAutoFit/>
              </a:bodyPr>
              <a:lstStyle/>
              <a:p>
                <a:r>
                  <a:rPr lang="en-US" altLang="ja-JP" dirty="0">
                    <a:solidFill>
                      <a:schemeClr val="accent1"/>
                    </a:solidFill>
                  </a:rPr>
                  <a:t>10</a:t>
                </a:r>
                <a:r>
                  <a:rPr kumimoji="1" lang="en-US" altLang="ja-JP" dirty="0">
                    <a:solidFill>
                      <a:schemeClr val="accent1"/>
                    </a:solidFill>
                  </a:rPr>
                  <a:t>mV</a:t>
                </a:r>
                <a:endParaRPr kumimoji="1" lang="ja-JP" altLang="en-US" dirty="0">
                  <a:solidFill>
                    <a:schemeClr val="accent1"/>
                  </a:solidFill>
                </a:endParaRPr>
              </a:p>
            </p:txBody>
          </p:sp>
          <p:sp>
            <p:nvSpPr>
              <p:cNvPr id="23" name="テキスト ボックス 22">
                <a:extLst>
                  <a:ext uri="{FF2B5EF4-FFF2-40B4-BE49-F238E27FC236}">
                    <a16:creationId xmlns:a16="http://schemas.microsoft.com/office/drawing/2014/main" id="{4C584291-C4EA-4269-9DA8-B408E303273B}"/>
                  </a:ext>
                </a:extLst>
              </p:cNvPr>
              <p:cNvSpPr txBox="1"/>
              <p:nvPr/>
            </p:nvSpPr>
            <p:spPr>
              <a:xfrm>
                <a:off x="7546870" y="3347939"/>
                <a:ext cx="1123487" cy="421298"/>
              </a:xfrm>
              <a:prstGeom prst="rect">
                <a:avLst/>
              </a:prstGeom>
              <a:noFill/>
            </p:spPr>
            <p:txBody>
              <a:bodyPr wrap="square" rtlCol="0">
                <a:spAutoFit/>
              </a:bodyPr>
              <a:lstStyle/>
              <a:p>
                <a:r>
                  <a:rPr kumimoji="1" lang="en-US" altLang="ja-JP" dirty="0">
                    <a:solidFill>
                      <a:schemeClr val="accent1"/>
                    </a:solidFill>
                  </a:rPr>
                  <a:t>100μs</a:t>
                </a:r>
                <a:endParaRPr kumimoji="1" lang="ja-JP" altLang="en-US" dirty="0">
                  <a:solidFill>
                    <a:schemeClr val="accent1"/>
                  </a:solidFill>
                </a:endParaRPr>
              </a:p>
            </p:txBody>
          </p:sp>
        </p:grpSp>
        <p:sp>
          <p:nvSpPr>
            <p:cNvPr id="14" name="正方形/長方形 13">
              <a:extLst>
                <a:ext uri="{FF2B5EF4-FFF2-40B4-BE49-F238E27FC236}">
                  <a16:creationId xmlns:a16="http://schemas.microsoft.com/office/drawing/2014/main" id="{B45263BB-03A3-499F-B347-910973EC0322}"/>
                </a:ext>
              </a:extLst>
            </p:cNvPr>
            <p:cNvSpPr/>
            <p:nvPr/>
          </p:nvSpPr>
          <p:spPr>
            <a:xfrm>
              <a:off x="433609" y="1473002"/>
              <a:ext cx="4487334" cy="3369734"/>
            </a:xfrm>
            <a:prstGeom prst="rect">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8D14359-770E-4A9E-AD7D-8815C367E494}"/>
                </a:ext>
              </a:extLst>
            </p:cNvPr>
            <p:cNvSpPr txBox="1"/>
            <p:nvPr/>
          </p:nvSpPr>
          <p:spPr>
            <a:xfrm>
              <a:off x="3283586" y="1928722"/>
              <a:ext cx="1500602" cy="1477328"/>
            </a:xfrm>
            <a:prstGeom prst="rect">
              <a:avLst/>
            </a:prstGeom>
            <a:noFill/>
          </p:spPr>
          <p:txBody>
            <a:bodyPr wrap="square" rtlCol="0">
              <a:spAutoFit/>
            </a:bodyPr>
            <a:lstStyle/>
            <a:p>
              <a:r>
                <a:rPr kumimoji="1" lang="ja-JP" altLang="en-US" dirty="0"/>
                <a:t>入力電荷</a:t>
              </a:r>
              <a:r>
                <a:rPr kumimoji="1" lang="en-US" altLang="ja-JP" dirty="0"/>
                <a:t>Qin</a:t>
              </a:r>
            </a:p>
            <a:p>
              <a:pPr algn="r"/>
              <a:r>
                <a:rPr lang="en-US" altLang="ja-JP" dirty="0">
                  <a:solidFill>
                    <a:srgbClr val="FF0000"/>
                  </a:solidFill>
                </a:rPr>
                <a:t>404fC</a:t>
              </a:r>
            </a:p>
            <a:p>
              <a:pPr algn="r"/>
              <a:r>
                <a:rPr lang="en-US" altLang="ja-JP" dirty="0">
                  <a:solidFill>
                    <a:srgbClr val="00B050"/>
                  </a:solidFill>
                </a:rPr>
                <a:t>200fC</a:t>
              </a:r>
            </a:p>
            <a:p>
              <a:pPr algn="r"/>
              <a:r>
                <a:rPr kumimoji="1" lang="en-US" altLang="ja-JP" dirty="0">
                  <a:solidFill>
                    <a:srgbClr val="00B0F0"/>
                  </a:solidFill>
                </a:rPr>
                <a:t>188fC</a:t>
              </a:r>
            </a:p>
            <a:p>
              <a:pPr algn="r"/>
              <a:r>
                <a:rPr lang="en-US" altLang="ja-JP" dirty="0">
                  <a:solidFill>
                    <a:schemeClr val="accent5"/>
                  </a:solidFill>
                </a:rPr>
                <a:t>40fC</a:t>
              </a:r>
              <a:endParaRPr kumimoji="1" lang="ja-JP" altLang="en-US" dirty="0">
                <a:solidFill>
                  <a:schemeClr val="accent5"/>
                </a:solidFill>
              </a:endParaRPr>
            </a:p>
          </p:txBody>
        </p:sp>
        <p:sp>
          <p:nvSpPr>
            <p:cNvPr id="7" name="テキスト ボックス 6">
              <a:extLst>
                <a:ext uri="{FF2B5EF4-FFF2-40B4-BE49-F238E27FC236}">
                  <a16:creationId xmlns:a16="http://schemas.microsoft.com/office/drawing/2014/main" id="{3AAEB35D-F23C-4BB1-9ADA-D2A6DCBD321B}"/>
                </a:ext>
              </a:extLst>
            </p:cNvPr>
            <p:cNvSpPr txBox="1"/>
            <p:nvPr/>
          </p:nvSpPr>
          <p:spPr>
            <a:xfrm>
              <a:off x="575640" y="1711836"/>
              <a:ext cx="540533" cy="461665"/>
            </a:xfrm>
            <a:prstGeom prst="rect">
              <a:avLst/>
            </a:prstGeom>
            <a:noFill/>
          </p:spPr>
          <p:txBody>
            <a:bodyPr wrap="none" rtlCol="0">
              <a:spAutoFit/>
            </a:bodyPr>
            <a:lstStyle/>
            <a:p>
              <a:r>
                <a:rPr kumimoji="1" lang="en-US" altLang="ja-JP" sz="2400" dirty="0">
                  <a:solidFill>
                    <a:schemeClr val="accent3"/>
                  </a:solidFill>
                </a:rPr>
                <a:t>3K</a:t>
              </a:r>
              <a:endParaRPr kumimoji="1" lang="ja-JP" altLang="en-US" sz="2400" dirty="0">
                <a:solidFill>
                  <a:schemeClr val="accent3"/>
                </a:solidFill>
              </a:endParaRPr>
            </a:p>
          </p:txBody>
        </p:sp>
        <p:cxnSp>
          <p:nvCxnSpPr>
            <p:cNvPr id="8" name="直線コネクタ 7">
              <a:extLst>
                <a:ext uri="{FF2B5EF4-FFF2-40B4-BE49-F238E27FC236}">
                  <a16:creationId xmlns:a16="http://schemas.microsoft.com/office/drawing/2014/main" id="{CB009185-4D3E-4BDF-AD32-F0EBFBE67489}"/>
                </a:ext>
              </a:extLst>
            </p:cNvPr>
            <p:cNvCxnSpPr/>
            <p:nvPr/>
          </p:nvCxnSpPr>
          <p:spPr>
            <a:xfrm>
              <a:off x="1201387" y="1462369"/>
              <a:ext cx="0" cy="336973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30B81E2B-75DE-4D12-AFE1-30AFE6AEBF2A}"/>
                </a:ext>
              </a:extLst>
            </p:cNvPr>
            <p:cNvCxnSpPr/>
            <p:nvPr/>
          </p:nvCxnSpPr>
          <p:spPr>
            <a:xfrm>
              <a:off x="1789722" y="1462369"/>
              <a:ext cx="0" cy="336973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E6810FD2-3B8E-4D43-8370-1A54052A2561}"/>
                </a:ext>
              </a:extLst>
            </p:cNvPr>
            <p:cNvCxnSpPr/>
            <p:nvPr/>
          </p:nvCxnSpPr>
          <p:spPr>
            <a:xfrm>
              <a:off x="598874" y="1462369"/>
              <a:ext cx="0" cy="336973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3438B24A-FB3B-49E5-BBD2-DCC64DBC07DB}"/>
                </a:ext>
              </a:extLst>
            </p:cNvPr>
            <p:cNvCxnSpPr/>
            <p:nvPr/>
          </p:nvCxnSpPr>
          <p:spPr>
            <a:xfrm>
              <a:off x="1201387" y="4842736"/>
              <a:ext cx="596486"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25598B3D-2801-4404-B3EB-1CE2858CAE54}"/>
                </a:ext>
              </a:extLst>
            </p:cNvPr>
            <p:cNvCxnSpPr/>
            <p:nvPr/>
          </p:nvCxnSpPr>
          <p:spPr>
            <a:xfrm>
              <a:off x="598875" y="4835648"/>
              <a:ext cx="596486" cy="0"/>
            </a:xfrm>
            <a:prstGeom prst="straightConnector1">
              <a:avLst/>
            </a:prstGeom>
            <a:ln w="38100">
              <a:solidFill>
                <a:srgbClr val="1818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8B35358B-0C75-4074-8F74-9E6E78225EFE}"/>
                </a:ext>
              </a:extLst>
            </p:cNvPr>
            <p:cNvSpPr txBox="1"/>
            <p:nvPr/>
          </p:nvSpPr>
          <p:spPr>
            <a:xfrm>
              <a:off x="1195361" y="4846281"/>
              <a:ext cx="945156" cy="646331"/>
            </a:xfrm>
            <a:prstGeom prst="rect">
              <a:avLst/>
            </a:prstGeom>
            <a:noFill/>
          </p:spPr>
          <p:txBody>
            <a:bodyPr wrap="square" rtlCol="0">
              <a:spAutoFit/>
            </a:bodyPr>
            <a:lstStyle/>
            <a:p>
              <a:r>
                <a:rPr kumimoji="1" lang="en-US" altLang="ja-JP" dirty="0">
                  <a:solidFill>
                    <a:srgbClr val="FF0000"/>
                  </a:solidFill>
                </a:rPr>
                <a:t>50μs</a:t>
              </a:r>
            </a:p>
            <a:p>
              <a:r>
                <a:rPr kumimoji="1" lang="en-US" altLang="ja-JP" dirty="0">
                  <a:solidFill>
                    <a:srgbClr val="FF0000"/>
                  </a:solidFill>
                </a:rPr>
                <a:t>signal</a:t>
              </a:r>
              <a:endParaRPr kumimoji="1" lang="ja-JP" altLang="en-US" dirty="0">
                <a:solidFill>
                  <a:srgbClr val="FF0000"/>
                </a:solidFill>
              </a:endParaRPr>
            </a:p>
          </p:txBody>
        </p:sp>
        <p:sp>
          <p:nvSpPr>
            <p:cNvPr id="28" name="テキスト ボックス 27">
              <a:extLst>
                <a:ext uri="{FF2B5EF4-FFF2-40B4-BE49-F238E27FC236}">
                  <a16:creationId xmlns:a16="http://schemas.microsoft.com/office/drawing/2014/main" id="{252EC20B-0768-4FBA-A708-69F078FA5A34}"/>
                </a:ext>
              </a:extLst>
            </p:cNvPr>
            <p:cNvSpPr txBox="1"/>
            <p:nvPr/>
          </p:nvSpPr>
          <p:spPr>
            <a:xfrm>
              <a:off x="282009" y="4848948"/>
              <a:ext cx="945156" cy="646331"/>
            </a:xfrm>
            <a:prstGeom prst="rect">
              <a:avLst/>
            </a:prstGeom>
            <a:noFill/>
          </p:spPr>
          <p:txBody>
            <a:bodyPr wrap="square" rtlCol="0">
              <a:spAutoFit/>
            </a:bodyPr>
            <a:lstStyle/>
            <a:p>
              <a:pPr algn="r"/>
              <a:r>
                <a:rPr kumimoji="1" lang="en-US" altLang="ja-JP" dirty="0">
                  <a:solidFill>
                    <a:srgbClr val="1818FF"/>
                  </a:solidFill>
                </a:rPr>
                <a:t>50μs</a:t>
              </a:r>
            </a:p>
            <a:p>
              <a:pPr algn="r"/>
              <a:r>
                <a:rPr kumimoji="1" lang="en-US" altLang="ja-JP" dirty="0">
                  <a:solidFill>
                    <a:srgbClr val="1818FF"/>
                  </a:solidFill>
                </a:rPr>
                <a:t>pedestal</a:t>
              </a:r>
              <a:endParaRPr kumimoji="1" lang="ja-JP" altLang="en-US" dirty="0">
                <a:solidFill>
                  <a:srgbClr val="1818FF"/>
                </a:solidFill>
              </a:endParaRPr>
            </a:p>
          </p:txBody>
        </p:sp>
      </p:grpSp>
      <p:grpSp>
        <p:nvGrpSpPr>
          <p:cNvPr id="31" name="グループ化 30">
            <a:extLst>
              <a:ext uri="{FF2B5EF4-FFF2-40B4-BE49-F238E27FC236}">
                <a16:creationId xmlns:a16="http://schemas.microsoft.com/office/drawing/2014/main" id="{E2BC84E4-34C1-403A-88ED-2967E433360D}"/>
              </a:ext>
            </a:extLst>
          </p:cNvPr>
          <p:cNvGrpSpPr/>
          <p:nvPr/>
        </p:nvGrpSpPr>
        <p:grpSpPr>
          <a:xfrm>
            <a:off x="3016814" y="3429000"/>
            <a:ext cx="5073214" cy="3351024"/>
            <a:chOff x="3016814" y="3429000"/>
            <a:chExt cx="5073214" cy="3351024"/>
          </a:xfrm>
        </p:grpSpPr>
        <p:grpSp>
          <p:nvGrpSpPr>
            <p:cNvPr id="47" name="グループ化 46">
              <a:extLst>
                <a:ext uri="{FF2B5EF4-FFF2-40B4-BE49-F238E27FC236}">
                  <a16:creationId xmlns:a16="http://schemas.microsoft.com/office/drawing/2014/main" id="{7BDA505B-D23C-4029-A7E5-F4D18498AE03}"/>
                </a:ext>
              </a:extLst>
            </p:cNvPr>
            <p:cNvGrpSpPr/>
            <p:nvPr/>
          </p:nvGrpSpPr>
          <p:grpSpPr>
            <a:xfrm>
              <a:off x="3016814" y="3429000"/>
              <a:ext cx="5073214" cy="3344166"/>
              <a:chOff x="523737" y="1290293"/>
              <a:chExt cx="3950330" cy="2605855"/>
            </a:xfrm>
          </p:grpSpPr>
          <p:pic>
            <p:nvPicPr>
              <p:cNvPr id="48" name="図 47">
                <a:extLst>
                  <a:ext uri="{FF2B5EF4-FFF2-40B4-BE49-F238E27FC236}">
                    <a16:creationId xmlns:a16="http://schemas.microsoft.com/office/drawing/2014/main" id="{8BB4822C-E3F6-479E-A4E1-A1032C053F1F}"/>
                  </a:ext>
                </a:extLst>
              </p:cNvPr>
              <p:cNvPicPr>
                <a:picLocks noChangeAspect="1"/>
              </p:cNvPicPr>
              <p:nvPr/>
            </p:nvPicPr>
            <p:blipFill rotWithShape="1">
              <a:blip r:embed="rId8"/>
              <a:srcRect l="6267" t="12894" r="1512" b="4330"/>
              <a:stretch/>
            </p:blipFill>
            <p:spPr>
              <a:xfrm>
                <a:off x="568113" y="1290293"/>
                <a:ext cx="3905954" cy="2605855"/>
              </a:xfrm>
              <a:prstGeom prst="rect">
                <a:avLst/>
              </a:prstGeom>
              <a:solidFill>
                <a:srgbClr val="FFFFFF">
                  <a:shade val="85000"/>
                </a:srgbClr>
              </a:solidFill>
              <a:ln w="28575"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49" name="直線コネクタ 48">
                <a:extLst>
                  <a:ext uri="{FF2B5EF4-FFF2-40B4-BE49-F238E27FC236}">
                    <a16:creationId xmlns:a16="http://schemas.microsoft.com/office/drawing/2014/main" id="{9A1217E2-998D-478B-92ED-BFCEB8AFEBF4}"/>
                  </a:ext>
                </a:extLst>
              </p:cNvPr>
              <p:cNvCxnSpPr/>
              <p:nvPr/>
            </p:nvCxnSpPr>
            <p:spPr>
              <a:xfrm>
                <a:off x="1550251" y="1418739"/>
                <a:ext cx="0" cy="2301575"/>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6E78BED3-DE59-4A69-82AF-105C910EACCF}"/>
                  </a:ext>
                </a:extLst>
              </p:cNvPr>
              <p:cNvCxnSpPr/>
              <p:nvPr/>
            </p:nvCxnSpPr>
            <p:spPr>
              <a:xfrm>
                <a:off x="2691479" y="1422234"/>
                <a:ext cx="0" cy="2301575"/>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81F3D3C1-B972-49AB-96F2-FA1D04A64711}"/>
                  </a:ext>
                </a:extLst>
              </p:cNvPr>
              <p:cNvCxnSpPr/>
              <p:nvPr/>
            </p:nvCxnSpPr>
            <p:spPr>
              <a:xfrm>
                <a:off x="1537702" y="2584018"/>
                <a:ext cx="1162384" cy="0"/>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正方形/長方形 56">
                <a:extLst>
                  <a:ext uri="{FF2B5EF4-FFF2-40B4-BE49-F238E27FC236}">
                    <a16:creationId xmlns:a16="http://schemas.microsoft.com/office/drawing/2014/main" id="{4F0D514E-EB24-4053-8FBF-C439CC62428C}"/>
                  </a:ext>
                </a:extLst>
              </p:cNvPr>
              <p:cNvSpPr/>
              <p:nvPr/>
            </p:nvSpPr>
            <p:spPr>
              <a:xfrm>
                <a:off x="766055" y="2068784"/>
                <a:ext cx="686406" cy="369332"/>
              </a:xfrm>
              <a:prstGeom prst="rect">
                <a:avLst/>
              </a:prstGeom>
            </p:spPr>
            <p:txBody>
              <a:bodyPr wrap="none">
                <a:spAutoFit/>
              </a:bodyPr>
              <a:lstStyle/>
              <a:p>
                <a:r>
                  <a:rPr kumimoji="1" lang="en-US" altLang="ja-JP" dirty="0">
                    <a:solidFill>
                      <a:srgbClr val="FF0000"/>
                    </a:solidFill>
                  </a:rPr>
                  <a:t>signal</a:t>
                </a:r>
                <a:endParaRPr kumimoji="1" lang="ja-JP" altLang="en-US" dirty="0">
                  <a:solidFill>
                    <a:srgbClr val="FF0000"/>
                  </a:solidFill>
                </a:endParaRPr>
              </a:p>
            </p:txBody>
          </p:sp>
          <p:sp>
            <p:nvSpPr>
              <p:cNvPr id="60" name="正方形/長方形 59">
                <a:extLst>
                  <a:ext uri="{FF2B5EF4-FFF2-40B4-BE49-F238E27FC236}">
                    <a16:creationId xmlns:a16="http://schemas.microsoft.com/office/drawing/2014/main" id="{EB53EB5A-2149-49F3-A8C3-A2F21F8FF1B3}"/>
                  </a:ext>
                </a:extLst>
              </p:cNvPr>
              <p:cNvSpPr/>
              <p:nvPr/>
            </p:nvSpPr>
            <p:spPr>
              <a:xfrm>
                <a:off x="2713875" y="1983990"/>
                <a:ext cx="952504" cy="369332"/>
              </a:xfrm>
              <a:prstGeom prst="rect">
                <a:avLst/>
              </a:prstGeom>
            </p:spPr>
            <p:txBody>
              <a:bodyPr wrap="none">
                <a:spAutoFit/>
              </a:bodyPr>
              <a:lstStyle/>
              <a:p>
                <a:pPr algn="r"/>
                <a:r>
                  <a:rPr kumimoji="1" lang="en-US" altLang="ja-JP" dirty="0">
                    <a:solidFill>
                      <a:srgbClr val="1818FF"/>
                    </a:solidFill>
                  </a:rPr>
                  <a:t>pedestal</a:t>
                </a:r>
                <a:endParaRPr kumimoji="1" lang="ja-JP" altLang="en-US" dirty="0">
                  <a:solidFill>
                    <a:srgbClr val="1818FF"/>
                  </a:solidFill>
                </a:endParaRPr>
              </a:p>
            </p:txBody>
          </p:sp>
          <p:sp>
            <p:nvSpPr>
              <p:cNvPr id="67" name="正方形/長方形 66">
                <a:extLst>
                  <a:ext uri="{FF2B5EF4-FFF2-40B4-BE49-F238E27FC236}">
                    <a16:creationId xmlns:a16="http://schemas.microsoft.com/office/drawing/2014/main" id="{73F7609E-B777-4DD3-B7EB-F5FBDE0B7F5A}"/>
                  </a:ext>
                </a:extLst>
              </p:cNvPr>
              <p:cNvSpPr/>
              <p:nvPr/>
            </p:nvSpPr>
            <p:spPr>
              <a:xfrm>
                <a:off x="1776640" y="2234315"/>
                <a:ext cx="747356" cy="287792"/>
              </a:xfrm>
              <a:prstGeom prst="rect">
                <a:avLst/>
              </a:prstGeom>
              <a:pattFill prst="pct20">
                <a:fgClr>
                  <a:srgbClr val="FFC000"/>
                </a:fgClr>
                <a:bgClr>
                  <a:schemeClr val="bg1"/>
                </a:bgClr>
              </a:pattFill>
            </p:spPr>
            <p:txBody>
              <a:bodyPr wrap="square">
                <a:spAutoFit/>
              </a:bodyPr>
              <a:lstStyle/>
              <a:p>
                <a:r>
                  <a:rPr lang="en-US" altLang="ja-JP" dirty="0"/>
                  <a:t>output</a:t>
                </a:r>
                <a:endParaRPr lang="ja-JP" altLang="en-US" dirty="0"/>
              </a:p>
            </p:txBody>
          </p:sp>
          <p:cxnSp>
            <p:nvCxnSpPr>
              <p:cNvPr id="70" name="直線矢印コネクタ 69">
                <a:extLst>
                  <a:ext uri="{FF2B5EF4-FFF2-40B4-BE49-F238E27FC236}">
                    <a16:creationId xmlns:a16="http://schemas.microsoft.com/office/drawing/2014/main" id="{5B7D26E8-BDB6-4427-8BA1-D9138FA18961}"/>
                  </a:ext>
                </a:extLst>
              </p:cNvPr>
              <p:cNvCxnSpPr/>
              <p:nvPr/>
            </p:nvCxnSpPr>
            <p:spPr>
              <a:xfrm>
                <a:off x="1337475" y="2791604"/>
                <a:ext cx="229972" cy="0"/>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1" name="正方形/長方形 70">
                    <a:extLst>
                      <a:ext uri="{FF2B5EF4-FFF2-40B4-BE49-F238E27FC236}">
                        <a16:creationId xmlns:a16="http://schemas.microsoft.com/office/drawing/2014/main" id="{F18AD394-D00D-4337-A025-D486538B730D}"/>
                      </a:ext>
                    </a:extLst>
                  </p:cNvPr>
                  <p:cNvSpPr/>
                  <p:nvPr/>
                </p:nvSpPr>
                <p:spPr>
                  <a:xfrm>
                    <a:off x="858306" y="2772063"/>
                    <a:ext cx="1008746" cy="31600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kumimoji="1" lang="en-US" altLang="ja-JP" i="1" smtClean="0">
                              <a:latin typeface="Cambria Math" panose="02040503050406030204" pitchFamily="18" charset="0"/>
                            </a:rPr>
                            <m:t>𝑅𝑀</m:t>
                          </m:r>
                          <m:sSub>
                            <m:sSubPr>
                              <m:ctrlPr>
                                <a:rPr kumimoji="1" lang="en-US" altLang="ja-JP" i="1">
                                  <a:latin typeface="Cambria Math" panose="02040503050406030204" pitchFamily="18" charset="0"/>
                                </a:rPr>
                              </m:ctrlPr>
                            </m:sSubPr>
                            <m:e>
                              <m:r>
                                <a:rPr kumimoji="1" lang="en-US" altLang="ja-JP" i="1">
                                  <a:latin typeface="Cambria Math" panose="02040503050406030204" pitchFamily="18" charset="0"/>
                                </a:rPr>
                                <m:t>𝑆</m:t>
                              </m:r>
                            </m:e>
                            <m:sub>
                              <m:r>
                                <m:rPr>
                                  <m:sty m:val="p"/>
                                </m:rPr>
                                <a:rPr kumimoji="1" lang="en-US" altLang="ja-JP" b="0" i="0" smtClean="0">
                                  <a:latin typeface="Cambria Math" panose="02040503050406030204" pitchFamily="18" charset="0"/>
                                </a:rPr>
                                <m:t>output</m:t>
                              </m:r>
                            </m:sub>
                          </m:sSub>
                        </m:oMath>
                      </m:oMathPara>
                    </a14:m>
                    <a:endParaRPr lang="ja-JP" altLang="en-US" dirty="0"/>
                  </a:p>
                </p:txBody>
              </p:sp>
            </mc:Choice>
            <mc:Fallback xmlns="">
              <p:sp>
                <p:nvSpPr>
                  <p:cNvPr id="71" name="正方形/長方形 70">
                    <a:extLst>
                      <a:ext uri="{FF2B5EF4-FFF2-40B4-BE49-F238E27FC236}">
                        <a16:creationId xmlns:a16="http://schemas.microsoft.com/office/drawing/2014/main" id="{F18AD394-D00D-4337-A025-D486538B730D}"/>
                      </a:ext>
                    </a:extLst>
                  </p:cNvPr>
                  <p:cNvSpPr>
                    <a:spLocks noRot="1" noChangeAspect="1" noMove="1" noResize="1" noEditPoints="1" noAdjustHandles="1" noChangeArrowheads="1" noChangeShapeType="1" noTextEdit="1"/>
                  </p:cNvSpPr>
                  <p:nvPr/>
                </p:nvSpPr>
                <p:spPr>
                  <a:xfrm>
                    <a:off x="858306" y="2772063"/>
                    <a:ext cx="1008746" cy="316001"/>
                  </a:xfrm>
                  <a:prstGeom prst="rect">
                    <a:avLst/>
                  </a:prstGeom>
                  <a:blipFill>
                    <a:blip r:embed="rId9"/>
                    <a:stretch>
                      <a:fillRect b="-4478"/>
                    </a:stretch>
                  </a:blipFill>
                </p:spPr>
                <p:txBody>
                  <a:bodyPr/>
                  <a:lstStyle/>
                  <a:p>
                    <a:r>
                      <a:rPr lang="ja-JP" altLang="en-US">
                        <a:noFill/>
                      </a:rPr>
                      <a:t> </a:t>
                    </a:r>
                  </a:p>
                </p:txBody>
              </p:sp>
            </mc:Fallback>
          </mc:AlternateContent>
          <p:sp>
            <p:nvSpPr>
              <p:cNvPr id="73" name="テキスト ボックス 72">
                <a:extLst>
                  <a:ext uri="{FF2B5EF4-FFF2-40B4-BE49-F238E27FC236}">
                    <a16:creationId xmlns:a16="http://schemas.microsoft.com/office/drawing/2014/main" id="{476029F8-B0A0-4590-B3E0-0FC239FF3CB3}"/>
                  </a:ext>
                </a:extLst>
              </p:cNvPr>
              <p:cNvSpPr txBox="1"/>
              <p:nvPr/>
            </p:nvSpPr>
            <p:spPr>
              <a:xfrm>
                <a:off x="523737" y="1372831"/>
                <a:ext cx="1116409" cy="340497"/>
              </a:xfrm>
              <a:prstGeom prst="rect">
                <a:avLst/>
              </a:prstGeom>
              <a:noFill/>
            </p:spPr>
            <p:txBody>
              <a:bodyPr wrap="square" rtlCol="0">
                <a:spAutoFit/>
              </a:bodyPr>
              <a:lstStyle/>
              <a:p>
                <a:r>
                  <a:rPr kumimoji="1" lang="ja-JP" altLang="en-US" sz="2000" dirty="0"/>
                  <a:t>出力信号</a:t>
                </a:r>
              </a:p>
            </p:txBody>
          </p:sp>
        </p:grpSp>
        <p:sp>
          <p:nvSpPr>
            <p:cNvPr id="24" name="正方形/長方形 23">
              <a:extLst>
                <a:ext uri="{FF2B5EF4-FFF2-40B4-BE49-F238E27FC236}">
                  <a16:creationId xmlns:a16="http://schemas.microsoft.com/office/drawing/2014/main" id="{A651D324-CD5C-4CC9-A404-802E0D22E4A9}"/>
                </a:ext>
              </a:extLst>
            </p:cNvPr>
            <p:cNvSpPr/>
            <p:nvPr/>
          </p:nvSpPr>
          <p:spPr>
            <a:xfrm>
              <a:off x="6230267" y="6629400"/>
              <a:ext cx="770468" cy="988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dirty="0"/>
                <a:t>&gt;</a:t>
              </a:r>
              <a:endParaRPr kumimoji="1" lang="ja-JP" altLang="en-US" sz="2000" dirty="0"/>
            </a:p>
          </p:txBody>
        </p:sp>
        <p:sp>
          <p:nvSpPr>
            <p:cNvPr id="30" name="テキスト ボックス 29">
              <a:extLst>
                <a:ext uri="{FF2B5EF4-FFF2-40B4-BE49-F238E27FC236}">
                  <a16:creationId xmlns:a16="http://schemas.microsoft.com/office/drawing/2014/main" id="{14E48B6C-6A20-4B7D-A3FF-9B4E562F4A0D}"/>
                </a:ext>
              </a:extLst>
            </p:cNvPr>
            <p:cNvSpPr txBox="1"/>
            <p:nvPr/>
          </p:nvSpPr>
          <p:spPr>
            <a:xfrm>
              <a:off x="6822182" y="6441470"/>
              <a:ext cx="689612" cy="338554"/>
            </a:xfrm>
            <a:prstGeom prst="rect">
              <a:avLst/>
            </a:prstGeom>
            <a:noFill/>
          </p:spPr>
          <p:txBody>
            <a:bodyPr wrap="none" rtlCol="0">
              <a:spAutoFit/>
            </a:bodyPr>
            <a:lstStyle/>
            <a:p>
              <a:r>
                <a:rPr kumimoji="1" lang="en-US" altLang="ja-JP" sz="1600" dirty="0"/>
                <a:t>V</a:t>
              </a:r>
              <a:r>
                <a:rPr kumimoji="1" lang="ja-JP" altLang="en-US" sz="1600" dirty="0"/>
                <a:t>✕</a:t>
              </a:r>
              <a:r>
                <a:rPr kumimoji="1" lang="en-US" altLang="ja-JP" sz="1600" dirty="0" err="1"/>
                <a:t>μs</a:t>
              </a:r>
              <a:endParaRPr kumimoji="1" lang="ja-JP" altLang="en-US" sz="1600" dirty="0"/>
            </a:p>
          </p:txBody>
        </p:sp>
      </p:grpSp>
    </p:spTree>
    <p:extLst>
      <p:ext uri="{BB962C8B-B14F-4D97-AF65-F5344CB8AC3E}">
        <p14:creationId xmlns:p14="http://schemas.microsoft.com/office/powerpoint/2010/main" val="2054805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A30BBA4-C08A-4FBC-A4DB-1C082CEF98A0}"/>
              </a:ext>
            </a:extLst>
          </p:cNvPr>
          <p:cNvSpPr>
            <a:spLocks noGrp="1"/>
          </p:cNvSpPr>
          <p:nvPr>
            <p:ph type="title"/>
          </p:nvPr>
        </p:nvSpPr>
        <p:spPr/>
        <p:txBody>
          <a:bodyPr/>
          <a:lstStyle/>
          <a:p>
            <a:r>
              <a:rPr lang="ja-JP" altLang="en-US" dirty="0"/>
              <a:t>バイアス回路抜きの</a:t>
            </a:r>
            <a:r>
              <a:rPr lang="en-US" altLang="ja-JP" dirty="0"/>
              <a:t>SOI-STJ5</a:t>
            </a:r>
            <a:r>
              <a:rPr lang="ja-JP" altLang="en-US" dirty="0"/>
              <a:t>による</a:t>
            </a:r>
            <a:br>
              <a:rPr lang="en-US" altLang="ja-JP" dirty="0"/>
            </a:br>
            <a:r>
              <a:rPr lang="ja-JP" altLang="en-US" dirty="0"/>
              <a:t>テスト信号電荷増幅</a:t>
            </a:r>
            <a:r>
              <a:rPr lang="en-US" altLang="ja-JP" dirty="0"/>
              <a:t> @3K</a:t>
            </a:r>
            <a:endParaRPr kumimoji="1" lang="ja-JP" altLang="en-US" dirty="0"/>
          </a:p>
        </p:txBody>
      </p:sp>
      <p:graphicFrame>
        <p:nvGraphicFramePr>
          <p:cNvPr id="41" name="グラフ 40">
            <a:extLst>
              <a:ext uri="{FF2B5EF4-FFF2-40B4-BE49-F238E27FC236}">
                <a16:creationId xmlns:a16="http://schemas.microsoft.com/office/drawing/2014/main" id="{8C8E2E44-023A-4CBE-ADA4-EB376340D057}"/>
              </a:ext>
            </a:extLst>
          </p:cNvPr>
          <p:cNvGraphicFramePr>
            <a:graphicFrameLocks/>
          </p:cNvGraphicFramePr>
          <p:nvPr>
            <p:extLst>
              <p:ext uri="{D42A27DB-BD31-4B8C-83A1-F6EECF244321}">
                <p14:modId xmlns:p14="http://schemas.microsoft.com/office/powerpoint/2010/main" val="3184932890"/>
              </p:ext>
            </p:extLst>
          </p:nvPr>
        </p:nvGraphicFramePr>
        <p:xfrm>
          <a:off x="4449462" y="1409802"/>
          <a:ext cx="4822058" cy="3792871"/>
        </p:xfrm>
        <a:graphic>
          <a:graphicData uri="http://schemas.openxmlformats.org/drawingml/2006/chart">
            <c:chart xmlns:c="http://schemas.openxmlformats.org/drawingml/2006/chart" xmlns:r="http://schemas.openxmlformats.org/officeDocument/2006/relationships" r:id="rId3"/>
          </a:graphicData>
        </a:graphic>
      </p:graphicFrame>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D235D375-E7AC-4F71-871D-D787BA5D32D4}"/>
                  </a:ext>
                </a:extLst>
              </p:cNvPr>
              <p:cNvSpPr txBox="1"/>
              <p:nvPr/>
            </p:nvSpPr>
            <p:spPr>
              <a:xfrm>
                <a:off x="5374250" y="3179030"/>
                <a:ext cx="3769750" cy="42652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1" i="1" smtClean="0">
                              <a:solidFill>
                                <a:schemeClr val="accent2"/>
                              </a:solidFill>
                              <a:latin typeface="Cambria Math" panose="02040503050406030204" pitchFamily="18" charset="0"/>
                            </a:rPr>
                          </m:ctrlPr>
                        </m:sSubPr>
                        <m:e>
                          <m:r>
                            <a:rPr kumimoji="1" lang="en-US" altLang="ja-JP" sz="2000" b="1" i="1" smtClean="0">
                              <a:solidFill>
                                <a:schemeClr val="accent2"/>
                              </a:solidFill>
                              <a:latin typeface="Cambria Math" panose="02040503050406030204" pitchFamily="18" charset="0"/>
                            </a:rPr>
                            <m:t>𝝈</m:t>
                          </m:r>
                        </m:e>
                        <m:sub>
                          <m:sSub>
                            <m:sSubPr>
                              <m:ctrlPr>
                                <a:rPr kumimoji="1" lang="en-US" altLang="ja-JP" sz="2000" b="1" i="1" smtClean="0">
                                  <a:solidFill>
                                    <a:schemeClr val="accent2"/>
                                  </a:solidFill>
                                  <a:latin typeface="Cambria Math" panose="02040503050406030204" pitchFamily="18" charset="0"/>
                                </a:rPr>
                              </m:ctrlPr>
                            </m:sSubPr>
                            <m:e>
                              <m:r>
                                <a:rPr kumimoji="1" lang="en-US" altLang="ja-JP" sz="2000" b="1" i="1" smtClean="0">
                                  <a:solidFill>
                                    <a:schemeClr val="accent2"/>
                                  </a:solidFill>
                                  <a:latin typeface="Cambria Math" panose="02040503050406030204" pitchFamily="18" charset="0"/>
                                </a:rPr>
                                <m:t>𝑸</m:t>
                              </m:r>
                            </m:e>
                            <m:sub>
                              <m:r>
                                <a:rPr kumimoji="1" lang="en-US" altLang="ja-JP" sz="2000" b="1" i="0" smtClean="0">
                                  <a:solidFill>
                                    <a:schemeClr val="accent2"/>
                                  </a:solidFill>
                                  <a:latin typeface="Cambria Math" panose="02040503050406030204" pitchFamily="18" charset="0"/>
                                </a:rPr>
                                <m:t>𝐢𝐧</m:t>
                              </m:r>
                            </m:sub>
                          </m:sSub>
                        </m:sub>
                      </m:sSub>
                      <m:r>
                        <a:rPr kumimoji="1" lang="en-US" altLang="ja-JP" sz="2000" b="1" i="1" smtClean="0">
                          <a:solidFill>
                            <a:schemeClr val="accent2"/>
                          </a:solidFill>
                          <a:latin typeface="Cambria Math" panose="02040503050406030204" pitchFamily="18" charset="0"/>
                        </a:rPr>
                        <m:t>=</m:t>
                      </m:r>
                      <m:r>
                        <a:rPr kumimoji="1" lang="en-US" altLang="ja-JP" sz="2000" b="1" i="1" smtClean="0">
                          <a:solidFill>
                            <a:schemeClr val="accent2"/>
                          </a:solidFill>
                          <a:latin typeface="Cambria Math" panose="02040503050406030204" pitchFamily="18" charset="0"/>
                        </a:rPr>
                        <m:t>𝟎</m:t>
                      </m:r>
                      <m:r>
                        <a:rPr kumimoji="1" lang="en-US" altLang="ja-JP" sz="2000" b="1" i="1" smtClean="0">
                          <a:solidFill>
                            <a:schemeClr val="accent2"/>
                          </a:solidFill>
                          <a:latin typeface="Cambria Math" panose="02040503050406030204" pitchFamily="18" charset="0"/>
                        </a:rPr>
                        <m:t>.</m:t>
                      </m:r>
                      <m:r>
                        <a:rPr kumimoji="1" lang="en-US" altLang="ja-JP" sz="2000" b="1" i="1" smtClean="0">
                          <a:solidFill>
                            <a:schemeClr val="accent2"/>
                          </a:solidFill>
                          <a:latin typeface="Cambria Math" panose="02040503050406030204" pitchFamily="18" charset="0"/>
                        </a:rPr>
                        <m:t>𝟎𝟎𝟒𝟔</m:t>
                      </m:r>
                      <m:sSub>
                        <m:sSubPr>
                          <m:ctrlPr>
                            <a:rPr kumimoji="1" lang="en-US" altLang="ja-JP" sz="2000" b="1" i="1" smtClean="0">
                              <a:solidFill>
                                <a:schemeClr val="accent2"/>
                              </a:solidFill>
                              <a:latin typeface="Cambria Math" panose="02040503050406030204" pitchFamily="18" charset="0"/>
                            </a:rPr>
                          </m:ctrlPr>
                        </m:sSubPr>
                        <m:e>
                          <m:r>
                            <a:rPr kumimoji="1" lang="en-US" altLang="ja-JP" sz="2000" b="1" i="1" smtClean="0">
                              <a:solidFill>
                                <a:schemeClr val="accent2"/>
                              </a:solidFill>
                              <a:latin typeface="Cambria Math" panose="02040503050406030204" pitchFamily="18" charset="0"/>
                            </a:rPr>
                            <m:t>𝑸</m:t>
                          </m:r>
                        </m:e>
                        <m:sub>
                          <m:r>
                            <a:rPr kumimoji="1" lang="en-US" altLang="ja-JP" sz="2000" b="1" i="0" smtClean="0">
                              <a:solidFill>
                                <a:schemeClr val="accent2"/>
                              </a:solidFill>
                              <a:latin typeface="Cambria Math" panose="02040503050406030204" pitchFamily="18" charset="0"/>
                            </a:rPr>
                            <m:t>𝐢𝐧</m:t>
                          </m:r>
                        </m:sub>
                      </m:sSub>
                      <m:r>
                        <a:rPr kumimoji="1" lang="en-US" altLang="ja-JP" sz="2000" b="1" i="1" smtClean="0">
                          <a:solidFill>
                            <a:schemeClr val="accent2"/>
                          </a:solidFill>
                          <a:latin typeface="Cambria Math" panose="02040503050406030204" pitchFamily="18" charset="0"/>
                        </a:rPr>
                        <m:t>+</m:t>
                      </m:r>
                      <m:r>
                        <a:rPr kumimoji="1" lang="en-US" altLang="ja-JP" sz="2000" b="1" i="1" smtClean="0">
                          <a:solidFill>
                            <a:schemeClr val="accent2"/>
                          </a:solidFill>
                          <a:latin typeface="Cambria Math" panose="02040503050406030204" pitchFamily="18" charset="0"/>
                        </a:rPr>
                        <m:t>𝟓</m:t>
                      </m:r>
                      <m:r>
                        <a:rPr kumimoji="1" lang="en-US" altLang="ja-JP" sz="2000" b="1" i="1" smtClean="0">
                          <a:solidFill>
                            <a:schemeClr val="accent2"/>
                          </a:solidFill>
                          <a:latin typeface="Cambria Math" panose="02040503050406030204" pitchFamily="18" charset="0"/>
                        </a:rPr>
                        <m:t>.</m:t>
                      </m:r>
                      <m:r>
                        <a:rPr kumimoji="1" lang="en-US" altLang="ja-JP" sz="2000" b="1" i="1" smtClean="0">
                          <a:solidFill>
                            <a:schemeClr val="accent2"/>
                          </a:solidFill>
                          <a:latin typeface="Cambria Math" panose="02040503050406030204" pitchFamily="18" charset="0"/>
                        </a:rPr>
                        <m:t>𝟓𝟏𝟐𝟐</m:t>
                      </m:r>
                      <m:r>
                        <a:rPr kumimoji="1" lang="en-US" altLang="ja-JP" sz="2000" b="1" i="0" smtClean="0">
                          <a:solidFill>
                            <a:schemeClr val="accent2"/>
                          </a:solidFill>
                          <a:latin typeface="Cambria Math" panose="02040503050406030204" pitchFamily="18" charset="0"/>
                        </a:rPr>
                        <m:t>𝐟𝐂</m:t>
                      </m:r>
                    </m:oMath>
                  </m:oMathPara>
                </a14:m>
                <a:endParaRPr kumimoji="1" lang="ja-JP" altLang="en-US" sz="2000" b="1" dirty="0">
                  <a:solidFill>
                    <a:schemeClr val="accent2"/>
                  </a:solidFill>
                </a:endParaRPr>
              </a:p>
            </p:txBody>
          </p:sp>
        </mc:Choice>
        <mc:Fallback xmlns="">
          <p:sp>
            <p:nvSpPr>
              <p:cNvPr id="7" name="テキスト ボックス 6">
                <a:extLst>
                  <a:ext uri="{FF2B5EF4-FFF2-40B4-BE49-F238E27FC236}">
                    <a16:creationId xmlns:a16="http://schemas.microsoft.com/office/drawing/2014/main" id="{D235D375-E7AC-4F71-871D-D787BA5D32D4}"/>
                  </a:ext>
                </a:extLst>
              </p:cNvPr>
              <p:cNvSpPr txBox="1">
                <a:spLocks noRot="1" noChangeAspect="1" noMove="1" noResize="1" noEditPoints="1" noAdjustHandles="1" noChangeArrowheads="1" noChangeShapeType="1" noTextEdit="1"/>
              </p:cNvSpPr>
              <p:nvPr/>
            </p:nvSpPr>
            <p:spPr>
              <a:xfrm>
                <a:off x="5374250" y="3179030"/>
                <a:ext cx="3769750" cy="426527"/>
              </a:xfrm>
              <a:prstGeom prst="rect">
                <a:avLst/>
              </a:prstGeom>
              <a:blipFill>
                <a:blip r:embed="rId4"/>
                <a:stretch>
                  <a:fillRect b="-5714"/>
                </a:stretch>
              </a:blipFill>
            </p:spPr>
            <p:txBody>
              <a:bodyPr/>
              <a:lstStyle/>
              <a:p>
                <a:r>
                  <a:rPr lang="ja-JP" altLang="en-US">
                    <a:noFill/>
                  </a:rPr>
                  <a:t> </a:t>
                </a:r>
              </a:p>
            </p:txBody>
          </p:sp>
        </mc:Fallback>
      </mc:AlternateContent>
      <p:sp>
        <p:nvSpPr>
          <p:cNvPr id="8" name="テキスト ボックス 7">
            <a:extLst>
              <a:ext uri="{FF2B5EF4-FFF2-40B4-BE49-F238E27FC236}">
                <a16:creationId xmlns:a16="http://schemas.microsoft.com/office/drawing/2014/main" id="{9CFB2551-0279-4192-B6C3-5C89E0E6CF07}"/>
              </a:ext>
            </a:extLst>
          </p:cNvPr>
          <p:cNvSpPr txBox="1"/>
          <p:nvPr/>
        </p:nvSpPr>
        <p:spPr>
          <a:xfrm>
            <a:off x="93942" y="5502051"/>
            <a:ext cx="8711039" cy="461665"/>
          </a:xfrm>
          <a:prstGeom prst="rect">
            <a:avLst/>
          </a:prstGeom>
          <a:noFill/>
        </p:spPr>
        <p:txBody>
          <a:bodyPr wrap="none" rtlCol="0">
            <a:spAutoFit/>
          </a:bodyPr>
          <a:lstStyle/>
          <a:p>
            <a:r>
              <a:rPr kumimoji="1" lang="ja-JP" altLang="en-US" sz="2400" dirty="0">
                <a:solidFill>
                  <a:srgbClr val="FB5F80"/>
                </a:solidFill>
              </a:rPr>
              <a:t>バイアス回路抜きの</a:t>
            </a:r>
            <a:r>
              <a:rPr kumimoji="1" lang="en-US" altLang="ja-JP" sz="2400" dirty="0">
                <a:solidFill>
                  <a:srgbClr val="FB5F80"/>
                </a:solidFill>
              </a:rPr>
              <a:t>SOI-STJ5</a:t>
            </a:r>
            <a:r>
              <a:rPr kumimoji="1" lang="ja-JP" altLang="en-US" sz="2400" dirty="0">
                <a:solidFill>
                  <a:srgbClr val="FB5F80"/>
                </a:solidFill>
              </a:rPr>
              <a:t>で測定可能な入力信号電荷 </a:t>
            </a:r>
            <a:r>
              <a:rPr kumimoji="1" lang="en-US" altLang="ja-JP" sz="2400" dirty="0">
                <a:solidFill>
                  <a:srgbClr val="FB5F80"/>
                </a:solidFill>
              </a:rPr>
              <a:t>&gt;5.5fC</a:t>
            </a:r>
          </a:p>
        </p:txBody>
      </p:sp>
      <mc:AlternateContent xmlns:mc="http://schemas.openxmlformats.org/markup-compatibility/2006" xmlns:a14="http://schemas.microsoft.com/office/drawing/2010/main">
        <mc:Choice Requires="a14">
          <p:sp>
            <p:nvSpPr>
              <p:cNvPr id="9" name="テキスト ボックス 8">
                <a:extLst>
                  <a:ext uri="{FF2B5EF4-FFF2-40B4-BE49-F238E27FC236}">
                    <a16:creationId xmlns:a16="http://schemas.microsoft.com/office/drawing/2014/main" id="{CD505145-9B57-4E15-88CC-798A7C50B891}"/>
                  </a:ext>
                </a:extLst>
              </p:cNvPr>
              <p:cNvSpPr txBox="1"/>
              <p:nvPr/>
            </p:nvSpPr>
            <p:spPr>
              <a:xfrm>
                <a:off x="5978759" y="3666281"/>
                <a:ext cx="3053336" cy="428387"/>
              </a:xfrm>
              <a:prstGeom prst="rect">
                <a:avLst/>
              </a:prstGeom>
              <a:noFill/>
            </p:spPr>
            <p:txBody>
              <a:bodyPr wrap="none" rtlCol="0">
                <a:spAutoFit/>
              </a:bodyPr>
              <a:lstStyle/>
              <a:p>
                <a:pPr>
                  <a:buClr>
                    <a:schemeClr val="accent2"/>
                  </a:buClr>
                </a:pPr>
                <a14:m>
                  <m:oMathPara xmlns:m="http://schemas.openxmlformats.org/officeDocument/2006/math">
                    <m:oMathParaPr>
                      <m:jc m:val="centerGroup"/>
                    </m:oMathParaPr>
                    <m:oMath xmlns:m="http://schemas.openxmlformats.org/officeDocument/2006/math">
                      <m:r>
                        <a:rPr kumimoji="1" lang="en-US" altLang="ja-JP" sz="2000" b="0" i="1" smtClean="0">
                          <a:solidFill>
                            <a:schemeClr val="tx2"/>
                          </a:solidFill>
                          <a:latin typeface="Cambria Math" panose="02040503050406030204" pitchFamily="18" charset="0"/>
                        </a:rPr>
                        <m:t>(</m:t>
                      </m:r>
                      <m:sSub>
                        <m:sSubPr>
                          <m:ctrlPr>
                            <a:rPr kumimoji="1" lang="en-US" altLang="ja-JP" sz="2000" b="0" i="1" smtClean="0">
                              <a:solidFill>
                                <a:schemeClr val="tx2"/>
                              </a:solidFill>
                              <a:latin typeface="Cambria Math" panose="02040503050406030204" pitchFamily="18" charset="0"/>
                            </a:rPr>
                          </m:ctrlPr>
                        </m:sSubPr>
                        <m:e>
                          <m:r>
                            <a:rPr kumimoji="1" lang="en-US" altLang="ja-JP" sz="2000" b="0" i="1" smtClean="0">
                              <a:solidFill>
                                <a:schemeClr val="tx2"/>
                              </a:solidFill>
                              <a:latin typeface="Cambria Math" panose="02040503050406030204" pitchFamily="18" charset="0"/>
                            </a:rPr>
                            <m:t>𝜎</m:t>
                          </m:r>
                        </m:e>
                        <m:sub>
                          <m:sSub>
                            <m:sSubPr>
                              <m:ctrlPr>
                                <a:rPr kumimoji="1" lang="en-US" altLang="ja-JP" sz="2000" b="0" i="1" smtClean="0">
                                  <a:solidFill>
                                    <a:schemeClr val="tx2"/>
                                  </a:solidFill>
                                  <a:latin typeface="Cambria Math" panose="02040503050406030204" pitchFamily="18" charset="0"/>
                                </a:rPr>
                              </m:ctrlPr>
                            </m:sSubPr>
                            <m:e>
                              <m:r>
                                <a:rPr kumimoji="1" lang="en-US" altLang="ja-JP" sz="2000" b="0" i="1" smtClean="0">
                                  <a:solidFill>
                                    <a:schemeClr val="tx2"/>
                                  </a:solidFill>
                                  <a:latin typeface="Cambria Math" panose="02040503050406030204" pitchFamily="18" charset="0"/>
                                </a:rPr>
                                <m:t>𝑄</m:t>
                              </m:r>
                            </m:e>
                            <m:sub>
                              <m:r>
                                <m:rPr>
                                  <m:sty m:val="p"/>
                                </m:rPr>
                                <a:rPr kumimoji="1" lang="en-US" altLang="ja-JP" sz="2000" b="0" i="0" smtClean="0">
                                  <a:solidFill>
                                    <a:schemeClr val="tx2"/>
                                  </a:solidFill>
                                  <a:latin typeface="Cambria Math" panose="02040503050406030204" pitchFamily="18" charset="0"/>
                                </a:rPr>
                                <m:t>in</m:t>
                              </m:r>
                            </m:sub>
                          </m:sSub>
                        </m:sub>
                      </m:sSub>
                      <m:r>
                        <a:rPr kumimoji="1" lang="en-US" altLang="ja-JP" sz="2000" b="0" i="1" smtClean="0">
                          <a:solidFill>
                            <a:schemeClr val="tx2"/>
                          </a:solidFill>
                          <a:latin typeface="Cambria Math" panose="02040503050406030204" pitchFamily="18" charset="0"/>
                        </a:rPr>
                        <m:t>=</m:t>
                      </m:r>
                      <m:f>
                        <m:fPr>
                          <m:type m:val="lin"/>
                          <m:ctrlPr>
                            <a:rPr kumimoji="1" lang="en-US" altLang="ja-JP" sz="2000" b="0" i="1" smtClean="0">
                              <a:solidFill>
                                <a:schemeClr val="tx2"/>
                              </a:solidFill>
                              <a:latin typeface="Cambria Math" panose="02040503050406030204" pitchFamily="18" charset="0"/>
                            </a:rPr>
                          </m:ctrlPr>
                        </m:fPr>
                        <m:num>
                          <m:r>
                            <a:rPr kumimoji="1" lang="en-US" altLang="ja-JP" sz="2000" i="1">
                              <a:solidFill>
                                <a:schemeClr val="tx2"/>
                              </a:solidFill>
                              <a:latin typeface="Cambria Math" panose="02040503050406030204" pitchFamily="18" charset="0"/>
                            </a:rPr>
                            <m:t>𝑅𝑀</m:t>
                          </m:r>
                          <m:sSub>
                            <m:sSubPr>
                              <m:ctrlPr>
                                <a:rPr kumimoji="1" lang="en-US" altLang="ja-JP" sz="2000" i="1">
                                  <a:solidFill>
                                    <a:schemeClr val="tx2"/>
                                  </a:solidFill>
                                  <a:latin typeface="Cambria Math" panose="02040503050406030204" pitchFamily="18" charset="0"/>
                                </a:rPr>
                              </m:ctrlPr>
                            </m:sSubPr>
                            <m:e>
                              <m:r>
                                <a:rPr kumimoji="1" lang="en-US" altLang="ja-JP" sz="2000" i="1">
                                  <a:solidFill>
                                    <a:schemeClr val="tx2"/>
                                  </a:solidFill>
                                  <a:latin typeface="Cambria Math" panose="02040503050406030204" pitchFamily="18" charset="0"/>
                                </a:rPr>
                                <m:t>𝑆</m:t>
                              </m:r>
                            </m:e>
                            <m:sub>
                              <m:r>
                                <m:rPr>
                                  <m:sty m:val="p"/>
                                </m:rPr>
                                <a:rPr kumimoji="1" lang="en-US" altLang="ja-JP" sz="2000">
                                  <a:solidFill>
                                    <a:schemeClr val="tx2"/>
                                  </a:solidFill>
                                  <a:latin typeface="Cambria Math" panose="02040503050406030204" pitchFamily="18" charset="0"/>
                                </a:rPr>
                                <m:t>output</m:t>
                              </m:r>
                            </m:sub>
                          </m:sSub>
                        </m:num>
                        <m:den>
                          <m:r>
                            <m:rPr>
                              <m:sty m:val="p"/>
                            </m:rPr>
                            <a:rPr kumimoji="1" lang="en-US" altLang="ja-JP" sz="2000" b="0" i="0" smtClean="0">
                              <a:solidFill>
                                <a:schemeClr val="tx2"/>
                              </a:solidFill>
                              <a:latin typeface="Cambria Math" panose="02040503050406030204" pitchFamily="18" charset="0"/>
                            </a:rPr>
                            <m:t>gain</m:t>
                          </m:r>
                        </m:den>
                      </m:f>
                      <m:r>
                        <a:rPr kumimoji="1" lang="en-US" altLang="ja-JP" sz="2000" b="0" i="0" smtClean="0">
                          <a:solidFill>
                            <a:schemeClr val="tx2"/>
                          </a:solidFill>
                          <a:latin typeface="Cambria Math" panose="02040503050406030204" pitchFamily="18" charset="0"/>
                        </a:rPr>
                        <m:t>)</m:t>
                      </m:r>
                    </m:oMath>
                  </m:oMathPara>
                </a14:m>
                <a:endParaRPr kumimoji="1" lang="ja-JP" altLang="en-US" sz="2000" dirty="0">
                  <a:solidFill>
                    <a:schemeClr val="tx2"/>
                  </a:solidFill>
                </a:endParaRPr>
              </a:p>
            </p:txBody>
          </p:sp>
        </mc:Choice>
        <mc:Fallback xmlns="">
          <p:sp>
            <p:nvSpPr>
              <p:cNvPr id="9" name="テキスト ボックス 8">
                <a:extLst>
                  <a:ext uri="{FF2B5EF4-FFF2-40B4-BE49-F238E27FC236}">
                    <a16:creationId xmlns:a16="http://schemas.microsoft.com/office/drawing/2014/main" id="{CD505145-9B57-4E15-88CC-798A7C50B891}"/>
                  </a:ext>
                </a:extLst>
              </p:cNvPr>
              <p:cNvSpPr txBox="1">
                <a:spLocks noRot="1" noChangeAspect="1" noMove="1" noResize="1" noEditPoints="1" noAdjustHandles="1" noChangeArrowheads="1" noChangeShapeType="1" noTextEdit="1"/>
              </p:cNvSpPr>
              <p:nvPr/>
            </p:nvSpPr>
            <p:spPr>
              <a:xfrm>
                <a:off x="5978759" y="3666281"/>
                <a:ext cx="3053336" cy="428387"/>
              </a:xfrm>
              <a:prstGeom prst="rect">
                <a:avLst/>
              </a:prstGeom>
              <a:blipFill>
                <a:blip r:embed="rId5"/>
                <a:stretch>
                  <a:fillRect t="-108824" b="-161765"/>
                </a:stretch>
              </a:blipFill>
            </p:spPr>
            <p:txBody>
              <a:bodyPr/>
              <a:lstStyle/>
              <a:p>
                <a:r>
                  <a:rPr lang="ja-JP" altLang="en-US">
                    <a:noFill/>
                  </a:rPr>
                  <a:t> </a:t>
                </a:r>
              </a:p>
            </p:txBody>
          </p:sp>
        </mc:Fallback>
      </mc:AlternateContent>
      <p:sp>
        <p:nvSpPr>
          <p:cNvPr id="42" name="矢印: 下 41">
            <a:extLst>
              <a:ext uri="{FF2B5EF4-FFF2-40B4-BE49-F238E27FC236}">
                <a16:creationId xmlns:a16="http://schemas.microsoft.com/office/drawing/2014/main" id="{394EE0B8-FFDF-46F5-8CA6-918E804E5A4B}"/>
              </a:ext>
            </a:extLst>
          </p:cNvPr>
          <p:cNvSpPr/>
          <p:nvPr/>
        </p:nvSpPr>
        <p:spPr>
          <a:xfrm rot="16200000">
            <a:off x="1231406" y="6012408"/>
            <a:ext cx="521208" cy="736065"/>
          </a:xfrm>
          <a:prstGeom prst="downArrow">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646B8823-120F-4162-B977-21F887E2CC4F}"/>
                  </a:ext>
                </a:extLst>
              </p:cNvPr>
              <p:cNvSpPr txBox="1"/>
              <p:nvPr/>
            </p:nvSpPr>
            <p:spPr>
              <a:xfrm>
                <a:off x="1863759" y="5992083"/>
                <a:ext cx="5701048" cy="707886"/>
              </a:xfrm>
              <a:prstGeom prst="rect">
                <a:avLst/>
              </a:prstGeom>
              <a:noFill/>
            </p:spPr>
            <p:txBody>
              <a:bodyPr wrap="none" rtlCol="0">
                <a:spAutoFit/>
              </a:bodyPr>
              <a:lstStyle/>
              <a:p>
                <a:r>
                  <a:rPr kumimoji="1" lang="en-US" altLang="ja-JP" sz="2000" dirty="0">
                    <a:solidFill>
                      <a:schemeClr val="tx2"/>
                    </a:solidFill>
                  </a:rPr>
                  <a:t>gain</a:t>
                </a:r>
                <a:r>
                  <a:rPr kumimoji="1" lang="ja-JP" altLang="en-US" sz="2000" dirty="0">
                    <a:solidFill>
                      <a:schemeClr val="tx2"/>
                    </a:solidFill>
                  </a:rPr>
                  <a:t>はフィードバック容量</a:t>
                </a:r>
                <a14:m>
                  <m:oMath xmlns:m="http://schemas.openxmlformats.org/officeDocument/2006/math">
                    <m:sSub>
                      <m:sSubPr>
                        <m:ctrlPr>
                          <a:rPr kumimoji="1" lang="en-US" altLang="ja-JP" sz="2000" b="0" i="1" smtClean="0">
                            <a:solidFill>
                              <a:schemeClr val="tx2"/>
                            </a:solidFill>
                            <a:latin typeface="Cambria Math" panose="02040503050406030204" pitchFamily="18" charset="0"/>
                          </a:rPr>
                        </m:ctrlPr>
                      </m:sSubPr>
                      <m:e>
                        <m:r>
                          <a:rPr kumimoji="1" lang="en-US" altLang="ja-JP" sz="2000" b="0" i="1" smtClean="0">
                            <a:solidFill>
                              <a:schemeClr val="tx2"/>
                            </a:solidFill>
                            <a:latin typeface="Cambria Math" panose="02040503050406030204" pitchFamily="18" charset="0"/>
                          </a:rPr>
                          <m:t>𝐶</m:t>
                        </m:r>
                      </m:e>
                      <m:sub>
                        <m:r>
                          <m:rPr>
                            <m:sty m:val="p"/>
                          </m:rPr>
                          <a:rPr kumimoji="1" lang="en-US" altLang="ja-JP" sz="2000" b="0" i="0" smtClean="0">
                            <a:solidFill>
                              <a:schemeClr val="tx2"/>
                            </a:solidFill>
                            <a:latin typeface="Cambria Math" panose="02040503050406030204" pitchFamily="18" charset="0"/>
                          </a:rPr>
                          <m:t>FB</m:t>
                        </m:r>
                      </m:sub>
                    </m:sSub>
                  </m:oMath>
                </a14:m>
                <a:r>
                  <a:rPr kumimoji="1" lang="ja-JP" altLang="en-US" sz="2000" dirty="0">
                    <a:solidFill>
                      <a:schemeClr val="tx2"/>
                    </a:solidFill>
                  </a:rPr>
                  <a:t>に反比例</a:t>
                </a:r>
                <a:endParaRPr kumimoji="1" lang="en-US" altLang="ja-JP" sz="2000" dirty="0">
                  <a:solidFill>
                    <a:schemeClr val="tx2"/>
                  </a:solidFill>
                </a:endParaRPr>
              </a:p>
              <a:p>
                <a14:m>
                  <m:oMath xmlns:m="http://schemas.openxmlformats.org/officeDocument/2006/math">
                    <m:sSub>
                      <m:sSubPr>
                        <m:ctrlPr>
                          <a:rPr kumimoji="1" lang="en-US" altLang="ja-JP" sz="2000" b="0" i="1" smtClean="0">
                            <a:solidFill>
                              <a:srgbClr val="FF8524"/>
                            </a:solidFill>
                            <a:latin typeface="Cambria Math" panose="02040503050406030204" pitchFamily="18" charset="0"/>
                          </a:rPr>
                        </m:ctrlPr>
                      </m:sSubPr>
                      <m:e>
                        <m:r>
                          <a:rPr kumimoji="1" lang="en-US" altLang="ja-JP" sz="2000" b="0" i="1" smtClean="0">
                            <a:solidFill>
                              <a:srgbClr val="FF8524"/>
                            </a:solidFill>
                            <a:latin typeface="Cambria Math" panose="02040503050406030204" pitchFamily="18" charset="0"/>
                          </a:rPr>
                          <m:t>𝐶</m:t>
                        </m:r>
                      </m:e>
                      <m:sub>
                        <m:r>
                          <m:rPr>
                            <m:sty m:val="p"/>
                          </m:rPr>
                          <a:rPr kumimoji="1" lang="en-US" altLang="ja-JP" sz="2000" b="0" i="0" smtClean="0">
                            <a:solidFill>
                              <a:srgbClr val="FF8524"/>
                            </a:solidFill>
                            <a:latin typeface="Cambria Math" panose="02040503050406030204" pitchFamily="18" charset="0"/>
                          </a:rPr>
                          <m:t>FB</m:t>
                        </m:r>
                      </m:sub>
                    </m:sSub>
                  </m:oMath>
                </a14:m>
                <a:r>
                  <a:rPr kumimoji="1" lang="ja-JP" altLang="en-US" sz="2000" dirty="0">
                    <a:solidFill>
                      <a:srgbClr val="FF8524"/>
                    </a:solidFill>
                  </a:rPr>
                  <a:t>を小さくすればより小さな信号まで増幅可能</a:t>
                </a:r>
                <a:endParaRPr kumimoji="1" lang="en-US" altLang="ja-JP" sz="2000" dirty="0">
                  <a:solidFill>
                    <a:schemeClr val="accent5"/>
                  </a:solidFill>
                </a:endParaRPr>
              </a:p>
            </p:txBody>
          </p:sp>
        </mc:Choice>
        <mc:Fallback xmlns="">
          <p:sp>
            <p:nvSpPr>
              <p:cNvPr id="43" name="テキスト ボックス 42">
                <a:extLst>
                  <a:ext uri="{FF2B5EF4-FFF2-40B4-BE49-F238E27FC236}">
                    <a16:creationId xmlns:a16="http://schemas.microsoft.com/office/drawing/2014/main" id="{646B8823-120F-4162-B977-21F887E2CC4F}"/>
                  </a:ext>
                </a:extLst>
              </p:cNvPr>
              <p:cNvSpPr txBox="1">
                <a:spLocks noRot="1" noChangeAspect="1" noMove="1" noResize="1" noEditPoints="1" noAdjustHandles="1" noChangeArrowheads="1" noChangeShapeType="1" noTextEdit="1"/>
              </p:cNvSpPr>
              <p:nvPr/>
            </p:nvSpPr>
            <p:spPr>
              <a:xfrm>
                <a:off x="1863759" y="5992083"/>
                <a:ext cx="5701048" cy="707886"/>
              </a:xfrm>
              <a:prstGeom prst="rect">
                <a:avLst/>
              </a:prstGeom>
              <a:blipFill>
                <a:blip r:embed="rId6"/>
                <a:stretch>
                  <a:fillRect l="-1111" t="-7018" b="-8772"/>
                </a:stretch>
              </a:blipFill>
            </p:spPr>
            <p:txBody>
              <a:bodyPr/>
              <a:lstStyle/>
              <a:p>
                <a:r>
                  <a:rPr lang="ja-JP" altLang="en-US">
                    <a:noFill/>
                  </a:rPr>
                  <a:t> </a:t>
                </a:r>
              </a:p>
            </p:txBody>
          </p:sp>
        </mc:Fallback>
      </mc:AlternateContent>
      <p:grpSp>
        <p:nvGrpSpPr>
          <p:cNvPr id="11" name="グループ化 10">
            <a:extLst>
              <a:ext uri="{FF2B5EF4-FFF2-40B4-BE49-F238E27FC236}">
                <a16:creationId xmlns:a16="http://schemas.microsoft.com/office/drawing/2014/main" id="{B224046E-D82A-BF46-BB3B-C0BCA556482E}"/>
              </a:ext>
            </a:extLst>
          </p:cNvPr>
          <p:cNvGrpSpPr/>
          <p:nvPr/>
        </p:nvGrpSpPr>
        <p:grpSpPr>
          <a:xfrm>
            <a:off x="-46422" y="1462450"/>
            <a:ext cx="4872625" cy="3884228"/>
            <a:chOff x="22431774" y="27745007"/>
            <a:chExt cx="7142894" cy="4800459"/>
          </a:xfrm>
        </p:grpSpPr>
        <p:sp>
          <p:nvSpPr>
            <p:cNvPr id="12" name="正方形/長方形 11">
              <a:extLst>
                <a:ext uri="{FF2B5EF4-FFF2-40B4-BE49-F238E27FC236}">
                  <a16:creationId xmlns:a16="http://schemas.microsoft.com/office/drawing/2014/main" id="{304AFC94-FD8F-ED49-8F59-9F1A9A7CEA96}"/>
                </a:ext>
              </a:extLst>
            </p:cNvPr>
            <p:cNvSpPr/>
            <p:nvPr/>
          </p:nvSpPr>
          <p:spPr>
            <a:xfrm>
              <a:off x="25547383" y="27745007"/>
              <a:ext cx="1275780" cy="570565"/>
            </a:xfrm>
            <a:prstGeom prst="rect">
              <a:avLst/>
            </a:prstGeom>
            <a:noFill/>
          </p:spPr>
          <p:txBody>
            <a:bodyPr wrap="square">
              <a:spAutoFit/>
            </a:bodyPr>
            <a:lstStyle/>
            <a:p>
              <a:r>
                <a:rPr kumimoji="1" lang="en-US" altLang="ja-JP" sz="2400" b="1" dirty="0">
                  <a:solidFill>
                    <a:schemeClr val="tx2"/>
                  </a:solidFill>
                </a:rPr>
                <a:t>Gain</a:t>
              </a:r>
            </a:p>
          </p:txBody>
        </p:sp>
        <p:grpSp>
          <p:nvGrpSpPr>
            <p:cNvPr id="13" name="グループ化 12">
              <a:extLst>
                <a:ext uri="{FF2B5EF4-FFF2-40B4-BE49-F238E27FC236}">
                  <a16:creationId xmlns:a16="http://schemas.microsoft.com/office/drawing/2014/main" id="{A85CC38C-1EDC-4148-AB0A-55E5C8D1E79B}"/>
                </a:ext>
              </a:extLst>
            </p:cNvPr>
            <p:cNvGrpSpPr/>
            <p:nvPr/>
          </p:nvGrpSpPr>
          <p:grpSpPr>
            <a:xfrm>
              <a:off x="22431774" y="28188446"/>
              <a:ext cx="7142894" cy="4357020"/>
              <a:chOff x="22433807" y="28223006"/>
              <a:chExt cx="7142894" cy="4357020"/>
            </a:xfrm>
          </p:grpSpPr>
          <mc:AlternateContent xmlns:mc="http://schemas.openxmlformats.org/markup-compatibility/2006" xmlns:a14="http://schemas.microsoft.com/office/drawing/2010/main">
            <mc:Choice Requires="a14">
              <p:graphicFrame>
                <p:nvGraphicFramePr>
                  <p:cNvPr id="14" name="グラフ 13">
                    <a:extLst>
                      <a:ext uri="{FF2B5EF4-FFF2-40B4-BE49-F238E27FC236}">
                        <a16:creationId xmlns:a16="http://schemas.microsoft.com/office/drawing/2014/main" id="{31554268-A325-A144-B973-00239F6C688F}"/>
                      </a:ext>
                    </a:extLst>
                  </p:cNvPr>
                  <p:cNvGraphicFramePr>
                    <a:graphicFrameLocks/>
                  </p:cNvGraphicFramePr>
                  <p:nvPr>
                    <p:extLst>
                      <p:ext uri="{D42A27DB-BD31-4B8C-83A1-F6EECF244321}">
                        <p14:modId xmlns:p14="http://schemas.microsoft.com/office/powerpoint/2010/main" val="2229226592"/>
                      </p:ext>
                    </p:extLst>
                  </p:nvPr>
                </p:nvGraphicFramePr>
                <p:xfrm>
                  <a:off x="22962436" y="28223006"/>
                  <a:ext cx="6614265" cy="3993306"/>
                </p:xfrm>
                <a:graphic>
                  <a:graphicData uri="http://schemas.openxmlformats.org/drawingml/2006/chart">
                    <c:chart xmlns:c="http://schemas.openxmlformats.org/drawingml/2006/chart" xmlns:r="http://schemas.openxmlformats.org/officeDocument/2006/relationships" r:id="rId7"/>
                  </a:graphicData>
                </a:graphic>
              </p:graphicFrame>
            </mc:Choice>
            <mc:Fallback xmlns="">
              <p:graphicFrame>
                <p:nvGraphicFramePr>
                  <p:cNvPr id="14" name="グラフ 13">
                    <a:extLst>
                      <a:ext uri="{FF2B5EF4-FFF2-40B4-BE49-F238E27FC236}">
                        <a16:creationId xmlns:a16="http://schemas.microsoft.com/office/drawing/2014/main" id="{31554268-A325-A144-B973-00239F6C688F}"/>
                      </a:ext>
                    </a:extLst>
                  </p:cNvPr>
                  <p:cNvGraphicFramePr>
                    <a:graphicFrameLocks/>
                  </p:cNvGraphicFramePr>
                  <p:nvPr>
                    <p:extLst>
                      <p:ext uri="{D42A27DB-BD31-4B8C-83A1-F6EECF244321}">
                        <p14:modId xmlns:p14="http://schemas.microsoft.com/office/powerpoint/2010/main" val="2229226592"/>
                      </p:ext>
                    </p:extLst>
                  </p:nvPr>
                </p:nvGraphicFramePr>
                <p:xfrm>
                  <a:off x="22962436" y="28223006"/>
                  <a:ext cx="6614265" cy="3993306"/>
                </p:xfrm>
                <a:graphic>
                  <a:graphicData uri="http://schemas.openxmlformats.org/drawingml/2006/chart">
                    <c:chart xmlns:c="http://schemas.openxmlformats.org/drawingml/2006/chart" xmlns:r="http://schemas.openxmlformats.org/officeDocument/2006/relationships" r:id="rId8"/>
                  </a:graphicData>
                </a:graphic>
              </p:graphicFrame>
            </mc:Fallback>
          </mc:AlternateContent>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D934897E-8F4D-D842-91BC-77A5A3A71287}"/>
                      </a:ext>
                    </a:extLst>
                  </p:cNvPr>
                  <p:cNvSpPr txBox="1"/>
                  <p:nvPr/>
                </p:nvSpPr>
                <p:spPr>
                  <a:xfrm>
                    <a:off x="25009689" y="30664399"/>
                    <a:ext cx="4253674" cy="44567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type m:val="lin"/>
                              <m:ctrlPr>
                                <a:rPr kumimoji="1" lang="en-US" altLang="ja-JP" sz="1600" b="1" i="1" smtClean="0">
                                  <a:solidFill>
                                    <a:schemeClr val="accent3">
                                      <a:lumMod val="75000"/>
                                    </a:schemeClr>
                                  </a:solidFill>
                                  <a:latin typeface="Cambria Math" panose="02040503050406030204" pitchFamily="18" charset="0"/>
                                </a:rPr>
                              </m:ctrlPr>
                            </m:fPr>
                            <m:num>
                              <m:sSub>
                                <m:sSubPr>
                                  <m:ctrlPr>
                                    <a:rPr kumimoji="1" lang="en-US" altLang="ja-JP" sz="1600" b="1" i="1" smtClean="0">
                                      <a:solidFill>
                                        <a:schemeClr val="accent3">
                                          <a:lumMod val="75000"/>
                                        </a:schemeClr>
                                      </a:solidFill>
                                      <a:latin typeface="Cambria Math" panose="02040503050406030204" pitchFamily="18" charset="0"/>
                                    </a:rPr>
                                  </m:ctrlPr>
                                </m:sSubPr>
                                <m:e>
                                  <m:r>
                                    <a:rPr kumimoji="1" lang="en-US" altLang="ja-JP" sz="1600" b="1" i="1" smtClean="0">
                                      <a:solidFill>
                                        <a:schemeClr val="accent3">
                                          <a:lumMod val="75000"/>
                                        </a:schemeClr>
                                      </a:solidFill>
                                      <a:latin typeface="Cambria Math" panose="02040503050406030204" pitchFamily="18" charset="0"/>
                                    </a:rPr>
                                    <m:t>𝑽</m:t>
                                  </m:r>
                                </m:e>
                                <m:sub>
                                  <m:r>
                                    <a:rPr kumimoji="1" lang="en-US" altLang="ja-JP" sz="1600" b="1" i="0" smtClean="0">
                                      <a:solidFill>
                                        <a:schemeClr val="accent3">
                                          <a:lumMod val="75000"/>
                                        </a:schemeClr>
                                      </a:solidFill>
                                      <a:latin typeface="Cambria Math" panose="02040503050406030204" pitchFamily="18" charset="0"/>
                                    </a:rPr>
                                    <m:t>𝐩𝐩</m:t>
                                  </m:r>
                                </m:sub>
                              </m:sSub>
                            </m:num>
                            <m:den>
                              <m:sSub>
                                <m:sSubPr>
                                  <m:ctrlPr>
                                    <a:rPr kumimoji="1" lang="en-US" altLang="ja-JP" sz="1600" b="1" i="1" smtClean="0">
                                      <a:solidFill>
                                        <a:schemeClr val="accent3">
                                          <a:lumMod val="75000"/>
                                        </a:schemeClr>
                                      </a:solidFill>
                                      <a:latin typeface="Cambria Math" panose="02040503050406030204" pitchFamily="18" charset="0"/>
                                    </a:rPr>
                                  </m:ctrlPr>
                                </m:sSubPr>
                                <m:e>
                                  <m:r>
                                    <a:rPr kumimoji="1" lang="en-US" altLang="ja-JP" sz="1600" b="1" i="1" smtClean="0">
                                      <a:solidFill>
                                        <a:schemeClr val="accent3">
                                          <a:lumMod val="75000"/>
                                        </a:schemeClr>
                                      </a:solidFill>
                                      <a:latin typeface="Cambria Math" panose="02040503050406030204" pitchFamily="18" charset="0"/>
                                    </a:rPr>
                                    <m:t>𝑸</m:t>
                                  </m:r>
                                </m:e>
                                <m:sub>
                                  <m:r>
                                    <a:rPr kumimoji="1" lang="en-US" altLang="ja-JP" sz="1600" b="1" i="0" smtClean="0">
                                      <a:solidFill>
                                        <a:schemeClr val="accent3">
                                          <a:lumMod val="75000"/>
                                        </a:schemeClr>
                                      </a:solidFill>
                                      <a:latin typeface="Cambria Math" panose="02040503050406030204" pitchFamily="18" charset="0"/>
                                    </a:rPr>
                                    <m:t>𝐢𝐧</m:t>
                                  </m:r>
                                </m:sub>
                              </m:sSub>
                            </m:den>
                          </m:f>
                          <m:r>
                            <a:rPr kumimoji="1" lang="en-US" altLang="ja-JP" sz="1600" b="1" i="0" smtClean="0">
                              <a:solidFill>
                                <a:schemeClr val="accent3">
                                  <a:lumMod val="75000"/>
                                </a:schemeClr>
                              </a:solidFill>
                              <a:latin typeface="Cambria Math" panose="02040503050406030204" pitchFamily="18" charset="0"/>
                            </a:rPr>
                            <m:t>=</m:t>
                          </m:r>
                          <m:r>
                            <a:rPr kumimoji="1" lang="en-US" altLang="ja-JP" sz="1600" b="1" i="1" smtClean="0">
                              <a:solidFill>
                                <a:schemeClr val="accent3">
                                  <a:lumMod val="75000"/>
                                </a:schemeClr>
                              </a:solidFill>
                              <a:latin typeface="Cambria Math" panose="02040503050406030204" pitchFamily="18" charset="0"/>
                            </a:rPr>
                            <m:t>𝟎</m:t>
                          </m:r>
                          <m:r>
                            <a:rPr kumimoji="1" lang="en-US" altLang="ja-JP" sz="1600" b="1" i="1" smtClean="0">
                              <a:solidFill>
                                <a:schemeClr val="accent3">
                                  <a:lumMod val="75000"/>
                                </a:schemeClr>
                              </a:solidFill>
                              <a:latin typeface="Cambria Math" panose="02040503050406030204" pitchFamily="18" charset="0"/>
                            </a:rPr>
                            <m:t>.</m:t>
                          </m:r>
                          <m:r>
                            <a:rPr kumimoji="1" lang="en-US" altLang="ja-JP" sz="1600" b="1" i="1" smtClean="0">
                              <a:solidFill>
                                <a:schemeClr val="accent3">
                                  <a:lumMod val="75000"/>
                                </a:schemeClr>
                              </a:solidFill>
                              <a:latin typeface="Cambria Math" panose="02040503050406030204" pitchFamily="18" charset="0"/>
                            </a:rPr>
                            <m:t>𝟏𝟐𝟐𝟔</m:t>
                          </m:r>
                          <m:r>
                            <a:rPr kumimoji="1" lang="en-US" altLang="ja-JP" sz="1600" b="1" i="0" smtClean="0">
                              <a:solidFill>
                                <a:schemeClr val="accent3">
                                  <a:lumMod val="75000"/>
                                </a:schemeClr>
                              </a:solidFill>
                              <a:latin typeface="Cambria Math" panose="02040503050406030204" pitchFamily="18" charset="0"/>
                            </a:rPr>
                            <m:t>𝐦𝐕</m:t>
                          </m:r>
                          <m:r>
                            <a:rPr kumimoji="1" lang="en-US" altLang="ja-JP" sz="1600" b="1" i="0" smtClean="0">
                              <a:solidFill>
                                <a:schemeClr val="accent3">
                                  <a:lumMod val="75000"/>
                                </a:schemeClr>
                              </a:solidFill>
                              <a:latin typeface="Cambria Math" panose="02040503050406030204" pitchFamily="18" charset="0"/>
                            </a:rPr>
                            <m:t>/</m:t>
                          </m:r>
                          <m:r>
                            <a:rPr kumimoji="1" lang="en-US" altLang="ja-JP" sz="1600" b="1" i="0" smtClean="0">
                              <a:solidFill>
                                <a:schemeClr val="accent3">
                                  <a:lumMod val="75000"/>
                                </a:schemeClr>
                              </a:solidFill>
                              <a:latin typeface="Cambria Math" panose="02040503050406030204" pitchFamily="18" charset="0"/>
                            </a:rPr>
                            <m:t>𝐟𝐂</m:t>
                          </m:r>
                        </m:oMath>
                      </m:oMathPara>
                    </a14:m>
                    <a:endParaRPr kumimoji="1" lang="ja-JP" altLang="en-US" sz="1600" b="1" dirty="0">
                      <a:solidFill>
                        <a:schemeClr val="accent3">
                          <a:lumMod val="75000"/>
                        </a:schemeClr>
                      </a:solidFill>
                    </a:endParaRPr>
                  </a:p>
                </p:txBody>
              </p:sp>
            </mc:Choice>
            <mc:Fallback xmlns="">
              <p:sp>
                <p:nvSpPr>
                  <p:cNvPr id="15" name="テキスト ボックス 14">
                    <a:extLst>
                      <a:ext uri="{FF2B5EF4-FFF2-40B4-BE49-F238E27FC236}">
                        <a16:creationId xmlns:a16="http://schemas.microsoft.com/office/drawing/2014/main" id="{D934897E-8F4D-D842-91BC-77A5A3A71287}"/>
                      </a:ext>
                    </a:extLst>
                  </p:cNvPr>
                  <p:cNvSpPr txBox="1">
                    <a:spLocks noRot="1" noChangeAspect="1" noMove="1" noResize="1" noEditPoints="1" noAdjustHandles="1" noChangeArrowheads="1" noChangeShapeType="1" noTextEdit="1"/>
                  </p:cNvSpPr>
                  <p:nvPr/>
                </p:nvSpPr>
                <p:spPr>
                  <a:xfrm>
                    <a:off x="25009689" y="30664399"/>
                    <a:ext cx="4253674" cy="445675"/>
                  </a:xfrm>
                  <a:prstGeom prst="rect">
                    <a:avLst/>
                  </a:prstGeom>
                  <a:blipFill>
                    <a:blip r:embed="rId9"/>
                    <a:stretch>
                      <a:fillRect t="-103448" b="-15862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1ED81958-24DE-5D4A-B4C0-8B0B040F454A}"/>
                      </a:ext>
                    </a:extLst>
                  </p:cNvPr>
                  <p:cNvSpPr txBox="1"/>
                  <p:nvPr/>
                </p:nvSpPr>
                <p:spPr>
                  <a:xfrm rot="16200000">
                    <a:off x="21818047" y="29636746"/>
                    <a:ext cx="1760150" cy="5286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600" b="1" i="1" smtClean="0">
                                  <a:solidFill>
                                    <a:schemeClr val="tx2"/>
                                  </a:solidFill>
                                  <a:latin typeface="Cambria Math" panose="02040503050406030204" pitchFamily="18" charset="0"/>
                                </a:rPr>
                              </m:ctrlPr>
                            </m:sSubPr>
                            <m:e>
                              <m:r>
                                <a:rPr kumimoji="1" lang="en-US" altLang="ja-JP" sz="1600" b="1" i="1" smtClean="0">
                                  <a:solidFill>
                                    <a:schemeClr val="tx2"/>
                                  </a:solidFill>
                                  <a:latin typeface="Cambria Math" panose="02040503050406030204" pitchFamily="18" charset="0"/>
                                </a:rPr>
                                <m:t>𝑽</m:t>
                              </m:r>
                            </m:e>
                            <m:sub>
                              <m:r>
                                <a:rPr kumimoji="1" lang="en-US" altLang="ja-JP" sz="1600" b="1" i="0" smtClean="0">
                                  <a:solidFill>
                                    <a:schemeClr val="tx2"/>
                                  </a:solidFill>
                                  <a:latin typeface="Cambria Math" panose="02040503050406030204" pitchFamily="18" charset="0"/>
                                </a:rPr>
                                <m:t>𝐩𝐩</m:t>
                              </m:r>
                            </m:sub>
                          </m:sSub>
                          <m:r>
                            <a:rPr kumimoji="1" lang="en-US" altLang="ja-JP" sz="1600" b="1" i="0" smtClean="0">
                              <a:solidFill>
                                <a:schemeClr val="tx2"/>
                              </a:solidFill>
                              <a:latin typeface="Cambria Math" panose="02040503050406030204" pitchFamily="18" charset="0"/>
                            </a:rPr>
                            <m:t>[</m:t>
                          </m:r>
                          <m:r>
                            <a:rPr kumimoji="1" lang="en-US" altLang="ja-JP" sz="1600" b="1" i="0" smtClean="0">
                              <a:solidFill>
                                <a:schemeClr val="tx2"/>
                              </a:solidFill>
                              <a:latin typeface="Cambria Math" panose="02040503050406030204" pitchFamily="18" charset="0"/>
                            </a:rPr>
                            <m:t>𝐦𝐕</m:t>
                          </m:r>
                          <m:r>
                            <a:rPr kumimoji="1" lang="en-US" altLang="ja-JP" sz="1600" b="1" i="0" smtClean="0">
                              <a:solidFill>
                                <a:schemeClr val="tx2"/>
                              </a:solidFill>
                              <a:latin typeface="Cambria Math" panose="02040503050406030204" pitchFamily="18" charset="0"/>
                            </a:rPr>
                            <m:t>]</m:t>
                          </m:r>
                        </m:oMath>
                      </m:oMathPara>
                    </a14:m>
                    <a:endParaRPr kumimoji="1" lang="ja-JP" altLang="en-US" sz="1600" b="1" dirty="0">
                      <a:solidFill>
                        <a:schemeClr val="tx2"/>
                      </a:solidFill>
                    </a:endParaRPr>
                  </a:p>
                </p:txBody>
              </p:sp>
            </mc:Choice>
            <mc:Fallback xmlns="">
              <p:sp>
                <p:nvSpPr>
                  <p:cNvPr id="16" name="テキスト ボックス 15">
                    <a:extLst>
                      <a:ext uri="{FF2B5EF4-FFF2-40B4-BE49-F238E27FC236}">
                        <a16:creationId xmlns:a16="http://schemas.microsoft.com/office/drawing/2014/main" id="{1ED81958-24DE-5D4A-B4C0-8B0B040F454A}"/>
                      </a:ext>
                    </a:extLst>
                  </p:cNvPr>
                  <p:cNvSpPr txBox="1">
                    <a:spLocks noRot="1" noChangeAspect="1" noMove="1" noResize="1" noEditPoints="1" noAdjustHandles="1" noChangeArrowheads="1" noChangeShapeType="1" noTextEdit="1"/>
                  </p:cNvSpPr>
                  <p:nvPr/>
                </p:nvSpPr>
                <p:spPr>
                  <a:xfrm rot="16200000">
                    <a:off x="21818047" y="29636746"/>
                    <a:ext cx="1760150" cy="528630"/>
                  </a:xfrm>
                  <a:prstGeom prst="rect">
                    <a:avLst/>
                  </a:prstGeom>
                  <a:blipFill>
                    <a:blip r:embed="rId10"/>
                    <a:stretch>
                      <a:fillRect r="-344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67598DCC-0DF2-AD44-BE13-4DB1592991F8}"/>
                      </a:ext>
                    </a:extLst>
                  </p:cNvPr>
                  <p:cNvSpPr txBox="1"/>
                  <p:nvPr/>
                </p:nvSpPr>
                <p:spPr>
                  <a:xfrm>
                    <a:off x="25677216" y="32085536"/>
                    <a:ext cx="1457551" cy="49449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1" i="1" smtClean="0">
                                  <a:solidFill>
                                    <a:schemeClr val="tx2"/>
                                  </a:solidFill>
                                  <a:latin typeface="Cambria Math" panose="02040503050406030204" pitchFamily="18" charset="0"/>
                                </a:rPr>
                              </m:ctrlPr>
                            </m:sSubPr>
                            <m:e>
                              <m:r>
                                <a:rPr kumimoji="1" lang="en-US" altLang="ja-JP" sz="2000" b="1" i="1" smtClean="0">
                                  <a:solidFill>
                                    <a:schemeClr val="tx2"/>
                                  </a:solidFill>
                                  <a:latin typeface="Cambria Math" panose="02040503050406030204" pitchFamily="18" charset="0"/>
                                </a:rPr>
                                <m:t>𝑸</m:t>
                              </m:r>
                            </m:e>
                            <m:sub>
                              <m:r>
                                <a:rPr kumimoji="1" lang="en-US" altLang="ja-JP" sz="2000" b="1" i="0" smtClean="0">
                                  <a:solidFill>
                                    <a:schemeClr val="tx2"/>
                                  </a:solidFill>
                                  <a:latin typeface="Cambria Math" panose="02040503050406030204" pitchFamily="18" charset="0"/>
                                </a:rPr>
                                <m:t>𝐢𝐧</m:t>
                              </m:r>
                            </m:sub>
                          </m:sSub>
                          <m:r>
                            <a:rPr kumimoji="1" lang="en-US" altLang="ja-JP" sz="2000" b="1" i="0" smtClean="0">
                              <a:solidFill>
                                <a:schemeClr val="tx2"/>
                              </a:solidFill>
                              <a:latin typeface="Cambria Math" panose="02040503050406030204" pitchFamily="18" charset="0"/>
                            </a:rPr>
                            <m:t>[</m:t>
                          </m:r>
                          <m:r>
                            <a:rPr kumimoji="1" lang="en-US" altLang="ja-JP" sz="2000" b="1" i="0" smtClean="0">
                              <a:solidFill>
                                <a:schemeClr val="tx2"/>
                              </a:solidFill>
                              <a:latin typeface="Cambria Math" panose="02040503050406030204" pitchFamily="18" charset="0"/>
                            </a:rPr>
                            <m:t>𝐟𝐂</m:t>
                          </m:r>
                          <m:r>
                            <a:rPr kumimoji="1" lang="en-US" altLang="ja-JP" sz="2000" b="1" i="0" smtClean="0">
                              <a:solidFill>
                                <a:schemeClr val="tx2"/>
                              </a:solidFill>
                              <a:latin typeface="Cambria Math" panose="02040503050406030204" pitchFamily="18" charset="0"/>
                            </a:rPr>
                            <m:t>]</m:t>
                          </m:r>
                        </m:oMath>
                      </m:oMathPara>
                    </a14:m>
                    <a:endParaRPr kumimoji="1" lang="ja-JP" altLang="en-US" sz="2000" b="1" dirty="0">
                      <a:solidFill>
                        <a:schemeClr val="tx2"/>
                      </a:solidFill>
                    </a:endParaRPr>
                  </a:p>
                </p:txBody>
              </p:sp>
            </mc:Choice>
            <mc:Fallback xmlns="">
              <p:sp>
                <p:nvSpPr>
                  <p:cNvPr id="17" name="テキスト ボックス 16">
                    <a:extLst>
                      <a:ext uri="{FF2B5EF4-FFF2-40B4-BE49-F238E27FC236}">
                        <a16:creationId xmlns:a16="http://schemas.microsoft.com/office/drawing/2014/main" id="{67598DCC-0DF2-AD44-BE13-4DB1592991F8}"/>
                      </a:ext>
                    </a:extLst>
                  </p:cNvPr>
                  <p:cNvSpPr txBox="1">
                    <a:spLocks noRot="1" noChangeAspect="1" noMove="1" noResize="1" noEditPoints="1" noAdjustHandles="1" noChangeArrowheads="1" noChangeShapeType="1" noTextEdit="1"/>
                  </p:cNvSpPr>
                  <p:nvPr/>
                </p:nvSpPr>
                <p:spPr>
                  <a:xfrm>
                    <a:off x="25677216" y="32085536"/>
                    <a:ext cx="1457551" cy="494490"/>
                  </a:xfrm>
                  <a:prstGeom prst="rect">
                    <a:avLst/>
                  </a:prstGeom>
                  <a:blipFill>
                    <a:blip r:embed="rId11"/>
                    <a:stretch>
                      <a:fillRect l="-1266" r="-1266" b="-12121"/>
                    </a:stretch>
                  </a:blipFill>
                </p:spPr>
                <p:txBody>
                  <a:bodyPr/>
                  <a:lstStyle/>
                  <a:p>
                    <a:r>
                      <a:rPr lang="ja-JP" altLang="en-US">
                        <a:noFill/>
                      </a:rPr>
                      <a:t> </a:t>
                    </a:r>
                  </a:p>
                </p:txBody>
              </p:sp>
            </mc:Fallback>
          </mc:AlternateContent>
        </p:grpSp>
      </p:grpSp>
      <mc:AlternateContent xmlns:mc="http://schemas.openxmlformats.org/markup-compatibility/2006" xmlns:a14="http://schemas.microsoft.com/office/drawing/2010/main">
        <mc:Choice Requires="a14">
          <p:sp>
            <p:nvSpPr>
              <p:cNvPr id="19" name="テキスト ボックス 18">
                <a:extLst>
                  <a:ext uri="{FF2B5EF4-FFF2-40B4-BE49-F238E27FC236}">
                    <a16:creationId xmlns:a16="http://schemas.microsoft.com/office/drawing/2014/main" id="{7AFD5420-40AC-FE46-9A87-33AB95C9FC36}"/>
                  </a:ext>
                </a:extLst>
              </p:cNvPr>
              <p:cNvSpPr txBox="1"/>
              <p:nvPr/>
            </p:nvSpPr>
            <p:spPr>
              <a:xfrm>
                <a:off x="6761980" y="4946568"/>
                <a:ext cx="994289"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1" i="1" smtClean="0">
                              <a:solidFill>
                                <a:schemeClr val="tx2"/>
                              </a:solidFill>
                              <a:latin typeface="Cambria Math" panose="02040503050406030204" pitchFamily="18" charset="0"/>
                            </a:rPr>
                          </m:ctrlPr>
                        </m:sSubPr>
                        <m:e>
                          <m:r>
                            <a:rPr kumimoji="1" lang="en-US" altLang="ja-JP" sz="2000" b="1" i="1" smtClean="0">
                              <a:solidFill>
                                <a:schemeClr val="tx2"/>
                              </a:solidFill>
                              <a:latin typeface="Cambria Math" panose="02040503050406030204" pitchFamily="18" charset="0"/>
                            </a:rPr>
                            <m:t>𝑸</m:t>
                          </m:r>
                        </m:e>
                        <m:sub>
                          <m:r>
                            <a:rPr kumimoji="1" lang="en-US" altLang="ja-JP" sz="2000" b="1" i="0" smtClean="0">
                              <a:solidFill>
                                <a:schemeClr val="tx2"/>
                              </a:solidFill>
                              <a:latin typeface="Cambria Math" panose="02040503050406030204" pitchFamily="18" charset="0"/>
                            </a:rPr>
                            <m:t>𝐢𝐧</m:t>
                          </m:r>
                        </m:sub>
                      </m:sSub>
                      <m:r>
                        <a:rPr kumimoji="1" lang="en-US" altLang="ja-JP" sz="2000" b="1" i="0" smtClean="0">
                          <a:solidFill>
                            <a:schemeClr val="tx2"/>
                          </a:solidFill>
                          <a:latin typeface="Cambria Math" panose="02040503050406030204" pitchFamily="18" charset="0"/>
                        </a:rPr>
                        <m:t>[</m:t>
                      </m:r>
                      <m:r>
                        <a:rPr kumimoji="1" lang="en-US" altLang="ja-JP" sz="2000" b="1" i="0" smtClean="0">
                          <a:solidFill>
                            <a:schemeClr val="tx2"/>
                          </a:solidFill>
                          <a:latin typeface="Cambria Math" panose="02040503050406030204" pitchFamily="18" charset="0"/>
                        </a:rPr>
                        <m:t>𝐟𝐂</m:t>
                      </m:r>
                      <m:r>
                        <a:rPr kumimoji="1" lang="en-US" altLang="ja-JP" sz="2000" b="1" i="0" smtClean="0">
                          <a:solidFill>
                            <a:schemeClr val="tx2"/>
                          </a:solidFill>
                          <a:latin typeface="Cambria Math" panose="02040503050406030204" pitchFamily="18" charset="0"/>
                        </a:rPr>
                        <m:t>]</m:t>
                      </m:r>
                    </m:oMath>
                  </m:oMathPara>
                </a14:m>
                <a:endParaRPr kumimoji="1" lang="ja-JP" altLang="en-US" sz="2000" b="1" dirty="0">
                  <a:solidFill>
                    <a:schemeClr val="tx2"/>
                  </a:solidFill>
                </a:endParaRPr>
              </a:p>
            </p:txBody>
          </p:sp>
        </mc:Choice>
        <mc:Fallback xmlns="">
          <p:sp>
            <p:nvSpPr>
              <p:cNvPr id="19" name="テキスト ボックス 18">
                <a:extLst>
                  <a:ext uri="{FF2B5EF4-FFF2-40B4-BE49-F238E27FC236}">
                    <a16:creationId xmlns:a16="http://schemas.microsoft.com/office/drawing/2014/main" id="{7AFD5420-40AC-FE46-9A87-33AB95C9FC36}"/>
                  </a:ext>
                </a:extLst>
              </p:cNvPr>
              <p:cNvSpPr txBox="1">
                <a:spLocks noRot="1" noChangeAspect="1" noMove="1" noResize="1" noEditPoints="1" noAdjustHandles="1" noChangeArrowheads="1" noChangeShapeType="1" noTextEdit="1"/>
              </p:cNvSpPr>
              <p:nvPr/>
            </p:nvSpPr>
            <p:spPr>
              <a:xfrm>
                <a:off x="6761980" y="4946568"/>
                <a:ext cx="994289" cy="400110"/>
              </a:xfrm>
              <a:prstGeom prst="rect">
                <a:avLst/>
              </a:prstGeom>
              <a:blipFill>
                <a:blip r:embed="rId12"/>
                <a:stretch>
                  <a:fillRect r="-1250" b="-12121"/>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5108807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005F0C6-F2A6-4EB7-BF58-D60EE31321E9}"/>
              </a:ext>
            </a:extLst>
          </p:cNvPr>
          <p:cNvSpPr/>
          <p:nvPr/>
        </p:nvSpPr>
        <p:spPr>
          <a:xfrm>
            <a:off x="411480" y="1591056"/>
            <a:ext cx="3767328" cy="5157216"/>
          </a:xfrm>
          <a:prstGeom prst="roundRect">
            <a:avLst>
              <a:gd name="adj" fmla="val 12745"/>
            </a:avLst>
          </a:prstGeom>
          <a:solidFill>
            <a:srgbClr val="F7F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F2682AED-945F-4FDF-9619-E312BC9ED7DF}"/>
              </a:ext>
            </a:extLst>
          </p:cNvPr>
          <p:cNvSpPr/>
          <p:nvPr/>
        </p:nvSpPr>
        <p:spPr>
          <a:xfrm>
            <a:off x="4178808" y="1591056"/>
            <a:ext cx="1252728" cy="5157216"/>
          </a:xfrm>
          <a:prstGeom prst="roundRect">
            <a:avLst>
              <a:gd name="adj" fmla="val 30953"/>
            </a:avLst>
          </a:prstGeom>
          <a:solidFill>
            <a:srgbClr val="C5F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B64F31A-D0D8-44D7-8865-D803DC638896}"/>
              </a:ext>
            </a:extLst>
          </p:cNvPr>
          <p:cNvSpPr>
            <a:spLocks noGrp="1"/>
          </p:cNvSpPr>
          <p:nvPr>
            <p:ph type="title"/>
          </p:nvPr>
        </p:nvSpPr>
        <p:spPr>
          <a:xfrm>
            <a:off x="530996" y="418440"/>
            <a:ext cx="7269480" cy="859536"/>
          </a:xfrm>
        </p:spPr>
        <p:txBody>
          <a:bodyPr/>
          <a:lstStyle/>
          <a:p>
            <a:r>
              <a:rPr kumimoji="1" lang="en-US" altLang="ja-JP" dirty="0"/>
              <a:t>SOI-STJ6</a:t>
            </a:r>
            <a:r>
              <a:rPr kumimoji="1" lang="ja-JP" altLang="en-US" dirty="0"/>
              <a:t>の設計</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2078A29D-B792-4201-BE29-C026C125C1B6}"/>
                  </a:ext>
                </a:extLst>
              </p:cNvPr>
              <p:cNvSpPr>
                <a:spLocks noGrp="1"/>
              </p:cNvSpPr>
              <p:nvPr>
                <p:ph idx="1"/>
              </p:nvPr>
            </p:nvSpPr>
            <p:spPr>
              <a:xfrm>
                <a:off x="5526308" y="1408717"/>
                <a:ext cx="3595154" cy="3984904"/>
              </a:xfrm>
              <a:solidFill>
                <a:schemeClr val="bg1"/>
              </a:solidFill>
            </p:spPr>
            <p:txBody>
              <a:bodyPr>
                <a:normAutofit/>
              </a:bodyPr>
              <a:lstStyle/>
              <a:p>
                <a:r>
                  <a:rPr kumimoji="1" lang="ja-JP" altLang="en-US" dirty="0"/>
                  <a:t>バイアス回路を削除</a:t>
                </a:r>
                <a:endParaRPr kumimoji="1" lang="en-US" altLang="ja-JP" dirty="0"/>
              </a:p>
              <a:p>
                <a:r>
                  <a:rPr kumimoji="1" lang="ja-JP" altLang="en-US" dirty="0"/>
                  <a:t>消費電力への制限を緩くし</a:t>
                </a:r>
                <a:br>
                  <a:rPr kumimoji="1" lang="en-US" altLang="ja-JP" dirty="0"/>
                </a:br>
                <a:r>
                  <a:rPr kumimoji="1" lang="ja-JP" altLang="en-US" dirty="0"/>
                  <a:t>増幅段を少し変更</a:t>
                </a:r>
                <a:br>
                  <a:rPr kumimoji="1" lang="en-US" altLang="ja-JP" dirty="0"/>
                </a:br>
                <a:r>
                  <a:rPr kumimoji="1" lang="ja-JP" altLang="en-US" dirty="0"/>
                  <a:t>→</a:t>
                </a:r>
                <a:r>
                  <a:rPr kumimoji="1" lang="en-US" altLang="ja-JP" dirty="0"/>
                  <a:t>SOI-STJ5</a:t>
                </a:r>
                <a:r>
                  <a:rPr kumimoji="1" lang="ja-JP" altLang="en-US" dirty="0"/>
                  <a:t>よりも</a:t>
                </a:r>
                <a:br>
                  <a:rPr kumimoji="1" lang="en-US" altLang="ja-JP" dirty="0"/>
                </a:br>
                <a:r>
                  <a:rPr kumimoji="1" lang="ja-JP" altLang="en-US" dirty="0"/>
                  <a:t>　高い周波数帯域を持つ。</a:t>
                </a:r>
                <a:endParaRPr kumimoji="1" lang="en-US" altLang="ja-JP" dirty="0"/>
              </a:p>
              <a:p>
                <a:r>
                  <a:rPr kumimoji="1" lang="ja-JP" altLang="en-US" dirty="0"/>
                  <a:t>消費電力</a:t>
                </a:r>
                <a14:m>
                  <m:oMath xmlns:m="http://schemas.openxmlformats.org/officeDocument/2006/math">
                    <m:r>
                      <a:rPr kumimoji="1" lang="en-US" altLang="ja-JP" b="0" i="1" smtClean="0">
                        <a:latin typeface="Cambria Math" panose="02040503050406030204" pitchFamily="18" charset="0"/>
                      </a:rPr>
                      <m:t>~200</m:t>
                    </m:r>
                    <m:r>
                      <m:rPr>
                        <m:sty m:val="p"/>
                      </m:rPr>
                      <a:rPr kumimoji="1" lang="en-US" altLang="ja-JP" b="0" i="0" smtClean="0">
                        <a:latin typeface="Cambria Math" panose="02040503050406030204" pitchFamily="18" charset="0"/>
                      </a:rPr>
                      <m:t>μW</m:t>
                    </m:r>
                  </m:oMath>
                </a14:m>
                <a:endParaRPr kumimoji="1" lang="en-US" altLang="ja-JP" dirty="0"/>
              </a:p>
              <a:p>
                <a:r>
                  <a:rPr kumimoji="1" lang="en-US" altLang="ja-JP" dirty="0"/>
                  <a:t>FB</a:t>
                </a:r>
                <a:r>
                  <a:rPr kumimoji="1" lang="ja-JP" altLang="en-US" dirty="0"/>
                  <a:t>の容量は</a:t>
                </a:r>
                <a:r>
                  <a:rPr kumimoji="1" lang="en-US" altLang="ja-JP" dirty="0">
                    <a:solidFill>
                      <a:srgbClr val="FF8524"/>
                    </a:solidFill>
                  </a:rPr>
                  <a:t>3pF, 300fF, 60fF</a:t>
                </a:r>
                <a:br>
                  <a:rPr kumimoji="1" lang="en-US" altLang="ja-JP" dirty="0"/>
                </a:br>
                <a:r>
                  <a:rPr kumimoji="1" lang="ja-JP" altLang="en-US" dirty="0"/>
                  <a:t>のものを用意</a:t>
                </a:r>
                <a:endParaRPr lang="en-US" altLang="ja-JP" dirty="0"/>
              </a:p>
            </p:txBody>
          </p:sp>
        </mc:Choice>
        <mc:Fallback xmlns="">
          <p:sp>
            <p:nvSpPr>
              <p:cNvPr id="3" name="コンテンツ プレースホルダー 2">
                <a:extLst>
                  <a:ext uri="{FF2B5EF4-FFF2-40B4-BE49-F238E27FC236}">
                    <a16:creationId xmlns:a16="http://schemas.microsoft.com/office/drawing/2014/main" id="{2078A29D-B792-4201-BE29-C026C125C1B6}"/>
                  </a:ext>
                </a:extLst>
              </p:cNvPr>
              <p:cNvSpPr>
                <a:spLocks noGrp="1" noRot="1" noChangeAspect="1" noMove="1" noResize="1" noEditPoints="1" noAdjustHandles="1" noChangeArrowheads="1" noChangeShapeType="1" noTextEdit="1"/>
              </p:cNvSpPr>
              <p:nvPr>
                <p:ph idx="1"/>
              </p:nvPr>
            </p:nvSpPr>
            <p:spPr>
              <a:xfrm>
                <a:off x="5526308" y="1408717"/>
                <a:ext cx="3595154" cy="3984904"/>
              </a:xfrm>
              <a:blipFill>
                <a:blip r:embed="rId2"/>
                <a:stretch>
                  <a:fillRect l="-704"/>
                </a:stretch>
              </a:blipFill>
            </p:spPr>
            <p:txBody>
              <a:bodyPr/>
              <a:lstStyle/>
              <a:p>
                <a:r>
                  <a:rPr lang="ja-JP" altLang="en-US">
                    <a:noFill/>
                  </a:rPr>
                  <a:t> </a:t>
                </a:r>
              </a:p>
            </p:txBody>
          </p:sp>
        </mc:Fallback>
      </mc:AlternateContent>
      <p:pic>
        <p:nvPicPr>
          <p:cNvPr id="4" name="図 3">
            <a:extLst>
              <a:ext uri="{FF2B5EF4-FFF2-40B4-BE49-F238E27FC236}">
                <a16:creationId xmlns:a16="http://schemas.microsoft.com/office/drawing/2014/main" id="{B4C5F4A3-6D1D-47EA-9AE4-226DB84D5FDC}"/>
              </a:ext>
            </a:extLst>
          </p:cNvPr>
          <p:cNvPicPr>
            <a:picLocks noChangeAspect="1"/>
          </p:cNvPicPr>
          <p:nvPr/>
        </p:nvPicPr>
        <p:blipFill rotWithShape="1">
          <a:blip r:embed="rId3">
            <a:clrChange>
              <a:clrFrom>
                <a:srgbClr val="000001"/>
              </a:clrFrom>
              <a:clrTo>
                <a:srgbClr val="000001">
                  <a:alpha val="0"/>
                </a:srgbClr>
              </a:clrTo>
            </a:clrChange>
            <a:extLst>
              <a:ext uri="{28A0092B-C50C-407E-A947-70E740481C1C}">
                <a14:useLocalDpi xmlns:a14="http://schemas.microsoft.com/office/drawing/2010/main" val="0"/>
              </a:ext>
            </a:extLst>
          </a:blip>
          <a:srcRect l="27647" t="14358" r="20490" b="8954"/>
          <a:stretch/>
        </p:blipFill>
        <p:spPr>
          <a:xfrm>
            <a:off x="0" y="1362456"/>
            <a:ext cx="6181344" cy="5501053"/>
          </a:xfrm>
          <a:prstGeom prst="rect">
            <a:avLst/>
          </a:prstGeom>
        </p:spPr>
      </p:pic>
      <p:sp>
        <p:nvSpPr>
          <p:cNvPr id="5" name="スライド番号プレースホルダー 4">
            <a:extLst>
              <a:ext uri="{FF2B5EF4-FFF2-40B4-BE49-F238E27FC236}">
                <a16:creationId xmlns:a16="http://schemas.microsoft.com/office/drawing/2014/main" id="{665510F1-E494-4F65-9C4D-B852C0662D54}"/>
              </a:ext>
            </a:extLst>
          </p:cNvPr>
          <p:cNvSpPr>
            <a:spLocks noGrp="1"/>
          </p:cNvSpPr>
          <p:nvPr>
            <p:ph type="sldNum" sz="quarter" idx="12"/>
          </p:nvPr>
        </p:nvSpPr>
        <p:spPr/>
        <p:txBody>
          <a:bodyPr/>
          <a:lstStyle/>
          <a:p>
            <a:fld id="{6D22F896-40B5-4ADD-8801-0D06FADFA095}" type="slidenum">
              <a:rPr lang="en-US" smtClean="0"/>
              <a:t>34</a:t>
            </a:fld>
            <a:endParaRPr lang="en-US" dirty="0"/>
          </a:p>
        </p:txBody>
      </p:sp>
      <p:sp>
        <p:nvSpPr>
          <p:cNvPr id="8" name="テキスト ボックス 7">
            <a:extLst>
              <a:ext uri="{FF2B5EF4-FFF2-40B4-BE49-F238E27FC236}">
                <a16:creationId xmlns:a16="http://schemas.microsoft.com/office/drawing/2014/main" id="{B7205667-30E7-48F0-B50F-25C8E860512B}"/>
              </a:ext>
            </a:extLst>
          </p:cNvPr>
          <p:cNvSpPr txBox="1"/>
          <p:nvPr/>
        </p:nvSpPr>
        <p:spPr>
          <a:xfrm>
            <a:off x="4165736" y="5807779"/>
            <a:ext cx="1338828" cy="369332"/>
          </a:xfrm>
          <a:prstGeom prst="rect">
            <a:avLst/>
          </a:prstGeom>
          <a:noFill/>
        </p:spPr>
        <p:txBody>
          <a:bodyPr wrap="none" rtlCol="0">
            <a:spAutoFit/>
          </a:bodyPr>
          <a:lstStyle/>
          <a:p>
            <a:r>
              <a:rPr kumimoji="1" lang="ja-JP" altLang="en-US" dirty="0"/>
              <a:t>バッファ段</a:t>
            </a:r>
          </a:p>
        </p:txBody>
      </p:sp>
      <p:sp>
        <p:nvSpPr>
          <p:cNvPr id="9" name="テキスト ボックス 8">
            <a:extLst>
              <a:ext uri="{FF2B5EF4-FFF2-40B4-BE49-F238E27FC236}">
                <a16:creationId xmlns:a16="http://schemas.microsoft.com/office/drawing/2014/main" id="{61CE6F08-E0A8-4D5B-B940-F940D7588585}"/>
              </a:ext>
            </a:extLst>
          </p:cNvPr>
          <p:cNvSpPr txBox="1"/>
          <p:nvPr/>
        </p:nvSpPr>
        <p:spPr>
          <a:xfrm>
            <a:off x="3301645" y="5807779"/>
            <a:ext cx="877163" cy="369332"/>
          </a:xfrm>
          <a:prstGeom prst="rect">
            <a:avLst/>
          </a:prstGeom>
          <a:noFill/>
        </p:spPr>
        <p:txBody>
          <a:bodyPr wrap="none" rtlCol="0">
            <a:spAutoFit/>
          </a:bodyPr>
          <a:lstStyle/>
          <a:p>
            <a:r>
              <a:rPr kumimoji="1" lang="ja-JP" altLang="en-US" dirty="0"/>
              <a:t>増幅段</a:t>
            </a:r>
          </a:p>
        </p:txBody>
      </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63F07A6B-CDAB-4A1D-B0C8-5D47B2D22ECC}"/>
                  </a:ext>
                </a:extLst>
              </p:cNvPr>
              <p:cNvSpPr txBox="1"/>
              <p:nvPr/>
            </p:nvSpPr>
            <p:spPr>
              <a:xfrm>
                <a:off x="5722968" y="4928886"/>
                <a:ext cx="3475896" cy="646331"/>
              </a:xfrm>
              <a:prstGeom prst="rect">
                <a:avLst/>
              </a:prstGeom>
              <a:noFill/>
            </p:spPr>
            <p:txBody>
              <a:bodyPr wrap="square" rtlCol="0">
                <a:spAutoFit/>
              </a:bodyPr>
              <a:lstStyle/>
              <a:p>
                <a14:m>
                  <m:oMath xmlns:m="http://schemas.openxmlformats.org/officeDocument/2006/math">
                    <m:sSub>
                      <m:sSubPr>
                        <m:ctrlPr>
                          <a:rPr kumimoji="1" lang="en-US" altLang="ja-JP" b="0" i="1" smtClean="0">
                            <a:solidFill>
                              <a:srgbClr val="FB5F80"/>
                            </a:solidFill>
                            <a:latin typeface="Cambria Math" panose="02040503050406030204" pitchFamily="18" charset="0"/>
                          </a:rPr>
                        </m:ctrlPr>
                      </m:sSubPr>
                      <m:e>
                        <m:r>
                          <a:rPr kumimoji="1" lang="en-US" altLang="ja-JP" b="0" i="1" smtClean="0">
                            <a:solidFill>
                              <a:srgbClr val="FB5F80"/>
                            </a:solidFill>
                            <a:latin typeface="Cambria Math" panose="02040503050406030204" pitchFamily="18" charset="0"/>
                          </a:rPr>
                          <m:t>𝐶</m:t>
                        </m:r>
                      </m:e>
                      <m:sub>
                        <m:r>
                          <m:rPr>
                            <m:sty m:val="p"/>
                          </m:rPr>
                          <a:rPr kumimoji="1" lang="en-US" altLang="ja-JP" b="0" i="0" smtClean="0">
                            <a:solidFill>
                              <a:srgbClr val="FB5F80"/>
                            </a:solidFill>
                            <a:latin typeface="Cambria Math" panose="02040503050406030204" pitchFamily="18" charset="0"/>
                          </a:rPr>
                          <m:t>FB</m:t>
                        </m:r>
                      </m:sub>
                    </m:sSub>
                    <m:r>
                      <a:rPr kumimoji="1" lang="en-US" altLang="ja-JP" b="0" i="1" smtClean="0">
                        <a:solidFill>
                          <a:srgbClr val="FB5F80"/>
                        </a:solidFill>
                        <a:latin typeface="Cambria Math" panose="02040503050406030204" pitchFamily="18" charset="0"/>
                      </a:rPr>
                      <m:t>=300</m:t>
                    </m:r>
                    <m:r>
                      <m:rPr>
                        <m:sty m:val="p"/>
                      </m:rPr>
                      <a:rPr kumimoji="1" lang="en-US" altLang="ja-JP" b="0" i="0" smtClean="0">
                        <a:solidFill>
                          <a:srgbClr val="FB5F80"/>
                        </a:solidFill>
                        <a:latin typeface="Cambria Math" panose="02040503050406030204" pitchFamily="18" charset="0"/>
                      </a:rPr>
                      <m:t>fF</m:t>
                    </m:r>
                  </m:oMath>
                </a14:m>
                <a:r>
                  <a:rPr kumimoji="1" lang="ja-JP" altLang="en-US" dirty="0">
                    <a:solidFill>
                      <a:srgbClr val="FB5F80"/>
                    </a:solidFill>
                  </a:rPr>
                  <a:t>を使えば</a:t>
                </a:r>
                <a:r>
                  <a:rPr kumimoji="1" lang="en-US" altLang="ja-JP" dirty="0">
                    <a:solidFill>
                      <a:srgbClr val="FB5F80"/>
                    </a:solidFill>
                  </a:rPr>
                  <a:t>4.4fC</a:t>
                </a:r>
                <a:r>
                  <a:rPr kumimoji="1" lang="ja-JP" altLang="en-US" dirty="0">
                    <a:solidFill>
                      <a:srgbClr val="FB5F80"/>
                    </a:solidFill>
                  </a:rPr>
                  <a:t>を</a:t>
                </a:r>
                <a:r>
                  <a:rPr kumimoji="1" lang="en-US" altLang="ja-JP" dirty="0">
                    <a:solidFill>
                      <a:srgbClr val="FB5F80"/>
                    </a:solidFill>
                  </a:rPr>
                  <a:t>8σ</a:t>
                </a:r>
                <a:r>
                  <a:rPr kumimoji="1" lang="ja-JP" altLang="en-US" dirty="0">
                    <a:solidFill>
                      <a:srgbClr val="FB5F80"/>
                    </a:solidFill>
                  </a:rPr>
                  <a:t>以上で分離可能</a:t>
                </a:r>
                <a:endParaRPr kumimoji="1" lang="ja-JP" altLang="en-US" dirty="0">
                  <a:solidFill>
                    <a:schemeClr val="accent5"/>
                  </a:solidFill>
                </a:endParaRPr>
              </a:p>
            </p:txBody>
          </p:sp>
        </mc:Choice>
        <mc:Fallback xmlns="">
          <p:sp>
            <p:nvSpPr>
              <p:cNvPr id="12" name="テキスト ボックス 11">
                <a:extLst>
                  <a:ext uri="{FF2B5EF4-FFF2-40B4-BE49-F238E27FC236}">
                    <a16:creationId xmlns:a16="http://schemas.microsoft.com/office/drawing/2014/main" id="{63F07A6B-CDAB-4A1D-B0C8-5D47B2D22ECC}"/>
                  </a:ext>
                </a:extLst>
              </p:cNvPr>
              <p:cNvSpPr txBox="1">
                <a:spLocks noRot="1" noChangeAspect="1" noMove="1" noResize="1" noEditPoints="1" noAdjustHandles="1" noChangeArrowheads="1" noChangeShapeType="1" noTextEdit="1"/>
              </p:cNvSpPr>
              <p:nvPr/>
            </p:nvSpPr>
            <p:spPr>
              <a:xfrm>
                <a:off x="5722968" y="4928886"/>
                <a:ext cx="3475896" cy="646331"/>
              </a:xfrm>
              <a:prstGeom prst="rect">
                <a:avLst/>
              </a:prstGeom>
              <a:blipFill>
                <a:blip r:embed="rId4"/>
                <a:stretch>
                  <a:fillRect l="-1579" t="-8491" b="-122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 name="吹き出し: 円形 12">
                <a:extLst>
                  <a:ext uri="{FF2B5EF4-FFF2-40B4-BE49-F238E27FC236}">
                    <a16:creationId xmlns:a16="http://schemas.microsoft.com/office/drawing/2014/main" id="{4818657D-3234-4A48-9079-266BB5BFE27F}"/>
                  </a:ext>
                </a:extLst>
              </p:cNvPr>
              <p:cNvSpPr/>
              <p:nvPr/>
            </p:nvSpPr>
            <p:spPr>
              <a:xfrm>
                <a:off x="5822731" y="5705958"/>
                <a:ext cx="2909789" cy="1123040"/>
              </a:xfrm>
              <a:prstGeom prst="wedgeEllipseCallout">
                <a:avLst>
                  <a:gd name="adj1" fmla="val 27432"/>
                  <a:gd name="adj2" fmla="val -90108"/>
                </a:avLst>
              </a:prstGeom>
              <a:noFill/>
              <a:ln>
                <a:solidFill>
                  <a:srgbClr val="181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a:p>
                <a:pPr algn="ctr"/>
                <a:r>
                  <a:rPr kumimoji="1" lang="ja-JP" altLang="en-US" sz="1600" dirty="0">
                    <a:solidFill>
                      <a:schemeClr val="tx1"/>
                    </a:solidFill>
                  </a:rPr>
                  <a:t>可視光</a:t>
                </a:r>
                <a:r>
                  <a:rPr kumimoji="1" lang="en-US" altLang="ja-JP" sz="1600" dirty="0">
                    <a:solidFill>
                      <a:schemeClr val="tx1"/>
                    </a:solidFill>
                  </a:rPr>
                  <a:t>(</a:t>
                </a:r>
                <a14:m>
                  <m:oMath xmlns:m="http://schemas.openxmlformats.org/officeDocument/2006/math">
                    <m:r>
                      <a:rPr kumimoji="1" lang="en-US" altLang="ja-JP" sz="1600" i="1">
                        <a:solidFill>
                          <a:schemeClr val="tx1"/>
                        </a:solidFill>
                        <a:latin typeface="Cambria Math" panose="02040503050406030204" pitchFamily="18" charset="0"/>
                      </a:rPr>
                      <m:t>𝜆</m:t>
                    </m:r>
                    <m:r>
                      <a:rPr kumimoji="1" lang="en-US" altLang="ja-JP" sz="1600" i="1">
                        <a:solidFill>
                          <a:schemeClr val="tx1"/>
                        </a:solidFill>
                        <a:latin typeface="Cambria Math" panose="02040503050406030204" pitchFamily="18" charset="0"/>
                      </a:rPr>
                      <m:t>=465</m:t>
                    </m:r>
                    <m:r>
                      <m:rPr>
                        <m:sty m:val="p"/>
                      </m:rPr>
                      <a:rPr kumimoji="1" lang="en-US" altLang="ja-JP" sz="1600">
                        <a:solidFill>
                          <a:schemeClr val="tx1"/>
                        </a:solidFill>
                        <a:latin typeface="Cambria Math" panose="02040503050406030204" pitchFamily="18" charset="0"/>
                      </a:rPr>
                      <m:t>nm</m:t>
                    </m:r>
                  </m:oMath>
                </a14:m>
                <a:r>
                  <a:rPr kumimoji="1" lang="en-US" altLang="ja-JP" sz="1600" dirty="0">
                    <a:solidFill>
                      <a:schemeClr val="tx1"/>
                    </a:solidFill>
                  </a:rPr>
                  <a:t>)</a:t>
                </a:r>
                <a:br>
                  <a:rPr kumimoji="1" lang="en-US" altLang="ja-JP" sz="1600" dirty="0">
                    <a:solidFill>
                      <a:schemeClr val="tx1"/>
                    </a:solidFill>
                  </a:rPr>
                </a:br>
                <a:r>
                  <a:rPr kumimoji="1" lang="en-US" altLang="ja-JP" sz="1600" dirty="0">
                    <a:solidFill>
                      <a:schemeClr val="tx1"/>
                    </a:solidFill>
                  </a:rPr>
                  <a:t>1</a:t>
                </a:r>
                <a:r>
                  <a:rPr kumimoji="1" lang="ja-JP" altLang="en-US" sz="1600" dirty="0">
                    <a:solidFill>
                      <a:schemeClr val="tx1"/>
                    </a:solidFill>
                  </a:rPr>
                  <a:t>光子に対する</a:t>
                </a:r>
                <a:r>
                  <a:rPr kumimoji="1" lang="en-US" altLang="ja-JP" sz="1600" dirty="0">
                    <a:solidFill>
                      <a:schemeClr val="tx1"/>
                    </a:solidFill>
                  </a:rPr>
                  <a:t>STJ</a:t>
                </a:r>
                <a:r>
                  <a:rPr kumimoji="1" lang="ja-JP" altLang="en-US" sz="1600" dirty="0">
                    <a:solidFill>
                      <a:schemeClr val="tx1"/>
                    </a:solidFill>
                  </a:rPr>
                  <a:t>の応答電荷量</a:t>
                </a:r>
                <a:endParaRPr kumimoji="1" lang="en-US" altLang="ja-JP" sz="1600" dirty="0">
                  <a:solidFill>
                    <a:schemeClr val="tx1"/>
                  </a:solidFill>
                </a:endParaRPr>
              </a:p>
              <a:p>
                <a:pPr algn="ctr"/>
                <a:endParaRPr kumimoji="1" lang="ja-JP" altLang="en-US" dirty="0">
                  <a:solidFill>
                    <a:schemeClr val="tx1"/>
                  </a:solidFill>
                </a:endParaRPr>
              </a:p>
            </p:txBody>
          </p:sp>
        </mc:Choice>
        <mc:Fallback xmlns="">
          <p:sp>
            <p:nvSpPr>
              <p:cNvPr id="13" name="吹き出し: 円形 12">
                <a:extLst>
                  <a:ext uri="{FF2B5EF4-FFF2-40B4-BE49-F238E27FC236}">
                    <a16:creationId xmlns:a16="http://schemas.microsoft.com/office/drawing/2014/main" id="{4818657D-3234-4A48-9079-266BB5BFE27F}"/>
                  </a:ext>
                </a:extLst>
              </p:cNvPr>
              <p:cNvSpPr>
                <a:spLocks noRot="1" noChangeAspect="1" noMove="1" noResize="1" noEditPoints="1" noAdjustHandles="1" noChangeArrowheads="1" noChangeShapeType="1" noTextEdit="1"/>
              </p:cNvSpPr>
              <p:nvPr/>
            </p:nvSpPr>
            <p:spPr>
              <a:xfrm>
                <a:off x="5822731" y="5705958"/>
                <a:ext cx="2909789" cy="1123040"/>
              </a:xfrm>
              <a:prstGeom prst="wedgeEllipseCallout">
                <a:avLst>
                  <a:gd name="adj1" fmla="val 27432"/>
                  <a:gd name="adj2" fmla="val -90108"/>
                </a:avLst>
              </a:prstGeom>
              <a:blipFill>
                <a:blip r:embed="rId5"/>
                <a:stretch>
                  <a:fillRect/>
                </a:stretch>
              </a:blipFill>
              <a:ln>
                <a:solidFill>
                  <a:srgbClr val="1818FF"/>
                </a:solidFill>
              </a:ln>
            </p:spPr>
            <p:txBody>
              <a:bodyPr/>
              <a:lstStyle/>
              <a:p>
                <a:r>
                  <a:rPr lang="ja-JP" altLang="en-US">
                    <a:noFill/>
                  </a:rPr>
                  <a:t> </a:t>
                </a:r>
              </a:p>
            </p:txBody>
          </p:sp>
        </mc:Fallback>
      </mc:AlternateContent>
    </p:spTree>
    <p:extLst>
      <p:ext uri="{BB962C8B-B14F-4D97-AF65-F5344CB8AC3E}">
        <p14:creationId xmlns:p14="http://schemas.microsoft.com/office/powerpoint/2010/main" val="33956603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4D281B71-9AB7-4A33-8932-C68DA5829283}"/>
              </a:ext>
            </a:extLst>
          </p:cNvPr>
          <p:cNvSpPr/>
          <p:nvPr/>
        </p:nvSpPr>
        <p:spPr>
          <a:xfrm>
            <a:off x="248920" y="1705312"/>
            <a:ext cx="3767328" cy="4800688"/>
          </a:xfrm>
          <a:prstGeom prst="roundRect">
            <a:avLst>
              <a:gd name="adj" fmla="val 12745"/>
            </a:avLst>
          </a:prstGeom>
          <a:solidFill>
            <a:srgbClr val="F7FF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08599A03-F2DE-4E84-B170-D02D2B85FDFA}"/>
              </a:ext>
            </a:extLst>
          </p:cNvPr>
          <p:cNvSpPr/>
          <p:nvPr/>
        </p:nvSpPr>
        <p:spPr>
          <a:xfrm>
            <a:off x="4016248" y="1755755"/>
            <a:ext cx="1024128" cy="4800688"/>
          </a:xfrm>
          <a:prstGeom prst="roundRect">
            <a:avLst>
              <a:gd name="adj" fmla="val 30953"/>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817CCBA1-7F05-4287-8858-7967E18670D3}"/>
              </a:ext>
            </a:extLst>
          </p:cNvPr>
          <p:cNvSpPr/>
          <p:nvPr/>
        </p:nvSpPr>
        <p:spPr>
          <a:xfrm>
            <a:off x="5040376" y="1755755"/>
            <a:ext cx="1024128" cy="4800688"/>
          </a:xfrm>
          <a:prstGeom prst="roundRect">
            <a:avLst>
              <a:gd name="adj" fmla="val 30953"/>
            </a:avLst>
          </a:prstGeom>
          <a:solidFill>
            <a:srgbClr val="C5F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00E572F-9218-4356-9D18-B60D5BD93A93}"/>
              </a:ext>
            </a:extLst>
          </p:cNvPr>
          <p:cNvSpPr>
            <a:spLocks noGrp="1"/>
          </p:cNvSpPr>
          <p:nvPr>
            <p:ph type="title"/>
          </p:nvPr>
        </p:nvSpPr>
        <p:spPr/>
        <p:txBody>
          <a:bodyPr/>
          <a:lstStyle/>
          <a:p>
            <a:r>
              <a:rPr kumimoji="1" lang="en-US" altLang="ja-JP" dirty="0"/>
              <a:t>SOI-STJ6+</a:t>
            </a:r>
            <a:r>
              <a:rPr kumimoji="1" lang="ja-JP" altLang="en-US" dirty="0"/>
              <a:t>ソース接地増幅回路</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8F23DE61-F2F4-4EAD-9C3A-77B79E110943}"/>
                  </a:ext>
                </a:extLst>
              </p:cNvPr>
              <p:cNvSpPr>
                <a:spLocks noGrp="1"/>
              </p:cNvSpPr>
              <p:nvPr>
                <p:ph idx="1"/>
              </p:nvPr>
            </p:nvSpPr>
            <p:spPr>
              <a:xfrm>
                <a:off x="6137990" y="2128675"/>
                <a:ext cx="3130869" cy="3953961"/>
              </a:xfrm>
            </p:spPr>
            <p:txBody>
              <a:bodyPr>
                <a:normAutofit fontScale="92500"/>
              </a:bodyPr>
              <a:lstStyle/>
              <a:p>
                <a:r>
                  <a:rPr lang="ja-JP" altLang="en-US" dirty="0"/>
                  <a:t>フィードバック容量</a:t>
                </a:r>
                <a:r>
                  <a:rPr lang="en-US" altLang="ja-JP" dirty="0"/>
                  <a:t>60fC</a:t>
                </a:r>
                <a:br>
                  <a:rPr lang="en-US" altLang="ja-JP" dirty="0"/>
                </a:br>
                <a:endParaRPr lang="en-US" altLang="ja-JP" dirty="0"/>
              </a:p>
              <a:p>
                <a:r>
                  <a:rPr lang="ja-JP" altLang="en-US" dirty="0"/>
                  <a:t>消費電力</a:t>
                </a:r>
                <a:br>
                  <a:rPr lang="en-US" altLang="ja-JP" dirty="0"/>
                </a:br>
                <a:r>
                  <a:rPr lang="en-US" altLang="ja-JP" dirty="0"/>
                  <a:t>SOI-STJ6</a:t>
                </a:r>
                <a:r>
                  <a:rPr lang="ja-JP" altLang="en-US" dirty="0"/>
                  <a:t>増幅段</a:t>
                </a:r>
                <a14:m>
                  <m:oMath xmlns:m="http://schemas.openxmlformats.org/officeDocument/2006/math">
                    <m:r>
                      <a:rPr lang="en-US" altLang="ja-JP" b="0" i="1" smtClean="0">
                        <a:latin typeface="Cambria Math" panose="02040503050406030204" pitchFamily="18" charset="0"/>
                      </a:rPr>
                      <m:t>~50</m:t>
                    </m:r>
                    <m:r>
                      <m:rPr>
                        <m:sty m:val="p"/>
                      </m:rPr>
                      <a:rPr lang="en-US" altLang="ja-JP" b="0" i="0" smtClean="0">
                        <a:latin typeface="Cambria Math" panose="02040503050406030204" pitchFamily="18" charset="0"/>
                      </a:rPr>
                      <m:t>μW</m:t>
                    </m:r>
                  </m:oMath>
                </a14:m>
                <a:br>
                  <a:rPr lang="en-US" altLang="ja-JP" dirty="0"/>
                </a:br>
                <a:r>
                  <a:rPr lang="ja-JP" altLang="en-US" dirty="0"/>
                  <a:t>ソース接地</a:t>
                </a:r>
                <a14:m>
                  <m:oMath xmlns:m="http://schemas.openxmlformats.org/officeDocument/2006/math">
                    <m:r>
                      <a:rPr lang="en-US" altLang="ja-JP" b="0" i="1" smtClean="0">
                        <a:latin typeface="Cambria Math" panose="02040503050406030204" pitchFamily="18" charset="0"/>
                      </a:rPr>
                      <m:t>~10</m:t>
                    </m:r>
                    <m:r>
                      <m:rPr>
                        <m:sty m:val="p"/>
                      </m:rPr>
                      <a:rPr lang="en-US" altLang="ja-JP" b="0" i="0" smtClean="0">
                        <a:latin typeface="Cambria Math" panose="02040503050406030204" pitchFamily="18" charset="0"/>
                      </a:rPr>
                      <m:t>μW</m:t>
                    </m:r>
                  </m:oMath>
                </a14:m>
                <a:br>
                  <a:rPr lang="en-US" altLang="ja-JP" dirty="0"/>
                </a:br>
                <a:r>
                  <a:rPr lang="ja-JP" altLang="en-US" dirty="0"/>
                  <a:t>バッファ段</a:t>
                </a:r>
                <a14:m>
                  <m:oMath xmlns:m="http://schemas.openxmlformats.org/officeDocument/2006/math">
                    <m:r>
                      <a:rPr lang="en-US" altLang="ja-JP" b="0" i="1" smtClean="0">
                        <a:latin typeface="Cambria Math" panose="02040503050406030204" pitchFamily="18" charset="0"/>
                      </a:rPr>
                      <m:t>~90</m:t>
                    </m:r>
                    <m:r>
                      <m:rPr>
                        <m:sty m:val="p"/>
                      </m:rPr>
                      <a:rPr lang="en-US" altLang="ja-JP" b="0" i="0" smtClean="0">
                        <a:latin typeface="Cambria Math" panose="02040503050406030204" pitchFamily="18" charset="0"/>
                      </a:rPr>
                      <m:t>μW</m:t>
                    </m:r>
                  </m:oMath>
                </a14:m>
                <a:br>
                  <a:rPr lang="en-US" altLang="ja-JP" dirty="0"/>
                </a:br>
                <a:r>
                  <a:rPr lang="ja-JP" altLang="en-US" dirty="0">
                    <a:solidFill>
                      <a:srgbClr val="FF8524"/>
                    </a:solidFill>
                  </a:rPr>
                  <a:t>合計</a:t>
                </a:r>
                <a14:m>
                  <m:oMath xmlns:m="http://schemas.openxmlformats.org/officeDocument/2006/math">
                    <m:r>
                      <a:rPr lang="en-US" altLang="ja-JP" b="0" i="1" smtClean="0">
                        <a:solidFill>
                          <a:srgbClr val="FF8524"/>
                        </a:solidFill>
                        <a:latin typeface="Cambria Math" panose="02040503050406030204" pitchFamily="18" charset="0"/>
                      </a:rPr>
                      <m:t>~150</m:t>
                    </m:r>
                    <m:r>
                      <m:rPr>
                        <m:sty m:val="p"/>
                      </m:rPr>
                      <a:rPr lang="en-US" altLang="ja-JP" b="0" i="0" smtClean="0">
                        <a:solidFill>
                          <a:srgbClr val="FF8524"/>
                        </a:solidFill>
                        <a:latin typeface="Cambria Math" panose="02040503050406030204" pitchFamily="18" charset="0"/>
                      </a:rPr>
                      <m:t>μW</m:t>
                    </m:r>
                  </m:oMath>
                </a14:m>
                <a:br>
                  <a:rPr lang="en-US" altLang="ja-JP" dirty="0"/>
                </a:br>
                <a:endParaRPr lang="en-US" altLang="ja-JP" dirty="0"/>
              </a:p>
              <a:p>
                <a:r>
                  <a:rPr kumimoji="1" lang="en-US" altLang="ja-JP" dirty="0">
                    <a:solidFill>
                      <a:srgbClr val="FB5F80"/>
                    </a:solidFill>
                  </a:rPr>
                  <a:t>24meV</a:t>
                </a:r>
                <a:r>
                  <a:rPr lang="en-US" altLang="ja-JP" dirty="0">
                    <a:solidFill>
                      <a:srgbClr val="FB5F80"/>
                    </a:solidFill>
                  </a:rPr>
                  <a:t>,</a:t>
                </a:r>
                <a:r>
                  <a:rPr lang="ja-JP" altLang="en-US" dirty="0">
                    <a:solidFill>
                      <a:srgbClr val="FB5F80"/>
                    </a:solidFill>
                  </a:rPr>
                  <a:t> </a:t>
                </a:r>
                <a:r>
                  <a:rPr kumimoji="1" lang="en-US" altLang="ja-JP" dirty="0">
                    <a:solidFill>
                      <a:srgbClr val="FB5F80"/>
                    </a:solidFill>
                  </a:rPr>
                  <a:t>1</a:t>
                </a:r>
                <a:r>
                  <a:rPr kumimoji="1" lang="ja-JP" altLang="en-US" dirty="0">
                    <a:solidFill>
                      <a:srgbClr val="FB5F80"/>
                    </a:solidFill>
                  </a:rPr>
                  <a:t>光子</a:t>
                </a:r>
                <a:r>
                  <a:rPr kumimoji="1" lang="en-US" altLang="ja-JP" dirty="0">
                    <a:solidFill>
                      <a:srgbClr val="FB5F80"/>
                    </a:solidFill>
                  </a:rPr>
                  <a:t>(0.03fC)</a:t>
                </a:r>
                <a:r>
                  <a:rPr kumimoji="1" lang="ja-JP" altLang="en-US" dirty="0">
                    <a:solidFill>
                      <a:srgbClr val="FB5F80"/>
                    </a:solidFill>
                  </a:rPr>
                  <a:t>に対して</a:t>
                </a:r>
                <a:r>
                  <a:rPr kumimoji="1" lang="en-US" altLang="ja-JP" dirty="0">
                    <a:solidFill>
                      <a:srgbClr val="FB5F80"/>
                    </a:solidFill>
                  </a:rPr>
                  <a:t>3~40mV</a:t>
                </a:r>
                <a:r>
                  <a:rPr kumimoji="1" lang="ja-JP" altLang="en-US" dirty="0">
                    <a:solidFill>
                      <a:srgbClr val="FB5F80"/>
                    </a:solidFill>
                  </a:rPr>
                  <a:t>の出力</a:t>
                </a:r>
                <a:r>
                  <a:rPr kumimoji="1" lang="ja-JP" altLang="en-US" dirty="0"/>
                  <a:t>を得る設計</a:t>
                </a:r>
              </a:p>
            </p:txBody>
          </p:sp>
        </mc:Choice>
        <mc:Fallback xmlns="">
          <p:sp>
            <p:nvSpPr>
              <p:cNvPr id="3" name="コンテンツ プレースホルダー 2">
                <a:extLst>
                  <a:ext uri="{FF2B5EF4-FFF2-40B4-BE49-F238E27FC236}">
                    <a16:creationId xmlns:a16="http://schemas.microsoft.com/office/drawing/2014/main" id="{8F23DE61-F2F4-4EAD-9C3A-77B79E110943}"/>
                  </a:ext>
                </a:extLst>
              </p:cNvPr>
              <p:cNvSpPr>
                <a:spLocks noGrp="1" noRot="1" noChangeAspect="1" noMove="1" noResize="1" noEditPoints="1" noAdjustHandles="1" noChangeArrowheads="1" noChangeShapeType="1" noTextEdit="1"/>
              </p:cNvSpPr>
              <p:nvPr>
                <p:ph idx="1"/>
              </p:nvPr>
            </p:nvSpPr>
            <p:spPr>
              <a:xfrm>
                <a:off x="6137990" y="2128675"/>
                <a:ext cx="3130869" cy="3953961"/>
              </a:xfrm>
              <a:blipFill>
                <a:blip r:embed="rId2"/>
                <a:stretch>
                  <a:fillRect l="-403" r="-806" b="-322"/>
                </a:stretch>
              </a:blipFill>
            </p:spPr>
            <p:txBody>
              <a:bodyPr/>
              <a:lstStyle/>
              <a:p>
                <a:r>
                  <a:rPr lang="ja-JP" altLang="en-US">
                    <a:noFill/>
                  </a:rPr>
                  <a:t> </a:t>
                </a:r>
              </a:p>
            </p:txBody>
          </p:sp>
        </mc:Fallback>
      </mc:AlternateContent>
      <p:pic>
        <p:nvPicPr>
          <p:cNvPr id="4" name="コンテンツ プレースホルダー 4">
            <a:extLst>
              <a:ext uri="{FF2B5EF4-FFF2-40B4-BE49-F238E27FC236}">
                <a16:creationId xmlns:a16="http://schemas.microsoft.com/office/drawing/2014/main" id="{C0E59499-72C0-4A00-8984-063191C4EE24}"/>
              </a:ext>
            </a:extLst>
          </p:cNvPr>
          <p:cNvPicPr>
            <a:picLocks noChangeAspect="1"/>
          </p:cNvPicPr>
          <p:nvPr/>
        </p:nvPicPr>
        <p:blipFill rotWithShape="1">
          <a:blip r:embed="rId3">
            <a:clrChange>
              <a:clrFrom>
                <a:srgbClr val="000001"/>
              </a:clrFrom>
              <a:clrTo>
                <a:srgbClr val="000001">
                  <a:alpha val="0"/>
                </a:srgbClr>
              </a:clrTo>
            </a:clrChange>
            <a:extLst>
              <a:ext uri="{BEBA8EAE-BF5A-486C-A8C5-ECC9F3942E4B}">
                <a14:imgProps xmlns:a14="http://schemas.microsoft.com/office/drawing/2010/main">
                  <a14:imgLayer r:embed="rId4">
                    <a14:imgEffect>
                      <a14:sharpenSoften amount="10000"/>
                    </a14:imgEffect>
                  </a14:imgLayer>
                </a14:imgProps>
              </a:ext>
              <a:ext uri="{28A0092B-C50C-407E-A947-70E740481C1C}">
                <a14:useLocalDpi xmlns:a14="http://schemas.microsoft.com/office/drawing/2010/main" val="0"/>
              </a:ext>
            </a:extLst>
          </a:blip>
          <a:srcRect l="24725" t="18145" r="12529" b="9566"/>
          <a:stretch/>
        </p:blipFill>
        <p:spPr>
          <a:xfrm>
            <a:off x="0" y="1353312"/>
            <a:ext cx="6549136" cy="5504688"/>
          </a:xfrm>
          <a:prstGeom prst="rect">
            <a:avLst/>
          </a:prstGeom>
        </p:spPr>
      </p:pic>
      <p:sp>
        <p:nvSpPr>
          <p:cNvPr id="8" name="テキスト ボックス 7">
            <a:extLst>
              <a:ext uri="{FF2B5EF4-FFF2-40B4-BE49-F238E27FC236}">
                <a16:creationId xmlns:a16="http://schemas.microsoft.com/office/drawing/2014/main" id="{9C81AE3B-0A90-4C26-8DC3-C1007BF5F15D}"/>
              </a:ext>
            </a:extLst>
          </p:cNvPr>
          <p:cNvSpPr txBox="1"/>
          <p:nvPr/>
        </p:nvSpPr>
        <p:spPr>
          <a:xfrm>
            <a:off x="2918634" y="5510978"/>
            <a:ext cx="1032655" cy="646331"/>
          </a:xfrm>
          <a:prstGeom prst="rect">
            <a:avLst/>
          </a:prstGeom>
          <a:noFill/>
        </p:spPr>
        <p:txBody>
          <a:bodyPr wrap="none" rtlCol="0">
            <a:spAutoFit/>
          </a:bodyPr>
          <a:lstStyle/>
          <a:p>
            <a:r>
              <a:rPr kumimoji="1" lang="en-US" altLang="ja-JP" dirty="0">
                <a:solidFill>
                  <a:schemeClr val="accent1"/>
                </a:solidFill>
              </a:rPr>
              <a:t>SOI-STJ6</a:t>
            </a:r>
            <a:br>
              <a:rPr kumimoji="1" lang="en-US" altLang="ja-JP" dirty="0">
                <a:solidFill>
                  <a:schemeClr val="accent1"/>
                </a:solidFill>
              </a:rPr>
            </a:br>
            <a:r>
              <a:rPr kumimoji="1" lang="ja-JP" altLang="en-US" dirty="0">
                <a:solidFill>
                  <a:schemeClr val="accent1"/>
                </a:solidFill>
              </a:rPr>
              <a:t>増幅段</a:t>
            </a:r>
          </a:p>
        </p:txBody>
      </p:sp>
      <p:sp>
        <p:nvSpPr>
          <p:cNvPr id="9" name="テキスト ボックス 8">
            <a:extLst>
              <a:ext uri="{FF2B5EF4-FFF2-40B4-BE49-F238E27FC236}">
                <a16:creationId xmlns:a16="http://schemas.microsoft.com/office/drawing/2014/main" id="{BC6F5415-5C99-4B82-B0D2-2815E8646A63}"/>
              </a:ext>
            </a:extLst>
          </p:cNvPr>
          <p:cNvSpPr txBox="1"/>
          <p:nvPr/>
        </p:nvSpPr>
        <p:spPr>
          <a:xfrm>
            <a:off x="3858898" y="5510978"/>
            <a:ext cx="1338828" cy="646331"/>
          </a:xfrm>
          <a:prstGeom prst="rect">
            <a:avLst/>
          </a:prstGeom>
          <a:noFill/>
        </p:spPr>
        <p:txBody>
          <a:bodyPr wrap="none" rtlCol="0">
            <a:spAutoFit/>
          </a:bodyPr>
          <a:lstStyle/>
          <a:p>
            <a:pPr algn="ctr"/>
            <a:r>
              <a:rPr kumimoji="1" lang="ja-JP" altLang="en-US" dirty="0">
                <a:solidFill>
                  <a:schemeClr val="accent1"/>
                </a:solidFill>
              </a:rPr>
              <a:t>ソース接地</a:t>
            </a:r>
            <a:br>
              <a:rPr kumimoji="1" lang="en-US" altLang="ja-JP" dirty="0">
                <a:solidFill>
                  <a:schemeClr val="accent1"/>
                </a:solidFill>
              </a:rPr>
            </a:br>
            <a:r>
              <a:rPr kumimoji="1" lang="ja-JP" altLang="en-US" dirty="0">
                <a:solidFill>
                  <a:schemeClr val="accent1"/>
                </a:solidFill>
              </a:rPr>
              <a:t>増幅段</a:t>
            </a:r>
          </a:p>
        </p:txBody>
      </p:sp>
      <p:sp>
        <p:nvSpPr>
          <p:cNvPr id="10" name="テキスト ボックス 9">
            <a:extLst>
              <a:ext uri="{FF2B5EF4-FFF2-40B4-BE49-F238E27FC236}">
                <a16:creationId xmlns:a16="http://schemas.microsoft.com/office/drawing/2014/main" id="{4452CC79-06D3-48BE-834B-E5156C735F18}"/>
              </a:ext>
            </a:extLst>
          </p:cNvPr>
          <p:cNvSpPr txBox="1"/>
          <p:nvPr/>
        </p:nvSpPr>
        <p:spPr>
          <a:xfrm>
            <a:off x="5016565" y="5649477"/>
            <a:ext cx="1338828" cy="369332"/>
          </a:xfrm>
          <a:prstGeom prst="rect">
            <a:avLst/>
          </a:prstGeom>
          <a:noFill/>
        </p:spPr>
        <p:txBody>
          <a:bodyPr wrap="none" rtlCol="0">
            <a:spAutoFit/>
          </a:bodyPr>
          <a:lstStyle/>
          <a:p>
            <a:r>
              <a:rPr kumimoji="1" lang="ja-JP" altLang="en-US" dirty="0">
                <a:solidFill>
                  <a:schemeClr val="accent1"/>
                </a:solidFill>
              </a:rPr>
              <a:t>バッファ段</a:t>
            </a:r>
          </a:p>
        </p:txBody>
      </p:sp>
      <p:sp>
        <p:nvSpPr>
          <p:cNvPr id="11" name="スライド番号プレースホルダー 10">
            <a:extLst>
              <a:ext uri="{FF2B5EF4-FFF2-40B4-BE49-F238E27FC236}">
                <a16:creationId xmlns:a16="http://schemas.microsoft.com/office/drawing/2014/main" id="{1414A2E7-F5C1-478C-8CBE-2FCE93E32D37}"/>
              </a:ext>
            </a:extLst>
          </p:cNvPr>
          <p:cNvSpPr>
            <a:spLocks noGrp="1"/>
          </p:cNvSpPr>
          <p:nvPr>
            <p:ph type="sldNum" sz="quarter" idx="12"/>
          </p:nvPr>
        </p:nvSpPr>
        <p:spPr/>
        <p:txBody>
          <a:bodyPr/>
          <a:lstStyle/>
          <a:p>
            <a:fld id="{F409FE7E-8DE3-4121-B6F1-8809F8626EE6}" type="slidenum">
              <a:rPr kumimoji="1" lang="ja-JP" altLang="en-US" smtClean="0"/>
              <a:t>35</a:t>
            </a:fld>
            <a:endParaRPr kumimoji="1" lang="ja-JP" altLang="en-US"/>
          </a:p>
        </p:txBody>
      </p:sp>
    </p:spTree>
    <p:extLst>
      <p:ext uri="{BB962C8B-B14F-4D97-AF65-F5344CB8AC3E}">
        <p14:creationId xmlns:p14="http://schemas.microsoft.com/office/powerpoint/2010/main" val="3740842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E7B3706D-244A-744A-8350-F7BAAD725D92}"/>
              </a:ext>
            </a:extLst>
          </p:cNvPr>
          <p:cNvSpPr>
            <a:spLocks noGrp="1"/>
          </p:cNvSpPr>
          <p:nvPr>
            <p:ph type="sldNum" sz="quarter" idx="12"/>
          </p:nvPr>
        </p:nvSpPr>
        <p:spPr/>
        <p:txBody>
          <a:bodyPr/>
          <a:lstStyle/>
          <a:p>
            <a:fld id="{D57F1E4F-1CFF-5643-939E-217C01CDF565}" type="slidenum">
              <a:rPr lang="en-US" smtClean="0"/>
              <a:pPr/>
              <a:t>36</a:t>
            </a:fld>
            <a:endParaRPr lang="en-US" dirty="0"/>
          </a:p>
        </p:txBody>
      </p:sp>
      <p:sp>
        <p:nvSpPr>
          <p:cNvPr id="5" name="タイトル 1">
            <a:extLst>
              <a:ext uri="{FF2B5EF4-FFF2-40B4-BE49-F238E27FC236}">
                <a16:creationId xmlns:a16="http://schemas.microsoft.com/office/drawing/2014/main" id="{43939264-7634-FA4B-AF70-215680CD5C0D}"/>
              </a:ext>
            </a:extLst>
          </p:cNvPr>
          <p:cNvSpPr>
            <a:spLocks noGrp="1"/>
          </p:cNvSpPr>
          <p:nvPr>
            <p:ph type="title"/>
          </p:nvPr>
        </p:nvSpPr>
        <p:spPr/>
        <p:txBody>
          <a:bodyPr/>
          <a:lstStyle/>
          <a:p>
            <a:r>
              <a:rPr kumimoji="1" lang="en-US" altLang="ja-JP" dirty="0"/>
              <a:t>SOI-STJ6+</a:t>
            </a:r>
            <a:r>
              <a:rPr kumimoji="1" lang="ja-JP" altLang="en-US" dirty="0"/>
              <a:t>ソース接地</a:t>
            </a:r>
            <a:r>
              <a:rPr kumimoji="1" lang="ja-JP" altLang="en-US"/>
              <a:t>増幅回路</a:t>
            </a:r>
            <a:r>
              <a:rPr lang="ja-JP" altLang="en-US"/>
              <a:t>の</a:t>
            </a:r>
            <a:br>
              <a:rPr lang="en-US" altLang="ja-JP" dirty="0"/>
            </a:br>
            <a:r>
              <a:rPr lang="ja-JP" altLang="en-US"/>
              <a:t>シミュレーション結果</a:t>
            </a:r>
            <a:endParaRPr kumimoji="1" lang="ja-JP" altLang="en-US" dirty="0"/>
          </a:p>
        </p:txBody>
      </p:sp>
      <p:grpSp>
        <p:nvGrpSpPr>
          <p:cNvPr id="6" name="グループ化 5">
            <a:extLst>
              <a:ext uri="{FF2B5EF4-FFF2-40B4-BE49-F238E27FC236}">
                <a16:creationId xmlns:a16="http://schemas.microsoft.com/office/drawing/2014/main" id="{5D828AC6-32A4-7742-A4D3-C65BD1E89CF5}"/>
              </a:ext>
            </a:extLst>
          </p:cNvPr>
          <p:cNvGrpSpPr/>
          <p:nvPr/>
        </p:nvGrpSpPr>
        <p:grpSpPr>
          <a:xfrm>
            <a:off x="742950" y="4020964"/>
            <a:ext cx="5549900" cy="2808034"/>
            <a:chOff x="1879600" y="3289300"/>
            <a:chExt cx="5549900" cy="2971800"/>
          </a:xfrm>
        </p:grpSpPr>
        <p:pic>
          <p:nvPicPr>
            <p:cNvPr id="7" name="図 6">
              <a:extLst>
                <a:ext uri="{FF2B5EF4-FFF2-40B4-BE49-F238E27FC236}">
                  <a16:creationId xmlns:a16="http://schemas.microsoft.com/office/drawing/2014/main" id="{C4D15B94-6A24-0740-B963-FF5F29CA26C5}"/>
                </a:ext>
              </a:extLst>
            </p:cNvPr>
            <p:cNvPicPr>
              <a:picLocks noChangeAspect="1"/>
            </p:cNvPicPr>
            <p:nvPr/>
          </p:nvPicPr>
          <p:blipFill rotWithShape="1">
            <a:blip r:embed="rId2"/>
            <a:srcRect l="8021" t="73148" r="46458" b="8704"/>
            <a:stretch/>
          </p:blipFill>
          <p:spPr>
            <a:xfrm>
              <a:off x="1879600" y="3289300"/>
              <a:ext cx="5549900" cy="2971800"/>
            </a:xfrm>
            <a:prstGeom prst="rect">
              <a:avLst/>
            </a:prstGeom>
          </p:spPr>
        </p:pic>
        <p:cxnSp>
          <p:nvCxnSpPr>
            <p:cNvPr id="8" name="直線矢印コネクタ 7">
              <a:extLst>
                <a:ext uri="{FF2B5EF4-FFF2-40B4-BE49-F238E27FC236}">
                  <a16:creationId xmlns:a16="http://schemas.microsoft.com/office/drawing/2014/main" id="{6E9087CA-60CB-E94A-9BFC-779F8B1AAF4B}"/>
                </a:ext>
              </a:extLst>
            </p:cNvPr>
            <p:cNvCxnSpPr>
              <a:cxnSpLocks/>
            </p:cNvCxnSpPr>
            <p:nvPr/>
          </p:nvCxnSpPr>
          <p:spPr>
            <a:xfrm flipV="1">
              <a:off x="2921189" y="3807909"/>
              <a:ext cx="0" cy="2024346"/>
            </a:xfrm>
            <a:prstGeom prst="straightConnector1">
              <a:avLst/>
            </a:prstGeom>
            <a:ln w="38100">
              <a:solidFill>
                <a:srgbClr val="00C7C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64F51371-7CFC-DB4C-B86F-8914506E9331}"/>
                </a:ext>
              </a:extLst>
            </p:cNvPr>
            <p:cNvSpPr txBox="1"/>
            <p:nvPr/>
          </p:nvSpPr>
          <p:spPr>
            <a:xfrm>
              <a:off x="2921189" y="4786218"/>
              <a:ext cx="1220206" cy="400110"/>
            </a:xfrm>
            <a:prstGeom prst="rect">
              <a:avLst/>
            </a:prstGeom>
            <a:noFill/>
          </p:spPr>
          <p:txBody>
            <a:bodyPr wrap="none" rtlCol="0">
              <a:spAutoFit/>
            </a:bodyPr>
            <a:lstStyle/>
            <a:p>
              <a:r>
                <a:rPr kumimoji="1" lang="en-US" altLang="ja-JP" sz="2000" b="1" dirty="0">
                  <a:solidFill>
                    <a:srgbClr val="00C7C7"/>
                  </a:solidFill>
                </a:rPr>
                <a:t>〜40 mV</a:t>
              </a:r>
              <a:endParaRPr kumimoji="1" lang="ja-JP" altLang="en-US" sz="2000" b="1">
                <a:solidFill>
                  <a:srgbClr val="00C7C7"/>
                </a:solidFill>
              </a:endParaRPr>
            </a:p>
          </p:txBody>
        </p:sp>
        <p:cxnSp>
          <p:nvCxnSpPr>
            <p:cNvPr id="10" name="直線矢印コネクタ 9">
              <a:extLst>
                <a:ext uri="{FF2B5EF4-FFF2-40B4-BE49-F238E27FC236}">
                  <a16:creationId xmlns:a16="http://schemas.microsoft.com/office/drawing/2014/main" id="{19399FDF-9481-994B-BF46-F4C21B728551}"/>
                </a:ext>
              </a:extLst>
            </p:cNvPr>
            <p:cNvCxnSpPr>
              <a:cxnSpLocks/>
            </p:cNvCxnSpPr>
            <p:nvPr/>
          </p:nvCxnSpPr>
          <p:spPr>
            <a:xfrm>
              <a:off x="3699680" y="5946555"/>
              <a:ext cx="1862920" cy="0"/>
            </a:xfrm>
            <a:prstGeom prst="straightConnector1">
              <a:avLst/>
            </a:prstGeom>
            <a:ln w="38100">
              <a:solidFill>
                <a:srgbClr val="00C7C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DBFF2543-EC13-2E43-A349-3F7394557F40}"/>
                </a:ext>
              </a:extLst>
            </p:cNvPr>
            <p:cNvSpPr txBox="1"/>
            <p:nvPr/>
          </p:nvSpPr>
          <p:spPr>
            <a:xfrm>
              <a:off x="3866812" y="5546445"/>
              <a:ext cx="946093" cy="400110"/>
            </a:xfrm>
            <a:prstGeom prst="rect">
              <a:avLst/>
            </a:prstGeom>
            <a:noFill/>
          </p:spPr>
          <p:txBody>
            <a:bodyPr wrap="none" rtlCol="0">
              <a:spAutoFit/>
            </a:bodyPr>
            <a:lstStyle/>
            <a:p>
              <a:r>
                <a:rPr kumimoji="1" lang="en-US" altLang="ja-JP" sz="2000" b="1" dirty="0">
                  <a:solidFill>
                    <a:srgbClr val="00C7C7"/>
                  </a:solidFill>
                </a:rPr>
                <a:t>25 </a:t>
              </a:r>
              <a:r>
                <a:rPr kumimoji="1" lang="en-US" altLang="ja-JP" sz="2000" b="1" dirty="0" err="1">
                  <a:solidFill>
                    <a:srgbClr val="00C7C7"/>
                  </a:solidFill>
                </a:rPr>
                <a:t>μ</a:t>
              </a:r>
              <a:r>
                <a:rPr lang="en-US" altLang="ja-JP" sz="2000" b="1" dirty="0" err="1">
                  <a:solidFill>
                    <a:srgbClr val="00C7C7"/>
                  </a:solidFill>
                </a:rPr>
                <a:t>s</a:t>
              </a:r>
              <a:endParaRPr kumimoji="1" lang="ja-JP" altLang="en-US" sz="2000" b="1">
                <a:solidFill>
                  <a:srgbClr val="00C7C7"/>
                </a:solidFill>
              </a:endParaRPr>
            </a:p>
          </p:txBody>
        </p:sp>
        <p:sp>
          <p:nvSpPr>
            <p:cNvPr id="12" name="テキスト ボックス 11">
              <a:extLst>
                <a:ext uri="{FF2B5EF4-FFF2-40B4-BE49-F238E27FC236}">
                  <a16:creationId xmlns:a16="http://schemas.microsoft.com/office/drawing/2014/main" id="{AD15A257-1B34-F74A-98A9-435F40FE5813}"/>
                </a:ext>
              </a:extLst>
            </p:cNvPr>
            <p:cNvSpPr txBox="1"/>
            <p:nvPr/>
          </p:nvSpPr>
          <p:spPr>
            <a:xfrm>
              <a:off x="3199493" y="3485693"/>
              <a:ext cx="1620957" cy="523220"/>
            </a:xfrm>
            <a:prstGeom prst="rect">
              <a:avLst/>
            </a:prstGeom>
            <a:noFill/>
          </p:spPr>
          <p:txBody>
            <a:bodyPr wrap="none" rtlCol="0">
              <a:spAutoFit/>
            </a:bodyPr>
            <a:lstStyle/>
            <a:p>
              <a:r>
                <a:rPr kumimoji="1" lang="ja-JP" altLang="en-US" sz="2800" b="1">
                  <a:solidFill>
                    <a:schemeClr val="tx2"/>
                  </a:solidFill>
                </a:rPr>
                <a:t>出力信号</a:t>
              </a:r>
            </a:p>
          </p:txBody>
        </p:sp>
      </p:grpSp>
      <p:pic>
        <p:nvPicPr>
          <p:cNvPr id="13" name="図 12">
            <a:extLst>
              <a:ext uri="{FF2B5EF4-FFF2-40B4-BE49-F238E27FC236}">
                <a16:creationId xmlns:a16="http://schemas.microsoft.com/office/drawing/2014/main" id="{5DC4C20D-9882-6041-BE1A-AD50D8F3394E}"/>
              </a:ext>
            </a:extLst>
          </p:cNvPr>
          <p:cNvPicPr>
            <a:picLocks noChangeAspect="1"/>
          </p:cNvPicPr>
          <p:nvPr/>
        </p:nvPicPr>
        <p:blipFill rotWithShape="1">
          <a:blip r:embed="rId2"/>
          <a:srcRect l="8311" t="17026" r="46168" b="64826"/>
          <a:stretch/>
        </p:blipFill>
        <p:spPr>
          <a:xfrm>
            <a:off x="792868" y="1382362"/>
            <a:ext cx="5549900" cy="2808034"/>
          </a:xfrm>
          <a:prstGeom prst="rect">
            <a:avLst/>
          </a:prstGeom>
        </p:spPr>
      </p:pic>
      <p:sp>
        <p:nvSpPr>
          <p:cNvPr id="14" name="テキスト ボックス 13">
            <a:extLst>
              <a:ext uri="{FF2B5EF4-FFF2-40B4-BE49-F238E27FC236}">
                <a16:creationId xmlns:a16="http://schemas.microsoft.com/office/drawing/2014/main" id="{83165F26-139A-0C40-84E3-D110A321178F}"/>
              </a:ext>
            </a:extLst>
          </p:cNvPr>
          <p:cNvSpPr txBox="1"/>
          <p:nvPr/>
        </p:nvSpPr>
        <p:spPr>
          <a:xfrm>
            <a:off x="2100943" y="1468152"/>
            <a:ext cx="1627369" cy="523220"/>
          </a:xfrm>
          <a:prstGeom prst="rect">
            <a:avLst/>
          </a:prstGeom>
          <a:noFill/>
        </p:spPr>
        <p:txBody>
          <a:bodyPr wrap="none" rtlCol="0">
            <a:spAutoFit/>
          </a:bodyPr>
          <a:lstStyle/>
          <a:p>
            <a:r>
              <a:rPr lang="ja-JP" altLang="en-US" sz="2800" b="1">
                <a:solidFill>
                  <a:schemeClr val="tx2"/>
                </a:solidFill>
              </a:rPr>
              <a:t>入</a:t>
            </a:r>
            <a:r>
              <a:rPr kumimoji="1" lang="ja-JP" altLang="en-US" sz="2800" b="1">
                <a:solidFill>
                  <a:schemeClr val="tx2"/>
                </a:solidFill>
              </a:rPr>
              <a:t>力信号</a:t>
            </a:r>
          </a:p>
        </p:txBody>
      </p:sp>
      <p:sp>
        <p:nvSpPr>
          <p:cNvPr id="15" name="テキスト ボックス 14">
            <a:extLst>
              <a:ext uri="{FF2B5EF4-FFF2-40B4-BE49-F238E27FC236}">
                <a16:creationId xmlns:a16="http://schemas.microsoft.com/office/drawing/2014/main" id="{35BE5C82-B1F5-584A-B2F3-664294FB179C}"/>
              </a:ext>
            </a:extLst>
          </p:cNvPr>
          <p:cNvSpPr txBox="1"/>
          <p:nvPr/>
        </p:nvSpPr>
        <p:spPr>
          <a:xfrm>
            <a:off x="3203208" y="2391247"/>
            <a:ext cx="2829292" cy="769441"/>
          </a:xfrm>
          <a:prstGeom prst="rect">
            <a:avLst/>
          </a:prstGeom>
          <a:noFill/>
          <a:ln>
            <a:solidFill>
              <a:srgbClr val="FF0000"/>
            </a:solidFill>
          </a:ln>
        </p:spPr>
        <p:txBody>
          <a:bodyPr wrap="square" rtlCol="0">
            <a:spAutoFit/>
          </a:bodyPr>
          <a:lstStyle/>
          <a:p>
            <a:r>
              <a:rPr lang="ja-JP" altLang="en-US" sz="2200">
                <a:solidFill>
                  <a:schemeClr val="tx2"/>
                </a:solidFill>
              </a:rPr>
              <a:t>入力電荷</a:t>
            </a:r>
            <a:r>
              <a:rPr lang="en-US" altLang="ja-JP" sz="2200" dirty="0">
                <a:solidFill>
                  <a:schemeClr val="tx2"/>
                </a:solidFill>
              </a:rPr>
              <a:t>〜0.036 </a:t>
            </a:r>
            <a:r>
              <a:rPr lang="en-US" altLang="ja-JP" sz="2200" dirty="0" err="1">
                <a:solidFill>
                  <a:schemeClr val="tx2"/>
                </a:solidFill>
              </a:rPr>
              <a:t>fC</a:t>
            </a:r>
            <a:endParaRPr lang="en-US" altLang="ja-JP" sz="2200" dirty="0">
              <a:solidFill>
                <a:schemeClr val="tx2"/>
              </a:solidFill>
            </a:endParaRPr>
          </a:p>
          <a:p>
            <a:r>
              <a:rPr kumimoji="1" lang="ja-JP" altLang="en-US" sz="2200">
                <a:solidFill>
                  <a:schemeClr val="tx2"/>
                </a:solidFill>
              </a:rPr>
              <a:t>負帰還容量</a:t>
            </a:r>
            <a:r>
              <a:rPr kumimoji="1" lang="en-US" altLang="ja-JP" sz="2200" dirty="0">
                <a:solidFill>
                  <a:schemeClr val="tx2"/>
                </a:solidFill>
              </a:rPr>
              <a:t>:60 </a:t>
            </a:r>
            <a:r>
              <a:rPr kumimoji="1" lang="en-US" altLang="ja-JP" sz="2200" dirty="0" err="1">
                <a:solidFill>
                  <a:schemeClr val="tx2"/>
                </a:solidFill>
              </a:rPr>
              <a:t>fF</a:t>
            </a:r>
            <a:endParaRPr kumimoji="1" lang="ja-JP" altLang="en-US" sz="2200">
              <a:solidFill>
                <a:schemeClr val="tx2"/>
              </a:solidFill>
            </a:endParaRPr>
          </a:p>
        </p:txBody>
      </p:sp>
      <p:cxnSp>
        <p:nvCxnSpPr>
          <p:cNvPr id="16" name="直線矢印コネクタ 15">
            <a:extLst>
              <a:ext uri="{FF2B5EF4-FFF2-40B4-BE49-F238E27FC236}">
                <a16:creationId xmlns:a16="http://schemas.microsoft.com/office/drawing/2014/main" id="{DD8CC241-925A-0C4B-931D-FBF26A8055C2}"/>
              </a:ext>
            </a:extLst>
          </p:cNvPr>
          <p:cNvCxnSpPr>
            <a:cxnSpLocks/>
          </p:cNvCxnSpPr>
          <p:nvPr/>
        </p:nvCxnSpPr>
        <p:spPr>
          <a:xfrm flipV="1">
            <a:off x="1314639" y="1586619"/>
            <a:ext cx="0" cy="2336801"/>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E9912C4D-DAAE-0A49-B599-950CC94004FF}"/>
              </a:ext>
            </a:extLst>
          </p:cNvPr>
          <p:cNvSpPr txBox="1"/>
          <p:nvPr/>
        </p:nvSpPr>
        <p:spPr>
          <a:xfrm>
            <a:off x="1380924" y="2718902"/>
            <a:ext cx="1143262" cy="400110"/>
          </a:xfrm>
          <a:prstGeom prst="rect">
            <a:avLst/>
          </a:prstGeom>
          <a:noFill/>
        </p:spPr>
        <p:txBody>
          <a:bodyPr wrap="none" rtlCol="0">
            <a:spAutoFit/>
          </a:bodyPr>
          <a:lstStyle/>
          <a:p>
            <a:r>
              <a:rPr kumimoji="1" lang="en-US" altLang="ja-JP" sz="2000" b="1" dirty="0">
                <a:solidFill>
                  <a:srgbClr val="FF0000"/>
                </a:solidFill>
              </a:rPr>
              <a:t>〜0.5µV</a:t>
            </a:r>
            <a:endParaRPr kumimoji="1" lang="ja-JP" altLang="en-US" sz="2000" b="1">
              <a:solidFill>
                <a:srgbClr val="FF0000"/>
              </a:solidFill>
            </a:endParaRPr>
          </a:p>
        </p:txBody>
      </p:sp>
      <p:sp>
        <p:nvSpPr>
          <p:cNvPr id="21" name="テキスト ボックス 20">
            <a:extLst>
              <a:ext uri="{FF2B5EF4-FFF2-40B4-BE49-F238E27FC236}">
                <a16:creationId xmlns:a16="http://schemas.microsoft.com/office/drawing/2014/main" id="{8E23F142-82D8-4743-A024-802E966E1D86}"/>
              </a:ext>
            </a:extLst>
          </p:cNvPr>
          <p:cNvSpPr txBox="1"/>
          <p:nvPr/>
        </p:nvSpPr>
        <p:spPr>
          <a:xfrm>
            <a:off x="6582828" y="5055649"/>
            <a:ext cx="2723823" cy="369332"/>
          </a:xfrm>
          <a:prstGeom prst="rect">
            <a:avLst/>
          </a:prstGeom>
          <a:noFill/>
        </p:spPr>
        <p:txBody>
          <a:bodyPr wrap="none" rtlCol="0">
            <a:spAutoFit/>
          </a:bodyPr>
          <a:lstStyle/>
          <a:p>
            <a:r>
              <a:rPr kumimoji="1" lang="ja-JP" altLang="en-US">
                <a:solidFill>
                  <a:schemeClr val="tx2"/>
                </a:solidFill>
              </a:rPr>
              <a:t>二回反転増幅している。</a:t>
            </a:r>
            <a:endParaRPr kumimoji="1" lang="en-US" altLang="ja-JP" dirty="0">
              <a:solidFill>
                <a:schemeClr val="tx2"/>
              </a:solidFill>
            </a:endParaRPr>
          </a:p>
        </p:txBody>
      </p:sp>
      <p:sp>
        <p:nvSpPr>
          <p:cNvPr id="22" name="下カーブ矢印 21">
            <a:extLst>
              <a:ext uri="{FF2B5EF4-FFF2-40B4-BE49-F238E27FC236}">
                <a16:creationId xmlns:a16="http://schemas.microsoft.com/office/drawing/2014/main" id="{10D777B2-CA6C-AC4A-A20C-2CB923907B5B}"/>
              </a:ext>
            </a:extLst>
          </p:cNvPr>
          <p:cNvSpPr/>
          <p:nvPr/>
        </p:nvSpPr>
        <p:spPr>
          <a:xfrm rot="5400000">
            <a:off x="5972294" y="4096901"/>
            <a:ext cx="1541705" cy="611643"/>
          </a:xfrm>
          <a:prstGeom prst="curvedDownArrow">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096B85CC-9EE2-8248-9316-B5B41C462470}"/>
              </a:ext>
            </a:extLst>
          </p:cNvPr>
          <p:cNvSpPr/>
          <p:nvPr/>
        </p:nvSpPr>
        <p:spPr>
          <a:xfrm>
            <a:off x="3004745" y="1880871"/>
            <a:ext cx="5926622" cy="369332"/>
          </a:xfrm>
          <a:prstGeom prst="rect">
            <a:avLst/>
          </a:prstGeom>
        </p:spPr>
        <p:txBody>
          <a:bodyPr wrap="none">
            <a:spAutoFit/>
          </a:bodyPr>
          <a:lstStyle/>
          <a:p>
            <a:r>
              <a:rPr kumimoji="1" lang="en-US" altLang="ja-JP" dirty="0">
                <a:solidFill>
                  <a:schemeClr val="tx2"/>
                </a:solidFill>
              </a:rPr>
              <a:t>(24meV,1</a:t>
            </a:r>
            <a:r>
              <a:rPr kumimoji="1" lang="ja-JP" altLang="en-US">
                <a:solidFill>
                  <a:schemeClr val="tx2"/>
                </a:solidFill>
              </a:rPr>
              <a:t>光子が入射した時の</a:t>
            </a:r>
            <a:r>
              <a:rPr kumimoji="1" lang="en-US" altLang="ja-JP" dirty="0" err="1">
                <a:solidFill>
                  <a:schemeClr val="tx2"/>
                </a:solidFill>
              </a:rPr>
              <a:t>Nb</a:t>
            </a:r>
            <a:r>
              <a:rPr kumimoji="1" lang="en-US" altLang="ja-JP" dirty="0">
                <a:solidFill>
                  <a:schemeClr val="tx2"/>
                </a:solidFill>
              </a:rPr>
              <a:t>/Al-STJ</a:t>
            </a:r>
            <a:r>
              <a:rPr kumimoji="1" lang="ja-JP" altLang="en-US">
                <a:solidFill>
                  <a:schemeClr val="tx2"/>
                </a:solidFill>
              </a:rPr>
              <a:t>擬似応答信号</a:t>
            </a:r>
            <a:r>
              <a:rPr kumimoji="1" lang="en-US" altLang="ja-JP" dirty="0">
                <a:solidFill>
                  <a:schemeClr val="tx2"/>
                </a:solidFill>
              </a:rPr>
              <a:t>)</a:t>
            </a:r>
            <a:endParaRPr lang="ja-JP" altLang="en-US"/>
          </a:p>
        </p:txBody>
      </p:sp>
    </p:spTree>
    <p:extLst>
      <p:ext uri="{BB962C8B-B14F-4D97-AF65-F5344CB8AC3E}">
        <p14:creationId xmlns:p14="http://schemas.microsoft.com/office/powerpoint/2010/main" val="1389851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66C212-06C5-4D18-9CFA-382E4F93B407}"/>
              </a:ext>
            </a:extLst>
          </p:cNvPr>
          <p:cNvSpPr>
            <a:spLocks noGrp="1"/>
          </p:cNvSpPr>
          <p:nvPr>
            <p:ph type="title"/>
          </p:nvPr>
        </p:nvSpPr>
        <p:spPr/>
        <p:txBody>
          <a:bodyPr/>
          <a:lstStyle/>
          <a:p>
            <a:r>
              <a:rPr lang="en-US" altLang="ja-JP" dirty="0"/>
              <a:t>Summary</a:t>
            </a:r>
            <a:endParaRPr kumimoji="1" lang="ja-JP" altLang="en-US" dirty="0"/>
          </a:p>
        </p:txBody>
      </p:sp>
      <p:sp>
        <p:nvSpPr>
          <p:cNvPr id="3" name="コンテンツ プレースホルダー 2">
            <a:extLst>
              <a:ext uri="{FF2B5EF4-FFF2-40B4-BE49-F238E27FC236}">
                <a16:creationId xmlns:a16="http://schemas.microsoft.com/office/drawing/2014/main" id="{7C7A4720-F399-4F3F-B08C-0FB1E2E3D8BC}"/>
              </a:ext>
            </a:extLst>
          </p:cNvPr>
          <p:cNvSpPr>
            <a:spLocks noGrp="1"/>
          </p:cNvSpPr>
          <p:nvPr>
            <p:ph idx="1"/>
          </p:nvPr>
        </p:nvSpPr>
        <p:spPr>
          <a:xfrm>
            <a:off x="581192" y="1253048"/>
            <a:ext cx="8521700" cy="5575950"/>
          </a:xfrm>
        </p:spPr>
        <p:txBody>
          <a:bodyPr>
            <a:normAutofit lnSpcReduction="10000"/>
          </a:bodyPr>
          <a:lstStyle/>
          <a:p>
            <a:r>
              <a:rPr kumimoji="1" lang="en-US" altLang="ja-JP" sz="2400" dirty="0"/>
              <a:t>COBAND</a:t>
            </a:r>
            <a:r>
              <a:rPr kumimoji="1" lang="ja-JP" altLang="en-US" sz="2400"/>
              <a:t>実験では宇宙背景ニュートリノ崩壊に伴う光子の</a:t>
            </a:r>
            <a:br>
              <a:rPr kumimoji="1" lang="en-US" altLang="ja-JP" sz="2400" dirty="0"/>
            </a:br>
            <a:r>
              <a:rPr kumimoji="1" lang="ja-JP" altLang="en-US" sz="2400"/>
              <a:t>測定を目的としている。</a:t>
            </a:r>
            <a:endParaRPr kumimoji="1" lang="en-US" altLang="ja-JP" sz="2400" dirty="0"/>
          </a:p>
          <a:p>
            <a:r>
              <a:rPr kumimoji="1" lang="ja-JP" altLang="en-US" sz="2400"/>
              <a:t>ロケット実験に向け、極低温で動作する増幅器の開発を行っている。</a:t>
            </a:r>
            <a:endParaRPr kumimoji="1" lang="en-US" altLang="ja-JP" sz="2400" dirty="0"/>
          </a:p>
          <a:p>
            <a:r>
              <a:rPr lang="en-US" altLang="ja-JP" sz="2400" dirty="0"/>
              <a:t>SOI-STJ5</a:t>
            </a:r>
          </a:p>
          <a:p>
            <a:pPr lvl="1">
              <a:buFont typeface="Wingdings" pitchFamily="2" charset="2"/>
              <a:buChar char="Ø"/>
            </a:pPr>
            <a:r>
              <a:rPr lang="en-US" altLang="ja-JP" sz="2200" dirty="0"/>
              <a:t>SOI-STJ5</a:t>
            </a:r>
            <a:r>
              <a:rPr lang="ja-JP" altLang="en-US" sz="2200"/>
              <a:t>を用いたテスト信号電荷増幅試験により極低温でもテスト信号電荷の増幅に成功</a:t>
            </a:r>
            <a:br>
              <a:rPr lang="en-US" altLang="ja-JP" sz="2200" dirty="0"/>
            </a:br>
            <a:r>
              <a:rPr lang="ja-JP" altLang="en-US" sz="2200"/>
              <a:t>→</a:t>
            </a:r>
            <a:r>
              <a:rPr lang="en-US" altLang="ja-JP" sz="2200" dirty="0">
                <a:solidFill>
                  <a:srgbClr val="FB5F80"/>
                </a:solidFill>
              </a:rPr>
              <a:t>gain~0.12mV/</a:t>
            </a:r>
            <a:r>
              <a:rPr lang="en-US" altLang="ja-JP" sz="2200" dirty="0" err="1">
                <a:solidFill>
                  <a:srgbClr val="FB5F80"/>
                </a:solidFill>
              </a:rPr>
              <a:t>fC</a:t>
            </a:r>
            <a:r>
              <a:rPr lang="ja-JP" altLang="en-US" sz="2200">
                <a:solidFill>
                  <a:srgbClr val="FB5F80"/>
                </a:solidFill>
              </a:rPr>
              <a:t>、</a:t>
            </a:r>
            <a:r>
              <a:rPr lang="en-US" altLang="ja-JP" sz="2200" dirty="0">
                <a:solidFill>
                  <a:srgbClr val="FB5F80"/>
                </a:solidFill>
              </a:rPr>
              <a:t>5.5fC</a:t>
            </a:r>
            <a:r>
              <a:rPr lang="ja-JP" altLang="en-US" sz="2200">
                <a:solidFill>
                  <a:srgbClr val="FB5F80"/>
                </a:solidFill>
              </a:rPr>
              <a:t>以上の入力信号電荷を測定可能</a:t>
            </a:r>
            <a:endParaRPr lang="en-US" altLang="ja-JP" sz="2200" dirty="0">
              <a:solidFill>
                <a:srgbClr val="FB5F80"/>
              </a:solidFill>
            </a:endParaRPr>
          </a:p>
          <a:p>
            <a:r>
              <a:rPr kumimoji="1" lang="en-US" altLang="ja-JP" sz="2400" dirty="0"/>
              <a:t>SOI-STJ6</a:t>
            </a:r>
          </a:p>
          <a:p>
            <a:pPr lvl="1">
              <a:buFont typeface="Wingdings" pitchFamily="2" charset="2"/>
              <a:buChar char="Ø"/>
            </a:pPr>
            <a:r>
              <a:rPr lang="ja-JP" altLang="en-US" sz="2200"/>
              <a:t>更に高周波特性がよい回路</a:t>
            </a:r>
          </a:p>
          <a:p>
            <a:pPr lvl="1">
              <a:buFont typeface="Wingdings" pitchFamily="2" charset="2"/>
              <a:buChar char="Ø"/>
            </a:pPr>
            <a:r>
              <a:rPr lang="ja-JP" altLang="en-US" sz="2200"/>
              <a:t>フィードバック容量の小さいものを導入</a:t>
            </a:r>
            <a:br>
              <a:rPr lang="en-US" altLang="ja-JP" sz="2200" dirty="0"/>
            </a:br>
            <a:r>
              <a:rPr lang="ja-JP" altLang="en-US" sz="2200"/>
              <a:t>→</a:t>
            </a:r>
            <a:r>
              <a:rPr lang="ja-JP" altLang="en-US" sz="2200">
                <a:solidFill>
                  <a:srgbClr val="FB5F80"/>
                </a:solidFill>
              </a:rPr>
              <a:t>可視光</a:t>
            </a:r>
            <a:r>
              <a:rPr lang="en-US" altLang="ja-JP" sz="2200" dirty="0">
                <a:solidFill>
                  <a:srgbClr val="FB5F80"/>
                </a:solidFill>
              </a:rPr>
              <a:t>465nm,1</a:t>
            </a:r>
            <a:r>
              <a:rPr lang="ja-JP" altLang="en-US" sz="2200">
                <a:solidFill>
                  <a:srgbClr val="FB5F80"/>
                </a:solidFill>
              </a:rPr>
              <a:t>光子を</a:t>
            </a:r>
            <a:r>
              <a:rPr lang="en-US" altLang="ja-JP" sz="2200" dirty="0">
                <a:solidFill>
                  <a:srgbClr val="FB5F80"/>
                </a:solidFill>
              </a:rPr>
              <a:t>8</a:t>
            </a:r>
            <a:r>
              <a:rPr lang="el-GR" altLang="ja-JP" sz="2200" dirty="0">
                <a:solidFill>
                  <a:srgbClr val="FB5F80"/>
                </a:solidFill>
              </a:rPr>
              <a:t>σ</a:t>
            </a:r>
            <a:r>
              <a:rPr lang="ja-JP" altLang="en-US" sz="2200">
                <a:solidFill>
                  <a:srgbClr val="FB5F80"/>
                </a:solidFill>
              </a:rPr>
              <a:t>以上で分離可能</a:t>
            </a:r>
          </a:p>
          <a:p>
            <a:pPr lvl="1">
              <a:buFont typeface="Wingdings" pitchFamily="2" charset="2"/>
              <a:buChar char="Ø"/>
            </a:pPr>
            <a:r>
              <a:rPr lang="en-US" altLang="ja-JP" sz="2200" dirty="0"/>
              <a:t>SOI-STJ6+</a:t>
            </a:r>
            <a:r>
              <a:rPr lang="ja-JP" altLang="en-US" sz="2200"/>
              <a:t>ソース接地増幅回路</a:t>
            </a:r>
            <a:br>
              <a:rPr lang="en-US" altLang="ja-JP" sz="2200" dirty="0"/>
            </a:br>
            <a:r>
              <a:rPr lang="ja-JP" altLang="en-US" sz="2200"/>
              <a:t>→</a:t>
            </a:r>
            <a:r>
              <a:rPr lang="ja-JP" altLang="en-US" sz="2200">
                <a:solidFill>
                  <a:srgbClr val="FB5F80"/>
                </a:solidFill>
              </a:rPr>
              <a:t>遠赤外光</a:t>
            </a:r>
            <a:r>
              <a:rPr lang="en-US" altLang="ja-JP" sz="2200" dirty="0">
                <a:solidFill>
                  <a:srgbClr val="FB5F80"/>
                </a:solidFill>
              </a:rPr>
              <a:t>1</a:t>
            </a:r>
            <a:r>
              <a:rPr lang="ja-JP" altLang="en-US" sz="2200">
                <a:solidFill>
                  <a:srgbClr val="FB5F80"/>
                </a:solidFill>
              </a:rPr>
              <a:t>光子に対して数十</a:t>
            </a:r>
            <a:r>
              <a:rPr lang="en-US" altLang="ja-JP" sz="2200" dirty="0">
                <a:solidFill>
                  <a:srgbClr val="FB5F80"/>
                </a:solidFill>
              </a:rPr>
              <a:t>mV</a:t>
            </a:r>
            <a:r>
              <a:rPr lang="ja-JP" altLang="en-US" sz="2200">
                <a:solidFill>
                  <a:srgbClr val="FB5F80"/>
                </a:solidFill>
              </a:rPr>
              <a:t>の出力を得る設計</a:t>
            </a:r>
            <a:endParaRPr kumimoji="1" lang="ja-JP" altLang="en-US" sz="2200" dirty="0">
              <a:solidFill>
                <a:srgbClr val="FB5F80"/>
              </a:solidFill>
            </a:endParaRPr>
          </a:p>
        </p:txBody>
      </p:sp>
      <p:sp>
        <p:nvSpPr>
          <p:cNvPr id="4" name="スライド番号プレースホルダー 3">
            <a:extLst>
              <a:ext uri="{FF2B5EF4-FFF2-40B4-BE49-F238E27FC236}">
                <a16:creationId xmlns:a16="http://schemas.microsoft.com/office/drawing/2014/main" id="{B0404529-07FF-45FF-8368-BFF0BD344C38}"/>
              </a:ext>
            </a:extLst>
          </p:cNvPr>
          <p:cNvSpPr>
            <a:spLocks noGrp="1"/>
          </p:cNvSpPr>
          <p:nvPr>
            <p:ph type="sldNum" sz="quarter" idx="12"/>
          </p:nvPr>
        </p:nvSpPr>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9867152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65B9F03-4A28-486C-A63E-D14DEF0A50F6}"/>
              </a:ext>
            </a:extLst>
          </p:cNvPr>
          <p:cNvSpPr>
            <a:spLocks noGrp="1"/>
          </p:cNvSpPr>
          <p:nvPr>
            <p:ph type="title"/>
          </p:nvPr>
        </p:nvSpPr>
        <p:spPr/>
        <p:txBody>
          <a:bodyPr/>
          <a:lstStyle/>
          <a:p>
            <a:r>
              <a:rPr kumimoji="1" lang="en-US" altLang="ja-JP" dirty="0"/>
              <a:t>Backup </a:t>
            </a:r>
            <a:endParaRPr kumimoji="1" lang="ja-JP" altLang="en-US" dirty="0"/>
          </a:p>
        </p:txBody>
      </p:sp>
      <p:sp>
        <p:nvSpPr>
          <p:cNvPr id="3" name="スライド番号プレースホルダー 2">
            <a:extLst>
              <a:ext uri="{FF2B5EF4-FFF2-40B4-BE49-F238E27FC236}">
                <a16:creationId xmlns:a16="http://schemas.microsoft.com/office/drawing/2014/main" id="{944D1C70-F469-4DA6-B4BA-6E62F609882D}"/>
              </a:ext>
            </a:extLst>
          </p:cNvPr>
          <p:cNvSpPr>
            <a:spLocks noGrp="1"/>
          </p:cNvSpPr>
          <p:nvPr>
            <p:ph type="sldNum" sz="quarter" idx="12"/>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1495568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ロケット実験</a:t>
            </a:r>
          </a:p>
        </p:txBody>
      </p:sp>
      <mc:AlternateContent xmlns:mc="http://schemas.openxmlformats.org/markup-compatibility/2006" xmlns:a14="http://schemas.microsoft.com/office/drawing/2010/main">
        <mc:Choice Requires="a14">
          <p:sp>
            <p:nvSpPr>
              <p:cNvPr id="3" name="コンテンツ プレースホルダー 2"/>
              <p:cNvSpPr>
                <a:spLocks noGrp="1"/>
              </p:cNvSpPr>
              <p:nvPr>
                <p:ph idx="1"/>
              </p:nvPr>
            </p:nvSpPr>
            <p:spPr>
              <a:xfrm>
                <a:off x="4374037" y="1979630"/>
                <a:ext cx="4196908" cy="4034672"/>
              </a:xfrm>
            </p:spPr>
            <p:txBody>
              <a:bodyPr>
                <a:normAutofit fontScale="85000" lnSpcReduction="10000"/>
              </a:bodyPr>
              <a:lstStyle/>
              <a:p>
                <a:r>
                  <a:rPr lang="ja-JP" altLang="en-US" dirty="0"/>
                  <a:t>データ収集</a:t>
                </a:r>
                <a:endParaRPr lang="en-US" altLang="ja-JP" dirty="0"/>
              </a:p>
              <a:p>
                <a:pPr lvl="1"/>
                <a:r>
                  <a:rPr lang="ja-JP" altLang="en-US" dirty="0"/>
                  <a:t>上空</a:t>
                </a:r>
                <a:r>
                  <a:rPr lang="en-US" altLang="ja-JP" dirty="0"/>
                  <a:t>200km</a:t>
                </a:r>
              </a:p>
              <a:p>
                <a:pPr lvl="1"/>
                <a:r>
                  <a:rPr lang="ja-JP" altLang="en-US" dirty="0"/>
                  <a:t>収集時間</a:t>
                </a:r>
                <a:r>
                  <a:rPr lang="en-US" altLang="ja-JP" dirty="0"/>
                  <a:t>200sec</a:t>
                </a:r>
              </a:p>
              <a:p>
                <a:r>
                  <a:rPr kumimoji="1" lang="en-US" altLang="ja-JP" dirty="0"/>
                  <a:t>50</a:t>
                </a:r>
                <a:r>
                  <a:rPr kumimoji="1" lang="ja-JP" altLang="en-US" dirty="0"/>
                  <a:t>✕</a:t>
                </a:r>
                <a:r>
                  <a:rPr kumimoji="1" lang="en-US" altLang="ja-JP" dirty="0"/>
                  <a:t>8</a:t>
                </a:r>
                <a:r>
                  <a:rPr kumimoji="1" lang="ja-JP" altLang="en-US" dirty="0" err="1"/>
                  <a:t>の検</a:t>
                </a:r>
                <a:r>
                  <a:rPr kumimoji="1" lang="ja-JP" altLang="en-US" dirty="0"/>
                  <a:t>出器を使用</a:t>
                </a:r>
                <a:endParaRPr kumimoji="1" lang="en-US" altLang="ja-JP" dirty="0"/>
              </a:p>
              <a:p>
                <a:pPr lvl="1"/>
                <a:r>
                  <a:rPr lang="ja-JP" altLang="en-US" dirty="0"/>
                  <a:t>検出器として</a:t>
                </a:r>
                <a:r>
                  <a:rPr lang="en-US" altLang="ja-JP" dirty="0"/>
                  <a:t>Nb/Al-STJ</a:t>
                </a:r>
                <a:r>
                  <a:rPr lang="ja-JP" altLang="en-US" dirty="0"/>
                  <a:t>を使用</a:t>
                </a:r>
                <a:endParaRPr kumimoji="1" lang="en-US" altLang="ja-JP" dirty="0"/>
              </a:p>
              <a:p>
                <a:pPr lvl="1"/>
                <a:r>
                  <a:rPr kumimoji="1" lang="ja-JP" altLang="en-US" dirty="0"/>
                  <a:t>遠赤外光が入射したかを検出</a:t>
                </a:r>
                <a:endParaRPr kumimoji="1" lang="en-US" altLang="ja-JP" dirty="0"/>
              </a:p>
              <a:p>
                <a:r>
                  <a:rPr lang="en-US" altLang="ja-JP" dirty="0"/>
                  <a:t>3He</a:t>
                </a:r>
                <a:r>
                  <a:rPr lang="ja-JP" altLang="en-US" dirty="0"/>
                  <a:t>ソープション減圧冷凍機を使用</a:t>
                </a:r>
                <a:endParaRPr lang="en-US" altLang="ja-JP" dirty="0"/>
              </a:p>
              <a:p>
                <a:pPr lvl="1"/>
                <a:r>
                  <a:rPr lang="ja-JP" altLang="en-US" dirty="0"/>
                  <a:t>到達温度：</a:t>
                </a:r>
                <a:r>
                  <a:rPr lang="en-US" altLang="ja-JP" dirty="0"/>
                  <a:t>0.4K</a:t>
                </a:r>
                <a:endParaRPr kumimoji="1" lang="en-US" altLang="ja-JP" dirty="0"/>
              </a:p>
              <a:p>
                <a:r>
                  <a:rPr kumimoji="1" lang="ja-JP" altLang="en-US" dirty="0"/>
                  <a:t>ニュートリノの寿命の下限値を修正</a:t>
                </a:r>
                <a:endParaRPr kumimoji="1" lang="en-US" altLang="ja-JP" dirty="0"/>
              </a:p>
              <a:p>
                <a:pPr lvl="1"/>
                <a14:m>
                  <m:oMath xmlns:m="http://schemas.openxmlformats.org/officeDocument/2006/math">
                    <m:r>
                      <a:rPr kumimoji="1" lang="en-US" altLang="ja-JP" b="0" i="1" smtClean="0">
                        <a:latin typeface="Cambria Math" panose="02040503050406030204" pitchFamily="18" charset="0"/>
                      </a:rPr>
                      <m:t>𝜏</m:t>
                    </m:r>
                    <m:r>
                      <a:rPr kumimoji="1" lang="en-US" altLang="ja-JP" b="0" i="1" smtClean="0">
                        <a:latin typeface="Cambria Math" panose="02040503050406030204" pitchFamily="18" charset="0"/>
                      </a:rPr>
                      <m:t>&gt;</m:t>
                    </m:r>
                    <m:sSup>
                      <m:sSupPr>
                        <m:ctrlPr>
                          <a:rPr kumimoji="1" lang="en-US" altLang="ja-JP" b="0" i="1" smtClean="0">
                            <a:latin typeface="Cambria Math" panose="02040503050406030204" pitchFamily="18" charset="0"/>
                          </a:rPr>
                        </m:ctrlPr>
                      </m:sSupPr>
                      <m:e>
                        <m:r>
                          <a:rPr kumimoji="1" lang="en-US" altLang="ja-JP" b="0" i="1" smtClean="0">
                            <a:latin typeface="Cambria Math" panose="02040503050406030204" pitchFamily="18" charset="0"/>
                          </a:rPr>
                          <m:t>10</m:t>
                        </m:r>
                      </m:e>
                      <m:sup>
                        <m:r>
                          <a:rPr kumimoji="1" lang="en-US" altLang="ja-JP" b="0" i="1" smtClean="0">
                            <a:latin typeface="Cambria Math" panose="02040503050406030204" pitchFamily="18" charset="0"/>
                          </a:rPr>
                          <m:t>14</m:t>
                        </m:r>
                      </m:sup>
                    </m:sSup>
                    <m:r>
                      <m:rPr>
                        <m:sty m:val="p"/>
                      </m:rPr>
                      <a:rPr kumimoji="1" lang="en-US" altLang="ja-JP" b="0" i="0" smtClean="0">
                        <a:latin typeface="Cambria Math" panose="02040503050406030204" pitchFamily="18" charset="0"/>
                      </a:rPr>
                      <m:t>years</m:t>
                    </m:r>
                  </m:oMath>
                </a14:m>
                <a:endParaRPr kumimoji="1" lang="en-US" altLang="ja-JP" dirty="0"/>
              </a:p>
              <a:p>
                <a:pPr lvl="1"/>
                <a:r>
                  <a:rPr kumimoji="1" lang="ja-JP" altLang="en-US" dirty="0"/>
                  <a:t>有意度</a:t>
                </a:r>
                <a14:m>
                  <m:oMath xmlns:m="http://schemas.openxmlformats.org/officeDocument/2006/math">
                    <m:r>
                      <a:rPr kumimoji="1" lang="en-US" altLang="ja-JP" b="0" i="1" smtClean="0">
                        <a:latin typeface="Cambria Math" panose="02040503050406030204" pitchFamily="18" charset="0"/>
                      </a:rPr>
                      <m:t>5</m:t>
                    </m:r>
                    <m:r>
                      <a:rPr kumimoji="1" lang="en-US" altLang="ja-JP" b="0" i="1" smtClean="0">
                        <a:latin typeface="Cambria Math" panose="02040503050406030204" pitchFamily="18" charset="0"/>
                      </a:rPr>
                      <m:t>𝜎</m:t>
                    </m:r>
                  </m:oMath>
                </a14:m>
                <a:endParaRPr kumimoji="1" lang="en-US" altLang="ja-JP" dirty="0"/>
              </a:p>
            </p:txBody>
          </p:sp>
        </mc:Choice>
        <mc:Fallback xmlns="">
          <p:sp>
            <p:nvSpPr>
              <p:cNvPr id="3" name="コンテンツ プレースホルダー 2"/>
              <p:cNvSpPr>
                <a:spLocks noGrp="1" noRot="1" noChangeAspect="1" noMove="1" noResize="1" noEditPoints="1" noAdjustHandles="1" noChangeArrowheads="1" noChangeShapeType="1" noTextEdit="1"/>
              </p:cNvSpPr>
              <p:nvPr>
                <p:ph idx="1"/>
              </p:nvPr>
            </p:nvSpPr>
            <p:spPr>
              <a:xfrm>
                <a:off x="4374037" y="1979630"/>
                <a:ext cx="4196908" cy="4034672"/>
              </a:xfrm>
              <a:blipFill>
                <a:blip r:embed="rId3"/>
                <a:stretch>
                  <a:fillRect l="-436"/>
                </a:stretch>
              </a:blipFill>
            </p:spPr>
            <p:txBody>
              <a:bodyPr/>
              <a:lstStyle/>
              <a:p>
                <a:r>
                  <a:rPr lang="ja-JP" altLang="en-US">
                    <a:noFill/>
                  </a:rPr>
                  <a:t> </a:t>
                </a:r>
              </a:p>
            </p:txBody>
          </p:sp>
        </mc:Fallback>
      </mc:AlternateContent>
      <p:pic>
        <p:nvPicPr>
          <p:cNvPr id="5" name="図 4"/>
          <p:cNvPicPr>
            <a:picLocks noChangeAspect="1"/>
          </p:cNvPicPr>
          <p:nvPr/>
        </p:nvPicPr>
        <p:blipFill>
          <a:blip r:embed="rId4"/>
          <a:stretch>
            <a:fillRect/>
          </a:stretch>
        </p:blipFill>
        <p:spPr>
          <a:xfrm>
            <a:off x="0" y="1670690"/>
            <a:ext cx="4374037" cy="4652551"/>
          </a:xfrm>
          <a:prstGeom prst="rect">
            <a:avLst/>
          </a:prstGeom>
        </p:spPr>
      </p:pic>
      <p:sp>
        <p:nvSpPr>
          <p:cNvPr id="4" name="スライド番号プレースホルダー 3"/>
          <p:cNvSpPr>
            <a:spLocks noGrp="1"/>
          </p:cNvSpPr>
          <p:nvPr>
            <p:ph type="sldNum" sz="quarter" idx="12"/>
          </p:nvPr>
        </p:nvSpPr>
        <p:spPr/>
        <p:txBody>
          <a:bodyPr/>
          <a:lstStyle/>
          <a:p>
            <a:fld id="{9A30C637-5C2C-49F3-8C53-8153CDEB41F4}" type="slidenum">
              <a:rPr kumimoji="1" lang="ja-JP" altLang="en-US" smtClean="0"/>
              <a:pPr/>
              <a:t>39</a:t>
            </a:fld>
            <a:endParaRPr kumimoji="1" lang="ja-JP" altLang="en-US"/>
          </a:p>
        </p:txBody>
      </p:sp>
    </p:spTree>
    <p:extLst>
      <p:ext uri="{BB962C8B-B14F-4D97-AF65-F5344CB8AC3E}">
        <p14:creationId xmlns:p14="http://schemas.microsoft.com/office/powerpoint/2010/main" val="3492492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880D57-9548-6D4E-8E3D-FCAB2BFE6F01}"/>
              </a:ext>
            </a:extLst>
          </p:cNvPr>
          <p:cNvSpPr>
            <a:spLocks noGrp="1"/>
          </p:cNvSpPr>
          <p:nvPr>
            <p:ph type="title"/>
          </p:nvPr>
        </p:nvSpPr>
        <p:spPr/>
        <p:txBody>
          <a:bodyPr/>
          <a:lstStyle/>
          <a:p>
            <a:r>
              <a:rPr kumimoji="1" lang="ja-JP" altLang="en-US"/>
              <a:t>ニュートリノ振動</a:t>
            </a:r>
          </a:p>
        </p:txBody>
      </p:sp>
      <p:sp>
        <p:nvSpPr>
          <p:cNvPr id="3" name="コンテンツ プレースホルダー 2">
            <a:extLst>
              <a:ext uri="{FF2B5EF4-FFF2-40B4-BE49-F238E27FC236}">
                <a16:creationId xmlns:a16="http://schemas.microsoft.com/office/drawing/2014/main" id="{5F3D456C-7B8A-E14C-96A1-38DF42B75BD7}"/>
              </a:ext>
            </a:extLst>
          </p:cNvPr>
          <p:cNvSpPr>
            <a:spLocks noGrp="1"/>
          </p:cNvSpPr>
          <p:nvPr>
            <p:ph idx="1"/>
          </p:nvPr>
        </p:nvSpPr>
        <p:spPr>
          <a:xfrm>
            <a:off x="222422" y="1282049"/>
            <a:ext cx="5868194" cy="3265237"/>
          </a:xfrm>
        </p:spPr>
        <p:txBody>
          <a:bodyPr/>
          <a:lstStyle/>
          <a:p>
            <a:r>
              <a:rPr lang="ja-JP" altLang="en-US"/>
              <a:t>ニュートリノが質量を持ち、</a:t>
            </a:r>
            <a:br>
              <a:rPr lang="en-US" altLang="ja-JP" dirty="0"/>
            </a:br>
            <a:r>
              <a:rPr kumimoji="1" lang="ja-JP" altLang="en-US"/>
              <a:t>ニュートリノのフレーバー固有状態が</a:t>
            </a:r>
            <a:br>
              <a:rPr kumimoji="1" lang="en-US" altLang="ja-JP" dirty="0"/>
            </a:br>
            <a:r>
              <a:rPr kumimoji="1" lang="ja-JP" altLang="en-US"/>
              <a:t>質量固有状態の</a:t>
            </a:r>
            <a:r>
              <a:rPr lang="ja-JP" altLang="en-US"/>
              <a:t>重ね合わせで記述される時</a:t>
            </a:r>
            <a:br>
              <a:rPr lang="en-US" altLang="ja-JP" dirty="0"/>
            </a:br>
            <a:r>
              <a:rPr lang="ja-JP" altLang="en-US"/>
              <a:t>ニュートリノは世代間で振動する。</a:t>
            </a:r>
            <a:br>
              <a:rPr lang="en-US" altLang="ja-JP" dirty="0"/>
            </a:br>
            <a:br>
              <a:rPr lang="en-US" altLang="ja-JP" dirty="0"/>
            </a:br>
            <a:endParaRPr lang="en-US" altLang="ja-JP" dirty="0"/>
          </a:p>
          <a:p>
            <a:r>
              <a:rPr lang="ja-JP" altLang="en-US"/>
              <a:t>様々なニュートリノ振動実験により求めた</a:t>
            </a:r>
            <a:br>
              <a:rPr lang="en-US" altLang="ja-JP" dirty="0"/>
            </a:br>
            <a:r>
              <a:rPr lang="ja-JP" altLang="en-US"/>
              <a:t>パラメーターは</a:t>
            </a:r>
            <a:endParaRPr lang="en-US" altLang="ja-JP" dirty="0"/>
          </a:p>
        </p:txBody>
      </p:sp>
      <p:sp>
        <p:nvSpPr>
          <p:cNvPr id="4" name="スライド番号プレースホルダー 3">
            <a:extLst>
              <a:ext uri="{FF2B5EF4-FFF2-40B4-BE49-F238E27FC236}">
                <a16:creationId xmlns:a16="http://schemas.microsoft.com/office/drawing/2014/main" id="{3E705D6B-074F-9D43-A228-EAAADA31EFB4}"/>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6" name="Picture 4" descr="「neutrino oscillation」の画像検索結果">
            <a:extLst>
              <a:ext uri="{FF2B5EF4-FFF2-40B4-BE49-F238E27FC236}">
                <a16:creationId xmlns:a16="http://schemas.microsoft.com/office/drawing/2014/main" id="{40C6B218-5966-5F49-B320-38A0F1B1AB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669"/>
          <a:stretch/>
        </p:blipFill>
        <p:spPr bwMode="auto">
          <a:xfrm>
            <a:off x="6046230" y="5280343"/>
            <a:ext cx="2766992" cy="15405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スーパーカミオカンデ 梶田」の画像検索結果">
            <a:extLst>
              <a:ext uri="{FF2B5EF4-FFF2-40B4-BE49-F238E27FC236}">
                <a16:creationId xmlns:a16="http://schemas.microsoft.com/office/drawing/2014/main" id="{EB820029-7898-1141-B01A-35250EE68AF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99" r="6448"/>
          <a:stretch/>
        </p:blipFill>
        <p:spPr bwMode="auto">
          <a:xfrm>
            <a:off x="6031004" y="1289844"/>
            <a:ext cx="3041031" cy="404448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5" name="テキスト ボックス 4">
                <a:extLst>
                  <a:ext uri="{FF2B5EF4-FFF2-40B4-BE49-F238E27FC236}">
                    <a16:creationId xmlns:a16="http://schemas.microsoft.com/office/drawing/2014/main" id="{03ED1468-DE70-444E-A0F8-7E806EFC9A14}"/>
                  </a:ext>
                </a:extLst>
              </p:cNvPr>
              <p:cNvSpPr txBox="1"/>
              <p:nvPr/>
            </p:nvSpPr>
            <p:spPr>
              <a:xfrm>
                <a:off x="1746531" y="2760449"/>
                <a:ext cx="2091342" cy="79585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kumimoji="1" lang="en-US" altLang="ja-JP" b="0" i="1" smtClean="0">
                              <a:latin typeface="Cambria Math" panose="02040503050406030204" pitchFamily="18" charset="0"/>
                            </a:rPr>
                          </m:ctrlPr>
                        </m:dPr>
                        <m:e>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𝜈</m:t>
                              </m:r>
                            </m:e>
                            <m:sub>
                              <m:r>
                                <a:rPr kumimoji="1" lang="en-US" altLang="ja-JP" b="0" i="1" smtClean="0">
                                  <a:latin typeface="Cambria Math" panose="02040503050406030204" pitchFamily="18" charset="0"/>
                                </a:rPr>
                                <m:t>𝛼</m:t>
                              </m:r>
                            </m:sub>
                          </m:sSub>
                        </m:e>
                      </m:d>
                      <m:r>
                        <a:rPr kumimoji="1" lang="en-US" altLang="ja-JP" b="0" i="1" smtClean="0">
                          <a:latin typeface="Cambria Math" panose="02040503050406030204" pitchFamily="18" charset="0"/>
                        </a:rPr>
                        <m:t>=</m:t>
                      </m:r>
                      <m:nary>
                        <m:naryPr>
                          <m:chr m:val="∑"/>
                          <m:supHide m:val="on"/>
                          <m:ctrlPr>
                            <a:rPr kumimoji="1" lang="en-US" altLang="ja-JP" b="0" i="1" smtClean="0">
                              <a:latin typeface="Cambria Math" panose="02040503050406030204" pitchFamily="18" charset="0"/>
                            </a:rPr>
                          </m:ctrlPr>
                        </m:naryPr>
                        <m:sub>
                          <m:r>
                            <a:rPr kumimoji="1" lang="en-US" altLang="ja-JP" b="0" i="1" smtClean="0">
                              <a:latin typeface="Cambria Math" panose="02040503050406030204" pitchFamily="18" charset="0"/>
                            </a:rPr>
                            <m:t>𝑗</m:t>
                          </m:r>
                        </m:sub>
                        <m:sup/>
                        <m:e>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𝑈</m:t>
                              </m:r>
                            </m:e>
                            <m:sub>
                              <m:r>
                                <a:rPr kumimoji="1" lang="en-US" altLang="ja-JP" b="0" i="1" smtClean="0">
                                  <a:latin typeface="Cambria Math" panose="02040503050406030204" pitchFamily="18" charset="0"/>
                                </a:rPr>
                                <m:t>𝛼</m:t>
                              </m:r>
                              <m:r>
                                <a:rPr kumimoji="1" lang="en-US" altLang="ja-JP" b="0" i="1" smtClean="0">
                                  <a:latin typeface="Cambria Math" panose="02040503050406030204" pitchFamily="18" charset="0"/>
                                </a:rPr>
                                <m:t>𝑗</m:t>
                              </m:r>
                            </m:sub>
                          </m:sSub>
                          <m:d>
                            <m:dPr>
                              <m:begChr m:val="|"/>
                              <m:endChr m:val="⟩"/>
                              <m:ctrlPr>
                                <a:rPr kumimoji="1" lang="en-US" altLang="ja-JP" b="0" i="1" smtClean="0">
                                  <a:latin typeface="Cambria Math" panose="02040503050406030204" pitchFamily="18" charset="0"/>
                                </a:rPr>
                              </m:ctrlPr>
                            </m:dPr>
                            <m:e>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𝜈</m:t>
                                  </m:r>
                                </m:e>
                                <m:sub>
                                  <m:r>
                                    <a:rPr kumimoji="1" lang="en-US" altLang="ja-JP" b="0" i="1" smtClean="0">
                                      <a:latin typeface="Cambria Math" panose="02040503050406030204" pitchFamily="18" charset="0"/>
                                    </a:rPr>
                                    <m:t>𝑗</m:t>
                                  </m:r>
                                </m:sub>
                              </m:sSub>
                            </m:e>
                          </m:d>
                        </m:e>
                      </m:nary>
                    </m:oMath>
                  </m:oMathPara>
                </a14:m>
                <a:endParaRPr kumimoji="1" lang="ja-JP" altLang="en-US"/>
              </a:p>
            </p:txBody>
          </p:sp>
        </mc:Choice>
        <mc:Fallback xmlns="">
          <p:sp>
            <p:nvSpPr>
              <p:cNvPr id="5" name="テキスト ボックス 4">
                <a:extLst>
                  <a:ext uri="{FF2B5EF4-FFF2-40B4-BE49-F238E27FC236}">
                    <a16:creationId xmlns:a16="http://schemas.microsoft.com/office/drawing/2014/main" id="{03ED1468-DE70-444E-A0F8-7E806EFC9A14}"/>
                  </a:ext>
                </a:extLst>
              </p:cNvPr>
              <p:cNvSpPr txBox="1">
                <a:spLocks noRot="1" noChangeAspect="1" noMove="1" noResize="1" noEditPoints="1" noAdjustHandles="1" noChangeArrowheads="1" noChangeShapeType="1" noTextEdit="1"/>
              </p:cNvSpPr>
              <p:nvPr/>
            </p:nvSpPr>
            <p:spPr>
              <a:xfrm>
                <a:off x="1746531" y="2760449"/>
                <a:ext cx="2091342" cy="795859"/>
              </a:xfrm>
              <a:prstGeom prst="rect">
                <a:avLst/>
              </a:prstGeom>
              <a:blipFill>
                <a:blip r:embed="rId4"/>
                <a:stretch>
                  <a:fillRect t="-115625" b="-157813"/>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graphicFrame>
            <p:nvGraphicFramePr>
              <p:cNvPr id="9" name="表 8">
                <a:extLst>
                  <a:ext uri="{FF2B5EF4-FFF2-40B4-BE49-F238E27FC236}">
                    <a16:creationId xmlns:a16="http://schemas.microsoft.com/office/drawing/2014/main" id="{E9A49EF5-C164-2844-A819-BA05B2912F09}"/>
                  </a:ext>
                </a:extLst>
              </p:cNvPr>
              <p:cNvGraphicFramePr>
                <a:graphicFrameLocks noGrp="1"/>
              </p:cNvGraphicFramePr>
              <p:nvPr>
                <p:extLst>
                  <p:ext uri="{D42A27DB-BD31-4B8C-83A1-F6EECF244321}">
                    <p14:modId xmlns:p14="http://schemas.microsoft.com/office/powerpoint/2010/main" val="155444025"/>
                  </p:ext>
                </p:extLst>
              </p:nvPr>
            </p:nvGraphicFramePr>
            <p:xfrm>
              <a:off x="431729" y="4238369"/>
              <a:ext cx="5555571" cy="2590996"/>
            </p:xfrm>
            <a:graphic>
              <a:graphicData uri="http://schemas.openxmlformats.org/drawingml/2006/table">
                <a:tbl>
                  <a:tblPr firstRow="1" bandRow="1">
                    <a:tableStyleId>{8A107856-5554-42FB-B03E-39F5DBC370BA}</a:tableStyleId>
                  </a:tblPr>
                  <a:tblGrid>
                    <a:gridCol w="977934">
                      <a:extLst>
                        <a:ext uri="{9D8B030D-6E8A-4147-A177-3AD203B41FA5}">
                          <a16:colId xmlns:a16="http://schemas.microsoft.com/office/drawing/2014/main" val="1870050532"/>
                        </a:ext>
                      </a:extLst>
                    </a:gridCol>
                    <a:gridCol w="2582562">
                      <a:extLst>
                        <a:ext uri="{9D8B030D-6E8A-4147-A177-3AD203B41FA5}">
                          <a16:colId xmlns:a16="http://schemas.microsoft.com/office/drawing/2014/main" val="779511755"/>
                        </a:ext>
                      </a:extLst>
                    </a:gridCol>
                    <a:gridCol w="1995075">
                      <a:extLst>
                        <a:ext uri="{9D8B030D-6E8A-4147-A177-3AD203B41FA5}">
                          <a16:colId xmlns:a16="http://schemas.microsoft.com/office/drawing/2014/main" val="3247440891"/>
                        </a:ext>
                      </a:extLst>
                    </a:gridCol>
                  </a:tblGrid>
                  <a:tr h="399958">
                    <a:tc>
                      <a:txBody>
                        <a:bodyPr/>
                        <a:lstStyle/>
                        <a:p>
                          <a:pPr/>
                          <a14:m>
                            <m:oMathPara xmlns:m="http://schemas.openxmlformats.org/officeDocument/2006/math">
                              <m:oMathParaPr>
                                <m:jc m:val="centerGroup"/>
                              </m:oMathParaPr>
                              <m:oMath xmlns:m="http://schemas.openxmlformats.org/officeDocument/2006/math">
                                <m:r>
                                  <m:rPr>
                                    <m:sty m:val="p"/>
                                  </m:rPr>
                                  <a:rPr kumimoji="1" lang="en-US" altLang="ja-JP" sz="1800" smtClean="0">
                                    <a:solidFill>
                                      <a:schemeClr val="accent1"/>
                                    </a:solidFill>
                                    <a:latin typeface="Cambria Math" panose="02040503050406030204" pitchFamily="18" charset="0"/>
                                  </a:rPr>
                                  <m:t>Δ</m:t>
                                </m:r>
                                <m:sSubSup>
                                  <m:sSubSupPr>
                                    <m:ctrlPr>
                                      <a:rPr kumimoji="1" lang="en-US" altLang="ja-JP" sz="1800" i="1">
                                        <a:solidFill>
                                          <a:schemeClr val="accent1"/>
                                        </a:solidFill>
                                        <a:latin typeface="Cambria Math" panose="02040503050406030204" pitchFamily="18" charset="0"/>
                                      </a:rPr>
                                    </m:ctrlPr>
                                  </m:sSubSupPr>
                                  <m:e>
                                    <m:r>
                                      <a:rPr kumimoji="1" lang="en-US" altLang="ja-JP" sz="1800" i="1">
                                        <a:solidFill>
                                          <a:schemeClr val="accent1"/>
                                        </a:solidFill>
                                        <a:latin typeface="Cambria Math" panose="02040503050406030204" pitchFamily="18" charset="0"/>
                                      </a:rPr>
                                      <m:t>𝑚</m:t>
                                    </m:r>
                                  </m:e>
                                  <m:sub>
                                    <m:r>
                                      <a:rPr kumimoji="1" lang="en-US" altLang="ja-JP" sz="1800" i="1">
                                        <a:solidFill>
                                          <a:schemeClr val="accent1"/>
                                        </a:solidFill>
                                        <a:latin typeface="Cambria Math" panose="02040503050406030204" pitchFamily="18" charset="0"/>
                                      </a:rPr>
                                      <m:t>21</m:t>
                                    </m:r>
                                  </m:sub>
                                  <m:sup>
                                    <m:r>
                                      <a:rPr kumimoji="1" lang="en-US" altLang="ja-JP" sz="1800" i="1">
                                        <a:solidFill>
                                          <a:schemeClr val="accent1"/>
                                        </a:solidFill>
                                        <a:latin typeface="Cambria Math" panose="02040503050406030204" pitchFamily="18" charset="0"/>
                                      </a:rPr>
                                      <m:t>2</m:t>
                                    </m:r>
                                  </m:sup>
                                </m:sSubSup>
                              </m:oMath>
                            </m:oMathPara>
                          </a14:m>
                          <a:endParaRPr kumimoji="1" lang="ja-JP" altLang="en-US">
                            <a:solidFill>
                              <a:schemeClr val="accent1"/>
                            </a:solidFill>
                          </a:endParaRPr>
                        </a:p>
                      </a:txBody>
                      <a:tcPr anchor="ctr"/>
                    </a:tc>
                    <a:tc>
                      <a:txBody>
                        <a:bodyPr/>
                        <a:lstStyle/>
                        <a:p>
                          <a:pPr/>
                          <a14:m>
                            <m:oMathPara xmlns:m="http://schemas.openxmlformats.org/officeDocument/2006/math">
                              <m:oMathParaPr>
                                <m:jc m:val="centerGroup"/>
                              </m:oMathParaPr>
                              <m:oMath xmlns:m="http://schemas.openxmlformats.org/officeDocument/2006/math">
                                <m:d>
                                  <m:dPr>
                                    <m:ctrlPr>
                                      <a:rPr kumimoji="1" lang="en-US" altLang="ja-JP" sz="1800" b="0" i="1" smtClean="0">
                                        <a:solidFill>
                                          <a:schemeClr val="accent1"/>
                                        </a:solidFill>
                                        <a:latin typeface="Cambria Math" panose="02040503050406030204" pitchFamily="18" charset="0"/>
                                      </a:rPr>
                                    </m:ctrlPr>
                                  </m:dPr>
                                  <m:e>
                                    <m:r>
                                      <a:rPr kumimoji="1" lang="en-US" altLang="ja-JP" sz="1800" b="0" i="1" smtClean="0">
                                        <a:solidFill>
                                          <a:schemeClr val="accent1"/>
                                        </a:solidFill>
                                        <a:latin typeface="Cambria Math" panose="02040503050406030204" pitchFamily="18" charset="0"/>
                                      </a:rPr>
                                      <m:t>7.53±0.18</m:t>
                                    </m:r>
                                  </m:e>
                                </m:d>
                                <m:r>
                                  <a:rPr kumimoji="1" lang="en-US" altLang="ja-JP" sz="1800" b="0" i="1" smtClean="0">
                                    <a:solidFill>
                                      <a:schemeClr val="accent1"/>
                                    </a:solidFill>
                                    <a:latin typeface="Cambria Math" panose="02040503050406030204" pitchFamily="18" charset="0"/>
                                  </a:rPr>
                                  <m:t>×</m:t>
                                </m:r>
                                <m:sSup>
                                  <m:sSupPr>
                                    <m:ctrlPr>
                                      <a:rPr kumimoji="1" lang="en-US" altLang="ja-JP" sz="1800" b="0" i="1" smtClean="0">
                                        <a:solidFill>
                                          <a:schemeClr val="accent1"/>
                                        </a:solidFill>
                                        <a:latin typeface="Cambria Math" panose="02040503050406030204" pitchFamily="18" charset="0"/>
                                      </a:rPr>
                                    </m:ctrlPr>
                                  </m:sSupPr>
                                  <m:e>
                                    <m:r>
                                      <a:rPr kumimoji="1" lang="en-US" altLang="ja-JP" sz="1800" b="0" i="1" smtClean="0">
                                        <a:solidFill>
                                          <a:schemeClr val="accent1"/>
                                        </a:solidFill>
                                        <a:latin typeface="Cambria Math" panose="02040503050406030204" pitchFamily="18" charset="0"/>
                                      </a:rPr>
                                      <m:t>10</m:t>
                                    </m:r>
                                  </m:e>
                                  <m:sup>
                                    <m:r>
                                      <a:rPr kumimoji="1" lang="en-US" altLang="ja-JP" sz="1800" b="0" i="1" smtClean="0">
                                        <a:solidFill>
                                          <a:schemeClr val="accent1"/>
                                        </a:solidFill>
                                        <a:latin typeface="Cambria Math" panose="02040503050406030204" pitchFamily="18" charset="0"/>
                                      </a:rPr>
                                      <m:t>−5</m:t>
                                    </m:r>
                                  </m:sup>
                                </m:sSup>
                                <m:r>
                                  <a:rPr kumimoji="1" lang="en-US" altLang="ja-JP" sz="1800" b="0" i="1" smtClean="0">
                                    <a:solidFill>
                                      <a:schemeClr val="accent1"/>
                                    </a:solidFill>
                                    <a:latin typeface="Cambria Math" panose="02040503050406030204" pitchFamily="18" charset="0"/>
                                  </a:rPr>
                                  <m:t> </m:t>
                                </m:r>
                                <m:sSup>
                                  <m:sSupPr>
                                    <m:ctrlPr>
                                      <a:rPr kumimoji="1" lang="en-US" altLang="ja-JP" sz="1800" b="0" i="1" smtClean="0">
                                        <a:solidFill>
                                          <a:schemeClr val="accent1"/>
                                        </a:solidFill>
                                        <a:latin typeface="Cambria Math" panose="02040503050406030204" pitchFamily="18" charset="0"/>
                                      </a:rPr>
                                    </m:ctrlPr>
                                  </m:sSupPr>
                                  <m:e>
                                    <m:r>
                                      <m:rPr>
                                        <m:sty m:val="p"/>
                                      </m:rPr>
                                      <a:rPr kumimoji="1" lang="en-US" altLang="ja-JP" sz="1800" b="0" i="0" smtClean="0">
                                        <a:solidFill>
                                          <a:schemeClr val="accent1"/>
                                        </a:solidFill>
                                        <a:latin typeface="Cambria Math" panose="02040503050406030204" pitchFamily="18" charset="0"/>
                                      </a:rPr>
                                      <m:t>eV</m:t>
                                    </m:r>
                                  </m:e>
                                  <m:sup>
                                    <m:r>
                                      <a:rPr kumimoji="1" lang="en-US" altLang="ja-JP" sz="1800" b="0" i="0" smtClean="0">
                                        <a:solidFill>
                                          <a:schemeClr val="accent1"/>
                                        </a:solidFill>
                                        <a:latin typeface="Cambria Math" panose="02040503050406030204" pitchFamily="18" charset="0"/>
                                      </a:rPr>
                                      <m:t>2</m:t>
                                    </m:r>
                                  </m:sup>
                                </m:sSup>
                              </m:oMath>
                            </m:oMathPara>
                          </a14:m>
                          <a:endParaRPr kumimoji="1" lang="ja-JP" altLang="en-US">
                            <a:solidFill>
                              <a:schemeClr val="accent1"/>
                            </a:solidFill>
                          </a:endParaRPr>
                        </a:p>
                      </a:txBody>
                      <a:tcPr/>
                    </a:tc>
                    <a:tc>
                      <a:txBody>
                        <a:bodyPr/>
                        <a:lstStyle/>
                        <a:p>
                          <a:endParaRPr kumimoji="1" lang="ja-JP" altLang="en-US">
                            <a:solidFill>
                              <a:schemeClr val="accent1"/>
                            </a:solidFill>
                          </a:endParaRPr>
                        </a:p>
                      </a:txBody>
                      <a:tcPr/>
                    </a:tc>
                    <a:extLst>
                      <a:ext uri="{0D108BD9-81ED-4DB2-BD59-A6C34878D82A}">
                        <a16:rowId xmlns:a16="http://schemas.microsoft.com/office/drawing/2014/main" val="3763332861"/>
                      </a:ext>
                    </a:extLst>
                  </a:tr>
                  <a:tr h="692949">
                    <a:tc>
                      <a:txBody>
                        <a:bodyPr/>
                        <a:lstStyle/>
                        <a:p>
                          <a:pPr/>
                          <a14:m>
                            <m:oMathPara xmlns:m="http://schemas.openxmlformats.org/officeDocument/2006/math">
                              <m:oMathParaPr>
                                <m:jc m:val="centerGroup"/>
                              </m:oMathParaPr>
                              <m:oMath xmlns:m="http://schemas.openxmlformats.org/officeDocument/2006/math">
                                <m:d>
                                  <m:dPr>
                                    <m:begChr m:val="|"/>
                                    <m:endChr m:val="|"/>
                                    <m:ctrlPr>
                                      <a:rPr kumimoji="1" lang="en-US" altLang="ja-JP" sz="1800" b="0" i="1" smtClean="0">
                                        <a:solidFill>
                                          <a:schemeClr val="accent1"/>
                                        </a:solidFill>
                                        <a:latin typeface="Cambria Math" panose="02040503050406030204" pitchFamily="18" charset="0"/>
                                      </a:rPr>
                                    </m:ctrlPr>
                                  </m:dPr>
                                  <m:e>
                                    <m:r>
                                      <m:rPr>
                                        <m:sty m:val="p"/>
                                      </m:rPr>
                                      <a:rPr kumimoji="1" lang="en-US" altLang="ja-JP" sz="1800" b="0" i="0" smtClean="0">
                                        <a:solidFill>
                                          <a:schemeClr val="accent1"/>
                                        </a:solidFill>
                                        <a:latin typeface="Cambria Math" panose="02040503050406030204" pitchFamily="18" charset="0"/>
                                      </a:rPr>
                                      <m:t>Δ</m:t>
                                    </m:r>
                                    <m:sSubSup>
                                      <m:sSubSupPr>
                                        <m:ctrlPr>
                                          <a:rPr kumimoji="1" lang="en-US" altLang="ja-JP" sz="1800" b="0" i="1" smtClean="0">
                                            <a:solidFill>
                                              <a:schemeClr val="accent1"/>
                                            </a:solidFill>
                                            <a:latin typeface="Cambria Math" panose="02040503050406030204" pitchFamily="18" charset="0"/>
                                          </a:rPr>
                                        </m:ctrlPr>
                                      </m:sSubSupPr>
                                      <m:e>
                                        <m:r>
                                          <a:rPr kumimoji="1" lang="en-US" altLang="ja-JP" sz="1800" b="0" i="1" smtClean="0">
                                            <a:solidFill>
                                              <a:schemeClr val="accent1"/>
                                            </a:solidFill>
                                            <a:latin typeface="Cambria Math" panose="02040503050406030204" pitchFamily="18" charset="0"/>
                                          </a:rPr>
                                          <m:t>𝑚</m:t>
                                        </m:r>
                                      </m:e>
                                      <m:sub>
                                        <m:r>
                                          <a:rPr kumimoji="1" lang="en-US" altLang="ja-JP" sz="1800" b="0" i="1" smtClean="0">
                                            <a:solidFill>
                                              <a:schemeClr val="accent1"/>
                                            </a:solidFill>
                                            <a:latin typeface="Cambria Math" panose="02040503050406030204" pitchFamily="18" charset="0"/>
                                          </a:rPr>
                                          <m:t>32</m:t>
                                        </m:r>
                                      </m:sub>
                                      <m:sup>
                                        <m:r>
                                          <a:rPr kumimoji="1" lang="en-US" altLang="ja-JP" sz="1800" b="0" i="1" smtClean="0">
                                            <a:solidFill>
                                              <a:schemeClr val="accent1"/>
                                            </a:solidFill>
                                            <a:latin typeface="Cambria Math" panose="02040503050406030204" pitchFamily="18" charset="0"/>
                                          </a:rPr>
                                          <m:t>2</m:t>
                                        </m:r>
                                      </m:sup>
                                    </m:sSubSup>
                                  </m:e>
                                </m:d>
                              </m:oMath>
                            </m:oMathPara>
                          </a14:m>
                          <a:endParaRPr kumimoji="1" lang="ja-JP" altLang="en-US">
                            <a:solidFill>
                              <a:schemeClr val="accent1"/>
                            </a:solidFill>
                          </a:endParaRPr>
                        </a:p>
                      </a:txBody>
                      <a:tcPr anchor="ctr"/>
                    </a:tc>
                    <a:tc>
                      <a:txBody>
                        <a:bodyPr/>
                        <a:lstStyle/>
                        <a:p>
                          <a:pPr/>
                          <a14:m>
                            <m:oMathPara xmlns:m="http://schemas.openxmlformats.org/officeDocument/2006/math">
                              <m:oMathParaPr>
                                <m:jc m:val="centerGroup"/>
                              </m:oMathParaPr>
                              <m:oMath xmlns:m="http://schemas.openxmlformats.org/officeDocument/2006/math">
                                <m:d>
                                  <m:dPr>
                                    <m:ctrlPr>
                                      <a:rPr kumimoji="1" lang="en-US" altLang="ja-JP" sz="1800" b="0" i="1" smtClean="0">
                                        <a:solidFill>
                                          <a:schemeClr val="accent1"/>
                                        </a:solidFill>
                                        <a:latin typeface="Cambria Math" panose="02040503050406030204" pitchFamily="18" charset="0"/>
                                      </a:rPr>
                                    </m:ctrlPr>
                                  </m:dPr>
                                  <m:e>
                                    <m:r>
                                      <a:rPr kumimoji="1" lang="en-US" altLang="ja-JP" sz="1800" b="0" i="1" smtClean="0">
                                        <a:solidFill>
                                          <a:schemeClr val="accent1"/>
                                        </a:solidFill>
                                        <a:latin typeface="Cambria Math" panose="02040503050406030204" pitchFamily="18" charset="0"/>
                                      </a:rPr>
                                      <m:t>2.45±0.05</m:t>
                                    </m:r>
                                  </m:e>
                                </m:d>
                                <m:r>
                                  <a:rPr kumimoji="1" lang="en-US" altLang="ja-JP" sz="1800" b="0" i="1" smtClean="0">
                                    <a:solidFill>
                                      <a:schemeClr val="accent1"/>
                                    </a:solidFill>
                                    <a:latin typeface="Cambria Math" panose="02040503050406030204" pitchFamily="18" charset="0"/>
                                  </a:rPr>
                                  <m:t>×</m:t>
                                </m:r>
                                <m:sSup>
                                  <m:sSupPr>
                                    <m:ctrlPr>
                                      <a:rPr kumimoji="1" lang="en-US" altLang="ja-JP" sz="1800" b="0" i="1" smtClean="0">
                                        <a:solidFill>
                                          <a:schemeClr val="accent1"/>
                                        </a:solidFill>
                                        <a:latin typeface="Cambria Math" panose="02040503050406030204" pitchFamily="18" charset="0"/>
                                      </a:rPr>
                                    </m:ctrlPr>
                                  </m:sSupPr>
                                  <m:e>
                                    <m:r>
                                      <a:rPr kumimoji="1" lang="en-US" altLang="ja-JP" sz="1800" b="0" i="1" smtClean="0">
                                        <a:solidFill>
                                          <a:schemeClr val="accent1"/>
                                        </a:solidFill>
                                        <a:latin typeface="Cambria Math" panose="02040503050406030204" pitchFamily="18" charset="0"/>
                                      </a:rPr>
                                      <m:t>10</m:t>
                                    </m:r>
                                  </m:e>
                                  <m:sup>
                                    <m:r>
                                      <a:rPr kumimoji="1" lang="en-US" altLang="ja-JP" sz="1800" b="0" i="1" smtClean="0">
                                        <a:solidFill>
                                          <a:schemeClr val="accent1"/>
                                        </a:solidFill>
                                        <a:latin typeface="Cambria Math" panose="02040503050406030204" pitchFamily="18" charset="0"/>
                                      </a:rPr>
                                      <m:t>−3</m:t>
                                    </m:r>
                                  </m:sup>
                                </m:sSup>
                                <m:r>
                                  <a:rPr kumimoji="1" lang="en-US" altLang="ja-JP" sz="1800" b="0" i="1" smtClean="0">
                                    <a:solidFill>
                                      <a:schemeClr val="accent1"/>
                                    </a:solidFill>
                                    <a:latin typeface="Cambria Math" panose="02040503050406030204" pitchFamily="18" charset="0"/>
                                  </a:rPr>
                                  <m:t> </m:t>
                                </m:r>
                                <m:sSup>
                                  <m:sSupPr>
                                    <m:ctrlPr>
                                      <a:rPr kumimoji="1" lang="en-US" altLang="ja-JP" sz="1800" b="0" i="1" smtClean="0">
                                        <a:solidFill>
                                          <a:schemeClr val="accent1"/>
                                        </a:solidFill>
                                        <a:latin typeface="Cambria Math" panose="02040503050406030204" pitchFamily="18" charset="0"/>
                                      </a:rPr>
                                    </m:ctrlPr>
                                  </m:sSupPr>
                                  <m:e>
                                    <m:r>
                                      <m:rPr>
                                        <m:sty m:val="p"/>
                                      </m:rPr>
                                      <a:rPr kumimoji="1" lang="en-US" altLang="ja-JP" sz="1800" b="0" i="0" smtClean="0">
                                        <a:solidFill>
                                          <a:schemeClr val="accent1"/>
                                        </a:solidFill>
                                        <a:latin typeface="Cambria Math" panose="02040503050406030204" pitchFamily="18" charset="0"/>
                                      </a:rPr>
                                      <m:t>eV</m:t>
                                    </m:r>
                                  </m:e>
                                  <m:sup>
                                    <m:r>
                                      <a:rPr kumimoji="1" lang="en-US" altLang="ja-JP" sz="1800" b="0" i="0" smtClean="0">
                                        <a:solidFill>
                                          <a:schemeClr val="accent1"/>
                                        </a:solidFill>
                                        <a:latin typeface="Cambria Math" panose="02040503050406030204" pitchFamily="18" charset="0"/>
                                      </a:rPr>
                                      <m:t>2</m:t>
                                    </m:r>
                                  </m:sup>
                                </m:sSup>
                              </m:oMath>
                            </m:oMathPara>
                          </a14:m>
                          <a:endParaRPr kumimoji="1" lang="en-US" altLang="ja-JP" dirty="0">
                            <a:solidFill>
                              <a:schemeClr val="accent1"/>
                            </a:solidFill>
                          </a:endParaRPr>
                        </a:p>
                        <a:p>
                          <a:pPr/>
                          <a14:m>
                            <m:oMathPara xmlns:m="http://schemas.openxmlformats.org/officeDocument/2006/math">
                              <m:oMathParaPr>
                                <m:jc m:val="centerGroup"/>
                              </m:oMathParaPr>
                              <m:oMath xmlns:m="http://schemas.openxmlformats.org/officeDocument/2006/math">
                                <m:d>
                                  <m:dPr>
                                    <m:ctrlPr>
                                      <a:rPr kumimoji="1" lang="en-US" altLang="ja-JP" sz="1800" b="0" i="1" smtClean="0">
                                        <a:solidFill>
                                          <a:schemeClr val="accent1"/>
                                        </a:solidFill>
                                        <a:latin typeface="Cambria Math" panose="02040503050406030204" pitchFamily="18" charset="0"/>
                                      </a:rPr>
                                    </m:ctrlPr>
                                  </m:dPr>
                                  <m:e>
                                    <m:r>
                                      <a:rPr kumimoji="1" lang="en-US" altLang="ja-JP" sz="1800" b="0" i="1" smtClean="0">
                                        <a:solidFill>
                                          <a:schemeClr val="accent1"/>
                                        </a:solidFill>
                                        <a:latin typeface="Cambria Math" panose="02040503050406030204" pitchFamily="18" charset="0"/>
                                      </a:rPr>
                                      <m:t>2.52±0.05</m:t>
                                    </m:r>
                                  </m:e>
                                </m:d>
                                <m:r>
                                  <a:rPr kumimoji="1" lang="en-US" altLang="ja-JP" sz="1800" b="0" i="1" smtClean="0">
                                    <a:solidFill>
                                      <a:schemeClr val="accent1"/>
                                    </a:solidFill>
                                    <a:latin typeface="Cambria Math" panose="02040503050406030204" pitchFamily="18" charset="0"/>
                                  </a:rPr>
                                  <m:t>×</m:t>
                                </m:r>
                                <m:sSup>
                                  <m:sSupPr>
                                    <m:ctrlPr>
                                      <a:rPr kumimoji="1" lang="en-US" altLang="ja-JP" sz="1800" b="0" i="1" smtClean="0">
                                        <a:solidFill>
                                          <a:schemeClr val="accent1"/>
                                        </a:solidFill>
                                        <a:latin typeface="Cambria Math" panose="02040503050406030204" pitchFamily="18" charset="0"/>
                                      </a:rPr>
                                    </m:ctrlPr>
                                  </m:sSupPr>
                                  <m:e>
                                    <m:r>
                                      <a:rPr kumimoji="1" lang="en-US" altLang="ja-JP" sz="1800" b="0" i="1" smtClean="0">
                                        <a:solidFill>
                                          <a:schemeClr val="accent1"/>
                                        </a:solidFill>
                                        <a:latin typeface="Cambria Math" panose="02040503050406030204" pitchFamily="18" charset="0"/>
                                      </a:rPr>
                                      <m:t>10</m:t>
                                    </m:r>
                                  </m:e>
                                  <m:sup>
                                    <m:r>
                                      <a:rPr kumimoji="1" lang="en-US" altLang="ja-JP" sz="1800" b="0" i="1" smtClean="0">
                                        <a:solidFill>
                                          <a:schemeClr val="accent1"/>
                                        </a:solidFill>
                                        <a:latin typeface="Cambria Math" panose="02040503050406030204" pitchFamily="18" charset="0"/>
                                      </a:rPr>
                                      <m:t>−3</m:t>
                                    </m:r>
                                  </m:sup>
                                </m:sSup>
                                <m:r>
                                  <a:rPr kumimoji="1" lang="en-US" altLang="ja-JP" sz="1800" b="0" i="1" smtClean="0">
                                    <a:solidFill>
                                      <a:schemeClr val="accent1"/>
                                    </a:solidFill>
                                    <a:latin typeface="Cambria Math" panose="02040503050406030204" pitchFamily="18" charset="0"/>
                                  </a:rPr>
                                  <m:t> </m:t>
                                </m:r>
                                <m:sSup>
                                  <m:sSupPr>
                                    <m:ctrlPr>
                                      <a:rPr kumimoji="1" lang="en-US" altLang="ja-JP" sz="1800" b="0" i="1" smtClean="0">
                                        <a:solidFill>
                                          <a:schemeClr val="accent1"/>
                                        </a:solidFill>
                                        <a:latin typeface="Cambria Math" panose="02040503050406030204" pitchFamily="18" charset="0"/>
                                      </a:rPr>
                                    </m:ctrlPr>
                                  </m:sSupPr>
                                  <m:e>
                                    <m:r>
                                      <m:rPr>
                                        <m:sty m:val="p"/>
                                      </m:rPr>
                                      <a:rPr kumimoji="1" lang="en-US" altLang="ja-JP" sz="1800" b="0" i="0" smtClean="0">
                                        <a:solidFill>
                                          <a:schemeClr val="accent1"/>
                                        </a:solidFill>
                                        <a:latin typeface="Cambria Math" panose="02040503050406030204" pitchFamily="18" charset="0"/>
                                      </a:rPr>
                                      <m:t>eV</m:t>
                                    </m:r>
                                  </m:e>
                                  <m:sup>
                                    <m:r>
                                      <a:rPr kumimoji="1" lang="en-US" altLang="ja-JP" sz="1800" b="0" i="0" smtClean="0">
                                        <a:solidFill>
                                          <a:schemeClr val="accent1"/>
                                        </a:solidFill>
                                        <a:latin typeface="Cambria Math" panose="02040503050406030204" pitchFamily="18" charset="0"/>
                                      </a:rPr>
                                      <m:t>2</m:t>
                                    </m:r>
                                  </m:sup>
                                </m:sSup>
                              </m:oMath>
                            </m:oMathPara>
                          </a14:m>
                          <a:endParaRPr kumimoji="1" lang="ja-JP" altLang="en-US">
                            <a:solidFill>
                              <a:schemeClr val="accent1"/>
                            </a:solidFill>
                          </a:endParaRPr>
                        </a:p>
                      </a:txBody>
                      <a:tcPr/>
                    </a:tc>
                    <a:tc>
                      <a:txBody>
                        <a:bodyPr/>
                        <a:lstStyle/>
                        <a:p>
                          <a:pPr/>
                          <a14:m>
                            <m:oMathPara xmlns:m="http://schemas.openxmlformats.org/officeDocument/2006/math">
                              <m:oMathParaPr>
                                <m:jc m:val="centerGroup"/>
                              </m:oMathParaPr>
                              <m:oMath xmlns:m="http://schemas.openxmlformats.org/officeDocument/2006/math">
                                <m:d>
                                  <m:dPr>
                                    <m:ctrlPr>
                                      <a:rPr kumimoji="1" lang="en-US" altLang="ja-JP" b="0" i="1" smtClean="0">
                                        <a:solidFill>
                                          <a:schemeClr val="accent1"/>
                                        </a:solidFill>
                                        <a:latin typeface="Cambria Math" panose="02040503050406030204" pitchFamily="18" charset="0"/>
                                      </a:rPr>
                                    </m:ctrlPr>
                                  </m:dPr>
                                  <m:e>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1</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2</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3</m:t>
                                        </m:r>
                                      </m:sub>
                                    </m:sSub>
                                  </m:e>
                                </m:d>
                              </m:oMath>
                              <m:oMath xmlns:m="http://schemas.openxmlformats.org/officeDocument/2006/math">
                                <m:d>
                                  <m:dPr>
                                    <m:ctrlPr>
                                      <a:rPr kumimoji="1" lang="en-US" altLang="ja-JP" b="0" i="1" smtClean="0">
                                        <a:solidFill>
                                          <a:schemeClr val="accent1"/>
                                        </a:solidFill>
                                        <a:latin typeface="Cambria Math" panose="02040503050406030204" pitchFamily="18" charset="0"/>
                                      </a:rPr>
                                    </m:ctrlPr>
                                  </m:dPr>
                                  <m:e>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3</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1</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2</m:t>
                                        </m:r>
                                      </m:sub>
                                    </m:sSub>
                                  </m:e>
                                </m:d>
                              </m:oMath>
                            </m:oMathPara>
                          </a14:m>
                          <a:endParaRPr kumimoji="1" lang="ja-JP" altLang="en-US">
                            <a:solidFill>
                              <a:schemeClr val="accent1"/>
                            </a:solidFill>
                          </a:endParaRPr>
                        </a:p>
                      </a:txBody>
                      <a:tcPr/>
                    </a:tc>
                    <a:extLst>
                      <a:ext uri="{0D108BD9-81ED-4DB2-BD59-A6C34878D82A}">
                        <a16:rowId xmlns:a16="http://schemas.microsoft.com/office/drawing/2014/main" val="2701545601"/>
                      </a:ext>
                    </a:extLst>
                  </a:tr>
                  <a:tr h="403670">
                    <a:tc>
                      <a:txBody>
                        <a:bodyPr/>
                        <a:lstStyle/>
                        <a:p>
                          <a:pPr/>
                          <a14:m>
                            <m:oMathPara xmlns:m="http://schemas.openxmlformats.org/officeDocument/2006/math">
                              <m:oMathParaPr>
                                <m:jc m:val="centerGroup"/>
                              </m:oMathParaPr>
                              <m:oMath xmlns:m="http://schemas.openxmlformats.org/officeDocument/2006/math">
                                <m:func>
                                  <m:funcPr>
                                    <m:ctrlPr>
                                      <a:rPr kumimoji="1" lang="en-US" altLang="ja-JP" b="0" i="1" smtClean="0">
                                        <a:solidFill>
                                          <a:schemeClr val="accent1"/>
                                        </a:solidFill>
                                        <a:latin typeface="Cambria Math" panose="02040503050406030204" pitchFamily="18" charset="0"/>
                                      </a:rPr>
                                    </m:ctrlPr>
                                  </m:funcPr>
                                  <m:fName>
                                    <m:sSup>
                                      <m:sSupPr>
                                        <m:ctrlPr>
                                          <a:rPr kumimoji="1" lang="en-US" altLang="ja-JP" b="0" i="1" smtClean="0">
                                            <a:solidFill>
                                              <a:schemeClr val="accent1"/>
                                            </a:solidFill>
                                            <a:latin typeface="Cambria Math" panose="02040503050406030204" pitchFamily="18" charset="0"/>
                                          </a:rPr>
                                        </m:ctrlPr>
                                      </m:sSupPr>
                                      <m:e>
                                        <m:r>
                                          <m:rPr>
                                            <m:sty m:val="p"/>
                                          </m:rPr>
                                          <a:rPr kumimoji="1" lang="en-US" altLang="ja-JP" b="0" i="0" smtClean="0">
                                            <a:solidFill>
                                              <a:schemeClr val="accent1"/>
                                            </a:solidFill>
                                            <a:latin typeface="Cambria Math" panose="02040503050406030204" pitchFamily="18" charset="0"/>
                                          </a:rPr>
                                          <m:t>sin</m:t>
                                        </m:r>
                                      </m:e>
                                      <m:sup>
                                        <m:r>
                                          <a:rPr kumimoji="1" lang="en-US" altLang="ja-JP" b="0" i="1" smtClean="0">
                                            <a:solidFill>
                                              <a:schemeClr val="accent1"/>
                                            </a:solidFill>
                                            <a:latin typeface="Cambria Math" panose="02040503050406030204" pitchFamily="18" charset="0"/>
                                          </a:rPr>
                                          <m:t>2</m:t>
                                        </m:r>
                                      </m:sup>
                                    </m:sSup>
                                  </m:fName>
                                  <m:e>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𝜃</m:t>
                                        </m:r>
                                      </m:e>
                                      <m:sub>
                                        <m:r>
                                          <a:rPr kumimoji="1" lang="en-US" altLang="ja-JP" b="0" i="1" smtClean="0">
                                            <a:solidFill>
                                              <a:schemeClr val="accent1"/>
                                            </a:solidFill>
                                            <a:latin typeface="Cambria Math" panose="02040503050406030204" pitchFamily="18" charset="0"/>
                                          </a:rPr>
                                          <m:t>12</m:t>
                                        </m:r>
                                      </m:sub>
                                    </m:sSub>
                                  </m:e>
                                </m:func>
                              </m:oMath>
                            </m:oMathPara>
                          </a14:m>
                          <a:endParaRPr kumimoji="1" lang="ja-JP" altLang="en-US">
                            <a:solidFill>
                              <a:schemeClr val="accent1"/>
                            </a:solidFill>
                          </a:endParaRPr>
                        </a:p>
                      </a:txBody>
                      <a:tcPr anchor="ctr"/>
                    </a:tc>
                    <a:tc>
                      <a:txBody>
                        <a:bodyPr/>
                        <a:lstStyle/>
                        <a:p>
                          <a:pPr/>
                          <a14:m>
                            <m:oMathPara xmlns:m="http://schemas.openxmlformats.org/officeDocument/2006/math">
                              <m:oMathParaPr>
                                <m:jc m:val="centerGroup"/>
                              </m:oMathParaPr>
                              <m:oMath xmlns:m="http://schemas.openxmlformats.org/officeDocument/2006/math">
                                <m:sSubSup>
                                  <m:sSubSupPr>
                                    <m:ctrlPr>
                                      <a:rPr kumimoji="1" lang="en-US" altLang="ja-JP" b="0" i="1" smtClean="0">
                                        <a:solidFill>
                                          <a:schemeClr val="accent1"/>
                                        </a:solidFill>
                                        <a:latin typeface="Cambria Math" panose="02040503050406030204" pitchFamily="18" charset="0"/>
                                      </a:rPr>
                                    </m:ctrlPr>
                                  </m:sSubSupPr>
                                  <m:e>
                                    <m:r>
                                      <a:rPr kumimoji="1" lang="en-US" altLang="ja-JP" b="0" i="1" smtClean="0">
                                        <a:solidFill>
                                          <a:schemeClr val="accent1"/>
                                        </a:solidFill>
                                        <a:latin typeface="Cambria Math" panose="02040503050406030204" pitchFamily="18" charset="0"/>
                                      </a:rPr>
                                      <m:t>0.307</m:t>
                                    </m:r>
                                  </m:e>
                                  <m:sub>
                                    <m:r>
                                      <a:rPr kumimoji="1" lang="en-US" altLang="ja-JP" b="0" i="1" smtClean="0">
                                        <a:solidFill>
                                          <a:schemeClr val="accent1"/>
                                        </a:solidFill>
                                        <a:latin typeface="Cambria Math" panose="02040503050406030204" pitchFamily="18" charset="0"/>
                                      </a:rPr>
                                      <m:t>−0.012</m:t>
                                    </m:r>
                                  </m:sub>
                                  <m:sup>
                                    <m:r>
                                      <a:rPr kumimoji="1" lang="en-US" altLang="ja-JP" b="0" i="1" smtClean="0">
                                        <a:solidFill>
                                          <a:schemeClr val="accent1"/>
                                        </a:solidFill>
                                        <a:latin typeface="Cambria Math" panose="02040503050406030204" pitchFamily="18" charset="0"/>
                                      </a:rPr>
                                      <m:t>+0.013</m:t>
                                    </m:r>
                                  </m:sup>
                                </m:sSubSup>
                              </m:oMath>
                            </m:oMathPara>
                          </a14:m>
                          <a:endParaRPr kumimoji="1" lang="ja-JP" altLang="en-US">
                            <a:solidFill>
                              <a:schemeClr val="accent1"/>
                            </a:solidFill>
                          </a:endParaRPr>
                        </a:p>
                      </a:txBody>
                      <a:tcPr/>
                    </a:tc>
                    <a:tc>
                      <a:txBody>
                        <a:bodyPr/>
                        <a:lstStyle/>
                        <a:p>
                          <a:endParaRPr kumimoji="1" lang="ja-JP" altLang="en-US">
                            <a:solidFill>
                              <a:schemeClr val="accent1"/>
                            </a:solidFill>
                          </a:endParaRPr>
                        </a:p>
                      </a:txBody>
                      <a:tcPr/>
                    </a:tc>
                    <a:extLst>
                      <a:ext uri="{0D108BD9-81ED-4DB2-BD59-A6C34878D82A}">
                        <a16:rowId xmlns:a16="http://schemas.microsoft.com/office/drawing/2014/main" val="3788115542"/>
                      </a:ext>
                    </a:extLst>
                  </a:tr>
                  <a:tr h="692949">
                    <a:tc>
                      <a:txBody>
                        <a:bodyPr/>
                        <a:lstStyle/>
                        <a:p>
                          <a:pPr/>
                          <a14:m>
                            <m:oMathPara xmlns:m="http://schemas.openxmlformats.org/officeDocument/2006/math">
                              <m:oMathParaPr>
                                <m:jc m:val="centerGroup"/>
                              </m:oMathParaPr>
                              <m:oMath xmlns:m="http://schemas.openxmlformats.org/officeDocument/2006/math">
                                <m:func>
                                  <m:funcPr>
                                    <m:ctrlPr>
                                      <a:rPr kumimoji="1" lang="en-US" altLang="ja-JP" b="0" i="1" smtClean="0">
                                        <a:solidFill>
                                          <a:schemeClr val="accent1"/>
                                        </a:solidFill>
                                        <a:latin typeface="Cambria Math" panose="02040503050406030204" pitchFamily="18" charset="0"/>
                                      </a:rPr>
                                    </m:ctrlPr>
                                  </m:funcPr>
                                  <m:fName>
                                    <m:sSup>
                                      <m:sSupPr>
                                        <m:ctrlPr>
                                          <a:rPr kumimoji="1" lang="en-US" altLang="ja-JP" b="0" i="1" smtClean="0">
                                            <a:solidFill>
                                              <a:schemeClr val="accent1"/>
                                            </a:solidFill>
                                            <a:latin typeface="Cambria Math" panose="02040503050406030204" pitchFamily="18" charset="0"/>
                                          </a:rPr>
                                        </m:ctrlPr>
                                      </m:sSupPr>
                                      <m:e>
                                        <m:r>
                                          <m:rPr>
                                            <m:sty m:val="p"/>
                                          </m:rPr>
                                          <a:rPr kumimoji="1" lang="en-US" altLang="ja-JP" b="0" i="0" smtClean="0">
                                            <a:solidFill>
                                              <a:schemeClr val="accent1"/>
                                            </a:solidFill>
                                            <a:latin typeface="Cambria Math" panose="02040503050406030204" pitchFamily="18" charset="0"/>
                                          </a:rPr>
                                          <m:t>sin</m:t>
                                        </m:r>
                                      </m:e>
                                      <m:sup>
                                        <m:r>
                                          <a:rPr kumimoji="1" lang="en-US" altLang="ja-JP" b="0" i="1" smtClean="0">
                                            <a:solidFill>
                                              <a:schemeClr val="accent1"/>
                                            </a:solidFill>
                                            <a:latin typeface="Cambria Math" panose="02040503050406030204" pitchFamily="18" charset="0"/>
                                          </a:rPr>
                                          <m:t>2</m:t>
                                        </m:r>
                                      </m:sup>
                                    </m:sSup>
                                  </m:fName>
                                  <m:e>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𝜃</m:t>
                                        </m:r>
                                      </m:e>
                                      <m:sub>
                                        <m:r>
                                          <a:rPr kumimoji="1" lang="en-US" altLang="ja-JP" b="0" i="1" smtClean="0">
                                            <a:solidFill>
                                              <a:schemeClr val="accent1"/>
                                            </a:solidFill>
                                            <a:latin typeface="Cambria Math" panose="02040503050406030204" pitchFamily="18" charset="0"/>
                                          </a:rPr>
                                          <m:t>23</m:t>
                                        </m:r>
                                      </m:sub>
                                    </m:sSub>
                                  </m:e>
                                </m:func>
                              </m:oMath>
                            </m:oMathPara>
                          </a14:m>
                          <a:endParaRPr kumimoji="1" lang="ja-JP" altLang="en-US">
                            <a:solidFill>
                              <a:schemeClr val="accent1"/>
                            </a:solidFill>
                          </a:endParaRPr>
                        </a:p>
                      </a:txBody>
                      <a:tcPr anchor="ctr"/>
                    </a:tc>
                    <a:tc>
                      <a:txBody>
                        <a:bodyPr/>
                        <a:lstStyle/>
                        <a:p>
                          <a:pPr/>
                          <a14:m>
                            <m:oMathPara xmlns:m="http://schemas.openxmlformats.org/officeDocument/2006/math">
                              <m:oMathParaPr>
                                <m:jc m:val="centerGroup"/>
                              </m:oMathParaPr>
                              <m:oMath xmlns:m="http://schemas.openxmlformats.org/officeDocument/2006/math">
                                <m:r>
                                  <a:rPr kumimoji="1" lang="en-US" altLang="ja-JP" b="0" i="1" smtClean="0">
                                    <a:solidFill>
                                      <a:schemeClr val="accent1"/>
                                    </a:solidFill>
                                    <a:latin typeface="Cambria Math" panose="02040503050406030204" pitchFamily="18" charset="0"/>
                                  </a:rPr>
                                  <m:t>0.51±0.04</m:t>
                                </m:r>
                              </m:oMath>
                              <m:oMath xmlns:m="http://schemas.openxmlformats.org/officeDocument/2006/math">
                                <m:r>
                                  <a:rPr kumimoji="1" lang="en-US" altLang="ja-JP" b="0" i="1" smtClean="0">
                                    <a:solidFill>
                                      <a:schemeClr val="accent1"/>
                                    </a:solidFill>
                                    <a:latin typeface="Cambria Math" panose="02040503050406030204" pitchFamily="18" charset="0"/>
                                  </a:rPr>
                                  <m:t>0.50±0.04</m:t>
                                </m:r>
                              </m:oMath>
                            </m:oMathPara>
                          </a14:m>
                          <a:endParaRPr kumimoji="1" lang="ja-JP" altLang="en-US">
                            <a:solidFill>
                              <a:schemeClr val="accent1"/>
                            </a:solidFill>
                          </a:endParaRPr>
                        </a:p>
                      </a:txBody>
                      <a:tcPr/>
                    </a:tc>
                    <a:tc>
                      <a:txBody>
                        <a:bodyPr/>
                        <a:lstStyle/>
                        <a:p>
                          <a:pPr/>
                          <a14:m>
                            <m:oMathPara xmlns:m="http://schemas.openxmlformats.org/officeDocument/2006/math">
                              <m:oMathParaPr>
                                <m:jc m:val="centerGroup"/>
                              </m:oMathParaPr>
                              <m:oMath xmlns:m="http://schemas.openxmlformats.org/officeDocument/2006/math">
                                <m:d>
                                  <m:dPr>
                                    <m:ctrlPr>
                                      <a:rPr kumimoji="1" lang="en-US" altLang="ja-JP" b="0" i="1" smtClean="0">
                                        <a:solidFill>
                                          <a:schemeClr val="accent1"/>
                                        </a:solidFill>
                                        <a:latin typeface="Cambria Math" panose="02040503050406030204" pitchFamily="18" charset="0"/>
                                      </a:rPr>
                                    </m:ctrlPr>
                                  </m:dPr>
                                  <m:e>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1</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2</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3</m:t>
                                        </m:r>
                                      </m:sub>
                                    </m:sSub>
                                  </m:e>
                                </m:d>
                              </m:oMath>
                              <m:oMath xmlns:m="http://schemas.openxmlformats.org/officeDocument/2006/math">
                                <m:d>
                                  <m:dPr>
                                    <m:ctrlPr>
                                      <a:rPr kumimoji="1" lang="en-US" altLang="ja-JP" b="0" i="1" smtClean="0">
                                        <a:solidFill>
                                          <a:schemeClr val="accent1"/>
                                        </a:solidFill>
                                        <a:latin typeface="Cambria Math" panose="02040503050406030204" pitchFamily="18" charset="0"/>
                                      </a:rPr>
                                    </m:ctrlPr>
                                  </m:dPr>
                                  <m:e>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3</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1</m:t>
                                        </m:r>
                                      </m:sub>
                                    </m:sSub>
                                    <m:r>
                                      <a:rPr kumimoji="1" lang="en-US" altLang="ja-JP" b="0" i="1" smtClean="0">
                                        <a:solidFill>
                                          <a:schemeClr val="accent1"/>
                                        </a:solidFill>
                                        <a:latin typeface="Cambria Math" panose="02040503050406030204" pitchFamily="18" charset="0"/>
                                      </a:rPr>
                                      <m:t>&lt;</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𝑚</m:t>
                                        </m:r>
                                      </m:e>
                                      <m:sub>
                                        <m:r>
                                          <a:rPr kumimoji="1" lang="en-US" altLang="ja-JP" b="0" i="1" smtClean="0">
                                            <a:solidFill>
                                              <a:schemeClr val="accent1"/>
                                            </a:solidFill>
                                            <a:latin typeface="Cambria Math" panose="02040503050406030204" pitchFamily="18" charset="0"/>
                                          </a:rPr>
                                          <m:t>2</m:t>
                                        </m:r>
                                      </m:sub>
                                    </m:sSub>
                                  </m:e>
                                </m:d>
                              </m:oMath>
                            </m:oMathPara>
                          </a14:m>
                          <a:endParaRPr kumimoji="1" lang="ja-JP" altLang="en-US">
                            <a:solidFill>
                              <a:schemeClr val="accent1"/>
                            </a:solidFill>
                          </a:endParaRPr>
                        </a:p>
                      </a:txBody>
                      <a:tcPr/>
                    </a:tc>
                    <a:extLst>
                      <a:ext uri="{0D108BD9-81ED-4DB2-BD59-A6C34878D82A}">
                        <a16:rowId xmlns:a16="http://schemas.microsoft.com/office/drawing/2014/main" val="75922709"/>
                      </a:ext>
                    </a:extLst>
                  </a:tr>
                  <a:tr h="401470">
                    <a:tc>
                      <a:txBody>
                        <a:bodyPr/>
                        <a:lstStyle/>
                        <a:p>
                          <a:pPr/>
                          <a14:m>
                            <m:oMathPara xmlns:m="http://schemas.openxmlformats.org/officeDocument/2006/math">
                              <m:oMathParaPr>
                                <m:jc m:val="centerGroup"/>
                              </m:oMathParaPr>
                              <m:oMath xmlns:m="http://schemas.openxmlformats.org/officeDocument/2006/math">
                                <m:func>
                                  <m:funcPr>
                                    <m:ctrlPr>
                                      <a:rPr kumimoji="1" lang="en-US" altLang="ja-JP" b="0" i="1" smtClean="0">
                                        <a:solidFill>
                                          <a:schemeClr val="accent1"/>
                                        </a:solidFill>
                                        <a:latin typeface="Cambria Math" panose="02040503050406030204" pitchFamily="18" charset="0"/>
                                      </a:rPr>
                                    </m:ctrlPr>
                                  </m:funcPr>
                                  <m:fName>
                                    <m:sSup>
                                      <m:sSupPr>
                                        <m:ctrlPr>
                                          <a:rPr kumimoji="1" lang="en-US" altLang="ja-JP" b="0" i="1" smtClean="0">
                                            <a:solidFill>
                                              <a:schemeClr val="accent1"/>
                                            </a:solidFill>
                                            <a:latin typeface="Cambria Math" panose="02040503050406030204" pitchFamily="18" charset="0"/>
                                          </a:rPr>
                                        </m:ctrlPr>
                                      </m:sSupPr>
                                      <m:e>
                                        <m:r>
                                          <m:rPr>
                                            <m:sty m:val="p"/>
                                          </m:rPr>
                                          <a:rPr kumimoji="1" lang="en-US" altLang="ja-JP" b="0" i="0" smtClean="0">
                                            <a:solidFill>
                                              <a:schemeClr val="accent1"/>
                                            </a:solidFill>
                                            <a:latin typeface="Cambria Math" panose="02040503050406030204" pitchFamily="18" charset="0"/>
                                          </a:rPr>
                                          <m:t>sin</m:t>
                                        </m:r>
                                      </m:e>
                                      <m:sup>
                                        <m:r>
                                          <a:rPr kumimoji="1" lang="en-US" altLang="ja-JP" b="0" i="1" smtClean="0">
                                            <a:solidFill>
                                              <a:schemeClr val="accent1"/>
                                            </a:solidFill>
                                            <a:latin typeface="Cambria Math" panose="02040503050406030204" pitchFamily="18" charset="0"/>
                                          </a:rPr>
                                          <m:t>2</m:t>
                                        </m:r>
                                      </m:sup>
                                    </m:sSup>
                                  </m:fName>
                                  <m:e>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𝜃</m:t>
                                        </m:r>
                                      </m:e>
                                      <m:sub>
                                        <m:r>
                                          <a:rPr kumimoji="1" lang="en-US" altLang="ja-JP" b="0" i="1" smtClean="0">
                                            <a:solidFill>
                                              <a:schemeClr val="accent1"/>
                                            </a:solidFill>
                                            <a:latin typeface="Cambria Math" panose="02040503050406030204" pitchFamily="18" charset="0"/>
                                          </a:rPr>
                                          <m:t>13</m:t>
                                        </m:r>
                                      </m:sub>
                                    </m:sSub>
                                  </m:e>
                                </m:func>
                              </m:oMath>
                            </m:oMathPara>
                          </a14:m>
                          <a:endParaRPr kumimoji="1" lang="ja-JP" altLang="en-US">
                            <a:solidFill>
                              <a:schemeClr val="accent1"/>
                            </a:solidFill>
                          </a:endParaRPr>
                        </a:p>
                      </a:txBody>
                      <a:tcPr anchor="ctr"/>
                    </a:tc>
                    <a:tc>
                      <a:txBody>
                        <a:bodyPr/>
                        <a:lstStyle/>
                        <a:p>
                          <a:pPr/>
                          <a14:m>
                            <m:oMathPara xmlns:m="http://schemas.openxmlformats.org/officeDocument/2006/math">
                              <m:oMathParaPr>
                                <m:jc m:val="centerGroup"/>
                              </m:oMathParaPr>
                              <m:oMath xmlns:m="http://schemas.openxmlformats.org/officeDocument/2006/math">
                                <m:d>
                                  <m:dPr>
                                    <m:ctrlPr>
                                      <a:rPr kumimoji="1" lang="en-US" altLang="ja-JP" b="0" i="1" smtClean="0">
                                        <a:solidFill>
                                          <a:schemeClr val="accent1"/>
                                        </a:solidFill>
                                        <a:latin typeface="Cambria Math" panose="02040503050406030204" pitchFamily="18" charset="0"/>
                                      </a:rPr>
                                    </m:ctrlPr>
                                  </m:dPr>
                                  <m:e>
                                    <m:r>
                                      <a:rPr kumimoji="1" lang="en-US" altLang="ja-JP" b="0" i="1" smtClean="0">
                                        <a:solidFill>
                                          <a:schemeClr val="accent1"/>
                                        </a:solidFill>
                                        <a:latin typeface="Cambria Math" panose="02040503050406030204" pitchFamily="18" charset="0"/>
                                      </a:rPr>
                                      <m:t>2.10±0.11</m:t>
                                    </m:r>
                                  </m:e>
                                </m:d>
                                <m:r>
                                  <a:rPr kumimoji="1" lang="en-US" altLang="ja-JP" b="0" i="1" smtClean="0">
                                    <a:solidFill>
                                      <a:schemeClr val="accent1"/>
                                    </a:solidFill>
                                    <a:latin typeface="Cambria Math" panose="02040503050406030204" pitchFamily="18" charset="0"/>
                                  </a:rPr>
                                  <m:t>×</m:t>
                                </m:r>
                                <m:sSup>
                                  <m:sSupPr>
                                    <m:ctrlPr>
                                      <a:rPr kumimoji="1" lang="en-US" altLang="ja-JP" b="0" i="1" smtClean="0">
                                        <a:solidFill>
                                          <a:schemeClr val="accent1"/>
                                        </a:solidFill>
                                        <a:latin typeface="Cambria Math" panose="02040503050406030204" pitchFamily="18" charset="0"/>
                                      </a:rPr>
                                    </m:ctrlPr>
                                  </m:sSupPr>
                                  <m:e>
                                    <m:r>
                                      <a:rPr kumimoji="1" lang="en-US" altLang="ja-JP" b="0" i="1" smtClean="0">
                                        <a:solidFill>
                                          <a:schemeClr val="accent1"/>
                                        </a:solidFill>
                                        <a:latin typeface="Cambria Math" panose="02040503050406030204" pitchFamily="18" charset="0"/>
                                      </a:rPr>
                                      <m:t>10</m:t>
                                    </m:r>
                                  </m:e>
                                  <m:sup>
                                    <m:r>
                                      <a:rPr kumimoji="1" lang="en-US" altLang="ja-JP" b="0" i="1" smtClean="0">
                                        <a:solidFill>
                                          <a:schemeClr val="accent1"/>
                                        </a:solidFill>
                                        <a:latin typeface="Cambria Math" panose="02040503050406030204" pitchFamily="18" charset="0"/>
                                      </a:rPr>
                                      <m:t>−2</m:t>
                                    </m:r>
                                  </m:sup>
                                </m:sSup>
                              </m:oMath>
                            </m:oMathPara>
                          </a14:m>
                          <a:endParaRPr kumimoji="1" lang="en-US" altLang="ja-JP" dirty="0">
                            <a:solidFill>
                              <a:schemeClr val="accent1"/>
                            </a:solidFill>
                          </a:endParaRPr>
                        </a:p>
                      </a:txBody>
                      <a:tcPr/>
                    </a:tc>
                    <a:tc>
                      <a:txBody>
                        <a:bodyPr/>
                        <a:lstStyle/>
                        <a:p>
                          <a:endParaRPr kumimoji="1" lang="ja-JP" altLang="en-US">
                            <a:solidFill>
                              <a:schemeClr val="accent1"/>
                            </a:solidFill>
                          </a:endParaRPr>
                        </a:p>
                      </a:txBody>
                      <a:tcPr/>
                    </a:tc>
                    <a:extLst>
                      <a:ext uri="{0D108BD9-81ED-4DB2-BD59-A6C34878D82A}">
                        <a16:rowId xmlns:a16="http://schemas.microsoft.com/office/drawing/2014/main" val="1077795078"/>
                      </a:ext>
                    </a:extLst>
                  </a:tr>
                </a:tbl>
              </a:graphicData>
            </a:graphic>
          </p:graphicFrame>
        </mc:Choice>
        <mc:Fallback>
          <p:graphicFrame>
            <p:nvGraphicFramePr>
              <p:cNvPr id="9" name="表 8">
                <a:extLst>
                  <a:ext uri="{FF2B5EF4-FFF2-40B4-BE49-F238E27FC236}">
                    <a16:creationId xmlns:a16="http://schemas.microsoft.com/office/drawing/2014/main" id="{E9A49EF5-C164-2844-A819-BA05B2912F09}"/>
                  </a:ext>
                </a:extLst>
              </p:cNvPr>
              <p:cNvGraphicFramePr>
                <a:graphicFrameLocks noGrp="1"/>
              </p:cNvGraphicFramePr>
              <p:nvPr>
                <p:extLst>
                  <p:ext uri="{D42A27DB-BD31-4B8C-83A1-F6EECF244321}">
                    <p14:modId xmlns:p14="http://schemas.microsoft.com/office/powerpoint/2010/main" val="155444025"/>
                  </p:ext>
                </p:extLst>
              </p:nvPr>
            </p:nvGraphicFramePr>
            <p:xfrm>
              <a:off x="431729" y="4238369"/>
              <a:ext cx="5555571" cy="2590996"/>
            </p:xfrm>
            <a:graphic>
              <a:graphicData uri="http://schemas.openxmlformats.org/drawingml/2006/table">
                <a:tbl>
                  <a:tblPr firstRow="1" bandRow="1">
                    <a:tableStyleId>{8A107856-5554-42FB-B03E-39F5DBC370BA}</a:tableStyleId>
                  </a:tblPr>
                  <a:tblGrid>
                    <a:gridCol w="977934">
                      <a:extLst>
                        <a:ext uri="{9D8B030D-6E8A-4147-A177-3AD203B41FA5}">
                          <a16:colId xmlns:a16="http://schemas.microsoft.com/office/drawing/2014/main" val="1870050532"/>
                        </a:ext>
                      </a:extLst>
                    </a:gridCol>
                    <a:gridCol w="2582562">
                      <a:extLst>
                        <a:ext uri="{9D8B030D-6E8A-4147-A177-3AD203B41FA5}">
                          <a16:colId xmlns:a16="http://schemas.microsoft.com/office/drawing/2014/main" val="779511755"/>
                        </a:ext>
                      </a:extLst>
                    </a:gridCol>
                    <a:gridCol w="1995075">
                      <a:extLst>
                        <a:ext uri="{9D8B030D-6E8A-4147-A177-3AD203B41FA5}">
                          <a16:colId xmlns:a16="http://schemas.microsoft.com/office/drawing/2014/main" val="3247440891"/>
                        </a:ext>
                      </a:extLst>
                    </a:gridCol>
                  </a:tblGrid>
                  <a:tr h="399958">
                    <a:tc>
                      <a:txBody>
                        <a:bodyPr/>
                        <a:lstStyle/>
                        <a:p>
                          <a:endParaRPr lang="ja-JP"/>
                        </a:p>
                      </a:txBody>
                      <a:tcPr anchor="ctr">
                        <a:blipFill>
                          <a:blip r:embed="rId5"/>
                          <a:stretch>
                            <a:fillRect r="-470130" b="-543750"/>
                          </a:stretch>
                        </a:blipFill>
                      </a:tcPr>
                    </a:tc>
                    <a:tc>
                      <a:txBody>
                        <a:bodyPr/>
                        <a:lstStyle/>
                        <a:p>
                          <a:endParaRPr lang="ja-JP"/>
                        </a:p>
                      </a:txBody>
                      <a:tcPr>
                        <a:blipFill>
                          <a:blip r:embed="rId5"/>
                          <a:stretch>
                            <a:fillRect l="-37745" r="-77451" b="-543750"/>
                          </a:stretch>
                        </a:blipFill>
                      </a:tcPr>
                    </a:tc>
                    <a:tc>
                      <a:txBody>
                        <a:bodyPr/>
                        <a:lstStyle/>
                        <a:p>
                          <a:endParaRPr kumimoji="1" lang="ja-JP" altLang="en-US">
                            <a:solidFill>
                              <a:schemeClr val="accent1"/>
                            </a:solidFill>
                          </a:endParaRPr>
                        </a:p>
                      </a:txBody>
                      <a:tcPr/>
                    </a:tc>
                    <a:extLst>
                      <a:ext uri="{0D108BD9-81ED-4DB2-BD59-A6C34878D82A}">
                        <a16:rowId xmlns:a16="http://schemas.microsoft.com/office/drawing/2014/main" val="3763332861"/>
                      </a:ext>
                    </a:extLst>
                  </a:tr>
                  <a:tr h="692949">
                    <a:tc>
                      <a:txBody>
                        <a:bodyPr/>
                        <a:lstStyle/>
                        <a:p>
                          <a:endParaRPr lang="ja-JP"/>
                        </a:p>
                      </a:txBody>
                      <a:tcPr anchor="ctr">
                        <a:blipFill>
                          <a:blip r:embed="rId5"/>
                          <a:stretch>
                            <a:fillRect t="-59259" r="-470130" b="-222222"/>
                          </a:stretch>
                        </a:blipFill>
                      </a:tcPr>
                    </a:tc>
                    <a:tc>
                      <a:txBody>
                        <a:bodyPr/>
                        <a:lstStyle/>
                        <a:p>
                          <a:endParaRPr lang="ja-JP"/>
                        </a:p>
                      </a:txBody>
                      <a:tcPr>
                        <a:blipFill>
                          <a:blip r:embed="rId5"/>
                          <a:stretch>
                            <a:fillRect l="-37745" t="-59259" r="-77451" b="-222222"/>
                          </a:stretch>
                        </a:blipFill>
                      </a:tcPr>
                    </a:tc>
                    <a:tc>
                      <a:txBody>
                        <a:bodyPr/>
                        <a:lstStyle/>
                        <a:p>
                          <a:endParaRPr lang="ja-JP"/>
                        </a:p>
                      </a:txBody>
                      <a:tcPr>
                        <a:blipFill>
                          <a:blip r:embed="rId5"/>
                          <a:stretch>
                            <a:fillRect l="-177848" t="-59259" b="-222222"/>
                          </a:stretch>
                        </a:blipFill>
                      </a:tcPr>
                    </a:tc>
                    <a:extLst>
                      <a:ext uri="{0D108BD9-81ED-4DB2-BD59-A6C34878D82A}">
                        <a16:rowId xmlns:a16="http://schemas.microsoft.com/office/drawing/2014/main" val="2701545601"/>
                      </a:ext>
                    </a:extLst>
                  </a:tr>
                  <a:tr h="403670">
                    <a:tc>
                      <a:txBody>
                        <a:bodyPr/>
                        <a:lstStyle/>
                        <a:p>
                          <a:endParaRPr lang="ja-JP"/>
                        </a:p>
                      </a:txBody>
                      <a:tcPr anchor="ctr">
                        <a:blipFill>
                          <a:blip r:embed="rId5"/>
                          <a:stretch>
                            <a:fillRect t="-268750" r="-470130" b="-275000"/>
                          </a:stretch>
                        </a:blipFill>
                      </a:tcPr>
                    </a:tc>
                    <a:tc>
                      <a:txBody>
                        <a:bodyPr/>
                        <a:lstStyle/>
                        <a:p>
                          <a:endParaRPr lang="ja-JP"/>
                        </a:p>
                      </a:txBody>
                      <a:tcPr>
                        <a:blipFill>
                          <a:blip r:embed="rId5"/>
                          <a:stretch>
                            <a:fillRect l="-37745" t="-268750" r="-77451" b="-275000"/>
                          </a:stretch>
                        </a:blipFill>
                      </a:tcPr>
                    </a:tc>
                    <a:tc>
                      <a:txBody>
                        <a:bodyPr/>
                        <a:lstStyle/>
                        <a:p>
                          <a:endParaRPr kumimoji="1" lang="ja-JP" altLang="en-US">
                            <a:solidFill>
                              <a:schemeClr val="accent1"/>
                            </a:solidFill>
                          </a:endParaRPr>
                        </a:p>
                      </a:txBody>
                      <a:tcPr/>
                    </a:tc>
                    <a:extLst>
                      <a:ext uri="{0D108BD9-81ED-4DB2-BD59-A6C34878D82A}">
                        <a16:rowId xmlns:a16="http://schemas.microsoft.com/office/drawing/2014/main" val="3788115542"/>
                      </a:ext>
                    </a:extLst>
                  </a:tr>
                  <a:tr h="692949">
                    <a:tc>
                      <a:txBody>
                        <a:bodyPr/>
                        <a:lstStyle/>
                        <a:p>
                          <a:endParaRPr lang="ja-JP"/>
                        </a:p>
                      </a:txBody>
                      <a:tcPr anchor="ctr">
                        <a:blipFill>
                          <a:blip r:embed="rId5"/>
                          <a:stretch>
                            <a:fillRect t="-214545" r="-470130" b="-60000"/>
                          </a:stretch>
                        </a:blipFill>
                      </a:tcPr>
                    </a:tc>
                    <a:tc>
                      <a:txBody>
                        <a:bodyPr/>
                        <a:lstStyle/>
                        <a:p>
                          <a:endParaRPr lang="ja-JP"/>
                        </a:p>
                      </a:txBody>
                      <a:tcPr>
                        <a:blipFill>
                          <a:blip r:embed="rId5"/>
                          <a:stretch>
                            <a:fillRect l="-37745" t="-214545" r="-77451" b="-60000"/>
                          </a:stretch>
                        </a:blipFill>
                      </a:tcPr>
                    </a:tc>
                    <a:tc>
                      <a:txBody>
                        <a:bodyPr/>
                        <a:lstStyle/>
                        <a:p>
                          <a:endParaRPr lang="ja-JP"/>
                        </a:p>
                      </a:txBody>
                      <a:tcPr>
                        <a:blipFill>
                          <a:blip r:embed="rId5"/>
                          <a:stretch>
                            <a:fillRect l="-177848" t="-214545" b="-60000"/>
                          </a:stretch>
                        </a:blipFill>
                      </a:tcPr>
                    </a:tc>
                    <a:extLst>
                      <a:ext uri="{0D108BD9-81ED-4DB2-BD59-A6C34878D82A}">
                        <a16:rowId xmlns:a16="http://schemas.microsoft.com/office/drawing/2014/main" val="75922709"/>
                      </a:ext>
                    </a:extLst>
                  </a:tr>
                  <a:tr h="401470">
                    <a:tc>
                      <a:txBody>
                        <a:bodyPr/>
                        <a:lstStyle/>
                        <a:p>
                          <a:endParaRPr lang="ja-JP"/>
                        </a:p>
                      </a:txBody>
                      <a:tcPr anchor="ctr">
                        <a:blipFill>
                          <a:blip r:embed="rId5"/>
                          <a:stretch>
                            <a:fillRect t="-540625" r="-470130" b="-3125"/>
                          </a:stretch>
                        </a:blipFill>
                      </a:tcPr>
                    </a:tc>
                    <a:tc>
                      <a:txBody>
                        <a:bodyPr/>
                        <a:lstStyle/>
                        <a:p>
                          <a:endParaRPr lang="ja-JP"/>
                        </a:p>
                      </a:txBody>
                      <a:tcPr>
                        <a:blipFill>
                          <a:blip r:embed="rId5"/>
                          <a:stretch>
                            <a:fillRect l="-37745" t="-540625" r="-77451" b="-3125"/>
                          </a:stretch>
                        </a:blipFill>
                      </a:tcPr>
                    </a:tc>
                    <a:tc>
                      <a:txBody>
                        <a:bodyPr/>
                        <a:lstStyle/>
                        <a:p>
                          <a:endParaRPr kumimoji="1" lang="ja-JP" altLang="en-US">
                            <a:solidFill>
                              <a:schemeClr val="accent1"/>
                            </a:solidFill>
                          </a:endParaRPr>
                        </a:p>
                      </a:txBody>
                      <a:tcPr/>
                    </a:tc>
                    <a:extLst>
                      <a:ext uri="{0D108BD9-81ED-4DB2-BD59-A6C34878D82A}">
                        <a16:rowId xmlns:a16="http://schemas.microsoft.com/office/drawing/2014/main" val="1077795078"/>
                      </a:ext>
                    </a:extLst>
                  </a:tr>
                </a:tbl>
              </a:graphicData>
            </a:graphic>
          </p:graphicFrame>
        </mc:Fallback>
      </mc:AlternateContent>
    </p:spTree>
    <p:extLst>
      <p:ext uri="{BB962C8B-B14F-4D97-AF65-F5344CB8AC3E}">
        <p14:creationId xmlns:p14="http://schemas.microsoft.com/office/powerpoint/2010/main" val="5677471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STJ</a:t>
            </a:r>
            <a:r>
              <a:rPr kumimoji="1" lang="ja-JP" altLang="en-US" dirty="0"/>
              <a:t>の電流</a:t>
            </a:r>
            <a:r>
              <a:rPr kumimoji="1" lang="en-US" altLang="ja-JP" dirty="0"/>
              <a:t>-</a:t>
            </a:r>
            <a:r>
              <a:rPr kumimoji="1" lang="ja-JP" altLang="en-US" dirty="0"/>
              <a:t>電圧カーブ</a:t>
            </a:r>
          </a:p>
        </p:txBody>
      </p:sp>
      <p:sp>
        <p:nvSpPr>
          <p:cNvPr id="7" name="コンテンツ プレースホルダー 6"/>
          <p:cNvSpPr>
            <a:spLocks noGrp="1"/>
          </p:cNvSpPr>
          <p:nvPr>
            <p:ph sz="half" idx="1"/>
          </p:nvPr>
        </p:nvSpPr>
        <p:spPr>
          <a:xfrm>
            <a:off x="138325" y="4083913"/>
            <a:ext cx="2831568" cy="1268371"/>
          </a:xfrm>
        </p:spPr>
        <p:txBody>
          <a:bodyPr>
            <a:normAutofit/>
          </a:bodyPr>
          <a:lstStyle/>
          <a:p>
            <a:pPr marL="0" indent="0">
              <a:buNone/>
            </a:pPr>
            <a:r>
              <a:rPr kumimoji="1" lang="ja-JP" altLang="en-US" dirty="0"/>
              <a:t>クーパー対による</a:t>
            </a:r>
            <a:br>
              <a:rPr kumimoji="1" lang="en-US" altLang="ja-JP" dirty="0"/>
            </a:br>
            <a:r>
              <a:rPr kumimoji="1" lang="ja-JP" altLang="en-US" dirty="0"/>
              <a:t>ジョセフソンカレントは磁場により抑制</a:t>
            </a:r>
          </a:p>
        </p:txBody>
      </p:sp>
      <mc:AlternateContent xmlns:mc="http://schemas.openxmlformats.org/markup-compatibility/2006" xmlns:a14="http://schemas.microsoft.com/office/drawing/2010/main">
        <mc:Choice Requires="a14">
          <p:sp>
            <p:nvSpPr>
              <p:cNvPr id="92" name="コンテンツ プレースホルダー 91"/>
              <p:cNvSpPr>
                <a:spLocks noGrp="1"/>
              </p:cNvSpPr>
              <p:nvPr>
                <p:ph sz="half" idx="2"/>
              </p:nvPr>
            </p:nvSpPr>
            <p:spPr>
              <a:xfrm>
                <a:off x="742668" y="1564513"/>
                <a:ext cx="6589507" cy="1188985"/>
              </a:xfrm>
            </p:spPr>
            <p:txBody>
              <a:bodyPr>
                <a:normAutofit/>
              </a:bodyPr>
              <a:lstStyle/>
              <a:p>
                <a:r>
                  <a:rPr kumimoji="1" lang="ja-JP" altLang="en-US" sz="2000" dirty="0"/>
                  <a:t>光応答を見る際は</a:t>
                </a:r>
                <a14:m>
                  <m:oMath xmlns:m="http://schemas.openxmlformats.org/officeDocument/2006/math">
                    <m:d>
                      <m:dPr>
                        <m:begChr m:val="|"/>
                        <m:endChr m:val="|"/>
                        <m:ctrlPr>
                          <a:rPr kumimoji="1" lang="en-US" altLang="ja-JP" sz="2000" b="0" i="1" smtClean="0">
                            <a:latin typeface="Cambria Math" panose="02040503050406030204" pitchFamily="18" charset="0"/>
                          </a:rPr>
                        </m:ctrlPr>
                      </m:dPr>
                      <m:e>
                        <m:r>
                          <a:rPr kumimoji="1" lang="en-US" altLang="ja-JP" sz="2000" b="0" i="1" smtClean="0">
                            <a:latin typeface="Cambria Math" panose="02040503050406030204" pitchFamily="18" charset="0"/>
                          </a:rPr>
                          <m:t>𝑉</m:t>
                        </m:r>
                      </m:e>
                    </m:d>
                    <m:r>
                      <a:rPr kumimoji="1" lang="en-US" altLang="ja-JP" sz="2000" b="0" i="1" smtClean="0">
                        <a:latin typeface="Cambria Math" panose="02040503050406030204" pitchFamily="18" charset="0"/>
                      </a:rPr>
                      <m:t>&lt;2</m:t>
                    </m:r>
                    <m:r>
                      <m:rPr>
                        <m:sty m:val="p"/>
                      </m:rPr>
                      <a:rPr kumimoji="1" lang="en-US" altLang="ja-JP" sz="2000" b="0" i="0" smtClean="0">
                        <a:latin typeface="Cambria Math" panose="02040503050406030204" pitchFamily="18" charset="0"/>
                      </a:rPr>
                      <m:t>Δ</m:t>
                    </m:r>
                    <m:r>
                      <a:rPr kumimoji="1" lang="en-US" altLang="ja-JP" sz="2000" b="0" i="1" smtClean="0">
                        <a:latin typeface="Cambria Math" panose="02040503050406030204" pitchFamily="18" charset="0"/>
                      </a:rPr>
                      <m:t>/</m:t>
                    </m:r>
                    <m:r>
                      <a:rPr kumimoji="1" lang="en-US" altLang="ja-JP" sz="2000" b="0" i="1" smtClean="0">
                        <a:latin typeface="Cambria Math" panose="02040503050406030204" pitchFamily="18" charset="0"/>
                      </a:rPr>
                      <m:t>𝑒</m:t>
                    </m:r>
                  </m:oMath>
                </a14:m>
                <a:r>
                  <a:rPr kumimoji="1" lang="ja-JP" altLang="en-US" sz="2000" dirty="0"/>
                  <a:t>の範囲の変化が見られるような電流値に固定する</a:t>
                </a:r>
                <a:endParaRPr kumimoji="1" lang="en-US" altLang="ja-JP" sz="2000" dirty="0"/>
              </a:p>
              <a:p>
                <a:pPr lvl="1">
                  <a:buFont typeface="Wingdings" panose="05000000000000000000" pitchFamily="2" charset="2"/>
                  <a:buChar char="ü"/>
                </a:pPr>
                <a:r>
                  <a:rPr kumimoji="1" lang="ja-JP" altLang="en-US" sz="1800" dirty="0"/>
                  <a:t>リーク電流がノイズとなる</a:t>
                </a:r>
                <a:endParaRPr kumimoji="1" lang="en-US" altLang="ja-JP" sz="1800" dirty="0"/>
              </a:p>
            </p:txBody>
          </p:sp>
        </mc:Choice>
        <mc:Fallback xmlns="">
          <p:sp>
            <p:nvSpPr>
              <p:cNvPr id="92" name="コンテンツ プレースホルダー 91"/>
              <p:cNvSpPr>
                <a:spLocks noGrp="1" noRot="1" noChangeAspect="1" noMove="1" noResize="1" noEditPoints="1" noAdjustHandles="1" noChangeArrowheads="1" noChangeShapeType="1" noTextEdit="1"/>
              </p:cNvSpPr>
              <p:nvPr>
                <p:ph sz="half" idx="2"/>
              </p:nvPr>
            </p:nvSpPr>
            <p:spPr>
              <a:xfrm>
                <a:off x="742668" y="1564513"/>
                <a:ext cx="6589507" cy="1188985"/>
              </a:xfrm>
              <a:blipFill>
                <a:blip r:embed="rId3"/>
                <a:stretch>
                  <a:fillRect l="-555" r="-185" b="-5128"/>
                </a:stretch>
              </a:blipFill>
            </p:spPr>
            <p:txBody>
              <a:bodyPr/>
              <a:lstStyle/>
              <a:p>
                <a:r>
                  <a:rPr lang="ja-JP" altLang="en-US">
                    <a:noFill/>
                  </a:rPr>
                  <a:t> </a:t>
                </a:r>
              </a:p>
            </p:txBody>
          </p:sp>
        </mc:Fallback>
      </mc:AlternateContent>
      <p:grpSp>
        <p:nvGrpSpPr>
          <p:cNvPr id="98" name="グループ化 97"/>
          <p:cNvGrpSpPr/>
          <p:nvPr/>
        </p:nvGrpSpPr>
        <p:grpSpPr>
          <a:xfrm>
            <a:off x="1943670" y="3293233"/>
            <a:ext cx="5356274" cy="3224049"/>
            <a:chOff x="4158039" y="1596747"/>
            <a:chExt cx="5356274" cy="3224049"/>
          </a:xfrm>
        </p:grpSpPr>
        <p:grpSp>
          <p:nvGrpSpPr>
            <p:cNvPr id="94" name="グループ化 93"/>
            <p:cNvGrpSpPr/>
            <p:nvPr/>
          </p:nvGrpSpPr>
          <p:grpSpPr>
            <a:xfrm>
              <a:off x="5143298" y="1596747"/>
              <a:ext cx="4371015" cy="3224049"/>
              <a:chOff x="4576068" y="2053633"/>
              <a:chExt cx="4371015" cy="3224049"/>
            </a:xfrm>
          </p:grpSpPr>
          <p:grpSp>
            <p:nvGrpSpPr>
              <p:cNvPr id="57" name="グループ化 56"/>
              <p:cNvGrpSpPr/>
              <p:nvPr/>
            </p:nvGrpSpPr>
            <p:grpSpPr>
              <a:xfrm>
                <a:off x="4576068" y="2422965"/>
                <a:ext cx="2946400" cy="2854717"/>
                <a:chOff x="4572000" y="2696719"/>
                <a:chExt cx="2286000" cy="2291598"/>
              </a:xfrm>
            </p:grpSpPr>
            <mc:AlternateContent xmlns:mc="http://schemas.openxmlformats.org/markup-compatibility/2006" xmlns:a14="http://schemas.microsoft.com/office/drawing/2010/main">
              <mc:Choice Requires="a14">
                <p:sp>
                  <p:nvSpPr>
                    <p:cNvPr id="51" name="テキスト ボックス 50"/>
                    <p:cNvSpPr txBox="1"/>
                    <p:nvPr/>
                  </p:nvSpPr>
                  <p:spPr>
                    <a:xfrm>
                      <a:off x="6198417" y="2696719"/>
                      <a:ext cx="507639" cy="369332"/>
                    </a:xfrm>
                    <a:prstGeom prst="rect">
                      <a:avLst/>
                    </a:prstGeom>
                    <a:noFill/>
                    <a:ln w="28575">
                      <a:noFill/>
                    </a:ln>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𝑅</m:t>
                                </m:r>
                              </m:e>
                              <m:sub>
                                <m:r>
                                  <m:rPr>
                                    <m:sty m:val="p"/>
                                  </m:rPr>
                                  <a:rPr kumimoji="1" lang="en-US" altLang="ja-JP" b="0" i="0" smtClean="0">
                                    <a:latin typeface="Cambria Math" panose="02040503050406030204" pitchFamily="18" charset="0"/>
                                  </a:rPr>
                                  <m:t>n</m:t>
                                </m:r>
                              </m:sub>
                            </m:sSub>
                          </m:oMath>
                        </m:oMathPara>
                      </a14:m>
                      <a:endParaRPr kumimoji="1" lang="ja-JP" altLang="en-US" dirty="0"/>
                    </a:p>
                  </p:txBody>
                </p:sp>
              </mc:Choice>
              <mc:Fallback xmlns="">
                <p:sp>
                  <p:nvSpPr>
                    <p:cNvPr id="51" name="テキスト ボックス 50"/>
                    <p:cNvSpPr txBox="1">
                      <a:spLocks noRot="1" noChangeAspect="1" noMove="1" noResize="1" noEditPoints="1" noAdjustHandles="1" noChangeArrowheads="1" noChangeShapeType="1" noTextEdit="1"/>
                    </p:cNvSpPr>
                    <p:nvPr/>
                  </p:nvSpPr>
                  <p:spPr>
                    <a:xfrm>
                      <a:off x="6198417" y="2696719"/>
                      <a:ext cx="507639" cy="369332"/>
                    </a:xfrm>
                    <a:prstGeom prst="rect">
                      <a:avLst/>
                    </a:prstGeom>
                    <a:blipFill rotWithShape="0">
                      <a:blip r:embed="rId4"/>
                      <a:stretch>
                        <a:fillRect/>
                      </a:stretch>
                    </a:blipFill>
                    <a:ln w="28575">
                      <a:noFill/>
                    </a:ln>
                  </p:spPr>
                  <p:txBody>
                    <a:bodyPr/>
                    <a:lstStyle/>
                    <a:p>
                      <a:r>
                        <a:rPr lang="ja-JP" altLang="en-US">
                          <a:noFill/>
                        </a:rPr>
                        <a:t> </a:t>
                      </a:r>
                    </a:p>
                  </p:txBody>
                </p:sp>
              </mc:Fallback>
            </mc:AlternateContent>
            <p:grpSp>
              <p:nvGrpSpPr>
                <p:cNvPr id="55" name="グループ化 54"/>
                <p:cNvGrpSpPr/>
                <p:nvPr/>
              </p:nvGrpSpPr>
              <p:grpSpPr>
                <a:xfrm>
                  <a:off x="4572000" y="2702317"/>
                  <a:ext cx="2286000" cy="2286000"/>
                  <a:chOff x="3558909" y="2623019"/>
                  <a:chExt cx="2286406" cy="2285999"/>
                </a:xfrm>
              </p:grpSpPr>
              <p:grpSp>
                <p:nvGrpSpPr>
                  <p:cNvPr id="50" name="グループ化 49"/>
                  <p:cNvGrpSpPr/>
                  <p:nvPr/>
                </p:nvGrpSpPr>
                <p:grpSpPr>
                  <a:xfrm>
                    <a:off x="3558909" y="2623019"/>
                    <a:ext cx="2286406" cy="2285999"/>
                    <a:chOff x="3429000" y="2286000"/>
                    <a:chExt cx="2286000" cy="2286000"/>
                  </a:xfrm>
                </p:grpSpPr>
                <p:grpSp>
                  <p:nvGrpSpPr>
                    <p:cNvPr id="14" name="グループ化 13"/>
                    <p:cNvGrpSpPr/>
                    <p:nvPr/>
                  </p:nvGrpSpPr>
                  <p:grpSpPr>
                    <a:xfrm>
                      <a:off x="3429000" y="2286000"/>
                      <a:ext cx="2286000" cy="2286000"/>
                      <a:chOff x="3429000" y="2286000"/>
                      <a:chExt cx="2286000" cy="2286000"/>
                    </a:xfrm>
                  </p:grpSpPr>
                  <p:cxnSp>
                    <p:nvCxnSpPr>
                      <p:cNvPr id="9" name="直線矢印コネクタ 8"/>
                      <p:cNvCxnSpPr/>
                      <p:nvPr/>
                    </p:nvCxnSpPr>
                    <p:spPr>
                      <a:xfrm flipV="1">
                        <a:off x="4572000" y="2286000"/>
                        <a:ext cx="0" cy="22860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rot="5400000" flipV="1">
                        <a:off x="4572000" y="2286000"/>
                        <a:ext cx="0" cy="228600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9" name="グループ化 48"/>
                    <p:cNvGrpSpPr/>
                    <p:nvPr/>
                  </p:nvGrpSpPr>
                  <p:grpSpPr>
                    <a:xfrm>
                      <a:off x="3474720" y="2367280"/>
                      <a:ext cx="2204720" cy="2095501"/>
                      <a:chOff x="3474720" y="2367280"/>
                      <a:chExt cx="2204720" cy="2095501"/>
                    </a:xfrm>
                  </p:grpSpPr>
                  <p:cxnSp>
                    <p:nvCxnSpPr>
                      <p:cNvPr id="32" name="直線コネクタ 31"/>
                      <p:cNvCxnSpPr/>
                      <p:nvPr/>
                    </p:nvCxnSpPr>
                    <p:spPr>
                      <a:xfrm flipV="1">
                        <a:off x="3992880" y="2844800"/>
                        <a:ext cx="1188000" cy="114046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rot="720000" flipV="1">
                        <a:off x="4085516" y="3194087"/>
                        <a:ext cx="1008000" cy="46736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flipV="1">
                        <a:off x="5139621" y="2844552"/>
                        <a:ext cx="31819" cy="45719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flipV="1">
                        <a:off x="5171440" y="2367280"/>
                        <a:ext cx="508000" cy="4775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V="1">
                        <a:off x="3992880" y="3566161"/>
                        <a:ext cx="55064" cy="41910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flipV="1">
                        <a:off x="3474720" y="3985261"/>
                        <a:ext cx="508000" cy="47752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grpSp>
              <p:cxnSp>
                <p:nvCxnSpPr>
                  <p:cNvPr id="52" name="直線コネクタ 51"/>
                  <p:cNvCxnSpPr/>
                  <p:nvPr/>
                </p:nvCxnSpPr>
                <p:spPr>
                  <a:xfrm>
                    <a:off x="4685965" y="3463062"/>
                    <a:ext cx="1843" cy="577974"/>
                  </a:xfrm>
                  <a:prstGeom prst="line">
                    <a:avLst/>
                  </a:prstGeom>
                  <a:ln w="34925">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71" name="テキスト ボックス 70"/>
                  <p:cNvSpPr txBox="1"/>
                  <p:nvPr/>
                </p:nvSpPr>
                <p:spPr>
                  <a:xfrm>
                    <a:off x="5877138" y="2053633"/>
                    <a:ext cx="34426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𝐼</m:t>
                          </m:r>
                        </m:oMath>
                      </m:oMathPara>
                    </a14:m>
                    <a:endParaRPr kumimoji="1" lang="ja-JP" altLang="en-US" dirty="0"/>
                  </a:p>
                </p:txBody>
              </p:sp>
            </mc:Choice>
            <mc:Fallback xmlns="">
              <p:sp>
                <p:nvSpPr>
                  <p:cNvPr id="71" name="テキスト ボックス 70"/>
                  <p:cNvSpPr txBox="1">
                    <a:spLocks noRot="1" noChangeAspect="1" noMove="1" noResize="1" noEditPoints="1" noAdjustHandles="1" noChangeArrowheads="1" noChangeShapeType="1" noTextEdit="1"/>
                  </p:cNvSpPr>
                  <p:nvPr/>
                </p:nvSpPr>
                <p:spPr>
                  <a:xfrm>
                    <a:off x="5877138" y="2053633"/>
                    <a:ext cx="344261" cy="369332"/>
                  </a:xfrm>
                  <a:prstGeom prst="rect">
                    <a:avLst/>
                  </a:prstGeom>
                  <a:blipFill rotWithShape="0">
                    <a:blip r:embed="rId5"/>
                    <a:stretch>
                      <a:fillRect/>
                    </a:stretch>
                  </a:blipFill>
                </p:spPr>
                <p:txBody>
                  <a:bodyPr/>
                  <a:lstStyle/>
                  <a:p>
                    <a:r>
                      <a:rPr lang="ja-JP" altLang="en-US">
                        <a:noFill/>
                      </a:rPr>
                      <a:t> </a:t>
                    </a:r>
                  </a:p>
                </p:txBody>
              </p:sp>
            </mc:Fallback>
          </mc:AlternateContent>
          <p:grpSp>
            <p:nvGrpSpPr>
              <p:cNvPr id="93" name="グループ化 92"/>
              <p:cNvGrpSpPr/>
              <p:nvPr/>
            </p:nvGrpSpPr>
            <p:grpSpPr>
              <a:xfrm>
                <a:off x="5338332" y="3121360"/>
                <a:ext cx="3608751" cy="2048258"/>
                <a:chOff x="5338332" y="3121360"/>
                <a:chExt cx="3608751" cy="2048258"/>
              </a:xfrm>
            </p:grpSpPr>
            <p:sp>
              <p:nvSpPr>
                <p:cNvPr id="78" name="テキスト ボックス 77"/>
                <p:cNvSpPr txBox="1"/>
                <p:nvPr/>
              </p:nvSpPr>
              <p:spPr>
                <a:xfrm>
                  <a:off x="6686528" y="4800286"/>
                  <a:ext cx="2260555" cy="369332"/>
                </a:xfrm>
                <a:prstGeom prst="rect">
                  <a:avLst/>
                </a:prstGeom>
                <a:noFill/>
              </p:spPr>
              <p:txBody>
                <a:bodyPr wrap="none" rtlCol="0">
                  <a:spAutoFit/>
                </a:bodyPr>
                <a:lstStyle/>
                <a:p>
                  <a:r>
                    <a:rPr kumimoji="1" lang="ja-JP" altLang="en-US" dirty="0"/>
                    <a:t>光</a:t>
                  </a:r>
                  <a:r>
                    <a:rPr kumimoji="1" lang="en-US" altLang="ja-JP" dirty="0">
                      <a:solidFill>
                        <a:srgbClr val="FFC000"/>
                      </a:solidFill>
                    </a:rPr>
                    <a:t>on</a:t>
                  </a:r>
                  <a:r>
                    <a:rPr kumimoji="1" lang="en-US" altLang="ja-JP" dirty="0"/>
                    <a:t>/</a:t>
                  </a:r>
                  <a:r>
                    <a:rPr kumimoji="1" lang="en-US" altLang="ja-JP" dirty="0">
                      <a:solidFill>
                        <a:srgbClr val="00B0F0"/>
                      </a:solidFill>
                    </a:rPr>
                    <a:t>off</a:t>
                  </a:r>
                  <a:r>
                    <a:rPr lang="en-US" altLang="ja-JP" dirty="0"/>
                    <a:t> (</a:t>
                  </a:r>
                  <a:r>
                    <a:rPr lang="ja-JP" altLang="en-US" dirty="0"/>
                    <a:t>磁場あり</a:t>
                  </a:r>
                  <a:r>
                    <a:rPr lang="en-US" altLang="ja-JP" dirty="0"/>
                    <a:t>)</a:t>
                  </a:r>
                  <a:endParaRPr kumimoji="1" lang="ja-JP" altLang="en-US" dirty="0">
                    <a:latin typeface="+mj-ea"/>
                    <a:ea typeface="+mj-ea"/>
                  </a:endParaRPr>
                </a:p>
              </p:txBody>
            </p:sp>
            <p:grpSp>
              <p:nvGrpSpPr>
                <p:cNvPr id="70" name="グループ化 69"/>
                <p:cNvGrpSpPr/>
                <p:nvPr/>
              </p:nvGrpSpPr>
              <p:grpSpPr>
                <a:xfrm>
                  <a:off x="5338332" y="3121360"/>
                  <a:ext cx="1483547" cy="1421085"/>
                  <a:chOff x="5163412" y="3257349"/>
                  <a:chExt cx="1151028" cy="1140763"/>
                </a:xfrm>
              </p:grpSpPr>
              <p:cxnSp>
                <p:nvCxnSpPr>
                  <p:cNvPr id="58" name="直線コネクタ 57"/>
                  <p:cNvCxnSpPr/>
                  <p:nvPr/>
                </p:nvCxnSpPr>
                <p:spPr>
                  <a:xfrm flipV="1">
                    <a:off x="5246008" y="3624651"/>
                    <a:ext cx="987217" cy="430569"/>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p:nvCxnSpPr>
                <p:spPr>
                  <a:xfrm flipV="1">
                    <a:off x="6240899" y="3257349"/>
                    <a:ext cx="73541" cy="37112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V="1">
                    <a:off x="5163412" y="4052995"/>
                    <a:ext cx="91361" cy="345117"/>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72" name="テキスト ボックス 71"/>
                    <p:cNvSpPr txBox="1"/>
                    <p:nvPr/>
                  </p:nvSpPr>
                  <p:spPr>
                    <a:xfrm>
                      <a:off x="7481354" y="3669144"/>
                      <a:ext cx="40036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𝑉</m:t>
                            </m:r>
                          </m:oMath>
                        </m:oMathPara>
                      </a14:m>
                      <a:endParaRPr kumimoji="1" lang="ja-JP" altLang="en-US" dirty="0"/>
                    </a:p>
                  </p:txBody>
                </p:sp>
              </mc:Choice>
              <mc:Fallback xmlns="">
                <p:sp>
                  <p:nvSpPr>
                    <p:cNvPr id="72" name="テキスト ボックス 71"/>
                    <p:cNvSpPr txBox="1">
                      <a:spLocks noRot="1" noChangeAspect="1" noMove="1" noResize="1" noEditPoints="1" noAdjustHandles="1" noChangeArrowheads="1" noChangeShapeType="1" noTextEdit="1"/>
                    </p:cNvSpPr>
                    <p:nvPr/>
                  </p:nvSpPr>
                  <p:spPr>
                    <a:xfrm>
                      <a:off x="7481354" y="3669144"/>
                      <a:ext cx="400366" cy="369332"/>
                    </a:xfrm>
                    <a:prstGeom prst="rect">
                      <a:avLst/>
                    </a:prstGeom>
                    <a:blipFill rotWithShape="0">
                      <a:blip r:embed="rId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7" name="テキスト ボックス 76"/>
                    <p:cNvSpPr txBox="1"/>
                    <p:nvPr/>
                  </p:nvSpPr>
                  <p:spPr>
                    <a:xfrm>
                      <a:off x="5675569" y="3180665"/>
                      <a:ext cx="41793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𝐼</m:t>
                                </m:r>
                              </m:e>
                              <m:sub>
                                <m:r>
                                  <m:rPr>
                                    <m:sty m:val="p"/>
                                  </m:rPr>
                                  <a:rPr kumimoji="1" lang="en-US" altLang="ja-JP" b="0" i="0" smtClean="0">
                                    <a:latin typeface="Cambria Math" panose="02040503050406030204" pitchFamily="18" charset="0"/>
                                  </a:rPr>
                                  <m:t>c</m:t>
                                </m:r>
                              </m:sub>
                            </m:sSub>
                          </m:oMath>
                        </m:oMathPara>
                      </a14:m>
                      <a:endParaRPr kumimoji="1" lang="ja-JP" altLang="en-US" dirty="0"/>
                    </a:p>
                  </p:txBody>
                </p:sp>
              </mc:Choice>
              <mc:Fallback xmlns="">
                <p:sp>
                  <p:nvSpPr>
                    <p:cNvPr id="77" name="テキスト ボックス 76"/>
                    <p:cNvSpPr txBox="1">
                      <a:spLocks noRot="1" noChangeAspect="1" noMove="1" noResize="1" noEditPoints="1" noAdjustHandles="1" noChangeArrowheads="1" noChangeShapeType="1" noTextEdit="1"/>
                    </p:cNvSpPr>
                    <p:nvPr/>
                  </p:nvSpPr>
                  <p:spPr>
                    <a:xfrm>
                      <a:off x="5675569" y="3180665"/>
                      <a:ext cx="417935" cy="369332"/>
                    </a:xfrm>
                    <a:prstGeom prst="rect">
                      <a:avLst/>
                    </a:prstGeom>
                    <a:blipFill rotWithShape="0">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9" name="テキスト ボックス 78"/>
                    <p:cNvSpPr txBox="1"/>
                    <p:nvPr/>
                  </p:nvSpPr>
                  <p:spPr>
                    <a:xfrm>
                      <a:off x="6444535" y="3862255"/>
                      <a:ext cx="74757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2</m:t>
                            </m:r>
                            <m:r>
                              <m:rPr>
                                <m:sty m:val="p"/>
                              </m:rPr>
                              <a:rPr kumimoji="1" lang="en-US" altLang="ja-JP" b="0" i="0" smtClean="0">
                                <a:latin typeface="Cambria Math" panose="02040503050406030204" pitchFamily="18" charset="0"/>
                              </a:rPr>
                              <m:t>Δ</m:t>
                            </m:r>
                            <m:r>
                              <a:rPr kumimoji="1" lang="en-US" altLang="ja-JP" b="0" i="1" smtClean="0">
                                <a:latin typeface="Cambria Math" panose="02040503050406030204" pitchFamily="18" charset="0"/>
                              </a:rPr>
                              <m:t>/</m:t>
                            </m:r>
                            <m:r>
                              <a:rPr kumimoji="1" lang="en-US" altLang="ja-JP" b="0" i="1" smtClean="0">
                                <a:latin typeface="Cambria Math" panose="02040503050406030204" pitchFamily="18" charset="0"/>
                              </a:rPr>
                              <m:t>𝑒</m:t>
                            </m:r>
                          </m:oMath>
                        </m:oMathPara>
                      </a14:m>
                      <a:endParaRPr kumimoji="1" lang="ja-JP" altLang="en-US" dirty="0"/>
                    </a:p>
                  </p:txBody>
                </p:sp>
              </mc:Choice>
              <mc:Fallback xmlns="">
                <p:sp>
                  <p:nvSpPr>
                    <p:cNvPr id="79" name="テキスト ボックス 78"/>
                    <p:cNvSpPr txBox="1">
                      <a:spLocks noRot="1" noChangeAspect="1" noMove="1" noResize="1" noEditPoints="1" noAdjustHandles="1" noChangeArrowheads="1" noChangeShapeType="1" noTextEdit="1"/>
                    </p:cNvSpPr>
                    <p:nvPr/>
                  </p:nvSpPr>
                  <p:spPr>
                    <a:xfrm>
                      <a:off x="6444535" y="3862255"/>
                      <a:ext cx="747577" cy="369332"/>
                    </a:xfrm>
                    <a:prstGeom prst="rect">
                      <a:avLst/>
                    </a:prstGeom>
                    <a:blipFill rotWithShape="0">
                      <a:blip r:embed="rId8"/>
                      <a:stretch>
                        <a:fillRect b="-14754"/>
                      </a:stretch>
                    </a:blipFill>
                  </p:spPr>
                  <p:txBody>
                    <a:bodyPr/>
                    <a:lstStyle/>
                    <a:p>
                      <a:r>
                        <a:rPr lang="ja-JP" altLang="en-US">
                          <a:noFill/>
                        </a:rPr>
                        <a:t> </a:t>
                      </a:r>
                    </a:p>
                  </p:txBody>
                </p:sp>
              </mc:Fallback>
            </mc:AlternateContent>
            <p:cxnSp>
              <p:nvCxnSpPr>
                <p:cNvPr id="80" name="直線コネクタ 79"/>
                <p:cNvCxnSpPr/>
                <p:nvPr/>
              </p:nvCxnSpPr>
              <p:spPr>
                <a:xfrm flipV="1">
                  <a:off x="6820110" y="3121361"/>
                  <a:ext cx="761" cy="722304"/>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grpSp>
        <p:sp>
          <p:nvSpPr>
            <p:cNvPr id="95" name="テキスト ボックス 94"/>
            <p:cNvSpPr txBox="1"/>
            <p:nvPr/>
          </p:nvSpPr>
          <p:spPr>
            <a:xfrm>
              <a:off x="4158039" y="3920107"/>
              <a:ext cx="1338828" cy="369332"/>
            </a:xfrm>
            <a:prstGeom prst="rect">
              <a:avLst/>
            </a:prstGeom>
            <a:noFill/>
            <a:ln w="12700">
              <a:solidFill>
                <a:srgbClr val="455F51"/>
              </a:solidFill>
            </a:ln>
          </p:spPr>
          <p:txBody>
            <a:bodyPr wrap="none" rtlCol="0">
              <a:spAutoFit/>
            </a:bodyPr>
            <a:lstStyle/>
            <a:p>
              <a:r>
                <a:rPr kumimoji="1" lang="ja-JP" altLang="en-US" dirty="0"/>
                <a:t>リーク電流</a:t>
              </a:r>
            </a:p>
          </p:txBody>
        </p:sp>
        <p:cxnSp>
          <p:nvCxnSpPr>
            <p:cNvPr id="97" name="直線矢印コネクタ 96"/>
            <p:cNvCxnSpPr/>
            <p:nvPr/>
          </p:nvCxnSpPr>
          <p:spPr>
            <a:xfrm flipV="1">
              <a:off x="5493802" y="3503988"/>
              <a:ext cx="650372" cy="434966"/>
            </a:xfrm>
            <a:prstGeom prst="straightConnector1">
              <a:avLst/>
            </a:prstGeom>
            <a:ln w="19050">
              <a:solidFill>
                <a:srgbClr val="455F5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23" name="グループ化 122"/>
          <p:cNvGrpSpPr/>
          <p:nvPr/>
        </p:nvGrpSpPr>
        <p:grpSpPr>
          <a:xfrm>
            <a:off x="6602106" y="2677546"/>
            <a:ext cx="2347478" cy="2349064"/>
            <a:chOff x="3654559" y="4048635"/>
            <a:chExt cx="2347478" cy="2349064"/>
          </a:xfrm>
        </p:grpSpPr>
        <p:grpSp>
          <p:nvGrpSpPr>
            <p:cNvPr id="99" name="グループ化 98"/>
            <p:cNvGrpSpPr/>
            <p:nvPr/>
          </p:nvGrpSpPr>
          <p:grpSpPr>
            <a:xfrm>
              <a:off x="3654559" y="4048635"/>
              <a:ext cx="2347478" cy="2349064"/>
              <a:chOff x="6092975" y="1349176"/>
              <a:chExt cx="2347478" cy="2349064"/>
            </a:xfrm>
          </p:grpSpPr>
          <p:sp>
            <p:nvSpPr>
              <p:cNvPr id="100" name="テキスト ボックス 99"/>
              <p:cNvSpPr txBox="1"/>
              <p:nvPr/>
            </p:nvSpPr>
            <p:spPr>
              <a:xfrm>
                <a:off x="7324692" y="1349176"/>
                <a:ext cx="317716" cy="369332"/>
              </a:xfrm>
              <a:prstGeom prst="rect">
                <a:avLst/>
              </a:prstGeom>
              <a:noFill/>
            </p:spPr>
            <p:txBody>
              <a:bodyPr wrap="none" rtlCol="0">
                <a:spAutoFit/>
              </a:bodyPr>
              <a:lstStyle/>
              <a:p>
                <a:r>
                  <a:rPr kumimoji="1" lang="en-US" altLang="ja-JP" dirty="0">
                    <a:solidFill>
                      <a:srgbClr val="00B0F0"/>
                    </a:solidFill>
                  </a:rPr>
                  <a:t>B</a:t>
                </a:r>
                <a:endParaRPr kumimoji="1" lang="ja-JP" altLang="en-US" dirty="0">
                  <a:solidFill>
                    <a:srgbClr val="00B0F0"/>
                  </a:solidFill>
                </a:endParaRPr>
              </a:p>
            </p:txBody>
          </p:sp>
          <p:grpSp>
            <p:nvGrpSpPr>
              <p:cNvPr id="101" name="グループ化 100"/>
              <p:cNvGrpSpPr/>
              <p:nvPr/>
            </p:nvGrpSpPr>
            <p:grpSpPr>
              <a:xfrm>
                <a:off x="6092975" y="1463040"/>
                <a:ext cx="2347478" cy="2235200"/>
                <a:chOff x="6092975" y="1463040"/>
                <a:chExt cx="2347478" cy="2235200"/>
              </a:xfrm>
            </p:grpSpPr>
            <p:sp>
              <p:nvSpPr>
                <p:cNvPr id="102" name="正方形/長方形 101"/>
                <p:cNvSpPr/>
                <p:nvPr/>
              </p:nvSpPr>
              <p:spPr>
                <a:xfrm>
                  <a:off x="7125302" y="1803970"/>
                  <a:ext cx="294640" cy="154795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03" name="直線コネクタ 102"/>
                <p:cNvCxnSpPr/>
                <p:nvPr/>
              </p:nvCxnSpPr>
              <p:spPr>
                <a:xfrm>
                  <a:off x="6092975" y="1972347"/>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a:off x="7419942" y="2696309"/>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5" name="直線コネクタ 104"/>
                <p:cNvCxnSpPr/>
                <p:nvPr/>
              </p:nvCxnSpPr>
              <p:spPr>
                <a:xfrm>
                  <a:off x="6092975" y="2526999"/>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6" name="直線コネクタ 105"/>
                <p:cNvCxnSpPr/>
                <p:nvPr/>
              </p:nvCxnSpPr>
              <p:spPr>
                <a:xfrm>
                  <a:off x="7419942" y="3200400"/>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7" name="直線矢印コネクタ 106"/>
                <p:cNvCxnSpPr/>
                <p:nvPr/>
              </p:nvCxnSpPr>
              <p:spPr>
                <a:xfrm flipV="1">
                  <a:off x="7211662" y="1463040"/>
                  <a:ext cx="0" cy="223520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線矢印コネクタ 107"/>
                <p:cNvCxnSpPr/>
                <p:nvPr/>
              </p:nvCxnSpPr>
              <p:spPr>
                <a:xfrm flipV="1">
                  <a:off x="7323422" y="1463040"/>
                  <a:ext cx="0" cy="223520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1" name="円/楕円 110"/>
                <p:cNvSpPr/>
                <p:nvPr/>
              </p:nvSpPr>
              <p:spPr>
                <a:xfrm>
                  <a:off x="6677582" y="2554360"/>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17" name="直線矢印コネクタ 116"/>
                <p:cNvCxnSpPr/>
                <p:nvPr/>
              </p:nvCxnSpPr>
              <p:spPr>
                <a:xfrm flipV="1">
                  <a:off x="6940968" y="2615398"/>
                  <a:ext cx="719680" cy="1"/>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18" name="円/楕円 117"/>
            <p:cNvSpPr/>
            <p:nvPr/>
          </p:nvSpPr>
          <p:spPr>
            <a:xfrm>
              <a:off x="3934992" y="5253819"/>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2" name="円/楕円 121"/>
            <p:cNvSpPr/>
            <p:nvPr/>
          </p:nvSpPr>
          <p:spPr>
            <a:xfrm>
              <a:off x="5338492" y="5226571"/>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24" name="右矢印 123"/>
          <p:cNvSpPr/>
          <p:nvPr/>
        </p:nvSpPr>
        <p:spPr>
          <a:xfrm rot="11334203">
            <a:off x="5745377" y="3876533"/>
            <a:ext cx="978408" cy="484632"/>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51" name="グループ化 150"/>
          <p:cNvGrpSpPr/>
          <p:nvPr/>
        </p:nvGrpSpPr>
        <p:grpSpPr>
          <a:xfrm>
            <a:off x="292820" y="2958265"/>
            <a:ext cx="1632419" cy="1320461"/>
            <a:chOff x="429140" y="4118849"/>
            <a:chExt cx="2335662" cy="1547958"/>
          </a:xfrm>
        </p:grpSpPr>
        <p:grpSp>
          <p:nvGrpSpPr>
            <p:cNvPr id="133" name="グループ化 132"/>
            <p:cNvGrpSpPr/>
            <p:nvPr/>
          </p:nvGrpSpPr>
          <p:grpSpPr>
            <a:xfrm>
              <a:off x="429140" y="4118849"/>
              <a:ext cx="2335662" cy="1547958"/>
              <a:chOff x="3666375" y="4503429"/>
              <a:chExt cx="2335662" cy="1547958"/>
            </a:xfrm>
          </p:grpSpPr>
          <p:grpSp>
            <p:nvGrpSpPr>
              <p:cNvPr id="138" name="グループ化 137"/>
              <p:cNvGrpSpPr/>
              <p:nvPr/>
            </p:nvGrpSpPr>
            <p:grpSpPr>
              <a:xfrm>
                <a:off x="3666375" y="4503429"/>
                <a:ext cx="2335662" cy="1547958"/>
                <a:chOff x="6104791" y="1803970"/>
                <a:chExt cx="2335662" cy="1547958"/>
              </a:xfrm>
            </p:grpSpPr>
            <p:sp>
              <p:nvSpPr>
                <p:cNvPr id="139" name="正方形/長方形 138"/>
                <p:cNvSpPr/>
                <p:nvPr/>
              </p:nvSpPr>
              <p:spPr>
                <a:xfrm>
                  <a:off x="7125302" y="1803970"/>
                  <a:ext cx="294640" cy="154795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40" name="直線コネクタ 139"/>
                <p:cNvCxnSpPr/>
                <p:nvPr/>
              </p:nvCxnSpPr>
              <p:spPr>
                <a:xfrm>
                  <a:off x="6104791" y="2406940"/>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1" name="直線コネクタ 140"/>
                <p:cNvCxnSpPr/>
                <p:nvPr/>
              </p:nvCxnSpPr>
              <p:spPr>
                <a:xfrm>
                  <a:off x="7419942" y="2414148"/>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2" name="直線コネクタ 141"/>
                <p:cNvCxnSpPr/>
                <p:nvPr/>
              </p:nvCxnSpPr>
              <p:spPr>
                <a:xfrm>
                  <a:off x="6104791" y="2907334"/>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3" name="直線コネクタ 142"/>
                <p:cNvCxnSpPr/>
                <p:nvPr/>
              </p:nvCxnSpPr>
              <p:spPr>
                <a:xfrm>
                  <a:off x="7419942" y="2907334"/>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6" name="円/楕円 145"/>
                <p:cNvSpPr/>
                <p:nvPr/>
              </p:nvSpPr>
              <p:spPr>
                <a:xfrm>
                  <a:off x="6623911" y="2626360"/>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47" name="直線矢印コネクタ 146"/>
                <p:cNvCxnSpPr/>
                <p:nvPr/>
              </p:nvCxnSpPr>
              <p:spPr>
                <a:xfrm flipV="1">
                  <a:off x="6938725" y="2696037"/>
                  <a:ext cx="719680" cy="1"/>
                </a:xfrm>
                <a:prstGeom prst="straightConnector1">
                  <a:avLst/>
                </a:prstGeom>
                <a:ln w="28575">
                  <a:solidFill>
                    <a:schemeClr val="bg2">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135" name="円/楕円 134"/>
              <p:cNvSpPr/>
              <p:nvPr/>
            </p:nvSpPr>
            <p:spPr>
              <a:xfrm>
                <a:off x="3976658" y="5325819"/>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6" name="円/楕円 135"/>
              <p:cNvSpPr/>
              <p:nvPr/>
            </p:nvSpPr>
            <p:spPr>
              <a:xfrm>
                <a:off x="5399026" y="5323845"/>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48" name="円/楕円 147"/>
            <p:cNvSpPr/>
            <p:nvPr/>
          </p:nvSpPr>
          <p:spPr>
            <a:xfrm>
              <a:off x="632733" y="4859771"/>
              <a:ext cx="574444" cy="317634"/>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9" name="円/楕円 148"/>
            <p:cNvSpPr/>
            <p:nvPr/>
          </p:nvSpPr>
          <p:spPr>
            <a:xfrm>
              <a:off x="2035204" y="4849019"/>
              <a:ext cx="574444" cy="317634"/>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0" name="円/楕円 149"/>
            <p:cNvSpPr/>
            <p:nvPr/>
          </p:nvSpPr>
          <p:spPr>
            <a:xfrm>
              <a:off x="2353221" y="4939265"/>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52" name="右矢印 151"/>
          <p:cNvSpPr/>
          <p:nvPr/>
        </p:nvSpPr>
        <p:spPr>
          <a:xfrm rot="669756">
            <a:off x="3021357" y="4347751"/>
            <a:ext cx="978408" cy="484632"/>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4" name="グループ化 3"/>
          <p:cNvGrpSpPr/>
          <p:nvPr/>
        </p:nvGrpSpPr>
        <p:grpSpPr>
          <a:xfrm>
            <a:off x="2042545" y="2706588"/>
            <a:ext cx="1632419" cy="1749073"/>
            <a:chOff x="356434" y="4382220"/>
            <a:chExt cx="1632419" cy="1749073"/>
          </a:xfrm>
        </p:grpSpPr>
        <p:grpSp>
          <p:nvGrpSpPr>
            <p:cNvPr id="73" name="グループ化 72"/>
            <p:cNvGrpSpPr/>
            <p:nvPr/>
          </p:nvGrpSpPr>
          <p:grpSpPr>
            <a:xfrm>
              <a:off x="356434" y="4637320"/>
              <a:ext cx="1632419" cy="1320461"/>
              <a:chOff x="429140" y="4118849"/>
              <a:chExt cx="2335662" cy="1547958"/>
            </a:xfrm>
          </p:grpSpPr>
          <p:grpSp>
            <p:nvGrpSpPr>
              <p:cNvPr id="74" name="グループ化 73"/>
              <p:cNvGrpSpPr/>
              <p:nvPr/>
            </p:nvGrpSpPr>
            <p:grpSpPr>
              <a:xfrm>
                <a:off x="429140" y="4118849"/>
                <a:ext cx="2335662" cy="1547958"/>
                <a:chOff x="3666375" y="4503429"/>
                <a:chExt cx="2335662" cy="1547958"/>
              </a:xfrm>
            </p:grpSpPr>
            <p:grpSp>
              <p:nvGrpSpPr>
                <p:cNvPr id="82" name="グループ化 81"/>
                <p:cNvGrpSpPr/>
                <p:nvPr/>
              </p:nvGrpSpPr>
              <p:grpSpPr>
                <a:xfrm>
                  <a:off x="3666375" y="4503429"/>
                  <a:ext cx="2335662" cy="1547958"/>
                  <a:chOff x="6104791" y="1803970"/>
                  <a:chExt cx="2335662" cy="1547958"/>
                </a:xfrm>
              </p:grpSpPr>
              <p:sp>
                <p:nvSpPr>
                  <p:cNvPr id="85" name="正方形/長方形 84"/>
                  <p:cNvSpPr/>
                  <p:nvPr/>
                </p:nvSpPr>
                <p:spPr>
                  <a:xfrm>
                    <a:off x="7125302" y="1803970"/>
                    <a:ext cx="294640" cy="154795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86" name="直線コネクタ 85"/>
                  <p:cNvCxnSpPr/>
                  <p:nvPr/>
                </p:nvCxnSpPr>
                <p:spPr>
                  <a:xfrm>
                    <a:off x="6104791" y="2406940"/>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a:off x="7419942" y="2414148"/>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a:off x="6104791" y="2907334"/>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a:off x="7419942" y="2907334"/>
                    <a:ext cx="1020511"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9" name="円/楕円 108"/>
                  <p:cNvSpPr/>
                  <p:nvPr/>
                </p:nvSpPr>
                <p:spPr>
                  <a:xfrm>
                    <a:off x="6623911" y="2626360"/>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83" name="円/楕円 82"/>
                <p:cNvSpPr/>
                <p:nvPr/>
              </p:nvSpPr>
              <p:spPr>
                <a:xfrm>
                  <a:off x="3976658" y="5325819"/>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4" name="円/楕円 83"/>
                <p:cNvSpPr/>
                <p:nvPr/>
              </p:nvSpPr>
              <p:spPr>
                <a:xfrm>
                  <a:off x="5399026" y="5323845"/>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75" name="円/楕円 74"/>
              <p:cNvSpPr/>
              <p:nvPr/>
            </p:nvSpPr>
            <p:spPr>
              <a:xfrm>
                <a:off x="632733" y="4859771"/>
                <a:ext cx="574444" cy="317634"/>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6" name="円/楕円 75"/>
              <p:cNvSpPr/>
              <p:nvPr/>
            </p:nvSpPr>
            <p:spPr>
              <a:xfrm>
                <a:off x="2035204" y="4849019"/>
                <a:ext cx="574444" cy="317634"/>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1" name="円/楕円 80"/>
              <p:cNvSpPr/>
              <p:nvPr/>
            </p:nvSpPr>
            <p:spPr>
              <a:xfrm>
                <a:off x="2353221" y="4939265"/>
                <a:ext cx="144000" cy="144000"/>
              </a:xfrm>
              <a:prstGeom prst="ellipse">
                <a:avLst/>
              </a:prstGeom>
              <a:solidFill>
                <a:srgbClr val="92D05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cxnSp>
          <p:nvCxnSpPr>
            <p:cNvPr id="112" name="直線矢印コネクタ 111"/>
            <p:cNvCxnSpPr/>
            <p:nvPr/>
          </p:nvCxnSpPr>
          <p:spPr>
            <a:xfrm flipV="1">
              <a:off x="1126156" y="4436670"/>
              <a:ext cx="62" cy="1694623"/>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直線矢印コネクタ 112"/>
            <p:cNvCxnSpPr/>
            <p:nvPr/>
          </p:nvCxnSpPr>
          <p:spPr>
            <a:xfrm flipV="1">
              <a:off x="1220747" y="4433959"/>
              <a:ext cx="62" cy="1694623"/>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4" name="テキスト ボックス 113"/>
            <p:cNvSpPr txBox="1"/>
            <p:nvPr/>
          </p:nvSpPr>
          <p:spPr>
            <a:xfrm>
              <a:off x="1216645" y="4382220"/>
              <a:ext cx="317716" cy="369332"/>
            </a:xfrm>
            <a:prstGeom prst="rect">
              <a:avLst/>
            </a:prstGeom>
            <a:noFill/>
          </p:spPr>
          <p:txBody>
            <a:bodyPr wrap="none" rtlCol="0">
              <a:spAutoFit/>
            </a:bodyPr>
            <a:lstStyle/>
            <a:p>
              <a:r>
                <a:rPr kumimoji="1" lang="en-US" altLang="ja-JP" dirty="0">
                  <a:solidFill>
                    <a:srgbClr val="00B0F0"/>
                  </a:solidFill>
                </a:rPr>
                <a:t>B</a:t>
              </a:r>
              <a:endParaRPr kumimoji="1" lang="ja-JP" altLang="en-US" dirty="0">
                <a:solidFill>
                  <a:srgbClr val="00B0F0"/>
                </a:solidFill>
              </a:endParaRPr>
            </a:p>
          </p:txBody>
        </p:sp>
      </p:grpSp>
      <p:sp>
        <p:nvSpPr>
          <p:cNvPr id="3" name="スライド番号プレースホルダー 2"/>
          <p:cNvSpPr>
            <a:spLocks noGrp="1"/>
          </p:cNvSpPr>
          <p:nvPr>
            <p:ph type="sldNum" sz="quarter" idx="12"/>
          </p:nvPr>
        </p:nvSpPr>
        <p:spPr/>
        <p:txBody>
          <a:bodyPr/>
          <a:lstStyle/>
          <a:p>
            <a:fld id="{9A30C637-5C2C-49F3-8C53-8153CDEB41F4}" type="slidenum">
              <a:rPr kumimoji="1" lang="ja-JP" altLang="en-US" sz="1200" smtClean="0"/>
              <a:t>40</a:t>
            </a:fld>
            <a:endParaRPr kumimoji="1" lang="ja-JP" altLang="en-US" sz="1200" dirty="0"/>
          </a:p>
        </p:txBody>
      </p:sp>
    </p:spTree>
    <p:extLst>
      <p:ext uri="{BB962C8B-B14F-4D97-AF65-F5344CB8AC3E}">
        <p14:creationId xmlns:p14="http://schemas.microsoft.com/office/powerpoint/2010/main" val="21813860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kumimoji="1" lang="ja-JP" altLang="en-US" dirty="0"/>
              <a:t>リーク電流への要求</a:t>
            </a:r>
          </a:p>
        </p:txBody>
      </p:sp>
      <mc:AlternateContent xmlns:mc="http://schemas.openxmlformats.org/markup-compatibility/2006" xmlns:a14="http://schemas.microsoft.com/office/drawing/2010/main">
        <mc:Choice Requires="a14">
          <p:sp>
            <p:nvSpPr>
              <p:cNvPr id="5" name="コンテンツ プレースホルダー 2"/>
              <p:cNvSpPr txBox="1">
                <a:spLocks/>
              </p:cNvSpPr>
              <p:nvPr/>
            </p:nvSpPr>
            <p:spPr>
              <a:xfrm>
                <a:off x="581192" y="1251370"/>
                <a:ext cx="7353552" cy="4515439"/>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a:lstStyle>
              <a:p>
                <a:pPr>
                  <a:buFont typeface="Wingdings" panose="05000000000000000000" pitchFamily="2" charset="2"/>
                  <a:buChar char="n"/>
                </a:pPr>
                <a:r>
                  <a:rPr lang="en-US" altLang="ja-JP" sz="2000" dirty="0"/>
                  <a:t>Nb/Al-STJ</a:t>
                </a:r>
                <a:r>
                  <a:rPr lang="ja-JP" altLang="en-US" sz="2000"/>
                  <a:t>で</a:t>
                </a:r>
                <a:r>
                  <a:rPr lang="en-US" altLang="ja-JP" sz="2000" dirty="0"/>
                  <a:t>24meV</a:t>
                </a:r>
                <a:r>
                  <a:rPr lang="ja-JP" altLang="en-US" sz="2000" dirty="0"/>
                  <a:t>の</a:t>
                </a:r>
                <a:r>
                  <a:rPr lang="en-US" altLang="ja-JP" sz="2000" dirty="0"/>
                  <a:t>1</a:t>
                </a:r>
                <a:r>
                  <a:rPr lang="ja-JP" altLang="en-US" sz="2000" dirty="0"/>
                  <a:t>光子を測定する</a:t>
                </a:r>
                <a:endParaRPr lang="en-US" altLang="ja-JP" sz="2000" dirty="0"/>
              </a:p>
              <a:p>
                <a:pPr lvl="1">
                  <a:buFont typeface="Wingdings" panose="05000000000000000000" pitchFamily="2" charset="2"/>
                  <a:buChar char="ü"/>
                </a:pPr>
                <a:r>
                  <a:rPr lang="ja-JP" altLang="en-US" dirty="0"/>
                  <a:t>生成電荷数</a:t>
                </a:r>
                <a14:m>
                  <m:oMath xmlns:m="http://schemas.openxmlformats.org/officeDocument/2006/math">
                    <m:r>
                      <a:rPr lang="ja-JP" altLang="en-US" sz="1800" b="0" i="1" dirty="0" smtClean="0">
                        <a:latin typeface="Cambria Math" panose="02040503050406030204" pitchFamily="18" charset="0"/>
                      </a:rPr>
                      <m:t>：</m:t>
                    </m:r>
                    <m:sSub>
                      <m:sSubPr>
                        <m:ctrlPr>
                          <a:rPr lang="en-US" altLang="ja-JP" sz="1800" b="0" i="1" smtClean="0">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b="0" i="1" smtClean="0">
                            <a:latin typeface="Cambria Math" panose="02040503050406030204" pitchFamily="18" charset="0"/>
                          </a:rPr>
                          <m:t>𝑠𝑖𝑔</m:t>
                        </m:r>
                      </m:sub>
                    </m:sSub>
                    <m:r>
                      <a:rPr lang="en-US" altLang="ja-JP" sz="1800" i="1">
                        <a:latin typeface="Cambria Math" panose="02040503050406030204" pitchFamily="18" charset="0"/>
                      </a:rPr>
                      <m:t>=</m:t>
                    </m:r>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𝐺</m:t>
                        </m:r>
                      </m:e>
                      <m:sub>
                        <m:r>
                          <m:rPr>
                            <m:sty m:val="p"/>
                          </m:rPr>
                          <a:rPr lang="en-US" altLang="ja-JP" sz="1800">
                            <a:latin typeface="Cambria Math" panose="02040503050406030204" pitchFamily="18" charset="0"/>
                          </a:rPr>
                          <m:t>Al</m:t>
                        </m:r>
                      </m:sub>
                    </m:sSub>
                    <m:r>
                      <a:rPr lang="en-US" altLang="ja-JP" sz="1800" i="1">
                        <a:latin typeface="Cambria Math" panose="02040503050406030204" pitchFamily="18" charset="0"/>
                      </a:rPr>
                      <m:t>∗</m:t>
                    </m:r>
                    <m:f>
                      <m:fPr>
                        <m:ctrlPr>
                          <a:rPr lang="en-US" altLang="ja-JP" sz="1800" i="1">
                            <a:latin typeface="Cambria Math" panose="02040503050406030204" pitchFamily="18" charset="0"/>
                          </a:rPr>
                        </m:ctrlPr>
                      </m:fPr>
                      <m:num>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𝐸</m:t>
                            </m:r>
                          </m:e>
                          <m:sub>
                            <m:r>
                              <a:rPr lang="en-US" altLang="ja-JP" sz="1800" i="1">
                                <a:latin typeface="Cambria Math" panose="02040503050406030204" pitchFamily="18" charset="0"/>
                              </a:rPr>
                              <m:t>𝛾</m:t>
                            </m:r>
                          </m:sub>
                        </m:sSub>
                      </m:num>
                      <m:den>
                        <m:r>
                          <a:rPr lang="en-US" altLang="ja-JP" sz="1800" i="1">
                            <a:latin typeface="Cambria Math" panose="02040503050406030204" pitchFamily="18" charset="0"/>
                          </a:rPr>
                          <m:t>1.7</m:t>
                        </m:r>
                        <m:r>
                          <m:rPr>
                            <m:sty m:val="p"/>
                          </m:rPr>
                          <a:rPr lang="en-US" altLang="ja-JP" sz="1800">
                            <a:latin typeface="Cambria Math" panose="02040503050406030204" pitchFamily="18" charset="0"/>
                          </a:rPr>
                          <m:t>Δ</m:t>
                        </m:r>
                      </m:den>
                    </m:f>
                    <m:r>
                      <a:rPr lang="en-US" altLang="ja-JP" sz="1800" i="1">
                        <a:latin typeface="Cambria Math" panose="02040503050406030204" pitchFamily="18" charset="0"/>
                      </a:rPr>
                      <m:t>=10×</m:t>
                    </m:r>
                    <m:f>
                      <m:fPr>
                        <m:ctrlPr>
                          <a:rPr lang="en-US" altLang="ja-JP" sz="1800" i="1">
                            <a:latin typeface="Cambria Math" panose="02040503050406030204" pitchFamily="18" charset="0"/>
                          </a:rPr>
                        </m:ctrlPr>
                      </m:fPr>
                      <m:num>
                        <m:r>
                          <a:rPr lang="en-US" altLang="ja-JP" sz="1800" i="1">
                            <a:latin typeface="Cambria Math" panose="02040503050406030204" pitchFamily="18" charset="0"/>
                          </a:rPr>
                          <m:t>25</m:t>
                        </m:r>
                        <m:r>
                          <m:rPr>
                            <m:sty m:val="p"/>
                          </m:rPr>
                          <a:rPr lang="en-US" altLang="ja-JP" sz="1800">
                            <a:latin typeface="Cambria Math" panose="02040503050406030204" pitchFamily="18" charset="0"/>
                          </a:rPr>
                          <m:t>meV</m:t>
                        </m:r>
                      </m:num>
                      <m:den>
                        <m:r>
                          <a:rPr lang="en-US" altLang="ja-JP" sz="1800" i="1">
                            <a:latin typeface="Cambria Math" panose="02040503050406030204" pitchFamily="18" charset="0"/>
                          </a:rPr>
                          <m:t>1.7×</m:t>
                        </m:r>
                        <m:r>
                          <a:rPr lang="en-US" altLang="ja-JP" sz="1800" b="0" i="0" smtClean="0">
                            <a:latin typeface="Cambria Math" panose="02040503050406030204" pitchFamily="18" charset="0"/>
                          </a:rPr>
                          <m:t>0.6</m:t>
                        </m:r>
                        <m:r>
                          <m:rPr>
                            <m:sty m:val="p"/>
                          </m:rPr>
                          <a:rPr lang="en-US" altLang="ja-JP" sz="1800">
                            <a:latin typeface="Cambria Math" panose="02040503050406030204" pitchFamily="18" charset="0"/>
                          </a:rPr>
                          <m:t>meV</m:t>
                        </m:r>
                      </m:den>
                    </m:f>
                    <m:r>
                      <a:rPr lang="en-US" altLang="ja-JP" sz="1800" i="1">
                        <a:latin typeface="Cambria Math" panose="02040503050406030204" pitchFamily="18" charset="0"/>
                      </a:rPr>
                      <m:t>~</m:t>
                    </m:r>
                    <m:r>
                      <a:rPr lang="en-US" altLang="ja-JP" sz="1800" b="0" i="1" smtClean="0">
                        <a:latin typeface="Cambria Math" panose="02040503050406030204" pitchFamily="18" charset="0"/>
                      </a:rPr>
                      <m:t>250</m:t>
                    </m:r>
                  </m:oMath>
                </a14:m>
                <a:endParaRPr lang="en-US" altLang="ja-JP" sz="1400" dirty="0"/>
              </a:p>
              <a:p>
                <a:pPr lvl="1">
                  <a:buFont typeface="Wingdings" panose="05000000000000000000" pitchFamily="2" charset="2"/>
                  <a:buChar char="ü"/>
                </a:pPr>
                <a:r>
                  <a:rPr lang="ja-JP" altLang="en-US" dirty="0"/>
                  <a:t>ノイズによる電荷数</a:t>
                </a:r>
                <a14:m>
                  <m:oMath xmlns:m="http://schemas.openxmlformats.org/officeDocument/2006/math">
                    <m:r>
                      <a:rPr lang="ja-JP" altLang="en-US" sz="1800" i="1" dirty="0" smtClean="0">
                        <a:latin typeface="Cambria Math" panose="02040503050406030204" pitchFamily="18" charset="0"/>
                      </a:rPr>
                      <m:t>：</m:t>
                    </m:r>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i="1">
                            <a:latin typeface="Cambria Math" panose="02040503050406030204" pitchFamily="18" charset="0"/>
                          </a:rPr>
                          <m:t>𝑙𝑒𝑎𝑘</m:t>
                        </m:r>
                      </m:sub>
                    </m:sSub>
                    <m:r>
                      <a:rPr lang="en-US" altLang="ja-JP" sz="1800" i="1">
                        <a:latin typeface="Cambria Math" panose="02040503050406030204" pitchFamily="18" charset="0"/>
                      </a:rPr>
                      <m:t>=</m:t>
                    </m:r>
                    <m:f>
                      <m:fPr>
                        <m:ctrlPr>
                          <a:rPr lang="en-US" altLang="ja-JP" sz="1800" i="1">
                            <a:latin typeface="Cambria Math" panose="02040503050406030204" pitchFamily="18" charset="0"/>
                          </a:rPr>
                        </m:ctrlPr>
                      </m:fPr>
                      <m:num>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𝑖</m:t>
                            </m:r>
                          </m:e>
                          <m:sub>
                            <m:r>
                              <a:rPr lang="en-US" altLang="ja-JP" sz="1800" i="1">
                                <a:latin typeface="Cambria Math" panose="02040503050406030204" pitchFamily="18" charset="0"/>
                              </a:rPr>
                              <m:t>𝑙𝑒𝑎𝑘</m:t>
                            </m:r>
                          </m:sub>
                        </m:sSub>
                        <m:r>
                          <a:rPr lang="en-US" altLang="ja-JP" sz="1800" i="1">
                            <a:latin typeface="Cambria Math" panose="02040503050406030204" pitchFamily="18" charset="0"/>
                          </a:rPr>
                          <m:t>×</m:t>
                        </m:r>
                        <m:r>
                          <a:rPr lang="en-US" altLang="ja-JP" sz="1800" i="1">
                            <a:latin typeface="Cambria Math" panose="02040503050406030204" pitchFamily="18" charset="0"/>
                          </a:rPr>
                          <m:t>𝜏</m:t>
                        </m:r>
                      </m:num>
                      <m:den>
                        <m:r>
                          <a:rPr lang="en-US" altLang="ja-JP" sz="1800" i="1">
                            <a:latin typeface="Cambria Math" panose="02040503050406030204" pitchFamily="18" charset="0"/>
                          </a:rPr>
                          <m:t>𝑒</m:t>
                        </m:r>
                      </m:den>
                    </m:f>
                  </m:oMath>
                </a14:m>
                <a:endParaRPr lang="en-US" altLang="ja-JP" sz="1800" dirty="0"/>
              </a:p>
              <a:p>
                <a:pPr lvl="1">
                  <a:buFont typeface="Wingdings" panose="05000000000000000000" pitchFamily="2" charset="2"/>
                  <a:buChar char="ü"/>
                </a:pP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𝑁</m:t>
                        </m:r>
                      </m:e>
                      <m:sub>
                        <m:r>
                          <a:rPr lang="en-US" altLang="ja-JP" b="0" i="1" smtClean="0">
                            <a:latin typeface="Cambria Math" panose="02040503050406030204" pitchFamily="18" charset="0"/>
                          </a:rPr>
                          <m:t>𝑠𝑖𝑔</m:t>
                        </m:r>
                      </m:sub>
                    </m:sSub>
                  </m:oMath>
                </a14:m>
                <a:r>
                  <a:rPr lang="ja-JP" altLang="en-US" dirty="0"/>
                  <a:t>の揺らぎ</a:t>
                </a:r>
                <a14:m>
                  <m:oMath xmlns:m="http://schemas.openxmlformats.org/officeDocument/2006/math">
                    <m:r>
                      <a:rPr lang="ja-JP" altLang="en-US" sz="1800" b="0" i="1" dirty="0">
                        <a:latin typeface="Cambria Math" panose="02040503050406030204" pitchFamily="18" charset="0"/>
                      </a:rPr>
                      <m:t>：</m:t>
                    </m:r>
                    <m:r>
                      <a:rPr lang="en-US" altLang="ja-JP" sz="1800" b="0" i="1" smtClean="0">
                        <a:latin typeface="Cambria Math" panose="02040503050406030204" pitchFamily="18" charset="0"/>
                      </a:rPr>
                      <m:t>𝛿</m:t>
                    </m:r>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i="1">
                            <a:latin typeface="Cambria Math" panose="02040503050406030204" pitchFamily="18" charset="0"/>
                          </a:rPr>
                          <m:t>𝑠𝑖𝑔</m:t>
                        </m:r>
                      </m:sub>
                    </m:sSub>
                    <m:r>
                      <a:rPr lang="en-US" altLang="ja-JP" sz="1800" b="0" i="1" smtClean="0">
                        <a:latin typeface="Cambria Math" panose="02040503050406030204" pitchFamily="18" charset="0"/>
                      </a:rPr>
                      <m:t>=</m:t>
                    </m:r>
                    <m:sSub>
                      <m:sSubPr>
                        <m:ctrlPr>
                          <a:rPr lang="en-US" altLang="ja-JP" sz="1800" b="0" i="1" smtClean="0">
                            <a:latin typeface="Cambria Math" panose="02040503050406030204" pitchFamily="18" charset="0"/>
                          </a:rPr>
                        </m:ctrlPr>
                      </m:sSubPr>
                      <m:e>
                        <m:r>
                          <a:rPr lang="en-US" altLang="ja-JP" sz="1800" b="0" i="1" smtClean="0">
                            <a:latin typeface="Cambria Math" panose="02040503050406030204" pitchFamily="18" charset="0"/>
                          </a:rPr>
                          <m:t>𝐺</m:t>
                        </m:r>
                      </m:e>
                      <m:sub>
                        <m:r>
                          <m:rPr>
                            <m:sty m:val="p"/>
                          </m:rPr>
                          <a:rPr lang="en-US" altLang="ja-JP" sz="1800" b="0" i="0" smtClean="0">
                            <a:latin typeface="Cambria Math" panose="02040503050406030204" pitchFamily="18" charset="0"/>
                          </a:rPr>
                          <m:t>Al</m:t>
                        </m:r>
                      </m:sub>
                    </m:sSub>
                    <m:rad>
                      <m:radPr>
                        <m:degHide m:val="on"/>
                        <m:ctrlPr>
                          <a:rPr lang="en-US" altLang="ja-JP" sz="1800" b="0" i="1" smtClean="0">
                            <a:latin typeface="Cambria Math" panose="02040503050406030204" pitchFamily="18" charset="0"/>
                          </a:rPr>
                        </m:ctrlPr>
                      </m:radPr>
                      <m:deg/>
                      <m:e>
                        <m:r>
                          <a:rPr lang="en-US" altLang="ja-JP" sz="1800" b="0" i="1" smtClean="0">
                            <a:latin typeface="Cambria Math" panose="02040503050406030204" pitchFamily="18" charset="0"/>
                          </a:rPr>
                          <m:t>𝐹</m:t>
                        </m:r>
                        <m:r>
                          <a:rPr lang="en-US" altLang="ja-JP" sz="1800" b="0" i="1" smtClean="0">
                            <a:latin typeface="Cambria Math" panose="02040503050406030204" pitchFamily="18" charset="0"/>
                          </a:rPr>
                          <m:t>∗</m:t>
                        </m:r>
                        <m:f>
                          <m:fPr>
                            <m:ctrlPr>
                              <a:rPr lang="en-US" altLang="ja-JP" sz="1800" i="1">
                                <a:latin typeface="Cambria Math" panose="02040503050406030204" pitchFamily="18" charset="0"/>
                              </a:rPr>
                            </m:ctrlPr>
                          </m:fPr>
                          <m:num>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𝐸</m:t>
                                </m:r>
                              </m:e>
                              <m:sub>
                                <m:r>
                                  <a:rPr lang="en-US" altLang="ja-JP" sz="1800" i="1">
                                    <a:latin typeface="Cambria Math" panose="02040503050406030204" pitchFamily="18" charset="0"/>
                                  </a:rPr>
                                  <m:t>𝛾</m:t>
                                </m:r>
                              </m:sub>
                            </m:sSub>
                          </m:num>
                          <m:den>
                            <m:r>
                              <a:rPr lang="en-US" altLang="ja-JP" sz="1800" i="1">
                                <a:latin typeface="Cambria Math" panose="02040503050406030204" pitchFamily="18" charset="0"/>
                              </a:rPr>
                              <m:t>1.7</m:t>
                            </m:r>
                            <m:r>
                              <m:rPr>
                                <m:sty m:val="p"/>
                              </m:rPr>
                              <a:rPr lang="en-US" altLang="ja-JP" sz="1800">
                                <a:latin typeface="Cambria Math" panose="02040503050406030204" pitchFamily="18" charset="0"/>
                              </a:rPr>
                              <m:t>Δ</m:t>
                            </m:r>
                          </m:den>
                        </m:f>
                      </m:e>
                    </m:rad>
                    <m:r>
                      <a:rPr lang="en-US" altLang="ja-JP" sz="1800" b="0" i="1" smtClean="0">
                        <a:latin typeface="Cambria Math" panose="02040503050406030204" pitchFamily="18" charset="0"/>
                      </a:rPr>
                      <m:t> </m:t>
                    </m:r>
                  </m:oMath>
                </a14:m>
                <a:endParaRPr lang="en-US" altLang="ja-JP" sz="1800" dirty="0"/>
              </a:p>
              <a:p>
                <a:pPr lvl="1">
                  <a:buFont typeface="Wingdings" panose="05000000000000000000" pitchFamily="2" charset="2"/>
                  <a:buChar char="ü"/>
                </a:pPr>
                <a14:m>
                  <m:oMath xmlns:m="http://schemas.openxmlformats.org/officeDocument/2006/math">
                    <m:sSub>
                      <m:sSubPr>
                        <m:ctrlPr>
                          <a:rPr lang="en-US" altLang="ja-JP" sz="1700" b="0" i="1" smtClean="0">
                            <a:latin typeface="Cambria Math" panose="02040503050406030204" pitchFamily="18" charset="0"/>
                          </a:rPr>
                        </m:ctrlPr>
                      </m:sSubPr>
                      <m:e>
                        <m:r>
                          <a:rPr lang="en-US" altLang="ja-JP" sz="1700" b="0" i="1" smtClean="0">
                            <a:latin typeface="Cambria Math" panose="02040503050406030204" pitchFamily="18" charset="0"/>
                          </a:rPr>
                          <m:t>𝑁</m:t>
                        </m:r>
                      </m:e>
                      <m:sub>
                        <m:r>
                          <a:rPr lang="en-US" altLang="ja-JP" sz="1700" b="0" i="1" smtClean="0">
                            <a:latin typeface="Cambria Math" panose="02040503050406030204" pitchFamily="18" charset="0"/>
                          </a:rPr>
                          <m:t>𝑙𝑒𝑎𝑘</m:t>
                        </m:r>
                      </m:sub>
                    </m:sSub>
                  </m:oMath>
                </a14:m>
                <a:r>
                  <a:rPr lang="ja-JP" altLang="en-US" sz="1700" dirty="0"/>
                  <a:t>の揺らぎ</a:t>
                </a:r>
                <a14:m>
                  <m:oMath xmlns:m="http://schemas.openxmlformats.org/officeDocument/2006/math">
                    <m:r>
                      <a:rPr lang="ja-JP" altLang="en-US" sz="1800" b="0" i="1" dirty="0">
                        <a:latin typeface="Cambria Math" panose="02040503050406030204" pitchFamily="18" charset="0"/>
                      </a:rPr>
                      <m:t>：</m:t>
                    </m:r>
                    <m:r>
                      <a:rPr lang="en-US" altLang="ja-JP" sz="1800" b="0" i="1" smtClean="0">
                        <a:latin typeface="Cambria Math" panose="02040503050406030204" pitchFamily="18" charset="0"/>
                      </a:rPr>
                      <m:t>𝛿</m:t>
                    </m:r>
                    <m:sSub>
                      <m:sSubPr>
                        <m:ctrlPr>
                          <a:rPr lang="en-US" altLang="ja-JP" sz="1800" b="0" i="1" smtClean="0">
                            <a:latin typeface="Cambria Math" panose="02040503050406030204" pitchFamily="18" charset="0"/>
                          </a:rPr>
                        </m:ctrlPr>
                      </m:sSubPr>
                      <m:e>
                        <m:r>
                          <a:rPr lang="en-US" altLang="ja-JP" sz="1800" b="0" i="1" smtClean="0">
                            <a:latin typeface="Cambria Math" panose="02040503050406030204" pitchFamily="18" charset="0"/>
                          </a:rPr>
                          <m:t>𝑁</m:t>
                        </m:r>
                      </m:e>
                      <m:sub>
                        <m:r>
                          <a:rPr lang="en-US" altLang="ja-JP" sz="1800" b="0" i="1" smtClean="0">
                            <a:latin typeface="Cambria Math" panose="02040503050406030204" pitchFamily="18" charset="0"/>
                          </a:rPr>
                          <m:t>𝑙𝑒𝑎𝑘</m:t>
                        </m:r>
                      </m:sub>
                    </m:sSub>
                    <m:r>
                      <a:rPr lang="en-US" altLang="ja-JP" sz="1800" b="0" i="1" smtClean="0">
                        <a:latin typeface="Cambria Math" panose="02040503050406030204" pitchFamily="18" charset="0"/>
                      </a:rPr>
                      <m:t>=</m:t>
                    </m:r>
                    <m:rad>
                      <m:radPr>
                        <m:degHide m:val="on"/>
                        <m:ctrlPr>
                          <a:rPr lang="en-US" altLang="ja-JP" sz="1800" b="0" i="1" smtClean="0">
                            <a:latin typeface="Cambria Math" panose="02040503050406030204" pitchFamily="18" charset="0"/>
                          </a:rPr>
                        </m:ctrlPr>
                      </m:radPr>
                      <m:deg/>
                      <m:e>
                        <m:sSub>
                          <m:sSubPr>
                            <m:ctrlPr>
                              <a:rPr lang="en-US" altLang="ja-JP" sz="1800" b="0" i="1" smtClean="0">
                                <a:latin typeface="Cambria Math" panose="02040503050406030204" pitchFamily="18" charset="0"/>
                              </a:rPr>
                            </m:ctrlPr>
                          </m:sSubPr>
                          <m:e>
                            <m:r>
                              <a:rPr lang="en-US" altLang="ja-JP" sz="1800" b="0" i="1" smtClean="0">
                                <a:latin typeface="Cambria Math" panose="02040503050406030204" pitchFamily="18" charset="0"/>
                              </a:rPr>
                              <m:t>𝑁</m:t>
                            </m:r>
                          </m:e>
                          <m:sub>
                            <m:r>
                              <a:rPr lang="en-US" altLang="ja-JP" sz="1800" b="0" i="1" smtClean="0">
                                <a:latin typeface="Cambria Math" panose="02040503050406030204" pitchFamily="18" charset="0"/>
                              </a:rPr>
                              <m:t>𝑙𝑒𝑎𝑘</m:t>
                            </m:r>
                          </m:sub>
                        </m:sSub>
                      </m:e>
                    </m:rad>
                  </m:oMath>
                </a14:m>
                <a:endParaRPr lang="en-US" altLang="ja-JP" sz="1800" dirty="0"/>
              </a:p>
              <a:p>
                <a:pPr lvl="1">
                  <a:buFont typeface="Wingdings" panose="05000000000000000000" pitchFamily="2" charset="2"/>
                  <a:buChar char="ü"/>
                </a:pPr>
                <a:r>
                  <a:rPr lang="en-US" altLang="ja-JP" dirty="0"/>
                  <a:t>STJ</a:t>
                </a:r>
                <a:r>
                  <a:rPr lang="ja-JP" altLang="en-US" dirty="0"/>
                  <a:t>の応答速度</a:t>
                </a:r>
                <a14:m>
                  <m:oMath xmlns:m="http://schemas.openxmlformats.org/officeDocument/2006/math">
                    <m:r>
                      <a:rPr lang="ja-JP" altLang="en-US" sz="1800" i="1" dirty="0">
                        <a:latin typeface="Cambria Math" panose="02040503050406030204" pitchFamily="18" charset="0"/>
                      </a:rPr>
                      <m:t>：</m:t>
                    </m:r>
                    <m:r>
                      <a:rPr lang="en-US" altLang="ja-JP" sz="1800" i="1" dirty="0">
                        <a:latin typeface="Cambria Math" panose="02040503050406030204" pitchFamily="18" charset="0"/>
                      </a:rPr>
                      <m:t>𝜏</m:t>
                    </m:r>
                    <m:r>
                      <a:rPr lang="en-US" altLang="ja-JP" sz="1800" i="1" dirty="0">
                        <a:latin typeface="Cambria Math" panose="02040503050406030204" pitchFamily="18" charset="0"/>
                      </a:rPr>
                      <m:t>~1</m:t>
                    </m:r>
                    <m:r>
                      <a:rPr lang="en-US" altLang="ja-JP" sz="1800" i="1">
                        <a:latin typeface="Cambria Math" panose="02040503050406030204" pitchFamily="18" charset="0"/>
                      </a:rPr>
                      <m:t>𝜇</m:t>
                    </m:r>
                    <m:r>
                      <m:rPr>
                        <m:sty m:val="p"/>
                      </m:rPr>
                      <a:rPr lang="en-US" altLang="ja-JP" sz="1800">
                        <a:latin typeface="Cambria Math" panose="02040503050406030204" pitchFamily="18" charset="0"/>
                      </a:rPr>
                      <m:t>s</m:t>
                    </m:r>
                  </m:oMath>
                </a14:m>
                <a:endParaRPr lang="en-US" altLang="ja-JP" sz="1900" dirty="0"/>
              </a:p>
              <a:p>
                <a:pPr>
                  <a:buFont typeface="Wingdings" panose="05000000000000000000" pitchFamily="2" charset="2"/>
                  <a:buChar char="n"/>
                </a:pPr>
                <a:r>
                  <a:rPr lang="ja-JP" altLang="en-US" sz="2000" dirty="0"/>
                  <a:t>信号が</a:t>
                </a:r>
                <a:r>
                  <a:rPr lang="en-US" altLang="ja-JP" sz="2000" dirty="0"/>
                  <a:t>300Hz</a:t>
                </a:r>
                <a:r>
                  <a:rPr lang="ja-JP" altLang="en-US" sz="2000" dirty="0"/>
                  <a:t>で入ってくると考え</a:t>
                </a:r>
                <a:br>
                  <a:rPr lang="en-US" altLang="ja-JP" sz="2000" dirty="0"/>
                </a:br>
                <a:r>
                  <a:rPr lang="ja-JP" altLang="en-US" sz="2000" dirty="0"/>
                  <a:t>リークによるノイズを</a:t>
                </a:r>
                <a:r>
                  <a:rPr lang="en-US" altLang="ja-JP" sz="2000" dirty="0"/>
                  <a:t>1/10,</a:t>
                </a:r>
                <a:r>
                  <a:rPr lang="ja-JP" altLang="en-US" sz="2000" dirty="0"/>
                  <a:t>検出効率</a:t>
                </a:r>
                <a:r>
                  <a:rPr lang="en-US" altLang="ja-JP" sz="2000" dirty="0"/>
                  <a:t>97.5%</a:t>
                </a:r>
                <a:r>
                  <a:rPr lang="ja-JP" altLang="en-US" sz="2000" dirty="0"/>
                  <a:t>と要求</a:t>
                </a:r>
                <a:endParaRPr lang="en-US" altLang="ja-JP" sz="2000" dirty="0"/>
              </a:p>
              <a:p>
                <a:pPr lvl="1">
                  <a:buFont typeface="Wingdings" panose="05000000000000000000" pitchFamily="2" charset="2"/>
                  <a:buChar char="ü"/>
                </a:pPr>
                <a14:m>
                  <m:oMath xmlns:m="http://schemas.openxmlformats.org/officeDocument/2006/math">
                    <m:r>
                      <a:rPr lang="en-US" altLang="ja-JP" sz="1800" i="1">
                        <a:latin typeface="Cambria Math" panose="02040503050406030204" pitchFamily="18" charset="0"/>
                      </a:rPr>
                      <m:t>4</m:t>
                    </m:r>
                    <m:rad>
                      <m:radPr>
                        <m:degHide m:val="on"/>
                        <m:ctrlPr>
                          <a:rPr lang="en-US" altLang="ja-JP" sz="1800" i="1">
                            <a:latin typeface="Cambria Math" panose="02040503050406030204" pitchFamily="18" charset="0"/>
                          </a:rPr>
                        </m:ctrlPr>
                      </m:radPr>
                      <m:deg/>
                      <m:e>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i="1">
                                <a:latin typeface="Cambria Math" panose="02040503050406030204" pitchFamily="18" charset="0"/>
                              </a:rPr>
                              <m:t>𝑙𝑒𝑎𝑘</m:t>
                            </m:r>
                          </m:sub>
                        </m:sSub>
                      </m:e>
                    </m:rad>
                    <m:r>
                      <a:rPr lang="en-US" altLang="ja-JP" sz="1800" i="1">
                        <a:latin typeface="Cambria Math" panose="02040503050406030204" pitchFamily="18" charset="0"/>
                      </a:rPr>
                      <m:t>=</m:t>
                    </m:r>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i="1">
                            <a:latin typeface="Cambria Math" panose="02040503050406030204" pitchFamily="18" charset="0"/>
                          </a:rPr>
                          <m:t>𝑠𝑖𝑔</m:t>
                        </m:r>
                      </m:sub>
                    </m:sSub>
                    <m:r>
                      <a:rPr lang="en-US" altLang="ja-JP" sz="1800" i="1">
                        <a:latin typeface="Cambria Math" panose="02040503050406030204" pitchFamily="18" charset="0"/>
                      </a:rPr>
                      <m:t>−2</m:t>
                    </m:r>
                    <m:rad>
                      <m:radPr>
                        <m:degHide m:val="on"/>
                        <m:ctrlPr>
                          <a:rPr lang="en-US" altLang="ja-JP" sz="1800" i="1">
                            <a:latin typeface="Cambria Math" panose="02040503050406030204" pitchFamily="18" charset="0"/>
                          </a:rPr>
                        </m:ctrlPr>
                      </m:radPr>
                      <m:deg/>
                      <m:e>
                        <m:sSup>
                          <m:sSupPr>
                            <m:ctrlPr>
                              <a:rPr lang="en-US" altLang="ja-JP" sz="1800" i="1">
                                <a:latin typeface="Cambria Math" panose="02040503050406030204" pitchFamily="18" charset="0"/>
                              </a:rPr>
                            </m:ctrlPr>
                          </m:sSupPr>
                          <m:e>
                            <m:d>
                              <m:dPr>
                                <m:ctrlPr>
                                  <a:rPr lang="en-US" altLang="ja-JP" sz="1800" i="1">
                                    <a:latin typeface="Cambria Math" panose="02040503050406030204" pitchFamily="18" charset="0"/>
                                  </a:rPr>
                                </m:ctrlPr>
                              </m:dPr>
                              <m:e>
                                <m:rad>
                                  <m:radPr>
                                    <m:degHide m:val="on"/>
                                    <m:ctrlPr>
                                      <a:rPr lang="en-US" altLang="ja-JP" sz="1800" i="1">
                                        <a:latin typeface="Cambria Math" panose="02040503050406030204" pitchFamily="18" charset="0"/>
                                      </a:rPr>
                                    </m:ctrlPr>
                                  </m:radPr>
                                  <m:deg/>
                                  <m:e>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i="1">
                                            <a:latin typeface="Cambria Math" panose="02040503050406030204" pitchFamily="18" charset="0"/>
                                          </a:rPr>
                                          <m:t>𝑙𝑒𝑎𝑘</m:t>
                                        </m:r>
                                      </m:sub>
                                    </m:sSub>
                                  </m:e>
                                </m:rad>
                              </m:e>
                            </m:d>
                          </m:e>
                          <m:sup>
                            <m:r>
                              <a:rPr lang="en-US" altLang="ja-JP" sz="1800" i="1">
                                <a:latin typeface="Cambria Math" panose="02040503050406030204" pitchFamily="18" charset="0"/>
                              </a:rPr>
                              <m:t>2</m:t>
                            </m:r>
                          </m:sup>
                        </m:sSup>
                        <m:r>
                          <a:rPr lang="en-US" altLang="ja-JP" sz="1800" i="1">
                            <a:latin typeface="Cambria Math" panose="02040503050406030204" pitchFamily="18" charset="0"/>
                          </a:rPr>
                          <m:t>+</m:t>
                        </m:r>
                        <m:sSup>
                          <m:sSupPr>
                            <m:ctrlPr>
                              <a:rPr lang="en-US" altLang="ja-JP" sz="1800" i="1">
                                <a:latin typeface="Cambria Math" panose="02040503050406030204" pitchFamily="18" charset="0"/>
                              </a:rPr>
                            </m:ctrlPr>
                          </m:sSupPr>
                          <m:e>
                            <m:d>
                              <m:dPr>
                                <m:ctrlPr>
                                  <a:rPr lang="en-US" altLang="ja-JP" sz="1800" i="1">
                                    <a:latin typeface="Cambria Math" panose="02040503050406030204" pitchFamily="18" charset="0"/>
                                  </a:rPr>
                                </m:ctrlPr>
                              </m:dPr>
                              <m:e>
                                <m:r>
                                  <a:rPr lang="en-US" altLang="ja-JP" sz="1800" i="1">
                                    <a:latin typeface="Cambria Math" panose="02040503050406030204" pitchFamily="18" charset="0"/>
                                  </a:rPr>
                                  <m:t>𝛿</m:t>
                                </m:r>
                                <m:sSub>
                                  <m:sSubPr>
                                    <m:ctrlPr>
                                      <a:rPr lang="en-US" altLang="ja-JP" sz="1800" i="1">
                                        <a:latin typeface="Cambria Math" panose="02040503050406030204" pitchFamily="18" charset="0"/>
                                      </a:rPr>
                                    </m:ctrlPr>
                                  </m:sSubPr>
                                  <m:e>
                                    <m:r>
                                      <a:rPr lang="en-US" altLang="ja-JP" sz="1800" i="1">
                                        <a:latin typeface="Cambria Math" panose="02040503050406030204" pitchFamily="18" charset="0"/>
                                      </a:rPr>
                                      <m:t>𝑁</m:t>
                                    </m:r>
                                  </m:e>
                                  <m:sub>
                                    <m:r>
                                      <a:rPr lang="en-US" altLang="ja-JP" sz="1800" i="1">
                                        <a:latin typeface="Cambria Math" panose="02040503050406030204" pitchFamily="18" charset="0"/>
                                      </a:rPr>
                                      <m:t>𝑠𝑖𝑔</m:t>
                                    </m:r>
                                  </m:sub>
                                </m:sSub>
                              </m:e>
                            </m:d>
                          </m:e>
                          <m:sup>
                            <m:r>
                              <a:rPr lang="en-US" altLang="ja-JP" sz="1800" i="1">
                                <a:latin typeface="Cambria Math" panose="02040503050406030204" pitchFamily="18" charset="0"/>
                              </a:rPr>
                              <m:t>2</m:t>
                            </m:r>
                          </m:sup>
                        </m:sSup>
                      </m:e>
                    </m:rad>
                  </m:oMath>
                </a14:m>
                <a:endParaRPr lang="ja-JP" altLang="en-US" sz="1800" dirty="0"/>
              </a:p>
            </p:txBody>
          </p:sp>
        </mc:Choice>
        <mc:Fallback xmlns="">
          <p:sp>
            <p:nvSpPr>
              <p:cNvPr id="5" name="コンテンツ プレースホルダー 2"/>
              <p:cNvSpPr txBox="1">
                <a:spLocks noRot="1" noChangeAspect="1" noMove="1" noResize="1" noEditPoints="1" noAdjustHandles="1" noChangeArrowheads="1" noChangeShapeType="1" noTextEdit="1"/>
              </p:cNvSpPr>
              <p:nvPr/>
            </p:nvSpPr>
            <p:spPr>
              <a:xfrm>
                <a:off x="581192" y="1251370"/>
                <a:ext cx="7353552" cy="4515439"/>
              </a:xfrm>
              <a:prstGeom prst="rect">
                <a:avLst/>
              </a:prstGeom>
              <a:blipFill>
                <a:blip r:embed="rId2"/>
                <a:stretch>
                  <a:fillRect l="-51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正方形/長方形 1"/>
              <p:cNvSpPr/>
              <p:nvPr/>
            </p:nvSpPr>
            <p:spPr>
              <a:xfrm>
                <a:off x="4970246" y="3129908"/>
                <a:ext cx="1600118" cy="307777"/>
              </a:xfrm>
              <a:prstGeom prst="rect">
                <a:avLst/>
              </a:prstGeom>
            </p:spPr>
            <p:txBody>
              <a:bodyPr wrap="none">
                <a:spAutoFit/>
              </a:bodyPr>
              <a:lstStyle/>
              <a:p>
                <a:r>
                  <a:rPr lang="en-US" altLang="ja-JP" sz="1400" dirty="0"/>
                  <a:t>Fano</a:t>
                </a:r>
                <a14:m>
                  <m:oMath xmlns:m="http://schemas.openxmlformats.org/officeDocument/2006/math">
                    <m:r>
                      <a:rPr lang="ja-JP" altLang="en-US" sz="1400" i="1">
                        <a:latin typeface="Cambria Math" panose="02040503050406030204" pitchFamily="18" charset="0"/>
                      </a:rPr>
                      <m:t>因子</m:t>
                    </m:r>
                    <m:r>
                      <a:rPr lang="ja-JP" altLang="en-US" sz="1400" i="1" smtClean="0">
                        <a:latin typeface="Cambria Math" panose="02040503050406030204" pitchFamily="18" charset="0"/>
                      </a:rPr>
                      <m:t>：</m:t>
                    </m:r>
                    <m:r>
                      <a:rPr lang="en-US" altLang="ja-JP" sz="1400" i="1">
                        <a:latin typeface="Cambria Math" panose="02040503050406030204" pitchFamily="18" charset="0"/>
                      </a:rPr>
                      <m:t>𝐹</m:t>
                    </m:r>
                    <m:r>
                      <a:rPr lang="ja-JP" altLang="en-US" sz="1400" i="1" smtClean="0">
                        <a:latin typeface="Cambria Math" panose="02040503050406030204" pitchFamily="18" charset="0"/>
                      </a:rPr>
                      <m:t>～</m:t>
                    </m:r>
                    <m:r>
                      <a:rPr lang="en-US" altLang="ja-JP" sz="1400" i="1">
                        <a:latin typeface="Cambria Math" panose="02040503050406030204" pitchFamily="18" charset="0"/>
                      </a:rPr>
                      <m:t>0.2</m:t>
                    </m:r>
                  </m:oMath>
                </a14:m>
                <a:endParaRPr lang="ja-JP" altLang="en-US" sz="1400" dirty="0"/>
              </a:p>
            </p:txBody>
          </p:sp>
        </mc:Choice>
        <mc:Fallback xmlns="">
          <p:sp>
            <p:nvSpPr>
              <p:cNvPr id="2" name="正方形/長方形 1"/>
              <p:cNvSpPr>
                <a:spLocks noRot="1" noChangeAspect="1" noMove="1" noResize="1" noEditPoints="1" noAdjustHandles="1" noChangeArrowheads="1" noChangeShapeType="1" noTextEdit="1"/>
              </p:cNvSpPr>
              <p:nvPr/>
            </p:nvSpPr>
            <p:spPr>
              <a:xfrm>
                <a:off x="4970246" y="3129908"/>
                <a:ext cx="1600118" cy="307777"/>
              </a:xfrm>
              <a:prstGeom prst="rect">
                <a:avLst/>
              </a:prstGeom>
              <a:blipFill>
                <a:blip r:embed="rId3"/>
                <a:stretch>
                  <a:fillRect l="-787" b="-1923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 name="テキスト ボックス 5"/>
              <p:cNvSpPr txBox="1"/>
              <p:nvPr/>
            </p:nvSpPr>
            <p:spPr>
              <a:xfrm>
                <a:off x="1908820" y="5736130"/>
                <a:ext cx="2042675"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solidFill>
                                <a:srgbClr val="FF8524"/>
                              </a:solidFill>
                              <a:latin typeface="Cambria Math" panose="02040503050406030204" pitchFamily="18" charset="0"/>
                            </a:rPr>
                          </m:ctrlPr>
                        </m:sSubPr>
                        <m:e>
                          <m:r>
                            <a:rPr kumimoji="1" lang="en-US" altLang="ja-JP" sz="2400" b="0" i="1" smtClean="0">
                              <a:solidFill>
                                <a:srgbClr val="FF8524"/>
                              </a:solidFill>
                              <a:latin typeface="Cambria Math" panose="02040503050406030204" pitchFamily="18" charset="0"/>
                            </a:rPr>
                            <m:t>𝑖</m:t>
                          </m:r>
                        </m:e>
                        <m:sub>
                          <m:r>
                            <a:rPr kumimoji="1" lang="en-US" altLang="ja-JP" sz="2400" b="0" i="1" smtClean="0">
                              <a:solidFill>
                                <a:srgbClr val="FF8524"/>
                              </a:solidFill>
                              <a:latin typeface="Cambria Math" panose="02040503050406030204" pitchFamily="18" charset="0"/>
                            </a:rPr>
                            <m:t>𝑙𝑒𝑎𝑘</m:t>
                          </m:r>
                        </m:sub>
                      </m:sSub>
                      <m:r>
                        <a:rPr kumimoji="1" lang="en-US" altLang="ja-JP" sz="2400" b="0" i="1" smtClean="0">
                          <a:solidFill>
                            <a:srgbClr val="FF8524"/>
                          </a:solidFill>
                          <a:latin typeface="Cambria Math" panose="02040503050406030204" pitchFamily="18" charset="0"/>
                        </a:rPr>
                        <m:t>~250</m:t>
                      </m:r>
                      <m:r>
                        <m:rPr>
                          <m:sty m:val="p"/>
                        </m:rPr>
                        <a:rPr kumimoji="1" lang="en-US" altLang="ja-JP" sz="2400" b="0" i="0" smtClean="0">
                          <a:solidFill>
                            <a:srgbClr val="FF8524"/>
                          </a:solidFill>
                          <a:latin typeface="Cambria Math" panose="02040503050406030204" pitchFamily="18" charset="0"/>
                        </a:rPr>
                        <m:t>pA</m:t>
                      </m:r>
                    </m:oMath>
                  </m:oMathPara>
                </a14:m>
                <a:endParaRPr kumimoji="1" lang="ja-JP" altLang="en-US" sz="2400" dirty="0">
                  <a:solidFill>
                    <a:srgbClr val="FF8524"/>
                  </a:solidFill>
                </a:endParaRPr>
              </a:p>
            </p:txBody>
          </p:sp>
        </mc:Choice>
        <mc:Fallback xmlns="">
          <p:sp>
            <p:nvSpPr>
              <p:cNvPr id="6" name="テキスト ボックス 5"/>
              <p:cNvSpPr txBox="1">
                <a:spLocks noRot="1" noChangeAspect="1" noMove="1" noResize="1" noEditPoints="1" noAdjustHandles="1" noChangeArrowheads="1" noChangeShapeType="1" noTextEdit="1"/>
              </p:cNvSpPr>
              <p:nvPr/>
            </p:nvSpPr>
            <p:spPr>
              <a:xfrm>
                <a:off x="1908820" y="5736130"/>
                <a:ext cx="2042675" cy="461665"/>
              </a:xfrm>
              <a:prstGeom prst="rect">
                <a:avLst/>
              </a:prstGeom>
              <a:blipFill>
                <a:blip r:embed="rId4"/>
                <a:stretch>
                  <a:fillRect b="-1351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p:cNvSpPr txBox="1"/>
              <p:nvPr/>
            </p:nvSpPr>
            <p:spPr>
              <a:xfrm>
                <a:off x="279847" y="6289948"/>
                <a:ext cx="5408917" cy="369332"/>
              </a:xfrm>
              <a:prstGeom prst="rect">
                <a:avLst/>
              </a:prstGeom>
              <a:noFill/>
            </p:spPr>
            <p:txBody>
              <a:bodyPr wrap="none" rtlCol="0">
                <a:spAutoFit/>
              </a:bodyPr>
              <a:lstStyle/>
              <a:p>
                <a:r>
                  <a:rPr kumimoji="1" lang="ja-JP" altLang="en-US" dirty="0">
                    <a:solidFill>
                      <a:srgbClr val="FB5F80"/>
                    </a:solidFill>
                  </a:rPr>
                  <a:t>現在、</a:t>
                </a:r>
                <a:r>
                  <a:rPr kumimoji="1" lang="en-US" altLang="ja-JP" dirty="0">
                    <a:solidFill>
                      <a:srgbClr val="FB5F80"/>
                    </a:solidFill>
                  </a:rPr>
                  <a:t>20μm</a:t>
                </a:r>
                <a:r>
                  <a:rPr kumimoji="1" lang="ja-JP" altLang="en-US" dirty="0">
                    <a:solidFill>
                      <a:srgbClr val="FB5F80"/>
                    </a:solidFill>
                  </a:rPr>
                  <a:t>角の</a:t>
                </a:r>
                <a:r>
                  <a:rPr kumimoji="1" lang="en-US" altLang="ja-JP" dirty="0">
                    <a:solidFill>
                      <a:srgbClr val="FB5F80"/>
                    </a:solidFill>
                  </a:rPr>
                  <a:t>Nb/Al-STJ</a:t>
                </a:r>
                <a:r>
                  <a:rPr kumimoji="1" lang="ja-JP" altLang="en-US" dirty="0">
                    <a:solidFill>
                      <a:srgbClr val="FB5F80"/>
                    </a:solidFill>
                  </a:rPr>
                  <a:t>で</a:t>
                </a:r>
                <a14:m>
                  <m:oMath xmlns:m="http://schemas.openxmlformats.org/officeDocument/2006/math">
                    <m:sSub>
                      <m:sSubPr>
                        <m:ctrlPr>
                          <a:rPr kumimoji="1" lang="en-US" altLang="ja-JP" b="0" i="1" smtClean="0">
                            <a:solidFill>
                              <a:srgbClr val="FB5F80"/>
                            </a:solidFill>
                            <a:latin typeface="Cambria Math" panose="02040503050406030204" pitchFamily="18" charset="0"/>
                          </a:rPr>
                        </m:ctrlPr>
                      </m:sSubPr>
                      <m:e>
                        <m:r>
                          <a:rPr kumimoji="1" lang="en-US" altLang="ja-JP" b="0" i="1" smtClean="0">
                            <a:solidFill>
                              <a:srgbClr val="FB5F80"/>
                            </a:solidFill>
                            <a:latin typeface="Cambria Math" panose="02040503050406030204" pitchFamily="18" charset="0"/>
                          </a:rPr>
                          <m:t>𝑖</m:t>
                        </m:r>
                      </m:e>
                      <m:sub>
                        <m:r>
                          <a:rPr kumimoji="1" lang="en-US" altLang="ja-JP" b="0" i="1" smtClean="0">
                            <a:solidFill>
                              <a:srgbClr val="FB5F80"/>
                            </a:solidFill>
                            <a:latin typeface="Cambria Math" panose="02040503050406030204" pitchFamily="18" charset="0"/>
                          </a:rPr>
                          <m:t>𝑙𝑒𝑎𝑘</m:t>
                        </m:r>
                      </m:sub>
                    </m:sSub>
                    <m:r>
                      <a:rPr kumimoji="1" lang="en-US" altLang="ja-JP" b="0" i="1" smtClean="0">
                        <a:solidFill>
                          <a:srgbClr val="FB5F80"/>
                        </a:solidFill>
                        <a:latin typeface="Cambria Math" panose="02040503050406030204" pitchFamily="18" charset="0"/>
                      </a:rPr>
                      <m:t>~100</m:t>
                    </m:r>
                    <m:r>
                      <m:rPr>
                        <m:sty m:val="p"/>
                      </m:rPr>
                      <a:rPr kumimoji="1" lang="en-US" altLang="ja-JP" b="0" i="0" smtClean="0">
                        <a:solidFill>
                          <a:srgbClr val="FB5F80"/>
                        </a:solidFill>
                        <a:latin typeface="Cambria Math" panose="02040503050406030204" pitchFamily="18" charset="0"/>
                      </a:rPr>
                      <m:t>pA</m:t>
                    </m:r>
                  </m:oMath>
                </a14:m>
                <a:r>
                  <a:rPr kumimoji="1" lang="ja-JP" altLang="en-US" dirty="0">
                    <a:solidFill>
                      <a:srgbClr val="FB5F80"/>
                    </a:solidFill>
                  </a:rPr>
                  <a:t>を達成！</a:t>
                </a:r>
              </a:p>
            </p:txBody>
          </p:sp>
        </mc:Choice>
        <mc:Fallback xmlns="">
          <p:sp>
            <p:nvSpPr>
              <p:cNvPr id="7" name="テキスト ボックス 6"/>
              <p:cNvSpPr txBox="1">
                <a:spLocks noRot="1" noChangeAspect="1" noMove="1" noResize="1" noEditPoints="1" noAdjustHandles="1" noChangeArrowheads="1" noChangeShapeType="1" noTextEdit="1"/>
              </p:cNvSpPr>
              <p:nvPr/>
            </p:nvSpPr>
            <p:spPr>
              <a:xfrm>
                <a:off x="279847" y="6289948"/>
                <a:ext cx="5408917" cy="369332"/>
              </a:xfrm>
              <a:prstGeom prst="rect">
                <a:avLst/>
              </a:prstGeom>
              <a:blipFill>
                <a:blip r:embed="rId5"/>
                <a:stretch>
                  <a:fillRect l="-937" t="-10000" b="-26667"/>
                </a:stretch>
              </a:blipFill>
            </p:spPr>
            <p:txBody>
              <a:bodyPr/>
              <a:lstStyle/>
              <a:p>
                <a:r>
                  <a:rPr lang="ja-JP" altLang="en-US">
                    <a:noFill/>
                  </a:rPr>
                  <a:t> </a:t>
                </a:r>
              </a:p>
            </p:txBody>
          </p:sp>
        </mc:Fallback>
      </mc:AlternateContent>
      <p:graphicFrame>
        <p:nvGraphicFramePr>
          <p:cNvPr id="3" name="表 2">
            <a:extLst>
              <a:ext uri="{FF2B5EF4-FFF2-40B4-BE49-F238E27FC236}">
                <a16:creationId xmlns:a16="http://schemas.microsoft.com/office/drawing/2014/main" id="{09272C0D-5117-44AF-890D-32D9EC811EB9}"/>
              </a:ext>
            </a:extLst>
          </p:cNvPr>
          <p:cNvGraphicFramePr>
            <a:graphicFrameLocks noGrp="1"/>
          </p:cNvGraphicFramePr>
          <p:nvPr>
            <p:extLst>
              <p:ext uri="{D42A27DB-BD31-4B8C-83A1-F6EECF244321}">
                <p14:modId xmlns:p14="http://schemas.microsoft.com/office/powerpoint/2010/main" val="2830428311"/>
              </p:ext>
            </p:extLst>
          </p:nvPr>
        </p:nvGraphicFramePr>
        <p:xfrm>
          <a:off x="5688764" y="5020962"/>
          <a:ext cx="3395228" cy="1752600"/>
        </p:xfrm>
        <a:graphic>
          <a:graphicData uri="http://schemas.openxmlformats.org/drawingml/2006/table">
            <a:tbl>
              <a:tblPr firstRow="1" bandRow="1">
                <a:tableStyleId>{5C22544A-7EE6-4342-B048-85BDC9FD1C3A}</a:tableStyleId>
              </a:tblPr>
              <a:tblGrid>
                <a:gridCol w="1494753">
                  <a:extLst>
                    <a:ext uri="{9D8B030D-6E8A-4147-A177-3AD203B41FA5}">
                      <a16:colId xmlns:a16="http://schemas.microsoft.com/office/drawing/2014/main" val="4049276566"/>
                    </a:ext>
                  </a:extLst>
                </a:gridCol>
                <a:gridCol w="1900475">
                  <a:extLst>
                    <a:ext uri="{9D8B030D-6E8A-4147-A177-3AD203B41FA5}">
                      <a16:colId xmlns:a16="http://schemas.microsoft.com/office/drawing/2014/main" val="1245353521"/>
                    </a:ext>
                  </a:extLst>
                </a:gridCol>
              </a:tblGrid>
              <a:tr h="370840">
                <a:tc>
                  <a:txBody>
                    <a:bodyPr/>
                    <a:lstStyle/>
                    <a:p>
                      <a:pPr algn="ctr"/>
                      <a:r>
                        <a:rPr kumimoji="1" lang="en-US" altLang="ja-JP" dirty="0" err="1"/>
                        <a:t>Nb</a:t>
                      </a:r>
                      <a:r>
                        <a:rPr kumimoji="1" lang="en-US" altLang="ja-JP" dirty="0"/>
                        <a:t>/Al-STJ size</a:t>
                      </a:r>
                      <a:endParaRPr kumimoji="1" lang="ja-JP" altLang="en-US" dirty="0"/>
                    </a:p>
                  </a:txBody>
                  <a:tcPr/>
                </a:tc>
                <a:tc>
                  <a:txBody>
                    <a:bodyPr/>
                    <a:lstStyle/>
                    <a:p>
                      <a:pPr algn="ctr"/>
                      <a:r>
                        <a:rPr kumimoji="1" lang="en-US" altLang="ja-JP" dirty="0"/>
                        <a:t>Leak current @300mK</a:t>
                      </a:r>
                      <a:endParaRPr kumimoji="1" lang="ja-JP" altLang="en-US" dirty="0"/>
                    </a:p>
                  </a:txBody>
                  <a:tcPr/>
                </a:tc>
                <a:extLst>
                  <a:ext uri="{0D108BD9-81ED-4DB2-BD59-A6C34878D82A}">
                    <a16:rowId xmlns:a16="http://schemas.microsoft.com/office/drawing/2014/main" val="194126366"/>
                  </a:ext>
                </a:extLst>
              </a:tr>
              <a:tr h="370840">
                <a:tc>
                  <a:txBody>
                    <a:bodyPr/>
                    <a:lstStyle/>
                    <a:p>
                      <a:pPr algn="ctr"/>
                      <a:r>
                        <a:rPr kumimoji="1" lang="en-US" altLang="ja-JP" dirty="0"/>
                        <a:t>50μm</a:t>
                      </a:r>
                      <a:r>
                        <a:rPr kumimoji="1" lang="ja-JP" altLang="en-US" dirty="0"/>
                        <a:t>✕</a:t>
                      </a:r>
                      <a:r>
                        <a:rPr kumimoji="1" lang="en-US" altLang="ja-JP" dirty="0"/>
                        <a:t>50μm</a:t>
                      </a:r>
                      <a:endParaRPr kumimoji="1" lang="ja-JP" altLang="en-US" dirty="0"/>
                    </a:p>
                  </a:txBody>
                  <a:tcPr/>
                </a:tc>
                <a:tc>
                  <a:txBody>
                    <a:bodyPr/>
                    <a:lstStyle/>
                    <a:p>
                      <a:pPr algn="ctr"/>
                      <a:r>
                        <a:rPr kumimoji="1" lang="en-US" altLang="ja-JP" dirty="0"/>
                        <a:t>224±29pA</a:t>
                      </a:r>
                      <a:endParaRPr kumimoji="1" lang="ja-JP" altLang="en-US" dirty="0"/>
                    </a:p>
                  </a:txBody>
                  <a:tcPr/>
                </a:tc>
                <a:extLst>
                  <a:ext uri="{0D108BD9-81ED-4DB2-BD59-A6C34878D82A}">
                    <a16:rowId xmlns:a16="http://schemas.microsoft.com/office/drawing/2014/main" val="78566570"/>
                  </a:ext>
                </a:extLst>
              </a:tr>
              <a:tr h="370840">
                <a:tc>
                  <a:txBody>
                    <a:bodyPr/>
                    <a:lstStyle/>
                    <a:p>
                      <a:pPr algn="ctr"/>
                      <a:r>
                        <a:rPr kumimoji="1" lang="en-US" altLang="ja-JP" dirty="0"/>
                        <a:t>20μm</a:t>
                      </a:r>
                      <a:r>
                        <a:rPr kumimoji="1" lang="ja-JP" altLang="en-US" dirty="0"/>
                        <a:t>✕</a:t>
                      </a:r>
                      <a:r>
                        <a:rPr kumimoji="1" lang="en-US" altLang="ja-JP" dirty="0"/>
                        <a:t>20μm</a:t>
                      </a:r>
                      <a:endParaRPr kumimoji="1" lang="ja-JP" altLang="en-US" dirty="0"/>
                    </a:p>
                  </a:txBody>
                  <a:tcPr/>
                </a:tc>
                <a:tc>
                  <a:txBody>
                    <a:bodyPr/>
                    <a:lstStyle/>
                    <a:p>
                      <a:pPr algn="ctr"/>
                      <a:r>
                        <a:rPr kumimoji="1" lang="en-US" altLang="ja-JP" dirty="0">
                          <a:solidFill>
                            <a:srgbClr val="FB5F80"/>
                          </a:solidFill>
                        </a:rPr>
                        <a:t>39±13pA</a:t>
                      </a:r>
                      <a:endParaRPr kumimoji="1" lang="ja-JP" altLang="en-US" dirty="0">
                        <a:solidFill>
                          <a:srgbClr val="FB5F80"/>
                        </a:solidFill>
                      </a:endParaRPr>
                    </a:p>
                  </a:txBody>
                  <a:tcPr/>
                </a:tc>
                <a:extLst>
                  <a:ext uri="{0D108BD9-81ED-4DB2-BD59-A6C34878D82A}">
                    <a16:rowId xmlns:a16="http://schemas.microsoft.com/office/drawing/2014/main" val="3538769004"/>
                  </a:ext>
                </a:extLst>
              </a:tr>
              <a:tr h="370840">
                <a:tc>
                  <a:txBody>
                    <a:bodyPr/>
                    <a:lstStyle/>
                    <a:p>
                      <a:pPr algn="ctr"/>
                      <a:r>
                        <a:rPr kumimoji="1" lang="en-US" altLang="ja-JP" dirty="0"/>
                        <a:t>10μm</a:t>
                      </a:r>
                      <a:r>
                        <a:rPr kumimoji="1" lang="ja-JP" altLang="en-US" dirty="0"/>
                        <a:t>✕</a:t>
                      </a:r>
                      <a:r>
                        <a:rPr kumimoji="1" lang="en-US" altLang="ja-JP" dirty="0"/>
                        <a:t>10μm</a:t>
                      </a:r>
                      <a:endParaRPr kumimoji="1" lang="ja-JP" altLang="en-US" dirty="0"/>
                    </a:p>
                  </a:txBody>
                  <a:tcPr/>
                </a:tc>
                <a:tc>
                  <a:txBody>
                    <a:bodyPr/>
                    <a:lstStyle/>
                    <a:p>
                      <a:pPr algn="ctr"/>
                      <a:r>
                        <a:rPr kumimoji="1" lang="en-US" altLang="ja-JP" dirty="0">
                          <a:solidFill>
                            <a:srgbClr val="FB5F80"/>
                          </a:solidFill>
                        </a:rPr>
                        <a:t>14±7pA</a:t>
                      </a:r>
                      <a:endParaRPr kumimoji="1" lang="ja-JP" altLang="en-US" dirty="0">
                        <a:solidFill>
                          <a:srgbClr val="FB5F80"/>
                        </a:solidFill>
                      </a:endParaRPr>
                    </a:p>
                  </a:txBody>
                  <a:tcPr/>
                </a:tc>
                <a:extLst>
                  <a:ext uri="{0D108BD9-81ED-4DB2-BD59-A6C34878D82A}">
                    <a16:rowId xmlns:a16="http://schemas.microsoft.com/office/drawing/2014/main" val="1034851430"/>
                  </a:ext>
                </a:extLst>
              </a:tr>
            </a:tbl>
          </a:graphicData>
        </a:graphic>
      </p:graphicFrame>
      <p:sp>
        <p:nvSpPr>
          <p:cNvPr id="15" name="スライド番号プレースホルダー 14">
            <a:extLst>
              <a:ext uri="{FF2B5EF4-FFF2-40B4-BE49-F238E27FC236}">
                <a16:creationId xmlns:a16="http://schemas.microsoft.com/office/drawing/2014/main" id="{0A381167-9B9C-4DCF-8FAB-4ACE41722605}"/>
              </a:ext>
            </a:extLst>
          </p:cNvPr>
          <p:cNvSpPr>
            <a:spLocks noGrp="1"/>
          </p:cNvSpPr>
          <p:nvPr>
            <p:ph type="sldNum" sz="quarter" idx="12"/>
          </p:nvPr>
        </p:nvSpPr>
        <p:spPr/>
        <p:txBody>
          <a:bodyPr/>
          <a:lstStyle/>
          <a:p>
            <a:fld id="{D57F1E4F-1CFF-5643-939E-217C01CDF565}" type="slidenum">
              <a:rPr lang="en-US" smtClean="0"/>
              <a:pPr/>
              <a:t>41</a:t>
            </a:fld>
            <a:endParaRPr lang="en-US" dirty="0"/>
          </a:p>
        </p:txBody>
      </p:sp>
      <p:sp>
        <p:nvSpPr>
          <p:cNvPr id="14" name="下矢印 10">
            <a:extLst>
              <a:ext uri="{FF2B5EF4-FFF2-40B4-BE49-F238E27FC236}">
                <a16:creationId xmlns:a16="http://schemas.microsoft.com/office/drawing/2014/main" id="{27ECD624-7584-C74F-8245-EF9758C111B0}"/>
              </a:ext>
            </a:extLst>
          </p:cNvPr>
          <p:cNvSpPr/>
          <p:nvPr/>
        </p:nvSpPr>
        <p:spPr>
          <a:xfrm rot="16200000">
            <a:off x="1111232" y="5606999"/>
            <a:ext cx="537298" cy="719925"/>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123041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CB780-D824-43EA-B782-29F37AD09D41}"/>
              </a:ext>
            </a:extLst>
          </p:cNvPr>
          <p:cNvSpPr>
            <a:spLocks noGrp="1"/>
          </p:cNvSpPr>
          <p:nvPr>
            <p:ph type="title"/>
          </p:nvPr>
        </p:nvSpPr>
        <p:spPr>
          <a:xfrm>
            <a:off x="581192" y="198720"/>
            <a:ext cx="7989752" cy="1083329"/>
          </a:xfrm>
        </p:spPr>
        <p:txBody>
          <a:bodyPr/>
          <a:lstStyle/>
          <a:p>
            <a:r>
              <a:rPr kumimoji="1" lang="ja-JP" altLang="en-US" dirty="0"/>
              <a:t>信号電荷</a:t>
            </a:r>
            <a:r>
              <a:rPr kumimoji="1" lang="en-US" altLang="ja-JP" dirty="0"/>
              <a:t>101fC</a:t>
            </a:r>
            <a:r>
              <a:rPr kumimoji="1" lang="ja-JP" altLang="en-US" dirty="0"/>
              <a:t>に対する増幅試験結果</a:t>
            </a:r>
          </a:p>
        </p:txBody>
      </p:sp>
      <p:sp>
        <p:nvSpPr>
          <p:cNvPr id="4" name="スライド番号プレースホルダー 3">
            <a:extLst>
              <a:ext uri="{FF2B5EF4-FFF2-40B4-BE49-F238E27FC236}">
                <a16:creationId xmlns:a16="http://schemas.microsoft.com/office/drawing/2014/main" id="{E4D923DD-CEE2-4DC4-B6FD-DD4DAA69157A}"/>
              </a:ext>
            </a:extLst>
          </p:cNvPr>
          <p:cNvSpPr>
            <a:spLocks noGrp="1"/>
          </p:cNvSpPr>
          <p:nvPr>
            <p:ph type="sldNum" sz="quarter" idx="12"/>
          </p:nvPr>
        </p:nvSpPr>
        <p:spPr>
          <a:xfrm>
            <a:off x="8358979" y="6479816"/>
            <a:ext cx="770468" cy="365125"/>
          </a:xfrm>
        </p:spPr>
        <p:txBody>
          <a:bodyPr/>
          <a:lstStyle/>
          <a:p>
            <a:fld id="{D57F1E4F-1CFF-5643-939E-217C01CDF565}" type="slidenum">
              <a:rPr lang="en-US" smtClean="0"/>
              <a:pPr/>
              <a:t>42</a:t>
            </a:fld>
            <a:endParaRPr lang="en-US" dirty="0"/>
          </a:p>
        </p:txBody>
      </p:sp>
      <p:grpSp>
        <p:nvGrpSpPr>
          <p:cNvPr id="12" name="グループ化 11">
            <a:extLst>
              <a:ext uri="{FF2B5EF4-FFF2-40B4-BE49-F238E27FC236}">
                <a16:creationId xmlns:a16="http://schemas.microsoft.com/office/drawing/2014/main" id="{93B73376-F455-42D6-9DD5-EA5C31E3BB4C}"/>
              </a:ext>
            </a:extLst>
          </p:cNvPr>
          <p:cNvGrpSpPr/>
          <p:nvPr/>
        </p:nvGrpSpPr>
        <p:grpSpPr>
          <a:xfrm>
            <a:off x="4996246" y="4059027"/>
            <a:ext cx="3959896" cy="2758416"/>
            <a:chOff x="-3797716" y="851782"/>
            <a:chExt cx="4416676" cy="3160242"/>
          </a:xfrm>
        </p:grpSpPr>
        <p:sp>
          <p:nvSpPr>
            <p:cNvPr id="11" name="正方形/長方形 10">
              <a:extLst>
                <a:ext uri="{FF2B5EF4-FFF2-40B4-BE49-F238E27FC236}">
                  <a16:creationId xmlns:a16="http://schemas.microsoft.com/office/drawing/2014/main" id="{89D918DF-D88E-4EEA-AC81-92E89361E2DB}"/>
                </a:ext>
              </a:extLst>
            </p:cNvPr>
            <p:cNvSpPr/>
            <p:nvPr/>
          </p:nvSpPr>
          <p:spPr>
            <a:xfrm>
              <a:off x="-3260533" y="1021950"/>
              <a:ext cx="3260533" cy="2871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7" name="グループ化 56">
              <a:extLst>
                <a:ext uri="{FF2B5EF4-FFF2-40B4-BE49-F238E27FC236}">
                  <a16:creationId xmlns:a16="http://schemas.microsoft.com/office/drawing/2014/main" id="{6074C549-4B63-4850-936C-FB05BAF68123}"/>
                </a:ext>
              </a:extLst>
            </p:cNvPr>
            <p:cNvGrpSpPr/>
            <p:nvPr/>
          </p:nvGrpSpPr>
          <p:grpSpPr>
            <a:xfrm>
              <a:off x="-3797716" y="851782"/>
              <a:ext cx="4416676" cy="3160242"/>
              <a:chOff x="4514277" y="1841291"/>
              <a:chExt cx="4416676" cy="3160242"/>
            </a:xfrm>
          </p:grpSpPr>
          <p:sp>
            <p:nvSpPr>
              <p:cNvPr id="58" name="フローチャート: 手操作入力 57">
                <a:extLst>
                  <a:ext uri="{FF2B5EF4-FFF2-40B4-BE49-F238E27FC236}">
                    <a16:creationId xmlns:a16="http://schemas.microsoft.com/office/drawing/2014/main" id="{71F6AFEA-250E-4F44-834D-E7DE15C92693}"/>
                  </a:ext>
                </a:extLst>
              </p:cNvPr>
              <p:cNvSpPr/>
              <p:nvPr/>
            </p:nvSpPr>
            <p:spPr>
              <a:xfrm rot="16200000" flipH="1">
                <a:off x="6991708" y="3605095"/>
                <a:ext cx="1313390" cy="924076"/>
              </a:xfrm>
              <a:prstGeom prst="flowChartManualInput">
                <a:avLst/>
              </a:prstGeom>
              <a:solidFill>
                <a:srgbClr val="F8F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9" name="Group 4">
                <a:extLst>
                  <a:ext uri="{FF2B5EF4-FFF2-40B4-BE49-F238E27FC236}">
                    <a16:creationId xmlns:a16="http://schemas.microsoft.com/office/drawing/2014/main" id="{36F4FAAB-D9D8-4E38-96B9-60E44C528036}"/>
                  </a:ext>
                </a:extLst>
              </p:cNvPr>
              <p:cNvGrpSpPr>
                <a:grpSpLocks noChangeAspect="1"/>
              </p:cNvGrpSpPr>
              <p:nvPr/>
            </p:nvGrpSpPr>
            <p:grpSpPr bwMode="auto">
              <a:xfrm>
                <a:off x="4828335" y="1844341"/>
                <a:ext cx="3428281" cy="3141095"/>
                <a:chOff x="2116" y="1460"/>
                <a:chExt cx="1528" cy="1400"/>
              </a:xfrm>
            </p:grpSpPr>
            <p:sp>
              <p:nvSpPr>
                <p:cNvPr id="67" name="AutoShape 3">
                  <a:extLst>
                    <a:ext uri="{FF2B5EF4-FFF2-40B4-BE49-F238E27FC236}">
                      <a16:creationId xmlns:a16="http://schemas.microsoft.com/office/drawing/2014/main" id="{1D18B4D5-B86B-491E-847F-58C430E87D6A}"/>
                    </a:ext>
                  </a:extLst>
                </p:cNvPr>
                <p:cNvSpPr>
                  <a:spLocks noChangeAspect="1" noChangeArrowheads="1" noTextEdit="1"/>
                </p:cNvSpPr>
                <p:nvPr/>
              </p:nvSpPr>
              <p:spPr bwMode="auto">
                <a:xfrm>
                  <a:off x="2116" y="1460"/>
                  <a:ext cx="1528" cy="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pic>
              <p:nvPicPr>
                <p:cNvPr id="68" name="Picture 5">
                  <a:extLst>
                    <a:ext uri="{FF2B5EF4-FFF2-40B4-BE49-F238E27FC236}">
                      <a16:creationId xmlns:a16="http://schemas.microsoft.com/office/drawing/2014/main" id="{3C4DE017-9B11-4028-8867-33A20629265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16" y="1460"/>
                  <a:ext cx="1532" cy="1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 name="テキスト ボックス 60">
                <a:extLst>
                  <a:ext uri="{FF2B5EF4-FFF2-40B4-BE49-F238E27FC236}">
                    <a16:creationId xmlns:a16="http://schemas.microsoft.com/office/drawing/2014/main" id="{CCC0AF05-9249-404D-892F-D4430C93FDBE}"/>
                  </a:ext>
                </a:extLst>
              </p:cNvPr>
              <p:cNvSpPr txBox="1"/>
              <p:nvPr/>
            </p:nvSpPr>
            <p:spPr>
              <a:xfrm>
                <a:off x="5163838" y="4723827"/>
                <a:ext cx="3111600" cy="268740"/>
              </a:xfrm>
              <a:prstGeom prst="rect">
                <a:avLst/>
              </a:prstGeom>
              <a:solidFill>
                <a:schemeClr val="bg1"/>
              </a:solidFill>
            </p:spPr>
            <p:txBody>
              <a:bodyPr wrap="square" rtlCol="0">
                <a:spAutoFit/>
              </a:bodyPr>
              <a:lstStyle/>
              <a:p>
                <a:r>
                  <a:rPr kumimoji="1" lang="en-US" altLang="ja-JP" sz="900" dirty="0"/>
                  <a:t> 0	     0.5             1.0              1.5            </a:t>
                </a:r>
                <a:r>
                  <a:rPr kumimoji="1" lang="ja-JP" altLang="en-US" sz="900" dirty="0"/>
                  <a:t>　</a:t>
                </a:r>
                <a:r>
                  <a:rPr kumimoji="1" lang="en-US" altLang="ja-JP" sz="900" dirty="0"/>
                  <a:t> 2.0</a:t>
                </a:r>
                <a:endParaRPr kumimoji="1" lang="ja-JP" altLang="en-US" sz="900" dirty="0"/>
              </a:p>
            </p:txBody>
          </p:sp>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F61BC408-2AEC-43C0-9CDF-C9EF328F90D4}"/>
                      </a:ext>
                    </a:extLst>
                  </p:cNvPr>
                  <p:cNvSpPr txBox="1"/>
                  <p:nvPr/>
                </p:nvSpPr>
                <p:spPr>
                  <a:xfrm>
                    <a:off x="8049012" y="4613661"/>
                    <a:ext cx="881941" cy="38787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600" b="0" i="1" smtClean="0">
                                  <a:latin typeface="Cambria Math" panose="02040503050406030204" pitchFamily="18" charset="0"/>
                                </a:rPr>
                              </m:ctrlPr>
                            </m:sSubPr>
                            <m:e>
                              <m:r>
                                <m:rPr>
                                  <m:sty m:val="p"/>
                                </m:rPr>
                                <a:rPr kumimoji="1" lang="en-US" altLang="ja-JP" sz="1600" b="0" i="0" smtClean="0">
                                  <a:latin typeface="Cambria Math" panose="02040503050406030204" pitchFamily="18" charset="0"/>
                                </a:rPr>
                                <m:t>V</m:t>
                              </m:r>
                            </m:e>
                            <m:sub>
                              <m:r>
                                <m:rPr>
                                  <m:sty m:val="p"/>
                                </m:rPr>
                                <a:rPr kumimoji="1" lang="en-US" altLang="ja-JP" sz="1600" b="0" i="0" smtClean="0">
                                  <a:latin typeface="Cambria Math" panose="02040503050406030204" pitchFamily="18" charset="0"/>
                                </a:rPr>
                                <m:t>ds</m:t>
                              </m:r>
                            </m:sub>
                          </m:sSub>
                          <m:r>
                            <a:rPr kumimoji="1" lang="en-US" altLang="ja-JP" sz="1600" b="0" i="0" smtClean="0">
                              <a:latin typeface="Cambria Math" panose="02040503050406030204" pitchFamily="18" charset="0"/>
                            </a:rPr>
                            <m:t>[</m:t>
                          </m:r>
                          <m:r>
                            <m:rPr>
                              <m:sty m:val="p"/>
                            </m:rPr>
                            <a:rPr kumimoji="1" lang="en-US" altLang="ja-JP" sz="1600" b="0" i="0" smtClean="0">
                              <a:latin typeface="Cambria Math" panose="02040503050406030204" pitchFamily="18" charset="0"/>
                            </a:rPr>
                            <m:t>V</m:t>
                          </m:r>
                          <m:r>
                            <a:rPr kumimoji="1" lang="en-US" altLang="ja-JP" sz="1600" b="0" i="0" smtClean="0">
                              <a:latin typeface="Cambria Math" panose="02040503050406030204" pitchFamily="18" charset="0"/>
                            </a:rPr>
                            <m:t>]</m:t>
                          </m:r>
                        </m:oMath>
                      </m:oMathPara>
                    </a14:m>
                    <a:endParaRPr kumimoji="1" lang="ja-JP" altLang="en-US" sz="1600" dirty="0"/>
                  </a:p>
                </p:txBody>
              </p:sp>
            </mc:Choice>
            <mc:Fallback xmlns="">
              <p:sp>
                <p:nvSpPr>
                  <p:cNvPr id="62" name="テキスト ボックス 61">
                    <a:extLst>
                      <a:ext uri="{FF2B5EF4-FFF2-40B4-BE49-F238E27FC236}">
                        <a16:creationId xmlns:a16="http://schemas.microsoft.com/office/drawing/2014/main" id="{F61BC408-2AEC-43C0-9CDF-C9EF328F90D4}"/>
                      </a:ext>
                    </a:extLst>
                  </p:cNvPr>
                  <p:cNvSpPr txBox="1">
                    <a:spLocks noRot="1" noChangeAspect="1" noMove="1" noResize="1" noEditPoints="1" noAdjustHandles="1" noChangeArrowheads="1" noChangeShapeType="1" noTextEdit="1"/>
                  </p:cNvSpPr>
                  <p:nvPr/>
                </p:nvSpPr>
                <p:spPr>
                  <a:xfrm>
                    <a:off x="8049012" y="4613661"/>
                    <a:ext cx="881941" cy="387872"/>
                  </a:xfrm>
                  <a:prstGeom prst="rect">
                    <a:avLst/>
                  </a:prstGeom>
                  <a:blipFill>
                    <a:blip r:embed="rId4"/>
                    <a:stretch>
                      <a:fillRect b="-12727"/>
                    </a:stretch>
                  </a:blipFill>
                </p:spPr>
                <p:txBody>
                  <a:bodyPr/>
                  <a:lstStyle/>
                  <a:p>
                    <a:r>
                      <a:rPr lang="ja-JP" altLang="en-US">
                        <a:noFill/>
                      </a:rPr>
                      <a:t> </a:t>
                    </a:r>
                  </a:p>
                </p:txBody>
              </p:sp>
            </mc:Fallback>
          </mc:AlternateContent>
          <p:sp>
            <p:nvSpPr>
              <p:cNvPr id="63" name="テキスト ボックス 62">
                <a:extLst>
                  <a:ext uri="{FF2B5EF4-FFF2-40B4-BE49-F238E27FC236}">
                    <a16:creationId xmlns:a16="http://schemas.microsoft.com/office/drawing/2014/main" id="{4DAED8DD-7708-4945-8A6E-AD23B4A18BEF}"/>
                  </a:ext>
                </a:extLst>
              </p:cNvPr>
              <p:cNvSpPr txBox="1"/>
              <p:nvPr/>
            </p:nvSpPr>
            <p:spPr>
              <a:xfrm>
                <a:off x="4777835" y="2063797"/>
                <a:ext cx="406420" cy="2732737"/>
              </a:xfrm>
              <a:prstGeom prst="rect">
                <a:avLst/>
              </a:prstGeom>
              <a:solidFill>
                <a:schemeClr val="bg1"/>
              </a:solidFill>
            </p:spPr>
            <p:txBody>
              <a:bodyPr wrap="square" rtlCol="0">
                <a:spAutoFit/>
              </a:bodyPr>
              <a:lstStyle/>
              <a:p>
                <a:pPr algn="r"/>
                <a:endParaRPr kumimoji="1" lang="en-US" altLang="ja-JP" sz="1000" dirty="0"/>
              </a:p>
              <a:p>
                <a:pPr algn="r"/>
                <a:r>
                  <a:rPr kumimoji="1" lang="en-US" altLang="ja-JP" sz="1000" dirty="0"/>
                  <a:t>0.6</a:t>
                </a:r>
              </a:p>
              <a:p>
                <a:pPr algn="r"/>
                <a:endParaRPr kumimoji="1" lang="en-US" altLang="ja-JP" sz="700" dirty="0"/>
              </a:p>
              <a:p>
                <a:pPr algn="r"/>
                <a:endParaRPr kumimoji="1" lang="en-US" altLang="ja-JP" sz="600" dirty="0"/>
              </a:p>
              <a:p>
                <a:pPr algn="r"/>
                <a:r>
                  <a:rPr kumimoji="1" lang="en-US" altLang="ja-JP" sz="1000" dirty="0"/>
                  <a:t>0.5</a:t>
                </a:r>
              </a:p>
              <a:p>
                <a:pPr algn="r"/>
                <a:endParaRPr kumimoji="1" lang="en-US" altLang="ja-JP" sz="1000" dirty="0"/>
              </a:p>
              <a:p>
                <a:pPr algn="r"/>
                <a:endParaRPr kumimoji="1" lang="en-US" altLang="ja-JP" sz="200" dirty="0"/>
              </a:p>
              <a:p>
                <a:pPr algn="r"/>
                <a:r>
                  <a:rPr kumimoji="1" lang="en-US" altLang="ja-JP" sz="1000" dirty="0"/>
                  <a:t>0.4</a:t>
                </a:r>
              </a:p>
              <a:p>
                <a:pPr algn="r"/>
                <a:endParaRPr kumimoji="1" lang="en-US" altLang="ja-JP" sz="1100" dirty="0"/>
              </a:p>
              <a:p>
                <a:pPr algn="r"/>
                <a:r>
                  <a:rPr kumimoji="1" lang="en-US" altLang="ja-JP" sz="1000" dirty="0"/>
                  <a:t>0.3</a:t>
                </a:r>
              </a:p>
              <a:p>
                <a:pPr algn="r"/>
                <a:endParaRPr kumimoji="1" lang="en-US" altLang="ja-JP" sz="1000" dirty="0"/>
              </a:p>
              <a:p>
                <a:pPr algn="r"/>
                <a:endParaRPr kumimoji="1" lang="en-US" altLang="ja-JP" sz="200" dirty="0"/>
              </a:p>
              <a:p>
                <a:pPr algn="r"/>
                <a:r>
                  <a:rPr kumimoji="1" lang="en-US" altLang="ja-JP" sz="1000" dirty="0"/>
                  <a:t>0.2</a:t>
                </a:r>
              </a:p>
              <a:p>
                <a:pPr algn="r"/>
                <a:endParaRPr kumimoji="1" lang="en-US" altLang="ja-JP" sz="1100" dirty="0"/>
              </a:p>
              <a:p>
                <a:pPr algn="r"/>
                <a:r>
                  <a:rPr kumimoji="1" lang="en-US" altLang="ja-JP" sz="1000" dirty="0"/>
                  <a:t>0.1</a:t>
                </a:r>
              </a:p>
              <a:p>
                <a:pPr algn="r"/>
                <a:endParaRPr kumimoji="1" lang="en-US" altLang="ja-JP" sz="1000" dirty="0"/>
              </a:p>
              <a:p>
                <a:pPr algn="r"/>
                <a:r>
                  <a:rPr kumimoji="1" lang="en-US" altLang="ja-JP" sz="1000" dirty="0"/>
                  <a:t>0</a:t>
                </a:r>
                <a:endParaRPr kumimoji="1" lang="ja-JP" altLang="en-US" sz="1000" dirty="0"/>
              </a:p>
            </p:txBody>
          </p:sp>
          <mc:AlternateContent xmlns:mc="http://schemas.openxmlformats.org/markup-compatibility/2006" xmlns:a14="http://schemas.microsoft.com/office/drawing/2010/main">
            <mc:Choice Requires="a14">
              <p:sp>
                <p:nvSpPr>
                  <p:cNvPr id="64" name="テキスト ボックス 63">
                    <a:extLst>
                      <a:ext uri="{FF2B5EF4-FFF2-40B4-BE49-F238E27FC236}">
                        <a16:creationId xmlns:a16="http://schemas.microsoft.com/office/drawing/2014/main" id="{1F6FF414-1B0F-4816-9A32-735D69D53B8E}"/>
                      </a:ext>
                    </a:extLst>
                  </p:cNvPr>
                  <p:cNvSpPr txBox="1"/>
                  <p:nvPr/>
                </p:nvSpPr>
                <p:spPr>
                  <a:xfrm rot="16200000">
                    <a:off x="4170932" y="2363146"/>
                    <a:ext cx="1064298" cy="37760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600" b="0" i="1" smtClean="0">
                                  <a:latin typeface="Cambria Math" panose="02040503050406030204" pitchFamily="18" charset="0"/>
                                </a:rPr>
                              </m:ctrlPr>
                            </m:sSubPr>
                            <m:e>
                              <m:r>
                                <m:rPr>
                                  <m:sty m:val="p"/>
                                </m:rPr>
                                <a:rPr kumimoji="1" lang="en-US" altLang="ja-JP" sz="1600" b="0" i="0" smtClean="0">
                                  <a:latin typeface="Cambria Math" panose="02040503050406030204" pitchFamily="18" charset="0"/>
                                </a:rPr>
                                <m:t>I</m:t>
                              </m:r>
                            </m:e>
                            <m:sub>
                              <m:r>
                                <m:rPr>
                                  <m:sty m:val="p"/>
                                </m:rPr>
                                <a:rPr kumimoji="1" lang="en-US" altLang="ja-JP" sz="1600" b="0" i="0" smtClean="0">
                                  <a:latin typeface="Cambria Math" panose="02040503050406030204" pitchFamily="18" charset="0"/>
                                </a:rPr>
                                <m:t>ds</m:t>
                              </m:r>
                            </m:sub>
                          </m:sSub>
                          <m:r>
                            <a:rPr kumimoji="1" lang="en-US" altLang="ja-JP" sz="1600" b="0" i="0" smtClean="0">
                              <a:latin typeface="Cambria Math" panose="02040503050406030204" pitchFamily="18" charset="0"/>
                            </a:rPr>
                            <m:t>[</m:t>
                          </m:r>
                          <m:r>
                            <m:rPr>
                              <m:sty m:val="p"/>
                            </m:rPr>
                            <a:rPr kumimoji="1" lang="en-US" altLang="ja-JP" sz="1600" b="0" i="0" smtClean="0">
                              <a:latin typeface="Cambria Math" panose="02040503050406030204" pitchFamily="18" charset="0"/>
                            </a:rPr>
                            <m:t>mA</m:t>
                          </m:r>
                          <m:r>
                            <a:rPr kumimoji="1" lang="en-US" altLang="ja-JP" sz="1600" b="0" i="0" smtClean="0">
                              <a:latin typeface="Cambria Math" panose="02040503050406030204" pitchFamily="18" charset="0"/>
                            </a:rPr>
                            <m:t>]</m:t>
                          </m:r>
                        </m:oMath>
                      </m:oMathPara>
                    </a14:m>
                    <a:endParaRPr kumimoji="1" lang="ja-JP" altLang="en-US" sz="1600" dirty="0"/>
                  </a:p>
                </p:txBody>
              </p:sp>
            </mc:Choice>
            <mc:Fallback xmlns="">
              <p:sp>
                <p:nvSpPr>
                  <p:cNvPr id="64" name="テキスト ボックス 63">
                    <a:extLst>
                      <a:ext uri="{FF2B5EF4-FFF2-40B4-BE49-F238E27FC236}">
                        <a16:creationId xmlns:a16="http://schemas.microsoft.com/office/drawing/2014/main" id="{1F6FF414-1B0F-4816-9A32-735D69D53B8E}"/>
                      </a:ext>
                    </a:extLst>
                  </p:cNvPr>
                  <p:cNvSpPr txBox="1">
                    <a:spLocks noRot="1" noChangeAspect="1" noMove="1" noResize="1" noEditPoints="1" noAdjustHandles="1" noChangeArrowheads="1" noChangeShapeType="1" noTextEdit="1"/>
                  </p:cNvSpPr>
                  <p:nvPr/>
                </p:nvSpPr>
                <p:spPr>
                  <a:xfrm rot="16200000">
                    <a:off x="4170932" y="2363146"/>
                    <a:ext cx="1064298" cy="377607"/>
                  </a:xfrm>
                  <a:prstGeom prst="rect">
                    <a:avLst/>
                  </a:prstGeom>
                  <a:blipFill>
                    <a:blip r:embed="rId5"/>
                    <a:stretch>
                      <a:fillRect r="-12727"/>
                    </a:stretch>
                  </a:blipFill>
                </p:spPr>
                <p:txBody>
                  <a:bodyPr/>
                  <a:lstStyle/>
                  <a:p>
                    <a:r>
                      <a:rPr lang="ja-JP" altLang="en-US">
                        <a:noFill/>
                      </a:rPr>
                      <a:t> </a:t>
                    </a:r>
                  </a:p>
                </p:txBody>
              </p:sp>
            </mc:Fallback>
          </mc:AlternateContent>
          <p:sp>
            <p:nvSpPr>
              <p:cNvPr id="65" name="テキスト ボックス 64">
                <a:extLst>
                  <a:ext uri="{FF2B5EF4-FFF2-40B4-BE49-F238E27FC236}">
                    <a16:creationId xmlns:a16="http://schemas.microsoft.com/office/drawing/2014/main" id="{24E18872-A9FE-41E5-A140-8693BAD46048}"/>
                  </a:ext>
                </a:extLst>
              </p:cNvPr>
              <p:cNvSpPr txBox="1"/>
              <p:nvPr/>
            </p:nvSpPr>
            <p:spPr>
              <a:xfrm>
                <a:off x="5176854" y="1841291"/>
                <a:ext cx="248786" cy="369332"/>
              </a:xfrm>
              <a:prstGeom prst="rect">
                <a:avLst/>
              </a:prstGeom>
              <a:solidFill>
                <a:schemeClr val="bg1"/>
              </a:solidFill>
            </p:spPr>
            <p:txBody>
              <a:bodyPr wrap="none" rtlCol="0">
                <a:spAutoFit/>
              </a:bodyPr>
              <a:lstStyle/>
              <a:p>
                <a:r>
                  <a:rPr kumimoji="1" lang="en-US" altLang="ja-JP" dirty="0"/>
                  <a:t> </a:t>
                </a:r>
                <a:endParaRPr kumimoji="1" lang="ja-JP" altLang="en-US" dirty="0"/>
              </a:p>
            </p:txBody>
          </p:sp>
          <mc:AlternateContent xmlns:mc="http://schemas.openxmlformats.org/markup-compatibility/2006" xmlns:a14="http://schemas.microsoft.com/office/drawing/2010/main">
            <mc:Choice Requires="a14">
              <p:sp>
                <p:nvSpPr>
                  <p:cNvPr id="66" name="テキスト ボックス 65">
                    <a:extLst>
                      <a:ext uri="{FF2B5EF4-FFF2-40B4-BE49-F238E27FC236}">
                        <a16:creationId xmlns:a16="http://schemas.microsoft.com/office/drawing/2014/main" id="{FAD7471E-EE85-4B15-AEF6-A2394E752CB3}"/>
                      </a:ext>
                    </a:extLst>
                  </p:cNvPr>
                  <p:cNvSpPr txBox="1"/>
                  <p:nvPr/>
                </p:nvSpPr>
                <p:spPr>
                  <a:xfrm>
                    <a:off x="5122889" y="1842278"/>
                    <a:ext cx="3147593" cy="369332"/>
                  </a:xfrm>
                  <a:prstGeom prst="rect">
                    <a:avLst/>
                  </a:prstGeom>
                  <a:solidFill>
                    <a:schemeClr val="bg1"/>
                  </a:solidFill>
                </p:spPr>
                <p:txBody>
                  <a:bodyPr wrap="none" rtlCol="0">
                    <a:spAutoFit/>
                  </a:bodyPr>
                  <a:lstStyle/>
                  <a:p>
                    <a:r>
                      <a:rPr kumimoji="1" lang="en-US" altLang="ja-JP" sz="1600" dirty="0">
                        <a:solidFill>
                          <a:schemeClr val="tx1">
                            <a:lumMod val="65000"/>
                            <a:lumOff val="35000"/>
                          </a:schemeClr>
                        </a:solidFill>
                      </a:rPr>
                      <a:t>N-</a:t>
                    </a:r>
                    <a:r>
                      <a:rPr kumimoji="1" lang="en-US" altLang="ja-JP" sz="1600" dirty="0" err="1">
                        <a:solidFill>
                          <a:schemeClr val="tx1">
                            <a:lumMod val="65000"/>
                            <a:lumOff val="35000"/>
                          </a:schemeClr>
                        </a:solidFill>
                      </a:rPr>
                      <a:t>ch</a:t>
                    </a:r>
                    <a:r>
                      <a:rPr kumimoji="1" lang="ja-JP" altLang="en-US" sz="1600" dirty="0">
                        <a:solidFill>
                          <a:schemeClr val="tx1">
                            <a:lumMod val="65000"/>
                            <a:lumOff val="35000"/>
                          </a:schemeClr>
                        </a:solidFill>
                      </a:rPr>
                      <a:t> </a:t>
                    </a:r>
                    <a:r>
                      <a:rPr kumimoji="1" lang="en-US" altLang="ja-JP" sz="1600" dirty="0">
                        <a:solidFill>
                          <a:schemeClr val="tx1">
                            <a:lumMod val="65000"/>
                            <a:lumOff val="35000"/>
                          </a:schemeClr>
                        </a:solidFill>
                      </a:rPr>
                      <a:t>FET</a:t>
                    </a:r>
                    <a:r>
                      <a:rPr kumimoji="1" lang="ja-JP" altLang="en-US" sz="1600" dirty="0">
                        <a:solidFill>
                          <a:schemeClr val="tx1">
                            <a:lumMod val="65000"/>
                            <a:lumOff val="35000"/>
                          </a:schemeClr>
                        </a:solidFill>
                      </a:rPr>
                      <a:t>の</a:t>
                    </a:r>
                    <a14:m>
                      <m:oMath xmlns:m="http://schemas.openxmlformats.org/officeDocument/2006/math">
                        <m:sSub>
                          <m:sSubPr>
                            <m:ctrlPr>
                              <a:rPr kumimoji="1" lang="en-US" altLang="ja-JP" sz="1600" b="0" i="1" smtClean="0">
                                <a:solidFill>
                                  <a:schemeClr val="tx1">
                                    <a:lumMod val="65000"/>
                                    <a:lumOff val="35000"/>
                                  </a:schemeClr>
                                </a:solidFill>
                                <a:latin typeface="Cambria Math" panose="02040503050406030204" pitchFamily="18" charset="0"/>
                              </a:rPr>
                            </m:ctrlPr>
                          </m:sSubPr>
                          <m:e>
                            <m:r>
                              <a:rPr kumimoji="1" lang="en-US" altLang="ja-JP" sz="1600" b="0" i="1" smtClean="0">
                                <a:solidFill>
                                  <a:schemeClr val="tx1">
                                    <a:lumMod val="65000"/>
                                    <a:lumOff val="35000"/>
                                  </a:schemeClr>
                                </a:solidFill>
                                <a:latin typeface="Cambria Math" panose="02040503050406030204" pitchFamily="18" charset="0"/>
                              </a:rPr>
                              <m:t>𝐼</m:t>
                            </m:r>
                          </m:e>
                          <m:sub>
                            <m:r>
                              <m:rPr>
                                <m:sty m:val="p"/>
                              </m:rPr>
                              <a:rPr kumimoji="1" lang="en-US" altLang="ja-JP" sz="1600" b="0" i="0" smtClean="0">
                                <a:solidFill>
                                  <a:schemeClr val="tx1">
                                    <a:lumMod val="65000"/>
                                    <a:lumOff val="35000"/>
                                  </a:schemeClr>
                                </a:solidFill>
                                <a:latin typeface="Cambria Math" panose="02040503050406030204" pitchFamily="18" charset="0"/>
                              </a:rPr>
                              <m:t>ds</m:t>
                            </m:r>
                          </m:sub>
                        </m:sSub>
                        <m:r>
                          <a:rPr kumimoji="1" lang="en-US" altLang="ja-JP" sz="1600" b="0" i="1" smtClean="0">
                            <a:solidFill>
                              <a:schemeClr val="tx1">
                                <a:lumMod val="65000"/>
                                <a:lumOff val="35000"/>
                              </a:schemeClr>
                            </a:solidFill>
                            <a:latin typeface="Cambria Math" panose="02040503050406030204" pitchFamily="18" charset="0"/>
                          </a:rPr>
                          <m:t>−</m:t>
                        </m:r>
                        <m:sSub>
                          <m:sSubPr>
                            <m:ctrlPr>
                              <a:rPr kumimoji="1" lang="en-US" altLang="ja-JP" sz="1600" b="0" i="1" smtClean="0">
                                <a:solidFill>
                                  <a:schemeClr val="tx1">
                                    <a:lumMod val="65000"/>
                                    <a:lumOff val="35000"/>
                                  </a:schemeClr>
                                </a:solidFill>
                                <a:latin typeface="Cambria Math" panose="02040503050406030204" pitchFamily="18" charset="0"/>
                              </a:rPr>
                            </m:ctrlPr>
                          </m:sSubPr>
                          <m:e>
                            <m:r>
                              <a:rPr kumimoji="1" lang="en-US" altLang="ja-JP" sz="1600" b="0" i="1" smtClean="0">
                                <a:solidFill>
                                  <a:schemeClr val="tx1">
                                    <a:lumMod val="65000"/>
                                    <a:lumOff val="35000"/>
                                  </a:schemeClr>
                                </a:solidFill>
                                <a:latin typeface="Cambria Math" panose="02040503050406030204" pitchFamily="18" charset="0"/>
                              </a:rPr>
                              <m:t>𝑉</m:t>
                            </m:r>
                          </m:e>
                          <m:sub>
                            <m:r>
                              <m:rPr>
                                <m:sty m:val="p"/>
                              </m:rPr>
                              <a:rPr kumimoji="1" lang="en-US" altLang="ja-JP" sz="1600" b="0" i="0" smtClean="0">
                                <a:solidFill>
                                  <a:schemeClr val="tx1">
                                    <a:lumMod val="65000"/>
                                    <a:lumOff val="35000"/>
                                  </a:schemeClr>
                                </a:solidFill>
                                <a:latin typeface="Cambria Math" panose="02040503050406030204" pitchFamily="18" charset="0"/>
                              </a:rPr>
                              <m:t>ds</m:t>
                            </m:r>
                          </m:sub>
                        </m:sSub>
                      </m:oMath>
                    </a14:m>
                    <a:r>
                      <a:rPr kumimoji="1" lang="ja-JP" altLang="en-US" sz="1600" dirty="0">
                        <a:solidFill>
                          <a:schemeClr val="tx1">
                            <a:lumMod val="65000"/>
                            <a:lumOff val="35000"/>
                          </a:schemeClr>
                        </a:solidFill>
                      </a:rPr>
                      <a:t>特性＠</a:t>
                    </a:r>
                    <a:r>
                      <a:rPr kumimoji="1" lang="en-US" altLang="ja-JP" sz="1600" dirty="0">
                        <a:solidFill>
                          <a:schemeClr val="tx1">
                            <a:lumMod val="65000"/>
                            <a:lumOff val="35000"/>
                          </a:schemeClr>
                        </a:solidFill>
                        <a:latin typeface="Times New Roman" panose="02020603050405020304" pitchFamily="18" charset="0"/>
                        <a:cs typeface="Times New Roman" panose="02020603050405020304" pitchFamily="18" charset="0"/>
                      </a:rPr>
                      <a:t>3K</a:t>
                    </a:r>
                    <a:endParaRPr kumimoji="1" lang="ja-JP" altLang="en-US" sz="16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mc:Choice>
            <mc:Fallback xmlns="">
              <p:sp>
                <p:nvSpPr>
                  <p:cNvPr id="66" name="テキスト ボックス 65">
                    <a:extLst>
                      <a:ext uri="{FF2B5EF4-FFF2-40B4-BE49-F238E27FC236}">
                        <a16:creationId xmlns:a16="http://schemas.microsoft.com/office/drawing/2014/main" id="{FAD7471E-EE85-4B15-AEF6-A2394E752CB3}"/>
                      </a:ext>
                    </a:extLst>
                  </p:cNvPr>
                  <p:cNvSpPr txBox="1">
                    <a:spLocks noRot="1" noChangeAspect="1" noMove="1" noResize="1" noEditPoints="1" noAdjustHandles="1" noChangeArrowheads="1" noChangeShapeType="1" noTextEdit="1"/>
                  </p:cNvSpPr>
                  <p:nvPr/>
                </p:nvSpPr>
                <p:spPr>
                  <a:xfrm>
                    <a:off x="5122889" y="1842278"/>
                    <a:ext cx="3147593" cy="369332"/>
                  </a:xfrm>
                  <a:prstGeom prst="rect">
                    <a:avLst/>
                  </a:prstGeom>
                  <a:blipFill>
                    <a:blip r:embed="rId6"/>
                    <a:stretch>
                      <a:fillRect l="-1080" t="-9434" r="-432" b="-28302"/>
                    </a:stretch>
                  </a:blipFill>
                </p:spPr>
                <p:txBody>
                  <a:bodyPr/>
                  <a:lstStyle/>
                  <a:p>
                    <a:r>
                      <a:rPr lang="ja-JP" altLang="en-US">
                        <a:noFill/>
                      </a:rPr>
                      <a:t> </a:t>
                    </a:r>
                  </a:p>
                </p:txBody>
              </p:sp>
            </mc:Fallback>
          </mc:AlternateContent>
        </p:grpSp>
      </p:grpSp>
      <p:grpSp>
        <p:nvGrpSpPr>
          <p:cNvPr id="17" name="グループ化 16">
            <a:extLst>
              <a:ext uri="{FF2B5EF4-FFF2-40B4-BE49-F238E27FC236}">
                <a16:creationId xmlns:a16="http://schemas.microsoft.com/office/drawing/2014/main" id="{FCCF0D77-A939-4761-9BD4-2AE2B9BF109E}"/>
              </a:ext>
            </a:extLst>
          </p:cNvPr>
          <p:cNvGrpSpPr/>
          <p:nvPr/>
        </p:nvGrpSpPr>
        <p:grpSpPr>
          <a:xfrm>
            <a:off x="456715" y="1286780"/>
            <a:ext cx="4084315" cy="2784710"/>
            <a:chOff x="186176" y="1287097"/>
            <a:chExt cx="3879996" cy="2729063"/>
          </a:xfrm>
        </p:grpSpPr>
        <p:grpSp>
          <p:nvGrpSpPr>
            <p:cNvPr id="13" name="グループ化 12">
              <a:extLst>
                <a:ext uri="{FF2B5EF4-FFF2-40B4-BE49-F238E27FC236}">
                  <a16:creationId xmlns:a16="http://schemas.microsoft.com/office/drawing/2014/main" id="{1D76C347-D4CE-4C60-BD38-EE4E263FF26D}"/>
                </a:ext>
              </a:extLst>
            </p:cNvPr>
            <p:cNvGrpSpPr/>
            <p:nvPr/>
          </p:nvGrpSpPr>
          <p:grpSpPr>
            <a:xfrm>
              <a:off x="186176" y="1287097"/>
              <a:ext cx="3879996" cy="2729063"/>
              <a:chOff x="164799" y="1329723"/>
              <a:chExt cx="4384043" cy="3251486"/>
            </a:xfrm>
          </p:grpSpPr>
          <p:grpSp>
            <p:nvGrpSpPr>
              <p:cNvPr id="40" name="グループ化 39">
                <a:extLst>
                  <a:ext uri="{FF2B5EF4-FFF2-40B4-BE49-F238E27FC236}">
                    <a16:creationId xmlns:a16="http://schemas.microsoft.com/office/drawing/2014/main" id="{00A8981A-4AF0-4EB4-BDCD-2C80A16F8503}"/>
                  </a:ext>
                </a:extLst>
              </p:cNvPr>
              <p:cNvGrpSpPr/>
              <p:nvPr/>
            </p:nvGrpSpPr>
            <p:grpSpPr>
              <a:xfrm>
                <a:off x="164799" y="1572610"/>
                <a:ext cx="4190654" cy="3008599"/>
                <a:chOff x="981778" y="1453415"/>
                <a:chExt cx="4437246" cy="3965608"/>
              </a:xfrm>
            </p:grpSpPr>
            <p:pic>
              <p:nvPicPr>
                <p:cNvPr id="47" name="図 46">
                  <a:extLst>
                    <a:ext uri="{FF2B5EF4-FFF2-40B4-BE49-F238E27FC236}">
                      <a16:creationId xmlns:a16="http://schemas.microsoft.com/office/drawing/2014/main" id="{EA83570A-2415-4C49-9D6A-6D7DF0CED54B}"/>
                    </a:ext>
                  </a:extLst>
                </p:cNvPr>
                <p:cNvPicPr>
                  <a:picLocks noChangeAspect="1"/>
                </p:cNvPicPr>
                <p:nvPr/>
              </p:nvPicPr>
              <p:blipFill rotWithShape="1">
                <a:blip r:embed="rId7"/>
                <a:srcRect l="17052" t="15298" r="34421" b="32211"/>
                <a:stretch/>
              </p:blipFill>
              <p:spPr>
                <a:xfrm>
                  <a:off x="981778" y="1819175"/>
                  <a:ext cx="4437246" cy="3599848"/>
                </a:xfrm>
                <a:prstGeom prst="rect">
                  <a:avLst/>
                </a:prstGeom>
              </p:spPr>
            </p:pic>
            <p:pic>
              <p:nvPicPr>
                <p:cNvPr id="48" name="図 47">
                  <a:extLst>
                    <a:ext uri="{FF2B5EF4-FFF2-40B4-BE49-F238E27FC236}">
                      <a16:creationId xmlns:a16="http://schemas.microsoft.com/office/drawing/2014/main" id="{E5B179DC-A8E4-499C-A2BB-82AE0B9BA489}"/>
                    </a:ext>
                  </a:extLst>
                </p:cNvPr>
                <p:cNvPicPr>
                  <a:picLocks noChangeAspect="1"/>
                </p:cNvPicPr>
                <p:nvPr/>
              </p:nvPicPr>
              <p:blipFill rotWithShape="1">
                <a:blip r:embed="rId7"/>
                <a:srcRect l="17052" t="22958" r="34421" b="70853"/>
                <a:stretch/>
              </p:blipFill>
              <p:spPr>
                <a:xfrm>
                  <a:off x="981778" y="1453415"/>
                  <a:ext cx="4437246" cy="1651735"/>
                </a:xfrm>
                <a:prstGeom prst="rect">
                  <a:avLst/>
                </a:prstGeom>
              </p:spPr>
            </p:pic>
          </p:grpSp>
          <p:cxnSp>
            <p:nvCxnSpPr>
              <p:cNvPr id="41" name="直線矢印コネクタ 40">
                <a:extLst>
                  <a:ext uri="{FF2B5EF4-FFF2-40B4-BE49-F238E27FC236}">
                    <a16:creationId xmlns:a16="http://schemas.microsoft.com/office/drawing/2014/main" id="{4B320A07-3F1F-4C0E-89C6-82A5BB016EA2}"/>
                  </a:ext>
                </a:extLst>
              </p:cNvPr>
              <p:cNvCxnSpPr>
                <a:cxnSpLocks/>
              </p:cNvCxnSpPr>
              <p:nvPr/>
            </p:nvCxnSpPr>
            <p:spPr>
              <a:xfrm>
                <a:off x="1392597" y="1824095"/>
                <a:ext cx="0" cy="713935"/>
              </a:xfrm>
              <a:prstGeom prst="straightConnector1">
                <a:avLst/>
              </a:prstGeom>
              <a:ln w="38100">
                <a:solidFill>
                  <a:srgbClr val="FF18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263ABB78-C872-435E-BB27-089F0E7B2F0F}"/>
                  </a:ext>
                </a:extLst>
              </p:cNvPr>
              <p:cNvSpPr txBox="1"/>
              <p:nvPr/>
            </p:nvSpPr>
            <p:spPr>
              <a:xfrm>
                <a:off x="1374462" y="1784761"/>
                <a:ext cx="761747"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40mV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cxnSp>
            <p:nvCxnSpPr>
              <p:cNvPr id="43" name="直線矢印コネクタ 42">
                <a:extLst>
                  <a:ext uri="{FF2B5EF4-FFF2-40B4-BE49-F238E27FC236}">
                    <a16:creationId xmlns:a16="http://schemas.microsoft.com/office/drawing/2014/main" id="{C6E05248-8F1C-4612-A475-12373102CA59}"/>
                  </a:ext>
                </a:extLst>
              </p:cNvPr>
              <p:cNvCxnSpPr>
                <a:cxnSpLocks/>
              </p:cNvCxnSpPr>
              <p:nvPr/>
            </p:nvCxnSpPr>
            <p:spPr>
              <a:xfrm flipV="1">
                <a:off x="2687460" y="2758180"/>
                <a:ext cx="0" cy="457328"/>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1F7EB291-812F-4712-9F65-7B8B93280799}"/>
                  </a:ext>
                </a:extLst>
              </p:cNvPr>
              <p:cNvCxnSpPr>
                <a:cxnSpLocks/>
              </p:cNvCxnSpPr>
              <p:nvPr/>
            </p:nvCxnSpPr>
            <p:spPr>
              <a:xfrm>
                <a:off x="2687460" y="3215508"/>
                <a:ext cx="831624" cy="0"/>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テキスト ボックス 44">
                    <a:extLst>
                      <a:ext uri="{FF2B5EF4-FFF2-40B4-BE49-F238E27FC236}">
                        <a16:creationId xmlns:a16="http://schemas.microsoft.com/office/drawing/2014/main" id="{22181DB0-E132-40E3-9458-18EEA850F90C}"/>
                      </a:ext>
                    </a:extLst>
                  </p:cNvPr>
                  <p:cNvSpPr txBox="1"/>
                  <p:nvPr/>
                </p:nvSpPr>
                <p:spPr>
                  <a:xfrm>
                    <a:off x="3415259" y="2918562"/>
                    <a:ext cx="654283" cy="369332"/>
                  </a:xfrm>
                  <a:prstGeom prst="rect">
                    <a:avLst/>
                  </a:prstGeom>
                  <a:noFill/>
                </p:spPr>
                <p:txBody>
                  <a:bodyPr wrap="non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20</a:t>
                    </a:r>
                    <a14:m>
                      <m:oMath xmlns:m="http://schemas.openxmlformats.org/officeDocument/2006/math">
                        <m:r>
                          <m:rPr>
                            <m:sty m:val="p"/>
                          </m:rPr>
                          <a:rPr kumimoji="1" lang="en-US" altLang="ja-JP" b="0" i="0" smtClean="0">
                            <a:solidFill>
                              <a:srgbClr val="1818FF"/>
                            </a:solidFill>
                            <a:latin typeface="Cambria Math" panose="02040503050406030204" pitchFamily="18" charset="0"/>
                          </a:rPr>
                          <m:t>μs</m:t>
                        </m:r>
                      </m:oMath>
                    </a14:m>
                    <a:endParaRPr kumimoji="1" lang="ja-JP" altLang="en-US" dirty="0">
                      <a:solidFill>
                        <a:srgbClr val="1818FF"/>
                      </a:solidFill>
                    </a:endParaRPr>
                  </a:p>
                </p:txBody>
              </p:sp>
            </mc:Choice>
            <mc:Fallback xmlns="">
              <p:sp>
                <p:nvSpPr>
                  <p:cNvPr id="45" name="テキスト ボックス 44">
                    <a:extLst>
                      <a:ext uri="{FF2B5EF4-FFF2-40B4-BE49-F238E27FC236}">
                        <a16:creationId xmlns:a16="http://schemas.microsoft.com/office/drawing/2014/main" id="{22181DB0-E132-40E3-9458-18EEA850F90C}"/>
                      </a:ext>
                    </a:extLst>
                  </p:cNvPr>
                  <p:cNvSpPr txBox="1">
                    <a:spLocks noRot="1" noChangeAspect="1" noMove="1" noResize="1" noEditPoints="1" noAdjustHandles="1" noChangeArrowheads="1" noChangeShapeType="1" noTextEdit="1"/>
                  </p:cNvSpPr>
                  <p:nvPr/>
                </p:nvSpPr>
                <p:spPr>
                  <a:xfrm>
                    <a:off x="3415259" y="2918562"/>
                    <a:ext cx="654283" cy="369332"/>
                  </a:xfrm>
                  <a:prstGeom prst="rect">
                    <a:avLst/>
                  </a:prstGeom>
                  <a:blipFill>
                    <a:blip r:embed="rId8"/>
                    <a:stretch>
                      <a:fillRect l="-9000" t="-9615" r="-4000" b="-46154"/>
                    </a:stretch>
                  </a:blipFill>
                </p:spPr>
                <p:txBody>
                  <a:bodyPr/>
                  <a:lstStyle/>
                  <a:p>
                    <a:r>
                      <a:rPr lang="ja-JP" altLang="en-US">
                        <a:noFill/>
                      </a:rPr>
                      <a:t> </a:t>
                    </a:r>
                  </a:p>
                </p:txBody>
              </p:sp>
            </mc:Fallback>
          </mc:AlternateContent>
          <p:sp>
            <p:nvSpPr>
              <p:cNvPr id="46" name="テキスト ボックス 45">
                <a:extLst>
                  <a:ext uri="{FF2B5EF4-FFF2-40B4-BE49-F238E27FC236}">
                    <a16:creationId xmlns:a16="http://schemas.microsoft.com/office/drawing/2014/main" id="{7AE6FDBD-C4DC-426C-80F3-9116C3C7AC68}"/>
                  </a:ext>
                </a:extLst>
              </p:cNvPr>
              <p:cNvSpPr txBox="1"/>
              <p:nvPr/>
            </p:nvSpPr>
            <p:spPr>
              <a:xfrm>
                <a:off x="1855081" y="2617512"/>
                <a:ext cx="819455" cy="369332"/>
              </a:xfrm>
              <a:prstGeom prst="rect">
                <a:avLst/>
              </a:prstGeom>
              <a:noFill/>
            </p:spPr>
            <p:txBody>
              <a:bodyPr wrap="non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0.5mV</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49" name="正方形/長方形 48">
                <a:extLst>
                  <a:ext uri="{FF2B5EF4-FFF2-40B4-BE49-F238E27FC236}">
                    <a16:creationId xmlns:a16="http://schemas.microsoft.com/office/drawing/2014/main" id="{051560F9-2D60-4B05-8294-3C7F2B388E76}"/>
                  </a:ext>
                </a:extLst>
              </p:cNvPr>
              <p:cNvSpPr/>
              <p:nvPr/>
            </p:nvSpPr>
            <p:spPr>
              <a:xfrm>
                <a:off x="184516" y="1572610"/>
                <a:ext cx="4207020" cy="3008599"/>
              </a:xfrm>
              <a:prstGeom prst="rect">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rgbClr val="FCB6F0"/>
                  </a:solidFill>
                </a:endParaRPr>
              </a:p>
            </p:txBody>
          </p:sp>
          <p:sp>
            <p:nvSpPr>
              <p:cNvPr id="15" name="テキスト ボックス 14">
                <a:extLst>
                  <a:ext uri="{FF2B5EF4-FFF2-40B4-BE49-F238E27FC236}">
                    <a16:creationId xmlns:a16="http://schemas.microsoft.com/office/drawing/2014/main" id="{6D76E68B-B450-4A3F-B9D1-4497A919ACD4}"/>
                  </a:ext>
                </a:extLst>
              </p:cNvPr>
              <p:cNvSpPr txBox="1"/>
              <p:nvPr/>
            </p:nvSpPr>
            <p:spPr>
              <a:xfrm>
                <a:off x="1076449" y="1329723"/>
                <a:ext cx="2400637" cy="467177"/>
              </a:xfrm>
              <a:prstGeom prst="rect">
                <a:avLst/>
              </a:prstGeom>
              <a:solidFill>
                <a:schemeClr val="bg1"/>
              </a:solidFill>
            </p:spPr>
            <p:txBody>
              <a:bodyPr wrap="none" rtlCol="0">
                <a:spAutoFit/>
              </a:bodyPr>
              <a:lstStyle/>
              <a:p>
                <a:r>
                  <a:rPr kumimoji="1" lang="ja-JP" altLang="en-US" sz="2000" dirty="0">
                    <a:solidFill>
                      <a:srgbClr val="92D050"/>
                    </a:solidFill>
                  </a:rPr>
                  <a:t>室温での信号増幅</a:t>
                </a:r>
              </a:p>
            </p:txBody>
          </p:sp>
          <mc:AlternateContent xmlns:mc="http://schemas.openxmlformats.org/markup-compatibility/2006" xmlns:a14="http://schemas.microsoft.com/office/drawing/2010/main">
            <mc:Choice Requires="a14">
              <p:sp>
                <p:nvSpPr>
                  <p:cNvPr id="31" name="テキスト ボックス 30">
                    <a:extLst>
                      <a:ext uri="{FF2B5EF4-FFF2-40B4-BE49-F238E27FC236}">
                        <a16:creationId xmlns:a16="http://schemas.microsoft.com/office/drawing/2014/main" id="{B32E6B6C-0231-4011-AC6D-4999251F56D6}"/>
                      </a:ext>
                    </a:extLst>
                  </p:cNvPr>
                  <p:cNvSpPr txBox="1"/>
                  <p:nvPr/>
                </p:nvSpPr>
                <p:spPr>
                  <a:xfrm>
                    <a:off x="3185045" y="2036619"/>
                    <a:ext cx="1363797" cy="696718"/>
                  </a:xfrm>
                  <a:prstGeom prst="rect">
                    <a:avLst/>
                  </a:prstGeom>
                  <a:noFill/>
                </p:spPr>
                <p:txBody>
                  <a:bodyPr wrap="none" rtlCol="0">
                    <a:spAutoFit/>
                  </a:bodyPr>
                  <a:lstStyle/>
                  <a:p>
                    <a14:m>
                      <m:oMath xmlns:m="http://schemas.openxmlformats.org/officeDocument/2006/math">
                        <m:r>
                          <a:rPr kumimoji="1" lang="en-US" altLang="ja-JP" sz="1600" b="0" i="1" smtClean="0">
                            <a:latin typeface="Cambria Math" panose="02040503050406030204" pitchFamily="18" charset="0"/>
                          </a:rPr>
                          <m:t>𝐶</m:t>
                        </m:r>
                        <m:r>
                          <a:rPr kumimoji="1" lang="en-US" altLang="ja-JP" sz="1600" b="0" i="1" smtClean="0">
                            <a:latin typeface="Cambria Math" panose="02040503050406030204" pitchFamily="18" charset="0"/>
                          </a:rPr>
                          <m:t>=101</m:t>
                        </m:r>
                        <m:r>
                          <m:rPr>
                            <m:sty m:val="p"/>
                          </m:rPr>
                          <a:rPr kumimoji="1" lang="en-US" altLang="ja-JP" sz="1600" b="0" i="0" smtClean="0">
                            <a:latin typeface="Cambria Math" panose="02040503050406030204" pitchFamily="18" charset="0"/>
                          </a:rPr>
                          <m:t>pF</m:t>
                        </m:r>
                      </m:oMath>
                    </a14:m>
                    <a:r>
                      <a:rPr kumimoji="1" lang="en-US" altLang="ja-JP" sz="1600" b="0" dirty="0"/>
                      <a:t> </a:t>
                    </a:r>
                  </a:p>
                  <a:p>
                    <a14:m>
                      <m:oMath xmlns:m="http://schemas.openxmlformats.org/officeDocument/2006/math">
                        <m:r>
                          <a:rPr kumimoji="1" lang="en-US" altLang="ja-JP" sz="1600" b="0" i="1" smtClean="0">
                            <a:latin typeface="Cambria Math" panose="02040503050406030204" pitchFamily="18" charset="0"/>
                          </a:rPr>
                          <m:t>𝑅</m:t>
                        </m:r>
                        <m:r>
                          <a:rPr kumimoji="1" lang="en-US" altLang="ja-JP" sz="1600" b="0" i="1" smtClean="0">
                            <a:latin typeface="Cambria Math" panose="02040503050406030204" pitchFamily="18" charset="0"/>
                          </a:rPr>
                          <m:t>=1</m:t>
                        </m:r>
                        <m:r>
                          <a:rPr kumimoji="1" lang="en-US" altLang="ja-JP" sz="1600" b="0" i="0" smtClean="0">
                            <a:latin typeface="Cambria Math" panose="02040503050406030204" pitchFamily="18" charset="0"/>
                          </a:rPr>
                          <m:t>0</m:t>
                        </m:r>
                        <m:r>
                          <m:rPr>
                            <m:sty m:val="p"/>
                          </m:rPr>
                          <a:rPr kumimoji="1" lang="en-US" altLang="ja-JP" sz="1600" b="0" i="0" smtClean="0">
                            <a:latin typeface="Cambria Math" panose="02040503050406030204" pitchFamily="18" charset="0"/>
                          </a:rPr>
                          <m:t>kΩ</m:t>
                        </m:r>
                      </m:oMath>
                    </a14:m>
                    <a:r>
                      <a:rPr kumimoji="1" lang="ja-JP" altLang="en-US" sz="1600" dirty="0"/>
                      <a:t> </a:t>
                    </a:r>
                  </a:p>
                </p:txBody>
              </p:sp>
            </mc:Choice>
            <mc:Fallback xmlns="">
              <p:sp>
                <p:nvSpPr>
                  <p:cNvPr id="31" name="テキスト ボックス 30">
                    <a:extLst>
                      <a:ext uri="{FF2B5EF4-FFF2-40B4-BE49-F238E27FC236}">
                        <a16:creationId xmlns:a16="http://schemas.microsoft.com/office/drawing/2014/main" id="{B32E6B6C-0231-4011-AC6D-4999251F56D6}"/>
                      </a:ext>
                    </a:extLst>
                  </p:cNvPr>
                  <p:cNvSpPr txBox="1">
                    <a:spLocks noRot="1" noChangeAspect="1" noMove="1" noResize="1" noEditPoints="1" noAdjustHandles="1" noChangeArrowheads="1" noChangeShapeType="1" noTextEdit="1"/>
                  </p:cNvSpPr>
                  <p:nvPr/>
                </p:nvSpPr>
                <p:spPr>
                  <a:xfrm>
                    <a:off x="3185045" y="2036619"/>
                    <a:ext cx="1363797" cy="696718"/>
                  </a:xfrm>
                  <a:prstGeom prst="rect">
                    <a:avLst/>
                  </a:prstGeom>
                  <a:blipFill>
                    <a:blip r:embed="rId9"/>
                    <a:stretch>
                      <a:fillRect/>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BDA110A0-4637-41CD-9788-8B96562F5FF2}"/>
                    </a:ext>
                  </a:extLst>
                </p:cNvPr>
                <p:cNvSpPr txBox="1"/>
                <p:nvPr/>
              </p:nvSpPr>
              <p:spPr>
                <a:xfrm>
                  <a:off x="2133793" y="3064781"/>
                  <a:ext cx="1761224" cy="923330"/>
                </a:xfrm>
                <a:prstGeom prst="rect">
                  <a:avLst/>
                </a:prstGeom>
                <a:solidFill>
                  <a:schemeClr val="bg1"/>
                </a:solidFill>
                <a:ln>
                  <a:noFill/>
                </a:ln>
              </p:spPr>
              <p:txBody>
                <a:bodyPr wrap="square" rtlCol="0">
                  <a:spAutoFit/>
                </a:bodyPr>
                <a:lstStyle/>
                <a:p>
                  <a:r>
                    <a:rPr kumimoji="1" lang="ja-JP" altLang="en-US" dirty="0"/>
                    <a:t>観測した電流値</a:t>
                  </a:r>
                  <a:endParaRPr kumimoji="1" lang="en-US" altLang="ja-JP" dirty="0"/>
                </a:p>
                <a:p>
                  <a:pPr/>
                  <a14:m>
                    <m:oMathPara xmlns:m="http://schemas.openxmlformats.org/officeDocument/2006/math">
                      <m:oMathParaPr>
                        <m:jc m:val="centerGroup"/>
                      </m:oMathParaPr>
                      <m:oMath xmlns:m="http://schemas.openxmlformats.org/officeDocument/2006/math">
                        <m:sSub>
                          <m:sSubPr>
                            <m:ctrlPr>
                              <a:rPr kumimoji="1" lang="en-US" altLang="ja-JP" i="1" dirty="0">
                                <a:latin typeface="Cambria Math" panose="02040503050406030204" pitchFamily="18" charset="0"/>
                              </a:rPr>
                            </m:ctrlPr>
                          </m:sSubPr>
                          <m:e>
                            <m:r>
                              <a:rPr kumimoji="1" lang="en-US" altLang="ja-JP" i="1" dirty="0" err="1">
                                <a:latin typeface="Cambria Math" panose="02040503050406030204" pitchFamily="18" charset="0"/>
                              </a:rPr>
                              <m:t>𝐼</m:t>
                            </m:r>
                          </m:e>
                          <m:sub>
                            <m:r>
                              <m:rPr>
                                <m:sty m:val="p"/>
                              </m:rPr>
                              <a:rPr kumimoji="1" lang="en-US" altLang="ja-JP" dirty="0" err="1">
                                <a:latin typeface="Cambria Math" panose="02040503050406030204" pitchFamily="18" charset="0"/>
                              </a:rPr>
                              <m:t>dd</m:t>
                            </m:r>
                          </m:sub>
                        </m:sSub>
                        <m:r>
                          <a:rPr kumimoji="1" lang="en-US" altLang="ja-JP" i="1" dirty="0">
                            <a:latin typeface="Cambria Math" panose="02040503050406030204" pitchFamily="18" charset="0"/>
                          </a:rPr>
                          <m:t>=</m:t>
                        </m:r>
                        <m:r>
                          <a:rPr kumimoji="1" lang="en-US" altLang="ja-JP" b="0" i="1" dirty="0" smtClean="0">
                            <a:latin typeface="Cambria Math" panose="02040503050406030204" pitchFamily="18" charset="0"/>
                          </a:rPr>
                          <m:t>40.8</m:t>
                        </m:r>
                        <m:r>
                          <m:rPr>
                            <m:sty m:val="p"/>
                          </m:rPr>
                          <a:rPr kumimoji="1" lang="en-US" altLang="ja-JP" dirty="0">
                            <a:latin typeface="Cambria Math" panose="02040503050406030204" pitchFamily="18" charset="0"/>
                          </a:rPr>
                          <m:t>μA</m:t>
                        </m:r>
                      </m:oMath>
                    </m:oMathPara>
                  </a14:m>
                  <a:endParaRPr kumimoji="1" lang="en-US" altLang="ja-JP"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kumimoji="1" lang="en-US" altLang="ja-JP" i="1" dirty="0">
                                <a:latin typeface="Cambria Math" panose="02040503050406030204" pitchFamily="18" charset="0"/>
                              </a:rPr>
                            </m:ctrlPr>
                          </m:sSubPr>
                          <m:e>
                            <m:r>
                              <a:rPr kumimoji="1" lang="en-US" altLang="ja-JP" i="1" dirty="0" err="1">
                                <a:latin typeface="Cambria Math" panose="02040503050406030204" pitchFamily="18" charset="0"/>
                              </a:rPr>
                              <m:t>𝐼</m:t>
                            </m:r>
                          </m:e>
                          <m:sub>
                            <m:r>
                              <m:rPr>
                                <m:sty m:val="p"/>
                              </m:rPr>
                              <a:rPr kumimoji="1" lang="en-US" altLang="ja-JP" dirty="0" err="1">
                                <a:latin typeface="Cambria Math" panose="02040503050406030204" pitchFamily="18" charset="0"/>
                              </a:rPr>
                              <m:t>ss</m:t>
                            </m:r>
                          </m:sub>
                        </m:sSub>
                        <m:r>
                          <a:rPr kumimoji="1" lang="en-US" altLang="ja-JP" b="0" i="1" dirty="0" smtClean="0">
                            <a:latin typeface="Cambria Math" panose="02040503050406030204" pitchFamily="18" charset="0"/>
                          </a:rPr>
                          <m:t> </m:t>
                        </m:r>
                        <m:r>
                          <a:rPr kumimoji="1" lang="en-US" altLang="ja-JP" i="1" dirty="0">
                            <a:latin typeface="Cambria Math" panose="02040503050406030204" pitchFamily="18" charset="0"/>
                          </a:rPr>
                          <m:t>=</m:t>
                        </m:r>
                        <m:r>
                          <a:rPr kumimoji="1" lang="en-US" altLang="ja-JP" b="0" i="0" dirty="0" smtClean="0">
                            <a:latin typeface="Cambria Math" panose="02040503050406030204" pitchFamily="18" charset="0"/>
                          </a:rPr>
                          <m:t>−50.2</m:t>
                        </m:r>
                        <m:r>
                          <m:rPr>
                            <m:sty m:val="p"/>
                          </m:rPr>
                          <a:rPr kumimoji="1" lang="en-US" altLang="ja-JP" dirty="0">
                            <a:latin typeface="Cambria Math" panose="02040503050406030204" pitchFamily="18" charset="0"/>
                          </a:rPr>
                          <m:t>μA</m:t>
                        </m:r>
                      </m:oMath>
                    </m:oMathPara>
                  </a14:m>
                  <a:endParaRPr kumimoji="1" lang="en-US" altLang="ja-JP" dirty="0"/>
                </a:p>
              </p:txBody>
            </p:sp>
          </mc:Choice>
          <mc:Fallback xmlns="">
            <p:sp>
              <p:nvSpPr>
                <p:cNvPr id="37" name="テキスト ボックス 36">
                  <a:extLst>
                    <a:ext uri="{FF2B5EF4-FFF2-40B4-BE49-F238E27FC236}">
                      <a16:creationId xmlns:a16="http://schemas.microsoft.com/office/drawing/2014/main" id="{BDA110A0-4637-41CD-9788-8B96562F5FF2}"/>
                    </a:ext>
                  </a:extLst>
                </p:cNvPr>
                <p:cNvSpPr txBox="1">
                  <a:spLocks noRot="1" noChangeAspect="1" noMove="1" noResize="1" noEditPoints="1" noAdjustHandles="1" noChangeArrowheads="1" noChangeShapeType="1" noTextEdit="1"/>
                </p:cNvSpPr>
                <p:nvPr/>
              </p:nvSpPr>
              <p:spPr>
                <a:xfrm>
                  <a:off x="2133793" y="3064781"/>
                  <a:ext cx="1761224" cy="923330"/>
                </a:xfrm>
                <a:prstGeom prst="rect">
                  <a:avLst/>
                </a:prstGeom>
                <a:blipFill>
                  <a:blip r:embed="rId10"/>
                  <a:stretch>
                    <a:fillRect l="-2632" t="-5195" b="-3247"/>
                  </a:stretch>
                </a:blipFill>
                <a:ln>
                  <a:noFill/>
                </a:ln>
              </p:spPr>
              <p:txBody>
                <a:bodyPr/>
                <a:lstStyle/>
                <a:p>
                  <a:r>
                    <a:rPr lang="ja-JP" altLang="en-US">
                      <a:noFill/>
                    </a:rPr>
                    <a:t> </a:t>
                  </a:r>
                </a:p>
              </p:txBody>
            </p:sp>
          </mc:Fallback>
        </mc:AlternateContent>
      </p:grpSp>
      <p:grpSp>
        <p:nvGrpSpPr>
          <p:cNvPr id="18" name="グループ化 17">
            <a:extLst>
              <a:ext uri="{FF2B5EF4-FFF2-40B4-BE49-F238E27FC236}">
                <a16:creationId xmlns:a16="http://schemas.microsoft.com/office/drawing/2014/main" id="{01E689BB-4C7C-452F-8E71-30A45C907E14}"/>
              </a:ext>
            </a:extLst>
          </p:cNvPr>
          <p:cNvGrpSpPr/>
          <p:nvPr/>
        </p:nvGrpSpPr>
        <p:grpSpPr>
          <a:xfrm>
            <a:off x="4739888" y="1297989"/>
            <a:ext cx="3947397" cy="2761581"/>
            <a:chOff x="4610631" y="1297988"/>
            <a:chExt cx="3709637" cy="2773206"/>
          </a:xfrm>
        </p:grpSpPr>
        <p:grpSp>
          <p:nvGrpSpPr>
            <p:cNvPr id="16" name="グループ化 15">
              <a:extLst>
                <a:ext uri="{FF2B5EF4-FFF2-40B4-BE49-F238E27FC236}">
                  <a16:creationId xmlns:a16="http://schemas.microsoft.com/office/drawing/2014/main" id="{ADC6B59D-9B4F-47A5-89C6-A32B7465DE26}"/>
                </a:ext>
              </a:extLst>
            </p:cNvPr>
            <p:cNvGrpSpPr/>
            <p:nvPr/>
          </p:nvGrpSpPr>
          <p:grpSpPr>
            <a:xfrm>
              <a:off x="4610631" y="1297988"/>
              <a:ext cx="3709637" cy="2773206"/>
              <a:chOff x="4566123" y="1344638"/>
              <a:chExt cx="4427356" cy="3236571"/>
            </a:xfrm>
          </p:grpSpPr>
          <p:pic>
            <p:nvPicPr>
              <p:cNvPr id="33" name="図 32">
                <a:extLst>
                  <a:ext uri="{FF2B5EF4-FFF2-40B4-BE49-F238E27FC236}">
                    <a16:creationId xmlns:a16="http://schemas.microsoft.com/office/drawing/2014/main" id="{1C59AB7D-0E50-4FE3-8583-80F5D0DF3D75}"/>
                  </a:ext>
                </a:extLst>
              </p:cNvPr>
              <p:cNvPicPr>
                <a:picLocks noChangeAspect="1"/>
              </p:cNvPicPr>
              <p:nvPr/>
            </p:nvPicPr>
            <p:blipFill rotWithShape="1">
              <a:blip r:embed="rId11"/>
              <a:srcRect l="17860" t="33756" r="14768" b="15039"/>
              <a:stretch/>
            </p:blipFill>
            <p:spPr>
              <a:xfrm>
                <a:off x="4595217" y="1572610"/>
                <a:ext cx="4398262" cy="3008599"/>
              </a:xfrm>
              <a:prstGeom prst="rect">
                <a:avLst/>
              </a:prstGeom>
            </p:spPr>
          </p:pic>
          <p:sp>
            <p:nvSpPr>
              <p:cNvPr id="38" name="正方形/長方形 37">
                <a:extLst>
                  <a:ext uri="{FF2B5EF4-FFF2-40B4-BE49-F238E27FC236}">
                    <a16:creationId xmlns:a16="http://schemas.microsoft.com/office/drawing/2014/main" id="{AF5B6648-A0F8-4236-B8E9-00270BFE6385}"/>
                  </a:ext>
                </a:extLst>
              </p:cNvPr>
              <p:cNvSpPr/>
              <p:nvPr/>
            </p:nvSpPr>
            <p:spPr>
              <a:xfrm>
                <a:off x="4566123" y="1559671"/>
                <a:ext cx="4416552" cy="3009050"/>
              </a:xfrm>
              <a:prstGeom prst="rect">
                <a:avLst/>
              </a:prstGeom>
              <a:noFill/>
              <a:ln w="57150">
                <a:solidFill>
                  <a:srgbClr val="A7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cxnSp>
            <p:nvCxnSpPr>
              <p:cNvPr id="39" name="直線矢印コネクタ 38">
                <a:extLst>
                  <a:ext uri="{FF2B5EF4-FFF2-40B4-BE49-F238E27FC236}">
                    <a16:creationId xmlns:a16="http://schemas.microsoft.com/office/drawing/2014/main" id="{5BDEE768-1494-4AA1-8330-5505DB916A37}"/>
                  </a:ext>
                </a:extLst>
              </p:cNvPr>
              <p:cNvCxnSpPr>
                <a:cxnSpLocks/>
              </p:cNvCxnSpPr>
              <p:nvPr/>
            </p:nvCxnSpPr>
            <p:spPr>
              <a:xfrm>
                <a:off x="5629536" y="1988468"/>
                <a:ext cx="0" cy="549562"/>
              </a:xfrm>
              <a:prstGeom prst="straightConnector1">
                <a:avLst/>
              </a:prstGeom>
              <a:ln w="38100">
                <a:solidFill>
                  <a:srgbClr val="FF18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212EFB26-FC50-4945-B4E1-25055DAAA9C2}"/>
                  </a:ext>
                </a:extLst>
              </p:cNvPr>
              <p:cNvSpPr txBox="1"/>
              <p:nvPr/>
            </p:nvSpPr>
            <p:spPr>
              <a:xfrm>
                <a:off x="5606470" y="1825419"/>
                <a:ext cx="934871"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23.2mV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cxnSp>
            <p:nvCxnSpPr>
              <p:cNvPr id="51" name="直線矢印コネクタ 50">
                <a:extLst>
                  <a:ext uri="{FF2B5EF4-FFF2-40B4-BE49-F238E27FC236}">
                    <a16:creationId xmlns:a16="http://schemas.microsoft.com/office/drawing/2014/main" id="{5488B46C-164B-4174-8B4C-CF98CCD2A30B}"/>
                  </a:ext>
                </a:extLst>
              </p:cNvPr>
              <p:cNvCxnSpPr>
                <a:cxnSpLocks/>
              </p:cNvCxnSpPr>
              <p:nvPr/>
            </p:nvCxnSpPr>
            <p:spPr>
              <a:xfrm flipV="1">
                <a:off x="7074339" y="2572477"/>
                <a:ext cx="0" cy="516601"/>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51">
                <a:extLst>
                  <a:ext uri="{FF2B5EF4-FFF2-40B4-BE49-F238E27FC236}">
                    <a16:creationId xmlns:a16="http://schemas.microsoft.com/office/drawing/2014/main" id="{A4905C7B-26AE-4E27-B9F8-E1193630326C}"/>
                  </a:ext>
                </a:extLst>
              </p:cNvPr>
              <p:cNvCxnSpPr>
                <a:cxnSpLocks/>
              </p:cNvCxnSpPr>
              <p:nvPr/>
            </p:nvCxnSpPr>
            <p:spPr>
              <a:xfrm>
                <a:off x="7074339" y="3089080"/>
                <a:ext cx="638724" cy="0"/>
              </a:xfrm>
              <a:prstGeom prst="straightConnector1">
                <a:avLst/>
              </a:prstGeom>
              <a:ln w="38100">
                <a:solidFill>
                  <a:srgbClr val="1818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3" name="テキスト ボックス 52">
                    <a:extLst>
                      <a:ext uri="{FF2B5EF4-FFF2-40B4-BE49-F238E27FC236}">
                        <a16:creationId xmlns:a16="http://schemas.microsoft.com/office/drawing/2014/main" id="{A4C1D857-C3EE-4C87-9CDA-79D8FD3F2707}"/>
                      </a:ext>
                    </a:extLst>
                  </p:cNvPr>
                  <p:cNvSpPr txBox="1"/>
                  <p:nvPr/>
                </p:nvSpPr>
                <p:spPr>
                  <a:xfrm>
                    <a:off x="7604106" y="2804285"/>
                    <a:ext cx="668928" cy="410078"/>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5</a:t>
                    </a:r>
                    <a14:m>
                      <m:oMath xmlns:m="http://schemas.openxmlformats.org/officeDocument/2006/math">
                        <m:r>
                          <m:rPr>
                            <m:sty m:val="p"/>
                          </m:rPr>
                          <a:rPr kumimoji="1" lang="en-US" altLang="ja-JP" b="0" i="0" smtClean="0">
                            <a:solidFill>
                              <a:srgbClr val="1818FF"/>
                            </a:solidFill>
                            <a:latin typeface="Cambria Math" panose="02040503050406030204" pitchFamily="18" charset="0"/>
                          </a:rPr>
                          <m:t>μs</m:t>
                        </m:r>
                      </m:oMath>
                    </a14:m>
                    <a:endParaRPr kumimoji="1" lang="ja-JP" altLang="en-US" dirty="0">
                      <a:solidFill>
                        <a:srgbClr val="1818FF"/>
                      </a:solidFill>
                    </a:endParaRPr>
                  </a:p>
                </p:txBody>
              </p:sp>
            </mc:Choice>
            <mc:Fallback xmlns="">
              <p:sp>
                <p:nvSpPr>
                  <p:cNvPr id="53" name="テキスト ボックス 52">
                    <a:extLst>
                      <a:ext uri="{FF2B5EF4-FFF2-40B4-BE49-F238E27FC236}">
                        <a16:creationId xmlns:a16="http://schemas.microsoft.com/office/drawing/2014/main" id="{A4C1D857-C3EE-4C87-9CDA-79D8FD3F2707}"/>
                      </a:ext>
                    </a:extLst>
                  </p:cNvPr>
                  <p:cNvSpPr txBox="1">
                    <a:spLocks noRot="1" noChangeAspect="1" noMove="1" noResize="1" noEditPoints="1" noAdjustHandles="1" noChangeArrowheads="1" noChangeShapeType="1" noTextEdit="1"/>
                  </p:cNvSpPr>
                  <p:nvPr/>
                </p:nvSpPr>
                <p:spPr>
                  <a:xfrm>
                    <a:off x="7604106" y="2804285"/>
                    <a:ext cx="668928" cy="410078"/>
                  </a:xfrm>
                  <a:prstGeom prst="rect">
                    <a:avLst/>
                  </a:prstGeom>
                  <a:blipFill>
                    <a:blip r:embed="rId12"/>
                    <a:stretch>
                      <a:fillRect l="-9184" t="-8621" b="-31034"/>
                    </a:stretch>
                  </a:blipFill>
                </p:spPr>
                <p:txBody>
                  <a:bodyPr/>
                  <a:lstStyle/>
                  <a:p>
                    <a:r>
                      <a:rPr lang="ja-JP" altLang="en-US">
                        <a:noFill/>
                      </a:rPr>
                      <a:t> </a:t>
                    </a:r>
                  </a:p>
                </p:txBody>
              </p:sp>
            </mc:Fallback>
          </mc:AlternateContent>
          <p:sp>
            <p:nvSpPr>
              <p:cNvPr id="54" name="テキスト ボックス 53">
                <a:extLst>
                  <a:ext uri="{FF2B5EF4-FFF2-40B4-BE49-F238E27FC236}">
                    <a16:creationId xmlns:a16="http://schemas.microsoft.com/office/drawing/2014/main" id="{B8C4C8D1-4B76-4793-9968-221866507E46}"/>
                  </a:ext>
                </a:extLst>
              </p:cNvPr>
              <p:cNvSpPr txBox="1"/>
              <p:nvPr/>
            </p:nvSpPr>
            <p:spPr>
              <a:xfrm>
                <a:off x="6122980" y="2396351"/>
                <a:ext cx="990362" cy="410067"/>
              </a:xfrm>
              <a:prstGeom prst="rect">
                <a:avLst/>
              </a:prstGeom>
              <a:noFill/>
            </p:spPr>
            <p:txBody>
              <a:bodyPr wrap="squar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0.5mV</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60" name="テキスト ボックス 59">
                <a:extLst>
                  <a:ext uri="{FF2B5EF4-FFF2-40B4-BE49-F238E27FC236}">
                    <a16:creationId xmlns:a16="http://schemas.microsoft.com/office/drawing/2014/main" id="{1099DFA1-7E72-486D-8FBB-701C1FC0B677}"/>
                  </a:ext>
                </a:extLst>
              </p:cNvPr>
              <p:cNvSpPr txBox="1"/>
              <p:nvPr/>
            </p:nvSpPr>
            <p:spPr>
              <a:xfrm>
                <a:off x="5581360" y="1344638"/>
                <a:ext cx="2299569" cy="468929"/>
              </a:xfrm>
              <a:prstGeom prst="rect">
                <a:avLst/>
              </a:prstGeom>
              <a:solidFill>
                <a:schemeClr val="bg1"/>
              </a:solidFill>
            </p:spPr>
            <p:txBody>
              <a:bodyPr wrap="square" rtlCol="0">
                <a:spAutoFit/>
              </a:bodyPr>
              <a:lstStyle/>
              <a:p>
                <a:r>
                  <a:rPr kumimoji="1" lang="en-US" altLang="ja-JP" sz="2000" dirty="0">
                    <a:solidFill>
                      <a:srgbClr val="00B0F0"/>
                    </a:solidFill>
                  </a:rPr>
                  <a:t>3K</a:t>
                </a:r>
                <a:r>
                  <a:rPr kumimoji="1" lang="ja-JP" altLang="en-US" sz="2000" dirty="0" err="1">
                    <a:solidFill>
                      <a:srgbClr val="00B0F0"/>
                    </a:solidFill>
                  </a:rPr>
                  <a:t>での</a:t>
                </a:r>
                <a:r>
                  <a:rPr kumimoji="1" lang="ja-JP" altLang="en-US" sz="2000" dirty="0">
                    <a:solidFill>
                      <a:srgbClr val="00B0F0"/>
                    </a:solidFill>
                  </a:rPr>
                  <a:t>信号増幅</a:t>
                </a:r>
              </a:p>
            </p:txBody>
          </p:sp>
          <mc:AlternateContent xmlns:mc="http://schemas.openxmlformats.org/markup-compatibility/2006" xmlns:a14="http://schemas.microsoft.com/office/drawing/2010/main">
            <mc:Choice Requires="a14">
              <p:sp>
                <p:nvSpPr>
                  <p:cNvPr id="3" name="テキスト ボックス 2">
                    <a:extLst>
                      <a:ext uri="{FF2B5EF4-FFF2-40B4-BE49-F238E27FC236}">
                        <a16:creationId xmlns:a16="http://schemas.microsoft.com/office/drawing/2014/main" id="{A52D9ACC-AEA1-4838-89CB-42BCDABDA65F}"/>
                      </a:ext>
                    </a:extLst>
                  </p:cNvPr>
                  <p:cNvSpPr txBox="1"/>
                  <p:nvPr/>
                </p:nvSpPr>
                <p:spPr>
                  <a:xfrm>
                    <a:off x="7648454" y="1965634"/>
                    <a:ext cx="1317255" cy="682483"/>
                  </a:xfrm>
                  <a:prstGeom prst="rect">
                    <a:avLst/>
                  </a:prstGeom>
                  <a:noFill/>
                </p:spPr>
                <p:txBody>
                  <a:bodyPr wrap="square" rtlCol="0">
                    <a:spAutoFit/>
                  </a:bodyPr>
                  <a:lstStyle/>
                  <a:p>
                    <a14:m>
                      <m:oMath xmlns:m="http://schemas.openxmlformats.org/officeDocument/2006/math">
                        <m:r>
                          <a:rPr kumimoji="1" lang="en-US" altLang="ja-JP" sz="1600" b="0" i="1" smtClean="0">
                            <a:latin typeface="Cambria Math" panose="02040503050406030204" pitchFamily="18" charset="0"/>
                          </a:rPr>
                          <m:t>𝐶</m:t>
                        </m:r>
                        <m:r>
                          <a:rPr kumimoji="1" lang="en-US" altLang="ja-JP" sz="1600" b="0" i="1" smtClean="0">
                            <a:latin typeface="Cambria Math" panose="02040503050406030204" pitchFamily="18" charset="0"/>
                          </a:rPr>
                          <m:t>=101</m:t>
                        </m:r>
                        <m:r>
                          <m:rPr>
                            <m:sty m:val="p"/>
                          </m:rPr>
                          <a:rPr kumimoji="1" lang="en-US" altLang="ja-JP" sz="1600" b="0" i="0" smtClean="0">
                            <a:latin typeface="Cambria Math" panose="02040503050406030204" pitchFamily="18" charset="0"/>
                          </a:rPr>
                          <m:t>pF</m:t>
                        </m:r>
                      </m:oMath>
                    </a14:m>
                    <a:r>
                      <a:rPr kumimoji="1" lang="en-US" altLang="ja-JP" sz="1600" b="0" dirty="0"/>
                      <a:t> </a:t>
                    </a:r>
                  </a:p>
                  <a:p>
                    <a14:m>
                      <m:oMath xmlns:m="http://schemas.openxmlformats.org/officeDocument/2006/math">
                        <m:r>
                          <a:rPr kumimoji="1" lang="en-US" altLang="ja-JP" sz="1600" b="0" i="1" smtClean="0">
                            <a:latin typeface="Cambria Math" panose="02040503050406030204" pitchFamily="18" charset="0"/>
                          </a:rPr>
                          <m:t>𝑅</m:t>
                        </m:r>
                        <m:r>
                          <a:rPr kumimoji="1" lang="en-US" altLang="ja-JP" sz="1600" b="0" i="1" smtClean="0">
                            <a:latin typeface="Cambria Math" panose="02040503050406030204" pitchFamily="18" charset="0"/>
                          </a:rPr>
                          <m:t>=1</m:t>
                        </m:r>
                        <m:r>
                          <m:rPr>
                            <m:sty m:val="p"/>
                          </m:rPr>
                          <a:rPr kumimoji="1" lang="en-US" altLang="ja-JP" sz="1600" b="0" i="0" smtClean="0">
                            <a:latin typeface="Cambria Math" panose="02040503050406030204" pitchFamily="18" charset="0"/>
                          </a:rPr>
                          <m:t>kΩ</m:t>
                        </m:r>
                      </m:oMath>
                    </a14:m>
                    <a:r>
                      <a:rPr kumimoji="1" lang="ja-JP" altLang="en-US" sz="1600" dirty="0"/>
                      <a:t> </a:t>
                    </a:r>
                  </a:p>
                </p:txBody>
              </p:sp>
            </mc:Choice>
            <mc:Fallback xmlns="">
              <p:sp>
                <p:nvSpPr>
                  <p:cNvPr id="3" name="テキスト ボックス 2">
                    <a:extLst>
                      <a:ext uri="{FF2B5EF4-FFF2-40B4-BE49-F238E27FC236}">
                        <a16:creationId xmlns:a16="http://schemas.microsoft.com/office/drawing/2014/main" id="{A52D9ACC-AEA1-4838-89CB-42BCDABDA65F}"/>
                      </a:ext>
                    </a:extLst>
                  </p:cNvPr>
                  <p:cNvSpPr txBox="1">
                    <a:spLocks noRot="1" noChangeAspect="1" noMove="1" noResize="1" noEditPoints="1" noAdjustHandles="1" noChangeArrowheads="1" noChangeShapeType="1" noTextEdit="1"/>
                  </p:cNvSpPr>
                  <p:nvPr/>
                </p:nvSpPr>
                <p:spPr>
                  <a:xfrm>
                    <a:off x="7648454" y="1965634"/>
                    <a:ext cx="1317255" cy="682483"/>
                  </a:xfrm>
                  <a:prstGeom prst="rect">
                    <a:avLst/>
                  </a:prstGeom>
                  <a:blipFill>
                    <a:blip r:embed="rId13"/>
                    <a:stretch>
                      <a:fillRect/>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14" name="正方形/長方形 13">
                  <a:extLst>
                    <a:ext uri="{FF2B5EF4-FFF2-40B4-BE49-F238E27FC236}">
                      <a16:creationId xmlns:a16="http://schemas.microsoft.com/office/drawing/2014/main" id="{0910FE25-D36C-4941-A553-40C82DBAE649}"/>
                    </a:ext>
                  </a:extLst>
                </p:cNvPr>
                <p:cNvSpPr/>
                <p:nvPr/>
              </p:nvSpPr>
              <p:spPr>
                <a:xfrm>
                  <a:off x="6389228" y="3091129"/>
                  <a:ext cx="1892809" cy="923330"/>
                </a:xfrm>
                <a:prstGeom prst="rect">
                  <a:avLst/>
                </a:prstGeom>
                <a:solidFill>
                  <a:schemeClr val="bg1"/>
                </a:solidFill>
              </p:spPr>
              <p:txBody>
                <a:bodyPr wrap="square">
                  <a:spAutoFit/>
                </a:bodyPr>
                <a:lstStyle/>
                <a:p>
                  <a:r>
                    <a:rPr kumimoji="1" lang="ja-JP" altLang="en-US" dirty="0"/>
                    <a:t>観測した電流値</a:t>
                  </a:r>
                  <a:endParaRPr kumimoji="1" lang="en-US" altLang="ja-JP" dirty="0"/>
                </a:p>
                <a:p>
                  <a:pPr/>
                  <a14:m>
                    <m:oMathPara xmlns:m="http://schemas.openxmlformats.org/officeDocument/2006/math">
                      <m:oMathParaPr>
                        <m:jc m:val="centerGroup"/>
                      </m:oMathParaPr>
                      <m:oMath xmlns:m="http://schemas.openxmlformats.org/officeDocument/2006/math">
                        <m:sSub>
                          <m:sSubPr>
                            <m:ctrlPr>
                              <a:rPr kumimoji="1" lang="en-US" altLang="ja-JP" i="1" dirty="0">
                                <a:solidFill>
                                  <a:srgbClr val="FB5F80"/>
                                </a:solidFill>
                                <a:latin typeface="Cambria Math" panose="02040503050406030204" pitchFamily="18" charset="0"/>
                              </a:rPr>
                            </m:ctrlPr>
                          </m:sSubPr>
                          <m:e>
                            <m:r>
                              <a:rPr kumimoji="1" lang="en-US" altLang="ja-JP" i="1" dirty="0" err="1">
                                <a:solidFill>
                                  <a:srgbClr val="FB5F80"/>
                                </a:solidFill>
                                <a:latin typeface="Cambria Math" panose="02040503050406030204" pitchFamily="18" charset="0"/>
                              </a:rPr>
                              <m:t>𝐼</m:t>
                            </m:r>
                          </m:e>
                          <m:sub>
                            <m:r>
                              <m:rPr>
                                <m:sty m:val="p"/>
                              </m:rPr>
                              <a:rPr kumimoji="1" lang="en-US" altLang="ja-JP" dirty="0" err="1">
                                <a:solidFill>
                                  <a:srgbClr val="FB5F80"/>
                                </a:solidFill>
                                <a:latin typeface="Cambria Math" panose="02040503050406030204" pitchFamily="18" charset="0"/>
                              </a:rPr>
                              <m:t>dd</m:t>
                            </m:r>
                          </m:sub>
                        </m:sSub>
                        <m:r>
                          <a:rPr kumimoji="1" lang="en-US" altLang="ja-JP" i="1" dirty="0">
                            <a:solidFill>
                              <a:srgbClr val="FB5F80"/>
                            </a:solidFill>
                            <a:latin typeface="Cambria Math" panose="02040503050406030204" pitchFamily="18" charset="0"/>
                          </a:rPr>
                          <m:t>=142.3</m:t>
                        </m:r>
                        <m:r>
                          <m:rPr>
                            <m:sty m:val="p"/>
                          </m:rPr>
                          <a:rPr kumimoji="1" lang="en-US" altLang="ja-JP" dirty="0">
                            <a:solidFill>
                              <a:srgbClr val="FB5F80"/>
                            </a:solidFill>
                            <a:latin typeface="Cambria Math" panose="02040503050406030204" pitchFamily="18" charset="0"/>
                          </a:rPr>
                          <m:t>μA</m:t>
                        </m:r>
                      </m:oMath>
                    </m:oMathPara>
                  </a14:m>
                  <a:endParaRPr kumimoji="1" lang="en-US" altLang="ja-JP"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kumimoji="1" lang="en-US" altLang="ja-JP" i="1" dirty="0">
                                <a:solidFill>
                                  <a:srgbClr val="FB5F80"/>
                                </a:solidFill>
                                <a:latin typeface="Cambria Math" panose="02040503050406030204" pitchFamily="18" charset="0"/>
                              </a:rPr>
                            </m:ctrlPr>
                          </m:sSubPr>
                          <m:e>
                            <m:r>
                              <a:rPr kumimoji="1" lang="en-US" altLang="ja-JP" i="1" dirty="0" err="1">
                                <a:solidFill>
                                  <a:srgbClr val="FB5F80"/>
                                </a:solidFill>
                                <a:latin typeface="Cambria Math" panose="02040503050406030204" pitchFamily="18" charset="0"/>
                              </a:rPr>
                              <m:t>𝐼</m:t>
                            </m:r>
                          </m:e>
                          <m:sub>
                            <m:r>
                              <m:rPr>
                                <m:sty m:val="p"/>
                              </m:rPr>
                              <a:rPr kumimoji="1" lang="en-US" altLang="ja-JP" dirty="0" err="1">
                                <a:solidFill>
                                  <a:srgbClr val="FB5F80"/>
                                </a:solidFill>
                                <a:latin typeface="Cambria Math" panose="02040503050406030204" pitchFamily="18" charset="0"/>
                              </a:rPr>
                              <m:t>ss</m:t>
                            </m:r>
                          </m:sub>
                        </m:sSub>
                        <m:r>
                          <a:rPr kumimoji="1" lang="en-US" altLang="ja-JP" i="1" dirty="0">
                            <a:solidFill>
                              <a:srgbClr val="FB5F80"/>
                            </a:solidFill>
                            <a:latin typeface="Cambria Math" panose="02040503050406030204" pitchFamily="18" charset="0"/>
                          </a:rPr>
                          <m:t> =−151.7</m:t>
                        </m:r>
                        <m:r>
                          <m:rPr>
                            <m:sty m:val="p"/>
                          </m:rPr>
                          <a:rPr kumimoji="1" lang="en-US" altLang="ja-JP" dirty="0">
                            <a:solidFill>
                              <a:srgbClr val="FB5F80"/>
                            </a:solidFill>
                            <a:latin typeface="Cambria Math" panose="02040503050406030204" pitchFamily="18" charset="0"/>
                          </a:rPr>
                          <m:t>μA</m:t>
                        </m:r>
                        <m:r>
                          <a:rPr kumimoji="1" lang="en-US" altLang="ja-JP" b="0" i="0" dirty="0" smtClean="0">
                            <a:solidFill>
                              <a:srgbClr val="FB5F80"/>
                            </a:solidFill>
                            <a:latin typeface="Cambria Math" panose="02040503050406030204" pitchFamily="18" charset="0"/>
                          </a:rPr>
                          <m:t> </m:t>
                        </m:r>
                      </m:oMath>
                    </m:oMathPara>
                  </a14:m>
                  <a:endParaRPr kumimoji="1" lang="en-US" altLang="ja-JP" dirty="0"/>
                </a:p>
              </p:txBody>
            </p:sp>
          </mc:Choice>
          <mc:Fallback xmlns="">
            <p:sp>
              <p:nvSpPr>
                <p:cNvPr id="14" name="正方形/長方形 13">
                  <a:extLst>
                    <a:ext uri="{FF2B5EF4-FFF2-40B4-BE49-F238E27FC236}">
                      <a16:creationId xmlns:a16="http://schemas.microsoft.com/office/drawing/2014/main" id="{0910FE25-D36C-4941-A553-40C82DBAE649}"/>
                    </a:ext>
                  </a:extLst>
                </p:cNvPr>
                <p:cNvSpPr>
                  <a:spLocks noRot="1" noChangeAspect="1" noMove="1" noResize="1" noEditPoints="1" noAdjustHandles="1" noChangeArrowheads="1" noChangeShapeType="1" noTextEdit="1"/>
                </p:cNvSpPr>
                <p:nvPr/>
              </p:nvSpPr>
              <p:spPr>
                <a:xfrm>
                  <a:off x="6389228" y="3091129"/>
                  <a:ext cx="1892809" cy="923330"/>
                </a:xfrm>
                <a:prstGeom prst="rect">
                  <a:avLst/>
                </a:prstGeom>
                <a:blipFill>
                  <a:blip r:embed="rId14"/>
                  <a:stretch>
                    <a:fillRect l="-2424" t="-5298" b="-5298"/>
                  </a:stretch>
                </a:blipFill>
              </p:spPr>
              <p:txBody>
                <a:bodyPr/>
                <a:lstStyle/>
                <a:p>
                  <a:r>
                    <a:rPr lang="ja-JP" altLang="en-US">
                      <a:noFill/>
                    </a:rPr>
                    <a:t> </a:t>
                  </a:r>
                </a:p>
              </p:txBody>
            </p:sp>
          </mc:Fallback>
        </mc:AlternateContent>
      </p:grpSp>
      <p:sp>
        <p:nvSpPr>
          <p:cNvPr id="55" name="矢印: 下 54">
            <a:extLst>
              <a:ext uri="{FF2B5EF4-FFF2-40B4-BE49-F238E27FC236}">
                <a16:creationId xmlns:a16="http://schemas.microsoft.com/office/drawing/2014/main" id="{A77AA832-6613-4269-AC77-22296F9D8322}"/>
              </a:ext>
            </a:extLst>
          </p:cNvPr>
          <p:cNvSpPr/>
          <p:nvPr/>
        </p:nvSpPr>
        <p:spPr>
          <a:xfrm rot="16200000">
            <a:off x="417101" y="6085707"/>
            <a:ext cx="521208" cy="736065"/>
          </a:xfrm>
          <a:prstGeom prst="downArrow">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A598F690-AAC5-46A4-8F3B-E317A82F83DC}"/>
              </a:ext>
            </a:extLst>
          </p:cNvPr>
          <p:cNvSpPr txBox="1"/>
          <p:nvPr/>
        </p:nvSpPr>
        <p:spPr>
          <a:xfrm>
            <a:off x="1049454" y="6065382"/>
            <a:ext cx="3877985" cy="707886"/>
          </a:xfrm>
          <a:prstGeom prst="rect">
            <a:avLst/>
          </a:prstGeom>
          <a:noFill/>
        </p:spPr>
        <p:txBody>
          <a:bodyPr wrap="none" rtlCol="0">
            <a:spAutoFit/>
          </a:bodyPr>
          <a:lstStyle/>
          <a:p>
            <a:r>
              <a:rPr kumimoji="1" lang="ja-JP" altLang="en-US" sz="2000" dirty="0">
                <a:solidFill>
                  <a:srgbClr val="FF8524"/>
                </a:solidFill>
              </a:rPr>
              <a:t>バイアス回路抜き</a:t>
            </a:r>
            <a:r>
              <a:rPr kumimoji="1" lang="en-US" altLang="ja-JP" sz="2000" dirty="0">
                <a:solidFill>
                  <a:srgbClr val="FF8524"/>
                </a:solidFill>
              </a:rPr>
              <a:t>SOI-STJ5</a:t>
            </a:r>
            <a:r>
              <a:rPr kumimoji="1" lang="ja-JP" altLang="en-US" sz="2000" dirty="0">
                <a:solidFill>
                  <a:srgbClr val="FF8524"/>
                </a:solidFill>
              </a:rPr>
              <a:t>回路</a:t>
            </a:r>
            <a:br>
              <a:rPr kumimoji="1" lang="en-US" altLang="ja-JP" sz="2000" dirty="0">
                <a:solidFill>
                  <a:srgbClr val="FF8524"/>
                </a:solidFill>
              </a:rPr>
            </a:br>
            <a:r>
              <a:rPr kumimoji="1" lang="ja-JP" altLang="en-US" sz="2000" dirty="0">
                <a:solidFill>
                  <a:srgbClr val="FF8524"/>
                </a:solidFill>
              </a:rPr>
              <a:t>を用いて実験</a:t>
            </a:r>
          </a:p>
        </p:txBody>
      </p:sp>
      <p:sp>
        <p:nvSpPr>
          <p:cNvPr id="26" name="正方形/長方形 25">
            <a:extLst>
              <a:ext uri="{FF2B5EF4-FFF2-40B4-BE49-F238E27FC236}">
                <a16:creationId xmlns:a16="http://schemas.microsoft.com/office/drawing/2014/main" id="{59851832-53C2-4079-9A96-ABC648D7FD82}"/>
              </a:ext>
            </a:extLst>
          </p:cNvPr>
          <p:cNvSpPr/>
          <p:nvPr/>
        </p:nvSpPr>
        <p:spPr>
          <a:xfrm>
            <a:off x="883578" y="4921321"/>
            <a:ext cx="2307347" cy="278213"/>
          </a:xfrm>
          <a:prstGeom prst="rect">
            <a:avLst/>
          </a:prstGeom>
          <a:noFill/>
          <a:ln w="38100">
            <a:solidFill>
              <a:srgbClr val="FDD3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テキスト ボックス 69">
            <a:extLst>
              <a:ext uri="{FF2B5EF4-FFF2-40B4-BE49-F238E27FC236}">
                <a16:creationId xmlns:a16="http://schemas.microsoft.com/office/drawing/2014/main" id="{096D7DEB-03CC-4FBA-A385-BE7CEC359924}"/>
              </a:ext>
            </a:extLst>
          </p:cNvPr>
          <p:cNvSpPr txBox="1"/>
          <p:nvPr/>
        </p:nvSpPr>
        <p:spPr>
          <a:xfrm>
            <a:off x="6690915" y="4485175"/>
            <a:ext cx="1584088" cy="338554"/>
          </a:xfrm>
          <a:prstGeom prst="rect">
            <a:avLst/>
          </a:prstGeom>
          <a:noFill/>
        </p:spPr>
        <p:txBody>
          <a:bodyPr wrap="none" rtlCol="0">
            <a:spAutoFit/>
          </a:bodyPr>
          <a:lstStyle/>
          <a:p>
            <a:r>
              <a:rPr kumimoji="1" lang="en-US" altLang="ja-JP" sz="1600" dirty="0">
                <a:solidFill>
                  <a:schemeClr val="tx2"/>
                </a:solidFill>
                <a:latin typeface="Times New Roman" panose="02020603050405020304" pitchFamily="18" charset="0"/>
                <a:cs typeface="Times New Roman" panose="02020603050405020304" pitchFamily="18" charset="0"/>
              </a:rPr>
              <a:t>W/L=10μm/5μm</a:t>
            </a:r>
            <a:endParaRPr kumimoji="1" lang="ja-JP" altLang="en-US" sz="1600" dirty="0">
              <a:solidFill>
                <a:schemeClr val="tx2"/>
              </a:solidFill>
              <a:latin typeface="Times New Roman" panose="02020603050405020304" pitchFamily="18" charset="0"/>
              <a:cs typeface="Times New Roman" panose="02020603050405020304" pitchFamily="18" charset="0"/>
            </a:endParaRPr>
          </a:p>
        </p:txBody>
      </p:sp>
      <p:grpSp>
        <p:nvGrpSpPr>
          <p:cNvPr id="30" name="グループ化 29">
            <a:extLst>
              <a:ext uri="{FF2B5EF4-FFF2-40B4-BE49-F238E27FC236}">
                <a16:creationId xmlns:a16="http://schemas.microsoft.com/office/drawing/2014/main" id="{086DD07D-F407-4853-8AB7-66F7EE8812C8}"/>
              </a:ext>
            </a:extLst>
          </p:cNvPr>
          <p:cNvGrpSpPr/>
          <p:nvPr/>
        </p:nvGrpSpPr>
        <p:grpSpPr>
          <a:xfrm>
            <a:off x="5660589" y="4406788"/>
            <a:ext cx="593025" cy="1231106"/>
            <a:chOff x="5660589" y="4406788"/>
            <a:chExt cx="593025" cy="1231106"/>
          </a:xfrm>
        </p:grpSpPr>
        <p:sp>
          <p:nvSpPr>
            <p:cNvPr id="28" name="テキスト ボックス 27">
              <a:extLst>
                <a:ext uri="{FF2B5EF4-FFF2-40B4-BE49-F238E27FC236}">
                  <a16:creationId xmlns:a16="http://schemas.microsoft.com/office/drawing/2014/main" id="{1D57539C-68DC-463A-BD7F-E261E795EC97}"/>
                </a:ext>
              </a:extLst>
            </p:cNvPr>
            <p:cNvSpPr txBox="1"/>
            <p:nvPr/>
          </p:nvSpPr>
          <p:spPr>
            <a:xfrm>
              <a:off x="5660589" y="4406788"/>
              <a:ext cx="593025" cy="1231106"/>
            </a:xfrm>
            <a:prstGeom prst="rect">
              <a:avLst/>
            </a:prstGeom>
            <a:solidFill>
              <a:schemeClr val="bg1"/>
            </a:solidFill>
          </p:spPr>
          <p:txBody>
            <a:bodyPr wrap="square" rtlCol="0">
              <a:spAutoFit/>
            </a:bodyPr>
            <a:lstStyle/>
            <a:p>
              <a:pPr algn="r"/>
              <a:r>
                <a:rPr kumimoji="1" lang="en-US" altLang="ja-JP" sz="1100" dirty="0" err="1"/>
                <a:t>Vgs</a:t>
              </a:r>
              <a:r>
                <a:rPr kumimoji="1" lang="en-US" altLang="ja-JP" sz="1100" dirty="0"/>
                <a:t>[V]</a:t>
              </a:r>
            </a:p>
            <a:p>
              <a:pPr algn="r"/>
              <a:r>
                <a:rPr kumimoji="1" lang="en-US" altLang="ja-JP" sz="1050" dirty="0"/>
                <a:t>0.0</a:t>
              </a:r>
            </a:p>
            <a:p>
              <a:pPr algn="r"/>
              <a:r>
                <a:rPr kumimoji="1" lang="en-US" altLang="ja-JP" sz="1050" dirty="0"/>
                <a:t>0.4</a:t>
              </a:r>
            </a:p>
            <a:p>
              <a:pPr algn="r"/>
              <a:r>
                <a:rPr kumimoji="1" lang="en-US" altLang="ja-JP" sz="1050" dirty="0"/>
                <a:t>0.8</a:t>
              </a:r>
            </a:p>
            <a:p>
              <a:pPr algn="r"/>
              <a:r>
                <a:rPr kumimoji="1" lang="en-US" altLang="ja-JP" sz="1050" dirty="0"/>
                <a:t>1.2</a:t>
              </a:r>
            </a:p>
            <a:p>
              <a:pPr algn="r"/>
              <a:r>
                <a:rPr kumimoji="1" lang="en-US" altLang="ja-JP" sz="1050" dirty="0"/>
                <a:t>1.6</a:t>
              </a:r>
            </a:p>
            <a:p>
              <a:pPr algn="r"/>
              <a:r>
                <a:rPr kumimoji="1" lang="en-US" altLang="ja-JP" sz="1050" dirty="0"/>
                <a:t>2.0</a:t>
              </a:r>
              <a:endParaRPr kumimoji="1" lang="en-US" altLang="ja-JP" sz="1200" dirty="0"/>
            </a:p>
          </p:txBody>
        </p:sp>
        <p:sp>
          <p:nvSpPr>
            <p:cNvPr id="29" name="楕円 28">
              <a:extLst>
                <a:ext uri="{FF2B5EF4-FFF2-40B4-BE49-F238E27FC236}">
                  <a16:creationId xmlns:a16="http://schemas.microsoft.com/office/drawing/2014/main" id="{61D7D144-8D1A-41FD-A94F-7EE461923868}"/>
                </a:ext>
              </a:extLst>
            </p:cNvPr>
            <p:cNvSpPr/>
            <p:nvPr/>
          </p:nvSpPr>
          <p:spPr>
            <a:xfrm>
              <a:off x="5819133" y="4646188"/>
              <a:ext cx="111494" cy="111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72" name="楕円 71">
              <a:extLst>
                <a:ext uri="{FF2B5EF4-FFF2-40B4-BE49-F238E27FC236}">
                  <a16:creationId xmlns:a16="http://schemas.microsoft.com/office/drawing/2014/main" id="{FB9481DC-137C-492B-9EA8-35657156F3D8}"/>
                </a:ext>
              </a:extLst>
            </p:cNvPr>
            <p:cNvSpPr/>
            <p:nvPr/>
          </p:nvSpPr>
          <p:spPr>
            <a:xfrm>
              <a:off x="5819133" y="4798777"/>
              <a:ext cx="111494" cy="111900"/>
            </a:xfrm>
            <a:prstGeom prst="ellipse">
              <a:avLst/>
            </a:prstGeom>
            <a:solidFill>
              <a:srgbClr val="181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73" name="楕円 72">
              <a:extLst>
                <a:ext uri="{FF2B5EF4-FFF2-40B4-BE49-F238E27FC236}">
                  <a16:creationId xmlns:a16="http://schemas.microsoft.com/office/drawing/2014/main" id="{CD7B93F3-849D-4C12-A621-4CCBEA9BA6B0}"/>
                </a:ext>
              </a:extLst>
            </p:cNvPr>
            <p:cNvSpPr/>
            <p:nvPr/>
          </p:nvSpPr>
          <p:spPr>
            <a:xfrm>
              <a:off x="5819133" y="4958538"/>
              <a:ext cx="111494" cy="1119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74" name="楕円 73">
              <a:extLst>
                <a:ext uri="{FF2B5EF4-FFF2-40B4-BE49-F238E27FC236}">
                  <a16:creationId xmlns:a16="http://schemas.microsoft.com/office/drawing/2014/main" id="{C1FCF9FB-BC95-40ED-A10C-CC74E622278D}"/>
                </a:ext>
              </a:extLst>
            </p:cNvPr>
            <p:cNvSpPr/>
            <p:nvPr/>
          </p:nvSpPr>
          <p:spPr>
            <a:xfrm>
              <a:off x="5819133" y="5123890"/>
              <a:ext cx="111494" cy="111900"/>
            </a:xfrm>
            <a:prstGeom prst="ellipse">
              <a:avLst/>
            </a:prstGeom>
            <a:solidFill>
              <a:srgbClr val="FF4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75" name="楕円 74">
              <a:extLst>
                <a:ext uri="{FF2B5EF4-FFF2-40B4-BE49-F238E27FC236}">
                  <a16:creationId xmlns:a16="http://schemas.microsoft.com/office/drawing/2014/main" id="{C7B4CEC7-3096-42F3-9182-9E9316E7DEC1}"/>
                </a:ext>
              </a:extLst>
            </p:cNvPr>
            <p:cNvSpPr/>
            <p:nvPr/>
          </p:nvSpPr>
          <p:spPr>
            <a:xfrm>
              <a:off x="5819133" y="5285245"/>
              <a:ext cx="111494" cy="1119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sp>
          <p:nvSpPr>
            <p:cNvPr id="76" name="楕円 75">
              <a:extLst>
                <a:ext uri="{FF2B5EF4-FFF2-40B4-BE49-F238E27FC236}">
                  <a16:creationId xmlns:a16="http://schemas.microsoft.com/office/drawing/2014/main" id="{CFD2E267-8A27-4B9F-9540-9A32ED3419C0}"/>
                </a:ext>
              </a:extLst>
            </p:cNvPr>
            <p:cNvSpPr/>
            <p:nvPr/>
          </p:nvSpPr>
          <p:spPr>
            <a:xfrm>
              <a:off x="5819133" y="5450597"/>
              <a:ext cx="111494" cy="1119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dirty="0"/>
            </a:p>
          </p:txBody>
        </p:sp>
      </p:grpSp>
      <p:cxnSp>
        <p:nvCxnSpPr>
          <p:cNvPr id="21" name="直線矢印コネクタ 20">
            <a:extLst>
              <a:ext uri="{FF2B5EF4-FFF2-40B4-BE49-F238E27FC236}">
                <a16:creationId xmlns:a16="http://schemas.microsoft.com/office/drawing/2014/main" id="{13B0B62D-A172-4A96-A88B-175B13607460}"/>
              </a:ext>
            </a:extLst>
          </p:cNvPr>
          <p:cNvCxnSpPr>
            <a:cxnSpLocks/>
          </p:cNvCxnSpPr>
          <p:nvPr/>
        </p:nvCxnSpPr>
        <p:spPr>
          <a:xfrm>
            <a:off x="3190925" y="5199534"/>
            <a:ext cx="4297146" cy="595091"/>
          </a:xfrm>
          <a:prstGeom prst="straightConnector1">
            <a:avLst/>
          </a:prstGeom>
          <a:ln w="57150">
            <a:solidFill>
              <a:srgbClr val="FDD3F6"/>
            </a:solidFill>
            <a:tailEnd type="triangle"/>
          </a:ln>
        </p:spPr>
        <p:style>
          <a:lnRef idx="1">
            <a:schemeClr val="accent1"/>
          </a:lnRef>
          <a:fillRef idx="0">
            <a:schemeClr val="accent1"/>
          </a:fillRef>
          <a:effectRef idx="0">
            <a:schemeClr val="accent1"/>
          </a:effectRef>
          <a:fontRef idx="minor">
            <a:schemeClr val="tx1"/>
          </a:fontRef>
        </p:style>
      </p:cxnSp>
      <p:sp>
        <p:nvSpPr>
          <p:cNvPr id="69" name="コンテンツ プレースホルダー 79">
            <a:extLst>
              <a:ext uri="{FF2B5EF4-FFF2-40B4-BE49-F238E27FC236}">
                <a16:creationId xmlns:a16="http://schemas.microsoft.com/office/drawing/2014/main" id="{A8740D98-1316-4608-9724-CDFA0A35BD1F}"/>
              </a:ext>
            </a:extLst>
          </p:cNvPr>
          <p:cNvSpPr>
            <a:spLocks noGrp="1"/>
          </p:cNvSpPr>
          <p:nvPr>
            <p:ph idx="1"/>
          </p:nvPr>
        </p:nvSpPr>
        <p:spPr>
          <a:xfrm>
            <a:off x="181599" y="4135447"/>
            <a:ext cx="5224738" cy="2283878"/>
          </a:xfrm>
        </p:spPr>
        <p:txBody>
          <a:bodyPr>
            <a:normAutofit/>
          </a:bodyPr>
          <a:lstStyle/>
          <a:p>
            <a:r>
              <a:rPr lang="ja-JP" altLang="en-US" dirty="0">
                <a:solidFill>
                  <a:schemeClr val="tx1"/>
                </a:solidFill>
              </a:rPr>
              <a:t>極低温環境下で異常電流を観測</a:t>
            </a:r>
            <a:endParaRPr lang="en-US" altLang="ja-JP" dirty="0">
              <a:solidFill>
                <a:schemeClr val="tx1"/>
              </a:solidFill>
            </a:endParaRPr>
          </a:p>
          <a:p>
            <a:pPr lvl="1">
              <a:buFont typeface="Wingdings" panose="05000000000000000000" pitchFamily="2" charset="2"/>
              <a:buChar char="Ø"/>
            </a:pPr>
            <a:r>
              <a:rPr lang="ja-JP" altLang="en-US" dirty="0"/>
              <a:t>極低温で</a:t>
            </a:r>
            <a:r>
              <a:rPr lang="en-US" altLang="ja-JP" dirty="0"/>
              <a:t>FET</a:t>
            </a:r>
            <a:r>
              <a:rPr lang="ja-JP" altLang="en-US" dirty="0"/>
              <a:t>によく見られる</a:t>
            </a:r>
            <a:br>
              <a:rPr lang="en-US" altLang="ja-JP" dirty="0"/>
            </a:br>
            <a:r>
              <a:rPr lang="ja-JP" altLang="en-US" dirty="0"/>
              <a:t>ドレインアバランシェが原因？</a:t>
            </a:r>
            <a:endParaRPr lang="en-US" altLang="ja-JP" dirty="0"/>
          </a:p>
          <a:p>
            <a:r>
              <a:rPr lang="ja-JP" altLang="en-US" dirty="0"/>
              <a:t>バイアス回路内にドレインアバランシェ領域で動作する</a:t>
            </a:r>
            <a:r>
              <a:rPr lang="en-US" altLang="ja-JP" dirty="0"/>
              <a:t>FET</a:t>
            </a:r>
            <a:r>
              <a:rPr lang="ja-JP" altLang="en-US" dirty="0"/>
              <a:t>を発見</a:t>
            </a:r>
            <a:endParaRPr lang="en-US" altLang="ja-JP" dirty="0"/>
          </a:p>
          <a:p>
            <a:pPr lvl="1">
              <a:buFont typeface="Wingdings" panose="05000000000000000000" pitchFamily="2" charset="2"/>
              <a:buChar char="Ø"/>
            </a:pPr>
            <a:endParaRPr lang="en-US" altLang="ja-JP" dirty="0"/>
          </a:p>
        </p:txBody>
      </p:sp>
      <p:sp>
        <p:nvSpPr>
          <p:cNvPr id="77" name="テキスト ボックス 76">
            <a:extLst>
              <a:ext uri="{FF2B5EF4-FFF2-40B4-BE49-F238E27FC236}">
                <a16:creationId xmlns:a16="http://schemas.microsoft.com/office/drawing/2014/main" id="{C1BA6280-FFA9-4341-AFC2-D81586A76A15}"/>
              </a:ext>
            </a:extLst>
          </p:cNvPr>
          <p:cNvSpPr txBox="1"/>
          <p:nvPr/>
        </p:nvSpPr>
        <p:spPr>
          <a:xfrm>
            <a:off x="475083" y="2633902"/>
            <a:ext cx="659155" cy="369332"/>
          </a:xfrm>
          <a:prstGeom prst="rect">
            <a:avLst/>
          </a:prstGeom>
          <a:noFill/>
        </p:spPr>
        <p:txBody>
          <a:bodyPr wrap="none" rtlCol="0">
            <a:spAutoFit/>
          </a:bodyPr>
          <a:lstStyle/>
          <a:p>
            <a:r>
              <a:rPr kumimoji="1" lang="en-US" altLang="ja-JP" dirty="0">
                <a:solidFill>
                  <a:srgbClr val="1818FF"/>
                </a:solidFill>
                <a:latin typeface="Times New Roman" panose="02020603050405020304" pitchFamily="18" charset="0"/>
                <a:cs typeface="Times New Roman" panose="02020603050405020304" pitchFamily="18" charset="0"/>
              </a:rPr>
              <a:t>input</a:t>
            </a:r>
            <a:endParaRPr kumimoji="1" lang="ja-JP" altLang="en-US" dirty="0">
              <a:solidFill>
                <a:srgbClr val="1818FF"/>
              </a:solidFill>
              <a:latin typeface="Times New Roman" panose="02020603050405020304" pitchFamily="18" charset="0"/>
              <a:cs typeface="Times New Roman" panose="02020603050405020304" pitchFamily="18" charset="0"/>
            </a:endParaRPr>
          </a:p>
        </p:txBody>
      </p:sp>
      <p:sp>
        <p:nvSpPr>
          <p:cNvPr id="78" name="テキスト ボックス 77">
            <a:extLst>
              <a:ext uri="{FF2B5EF4-FFF2-40B4-BE49-F238E27FC236}">
                <a16:creationId xmlns:a16="http://schemas.microsoft.com/office/drawing/2014/main" id="{7FA42877-DB7F-433B-94AA-238DE1912034}"/>
              </a:ext>
            </a:extLst>
          </p:cNvPr>
          <p:cNvSpPr txBox="1"/>
          <p:nvPr/>
        </p:nvSpPr>
        <p:spPr>
          <a:xfrm>
            <a:off x="459163" y="1936893"/>
            <a:ext cx="774571" cy="369332"/>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output</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5126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B3E8943D-FFCA-46D1-ADBA-839FF1BE9BBC}"/>
              </a:ext>
            </a:extLst>
          </p:cNvPr>
          <p:cNvSpPr/>
          <p:nvPr/>
        </p:nvSpPr>
        <p:spPr>
          <a:xfrm>
            <a:off x="1095153" y="5158035"/>
            <a:ext cx="1520032" cy="935665"/>
          </a:xfrm>
          <a:prstGeom prst="roundRect">
            <a:avLst/>
          </a:prstGeom>
          <a:solidFill>
            <a:srgbClr val="F8F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73BFAD0-27A3-457B-BC11-ECEB389430FA}"/>
              </a:ext>
            </a:extLst>
          </p:cNvPr>
          <p:cNvSpPr>
            <a:spLocks noGrp="1"/>
          </p:cNvSpPr>
          <p:nvPr>
            <p:ph type="title"/>
          </p:nvPr>
        </p:nvSpPr>
        <p:spPr/>
        <p:txBody>
          <a:bodyPr/>
          <a:lstStyle/>
          <a:p>
            <a:r>
              <a:rPr kumimoji="1" lang="ja-JP" altLang="en-US" dirty="0"/>
              <a:t>ドレインアバランシェ対策案</a:t>
            </a:r>
          </a:p>
        </p:txBody>
      </p:sp>
      <p:sp>
        <p:nvSpPr>
          <p:cNvPr id="4" name="スライド番号プレースホルダー 3">
            <a:extLst>
              <a:ext uri="{FF2B5EF4-FFF2-40B4-BE49-F238E27FC236}">
                <a16:creationId xmlns:a16="http://schemas.microsoft.com/office/drawing/2014/main" id="{EFA75C21-62B1-4420-87C3-CCB96BCDCFA9}"/>
              </a:ext>
            </a:extLst>
          </p:cNvPr>
          <p:cNvSpPr>
            <a:spLocks noGrp="1"/>
          </p:cNvSpPr>
          <p:nvPr>
            <p:ph type="sldNum" sz="quarter" idx="12"/>
          </p:nvPr>
        </p:nvSpPr>
        <p:spPr>
          <a:xfrm>
            <a:off x="8392085" y="6543167"/>
            <a:ext cx="770468" cy="365125"/>
          </a:xfrm>
        </p:spPr>
        <p:txBody>
          <a:bodyPr/>
          <a:lstStyle/>
          <a:p>
            <a:fld id="{D57F1E4F-1CFF-5643-939E-217C01CDF565}" type="slidenum">
              <a:rPr lang="en-US" smtClean="0"/>
              <a:pPr/>
              <a:t>43</a:t>
            </a:fld>
            <a:endParaRPr lang="en-US" dirty="0"/>
          </a:p>
        </p:txBody>
      </p:sp>
      <p:pic>
        <p:nvPicPr>
          <p:cNvPr id="12" name="コンテンツ プレースホルダー 4">
            <a:extLst>
              <a:ext uri="{FF2B5EF4-FFF2-40B4-BE49-F238E27FC236}">
                <a16:creationId xmlns:a16="http://schemas.microsoft.com/office/drawing/2014/main" id="{5A045053-AC5A-488D-9E7B-1C6C76D81DE3}"/>
              </a:ext>
            </a:extLst>
          </p:cNvPr>
          <p:cNvPicPr>
            <a:picLocks noChangeAspect="1"/>
          </p:cNvPicPr>
          <p:nvPr/>
        </p:nvPicPr>
        <p:blipFill rotWithShape="1">
          <a:blip r:embed="rId2">
            <a:clrChange>
              <a:clrFrom>
                <a:srgbClr val="000001"/>
              </a:clrFrom>
              <a:clrTo>
                <a:srgbClr val="000001">
                  <a:alpha val="0"/>
                </a:srgbClr>
              </a:clrTo>
            </a:clrChange>
            <a:extLst>
              <a:ext uri="{28A0092B-C50C-407E-A947-70E740481C1C}">
                <a14:useLocalDpi xmlns:a14="http://schemas.microsoft.com/office/drawing/2010/main" val="0"/>
              </a:ext>
            </a:extLst>
          </a:blip>
          <a:srcRect l="21458" t="12074" r="16557" b="6899"/>
          <a:stretch/>
        </p:blipFill>
        <p:spPr>
          <a:xfrm>
            <a:off x="0" y="1282049"/>
            <a:ext cx="6987493" cy="5358387"/>
          </a:xfrm>
          <a:prstGeom prst="rect">
            <a:avLst/>
          </a:prstGeom>
        </p:spPr>
      </p:pic>
      <p:grpSp>
        <p:nvGrpSpPr>
          <p:cNvPr id="19" name="グループ化 18">
            <a:extLst>
              <a:ext uri="{FF2B5EF4-FFF2-40B4-BE49-F238E27FC236}">
                <a16:creationId xmlns:a16="http://schemas.microsoft.com/office/drawing/2014/main" id="{0C28BD07-AAB6-41B0-847C-219433DB374C}"/>
              </a:ext>
            </a:extLst>
          </p:cNvPr>
          <p:cNvGrpSpPr/>
          <p:nvPr/>
        </p:nvGrpSpPr>
        <p:grpSpPr>
          <a:xfrm>
            <a:off x="6273956" y="3702975"/>
            <a:ext cx="2531693" cy="1240717"/>
            <a:chOff x="6589493" y="1820633"/>
            <a:chExt cx="2531693" cy="1240717"/>
          </a:xfrm>
        </p:grpSpPr>
        <p:sp>
          <p:nvSpPr>
            <p:cNvPr id="18" name="四角形: 角を丸くする 17">
              <a:extLst>
                <a:ext uri="{FF2B5EF4-FFF2-40B4-BE49-F238E27FC236}">
                  <a16:creationId xmlns:a16="http://schemas.microsoft.com/office/drawing/2014/main" id="{B15DCD34-2B71-4FEB-979E-414A65181F63}"/>
                </a:ext>
              </a:extLst>
            </p:cNvPr>
            <p:cNvSpPr/>
            <p:nvPr/>
          </p:nvSpPr>
          <p:spPr>
            <a:xfrm>
              <a:off x="6589493" y="1820634"/>
              <a:ext cx="2531693" cy="1240716"/>
            </a:xfrm>
            <a:prstGeom prst="roundRect">
              <a:avLst/>
            </a:prstGeom>
            <a:solidFill>
              <a:schemeClr val="bg1"/>
            </a:solid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725FB31F-82D5-42EA-837E-B537A7EDB803}"/>
                </a:ext>
              </a:extLst>
            </p:cNvPr>
            <p:cNvSpPr txBox="1"/>
            <p:nvPr/>
          </p:nvSpPr>
          <p:spPr>
            <a:xfrm>
              <a:off x="6724260" y="2138020"/>
              <a:ext cx="2262158" cy="923330"/>
            </a:xfrm>
            <a:prstGeom prst="rect">
              <a:avLst/>
            </a:prstGeom>
            <a:noFill/>
          </p:spPr>
          <p:txBody>
            <a:bodyPr wrap="none" rtlCol="0">
              <a:spAutoFit/>
            </a:bodyPr>
            <a:lstStyle/>
            <a:p>
              <a:r>
                <a:rPr kumimoji="1" lang="ja-JP" altLang="en-US" dirty="0"/>
                <a:t>カスコード接続して</a:t>
              </a:r>
              <a:br>
                <a:rPr kumimoji="1" lang="en-US" altLang="ja-JP" dirty="0"/>
              </a:br>
              <a:r>
                <a:rPr kumimoji="1" lang="ja-JP" altLang="en-US" dirty="0"/>
                <a:t>縦積み</a:t>
              </a:r>
              <a:r>
                <a:rPr kumimoji="1" lang="en-US" altLang="ja-JP" dirty="0"/>
                <a:t>FET</a:t>
              </a:r>
              <a:r>
                <a:rPr kumimoji="1" lang="ja-JP" altLang="en-US" dirty="0"/>
                <a:t>の個数を</a:t>
              </a:r>
              <a:br>
                <a:rPr kumimoji="1" lang="en-US" altLang="ja-JP" dirty="0"/>
              </a:br>
              <a:r>
                <a:rPr kumimoji="1" lang="ja-JP" altLang="en-US" dirty="0"/>
                <a:t>増やす</a:t>
              </a:r>
            </a:p>
          </p:txBody>
        </p:sp>
        <p:sp>
          <p:nvSpPr>
            <p:cNvPr id="10" name="テキスト ボックス 9">
              <a:extLst>
                <a:ext uri="{FF2B5EF4-FFF2-40B4-BE49-F238E27FC236}">
                  <a16:creationId xmlns:a16="http://schemas.microsoft.com/office/drawing/2014/main" id="{7C99483D-35DA-41BD-907C-4A71AAFC804B}"/>
                </a:ext>
              </a:extLst>
            </p:cNvPr>
            <p:cNvSpPr txBox="1"/>
            <p:nvPr/>
          </p:nvSpPr>
          <p:spPr>
            <a:xfrm>
              <a:off x="6644710" y="1820633"/>
              <a:ext cx="569387" cy="400110"/>
            </a:xfrm>
            <a:prstGeom prst="rect">
              <a:avLst/>
            </a:prstGeom>
            <a:noFill/>
          </p:spPr>
          <p:txBody>
            <a:bodyPr wrap="none" rtlCol="0">
              <a:spAutoFit/>
            </a:bodyPr>
            <a:lstStyle/>
            <a:p>
              <a:r>
                <a:rPr kumimoji="1" lang="ja-JP" altLang="en-US" sz="2000" dirty="0">
                  <a:solidFill>
                    <a:srgbClr val="FF0000"/>
                  </a:solidFill>
                </a:rPr>
                <a:t>案</a:t>
              </a:r>
              <a:r>
                <a:rPr kumimoji="1" lang="en-US" altLang="ja-JP" sz="2000" dirty="0">
                  <a:solidFill>
                    <a:srgbClr val="FF0000"/>
                  </a:solidFill>
                </a:rPr>
                <a:t>1</a:t>
              </a:r>
              <a:endParaRPr kumimoji="1" lang="ja-JP" altLang="en-US" sz="2000" dirty="0">
                <a:solidFill>
                  <a:srgbClr val="FF0000"/>
                </a:solidFill>
              </a:endParaRPr>
            </a:p>
          </p:txBody>
        </p:sp>
      </p:grpSp>
      <p:grpSp>
        <p:nvGrpSpPr>
          <p:cNvPr id="20" name="グループ化 19">
            <a:extLst>
              <a:ext uri="{FF2B5EF4-FFF2-40B4-BE49-F238E27FC236}">
                <a16:creationId xmlns:a16="http://schemas.microsoft.com/office/drawing/2014/main" id="{939CC632-1949-45BB-97B5-937E029A65EE}"/>
              </a:ext>
            </a:extLst>
          </p:cNvPr>
          <p:cNvGrpSpPr/>
          <p:nvPr/>
        </p:nvGrpSpPr>
        <p:grpSpPr>
          <a:xfrm>
            <a:off x="6273956" y="5123071"/>
            <a:ext cx="2627757" cy="1240717"/>
            <a:chOff x="6589493" y="1820633"/>
            <a:chExt cx="2627757" cy="1240717"/>
          </a:xfrm>
        </p:grpSpPr>
        <p:sp>
          <p:nvSpPr>
            <p:cNvPr id="21" name="四角形: 角を丸くする 20">
              <a:extLst>
                <a:ext uri="{FF2B5EF4-FFF2-40B4-BE49-F238E27FC236}">
                  <a16:creationId xmlns:a16="http://schemas.microsoft.com/office/drawing/2014/main" id="{27ED34F1-26A8-496B-8F51-44240A27A8DB}"/>
                </a:ext>
              </a:extLst>
            </p:cNvPr>
            <p:cNvSpPr/>
            <p:nvPr/>
          </p:nvSpPr>
          <p:spPr>
            <a:xfrm>
              <a:off x="6589493" y="1820634"/>
              <a:ext cx="2531693" cy="1240716"/>
            </a:xfrm>
            <a:prstGeom prst="roundRect">
              <a:avLst/>
            </a:prstGeom>
            <a:solidFill>
              <a:schemeClr val="bg1"/>
            </a:solidFill>
            <a:ln w="57150">
              <a:solidFill>
                <a:srgbClr val="FCB6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9B852696-1B25-4038-83EE-4A762F329E3F}"/>
                </a:ext>
              </a:extLst>
            </p:cNvPr>
            <p:cNvSpPr txBox="1"/>
            <p:nvPr/>
          </p:nvSpPr>
          <p:spPr>
            <a:xfrm>
              <a:off x="6724260" y="2138020"/>
              <a:ext cx="2492990" cy="923330"/>
            </a:xfrm>
            <a:prstGeom prst="rect">
              <a:avLst/>
            </a:prstGeom>
            <a:noFill/>
          </p:spPr>
          <p:txBody>
            <a:bodyPr wrap="none" rtlCol="0">
              <a:spAutoFit/>
            </a:bodyPr>
            <a:lstStyle/>
            <a:p>
              <a:r>
                <a:rPr kumimoji="1" lang="ja-JP" altLang="en-US" dirty="0"/>
                <a:t>Ｈ字ゲートを使用</a:t>
              </a:r>
              <a:endParaRPr kumimoji="1" lang="en-US" altLang="ja-JP" dirty="0"/>
            </a:p>
            <a:p>
              <a:r>
                <a:rPr kumimoji="1" lang="ja-JP" altLang="en-US" dirty="0"/>
                <a:t>→キャリア回収場所を</a:t>
              </a:r>
              <a:br>
                <a:rPr kumimoji="1" lang="en-US" altLang="ja-JP" dirty="0"/>
              </a:br>
              <a:r>
                <a:rPr kumimoji="1" lang="ja-JP" altLang="en-US" dirty="0"/>
                <a:t>　増やす</a:t>
              </a:r>
            </a:p>
          </p:txBody>
        </p:sp>
        <p:sp>
          <p:nvSpPr>
            <p:cNvPr id="23" name="テキスト ボックス 22">
              <a:extLst>
                <a:ext uri="{FF2B5EF4-FFF2-40B4-BE49-F238E27FC236}">
                  <a16:creationId xmlns:a16="http://schemas.microsoft.com/office/drawing/2014/main" id="{6B9FE079-358E-4F86-A3A2-6BA901C94173}"/>
                </a:ext>
              </a:extLst>
            </p:cNvPr>
            <p:cNvSpPr txBox="1"/>
            <p:nvPr/>
          </p:nvSpPr>
          <p:spPr>
            <a:xfrm>
              <a:off x="6644710" y="1820633"/>
              <a:ext cx="569387" cy="400110"/>
            </a:xfrm>
            <a:prstGeom prst="rect">
              <a:avLst/>
            </a:prstGeom>
            <a:noFill/>
          </p:spPr>
          <p:txBody>
            <a:bodyPr wrap="none" rtlCol="0">
              <a:spAutoFit/>
            </a:bodyPr>
            <a:lstStyle/>
            <a:p>
              <a:r>
                <a:rPr kumimoji="1" lang="ja-JP" altLang="en-US" sz="2000" dirty="0">
                  <a:solidFill>
                    <a:srgbClr val="FF0000"/>
                  </a:solidFill>
                </a:rPr>
                <a:t>案</a:t>
              </a:r>
              <a:r>
                <a:rPr kumimoji="1" lang="en-US" altLang="ja-JP" sz="2000" dirty="0">
                  <a:solidFill>
                    <a:srgbClr val="FF0000"/>
                  </a:solidFill>
                </a:rPr>
                <a:t>2</a:t>
              </a:r>
              <a:endParaRPr kumimoji="1" lang="ja-JP" altLang="en-US" sz="2000" dirty="0">
                <a:solidFill>
                  <a:srgbClr val="FF0000"/>
                </a:solidFill>
              </a:endParaRPr>
            </a:p>
          </p:txBody>
        </p:sp>
      </p:grpSp>
    </p:spTree>
    <p:extLst>
      <p:ext uri="{BB962C8B-B14F-4D97-AF65-F5344CB8AC3E}">
        <p14:creationId xmlns:p14="http://schemas.microsoft.com/office/powerpoint/2010/main" val="14958882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EAB19A-8D19-4DD6-8A08-1E293E841A5A}"/>
              </a:ext>
            </a:extLst>
          </p:cNvPr>
          <p:cNvSpPr>
            <a:spLocks noGrp="1"/>
          </p:cNvSpPr>
          <p:nvPr>
            <p:ph type="title"/>
          </p:nvPr>
        </p:nvSpPr>
        <p:spPr/>
        <p:txBody>
          <a:bodyPr/>
          <a:lstStyle/>
          <a:p>
            <a:r>
              <a:rPr kumimoji="1" lang="en-US" altLang="ja-JP" dirty="0"/>
              <a:t>H</a:t>
            </a:r>
            <a:r>
              <a:rPr kumimoji="1" lang="ja-JP" altLang="en-US" dirty="0"/>
              <a:t>字ゲート</a:t>
            </a:r>
            <a:r>
              <a:rPr kumimoji="1" lang="en-US" altLang="ja-JP" dirty="0"/>
              <a:t>MOSFET</a:t>
            </a:r>
            <a:endParaRPr kumimoji="1" lang="ja-JP" altLang="en-US" dirty="0"/>
          </a:p>
        </p:txBody>
      </p:sp>
      <p:sp>
        <p:nvSpPr>
          <p:cNvPr id="4" name="スライド番号プレースホルダー 3">
            <a:extLst>
              <a:ext uri="{FF2B5EF4-FFF2-40B4-BE49-F238E27FC236}">
                <a16:creationId xmlns:a16="http://schemas.microsoft.com/office/drawing/2014/main" id="{D81F824E-B52E-4D98-BC1A-2C47B58AE833}"/>
              </a:ext>
            </a:extLst>
          </p:cNvPr>
          <p:cNvSpPr>
            <a:spLocks noGrp="1"/>
          </p:cNvSpPr>
          <p:nvPr>
            <p:ph type="sldNum" sz="quarter" idx="12"/>
          </p:nvPr>
        </p:nvSpPr>
        <p:spPr/>
        <p:txBody>
          <a:bodyPr/>
          <a:lstStyle/>
          <a:p>
            <a:fld id="{D57F1E4F-1CFF-5643-939E-217C01CDF565}" type="slidenum">
              <a:rPr lang="en-US" smtClean="0"/>
              <a:pPr/>
              <a:t>44</a:t>
            </a:fld>
            <a:endParaRPr lang="en-US" dirty="0"/>
          </a:p>
        </p:txBody>
      </p:sp>
      <p:sp>
        <p:nvSpPr>
          <p:cNvPr id="8" name="コンテンツ プレースホルダー 7">
            <a:extLst>
              <a:ext uri="{FF2B5EF4-FFF2-40B4-BE49-F238E27FC236}">
                <a16:creationId xmlns:a16="http://schemas.microsoft.com/office/drawing/2014/main" id="{8AA455A3-F34D-43FF-9C4F-68786D66779E}"/>
              </a:ext>
            </a:extLst>
          </p:cNvPr>
          <p:cNvSpPr>
            <a:spLocks noGrp="1"/>
          </p:cNvSpPr>
          <p:nvPr>
            <p:ph idx="1"/>
          </p:nvPr>
        </p:nvSpPr>
        <p:spPr>
          <a:xfrm>
            <a:off x="361507" y="5945283"/>
            <a:ext cx="7989752" cy="945814"/>
          </a:xfrm>
        </p:spPr>
        <p:txBody>
          <a:bodyPr/>
          <a:lstStyle/>
          <a:p>
            <a:r>
              <a:rPr lang="ja-JP" altLang="en-US" dirty="0"/>
              <a:t>ボディとのコンタクトを増やし，</a:t>
            </a:r>
            <a:br>
              <a:rPr lang="en-US" altLang="ja-JP" dirty="0"/>
            </a:br>
            <a:r>
              <a:rPr lang="ja-JP" altLang="en-US" dirty="0"/>
              <a:t>浮遊キャリアが出ないように工夫</a:t>
            </a:r>
          </a:p>
        </p:txBody>
      </p:sp>
      <p:pic>
        <p:nvPicPr>
          <p:cNvPr id="10" name="図 9">
            <a:extLst>
              <a:ext uri="{FF2B5EF4-FFF2-40B4-BE49-F238E27FC236}">
                <a16:creationId xmlns:a16="http://schemas.microsoft.com/office/drawing/2014/main" id="{1151B11B-763E-430D-8D69-4BFC09653069}"/>
              </a:ext>
            </a:extLst>
          </p:cNvPr>
          <p:cNvPicPr>
            <a:picLocks noChangeAspect="1"/>
          </p:cNvPicPr>
          <p:nvPr/>
        </p:nvPicPr>
        <p:blipFill rotWithShape="1">
          <a:blip r:embed="rId2"/>
          <a:srcRect l="13139" t="30586" r="3373" b="24257"/>
          <a:stretch/>
        </p:blipFill>
        <p:spPr>
          <a:xfrm>
            <a:off x="826924" y="3798332"/>
            <a:ext cx="7634177" cy="2322694"/>
          </a:xfrm>
          <a:prstGeom prst="rect">
            <a:avLst/>
          </a:prstGeom>
        </p:spPr>
      </p:pic>
      <p:pic>
        <p:nvPicPr>
          <p:cNvPr id="12" name="図 11">
            <a:extLst>
              <a:ext uri="{FF2B5EF4-FFF2-40B4-BE49-F238E27FC236}">
                <a16:creationId xmlns:a16="http://schemas.microsoft.com/office/drawing/2014/main" id="{C16AC302-B92B-4754-BCE7-E9333D9B0A72}"/>
              </a:ext>
            </a:extLst>
          </p:cNvPr>
          <p:cNvPicPr>
            <a:picLocks noChangeAspect="1"/>
          </p:cNvPicPr>
          <p:nvPr/>
        </p:nvPicPr>
        <p:blipFill rotWithShape="1">
          <a:blip r:embed="rId3"/>
          <a:srcRect l="12675" t="36460" r="3837" b="30769"/>
          <a:stretch/>
        </p:blipFill>
        <p:spPr>
          <a:xfrm>
            <a:off x="826923" y="1571657"/>
            <a:ext cx="7634178" cy="1685568"/>
          </a:xfrm>
          <a:prstGeom prst="rect">
            <a:avLst/>
          </a:prstGeom>
        </p:spPr>
      </p:pic>
      <p:sp>
        <p:nvSpPr>
          <p:cNvPr id="13" name="テキスト ボックス 12">
            <a:extLst>
              <a:ext uri="{FF2B5EF4-FFF2-40B4-BE49-F238E27FC236}">
                <a16:creationId xmlns:a16="http://schemas.microsoft.com/office/drawing/2014/main" id="{BA44EECB-FA95-48C9-A7EA-36C65C0B68F1}"/>
              </a:ext>
            </a:extLst>
          </p:cNvPr>
          <p:cNvSpPr txBox="1"/>
          <p:nvPr/>
        </p:nvSpPr>
        <p:spPr>
          <a:xfrm>
            <a:off x="102727" y="3429000"/>
            <a:ext cx="2116285" cy="369332"/>
          </a:xfrm>
          <a:prstGeom prst="rect">
            <a:avLst/>
          </a:prstGeom>
          <a:noFill/>
        </p:spPr>
        <p:txBody>
          <a:bodyPr wrap="none" rtlCol="0">
            <a:spAutoFit/>
          </a:bodyPr>
          <a:lstStyle/>
          <a:p>
            <a:r>
              <a:rPr kumimoji="1" lang="en-US" altLang="ja-JP" dirty="0"/>
              <a:t>H</a:t>
            </a:r>
            <a:r>
              <a:rPr kumimoji="1" lang="ja-JP" altLang="en-US" dirty="0"/>
              <a:t>字ゲート</a:t>
            </a:r>
            <a:r>
              <a:rPr kumimoji="1" lang="en-US" altLang="ja-JP" dirty="0"/>
              <a:t>MOSFET</a:t>
            </a:r>
            <a:endParaRPr kumimoji="1" lang="ja-JP" altLang="en-US" dirty="0"/>
          </a:p>
        </p:txBody>
      </p:sp>
      <p:sp>
        <p:nvSpPr>
          <p:cNvPr id="14" name="テキスト ボックス 13">
            <a:extLst>
              <a:ext uri="{FF2B5EF4-FFF2-40B4-BE49-F238E27FC236}">
                <a16:creationId xmlns:a16="http://schemas.microsoft.com/office/drawing/2014/main" id="{66A7ED1E-0C57-4F71-B994-157A5486A51A}"/>
              </a:ext>
            </a:extLst>
          </p:cNvPr>
          <p:cNvSpPr txBox="1"/>
          <p:nvPr/>
        </p:nvSpPr>
        <p:spPr>
          <a:xfrm>
            <a:off x="102727" y="1270970"/>
            <a:ext cx="1947969" cy="369332"/>
          </a:xfrm>
          <a:prstGeom prst="rect">
            <a:avLst/>
          </a:prstGeom>
          <a:noFill/>
        </p:spPr>
        <p:txBody>
          <a:bodyPr wrap="none" rtlCol="0">
            <a:spAutoFit/>
          </a:bodyPr>
          <a:lstStyle/>
          <a:p>
            <a:r>
              <a:rPr kumimoji="1" lang="ja-JP" altLang="en-US" dirty="0"/>
              <a:t>一般的な</a:t>
            </a:r>
            <a:r>
              <a:rPr kumimoji="1" lang="en-US" altLang="ja-JP" dirty="0"/>
              <a:t>MOSFET</a:t>
            </a:r>
            <a:endParaRPr kumimoji="1" lang="ja-JP" altLang="en-US" dirty="0"/>
          </a:p>
        </p:txBody>
      </p:sp>
      <p:sp>
        <p:nvSpPr>
          <p:cNvPr id="15" name="テキスト ボックス 14">
            <a:extLst>
              <a:ext uri="{FF2B5EF4-FFF2-40B4-BE49-F238E27FC236}">
                <a16:creationId xmlns:a16="http://schemas.microsoft.com/office/drawing/2014/main" id="{A00986B1-C047-4328-9208-42DDDCA89105}"/>
              </a:ext>
            </a:extLst>
          </p:cNvPr>
          <p:cNvSpPr txBox="1"/>
          <p:nvPr/>
        </p:nvSpPr>
        <p:spPr>
          <a:xfrm>
            <a:off x="4027607" y="3869225"/>
            <a:ext cx="657552" cy="369332"/>
          </a:xfrm>
          <a:prstGeom prst="rect">
            <a:avLst/>
          </a:prstGeom>
          <a:noFill/>
        </p:spPr>
        <p:txBody>
          <a:bodyPr wrap="none" rtlCol="0">
            <a:spAutoFit/>
          </a:bodyPr>
          <a:lstStyle/>
          <a:p>
            <a:r>
              <a:rPr kumimoji="1" lang="en-US" altLang="ja-JP" dirty="0">
                <a:solidFill>
                  <a:srgbClr val="FB5F80"/>
                </a:solidFill>
              </a:rPr>
              <a:t>drain</a:t>
            </a:r>
            <a:endParaRPr kumimoji="1" lang="ja-JP" altLang="en-US" dirty="0">
              <a:solidFill>
                <a:srgbClr val="FB5F80"/>
              </a:solidFill>
            </a:endParaRPr>
          </a:p>
        </p:txBody>
      </p:sp>
      <p:sp>
        <p:nvSpPr>
          <p:cNvPr id="16" name="テキスト ボックス 15">
            <a:extLst>
              <a:ext uri="{FF2B5EF4-FFF2-40B4-BE49-F238E27FC236}">
                <a16:creationId xmlns:a16="http://schemas.microsoft.com/office/drawing/2014/main" id="{7D921102-46F2-4BA1-9C3F-D1E6C3CAA5E3}"/>
              </a:ext>
            </a:extLst>
          </p:cNvPr>
          <p:cNvSpPr txBox="1"/>
          <p:nvPr/>
        </p:nvSpPr>
        <p:spPr>
          <a:xfrm>
            <a:off x="7601950" y="3869225"/>
            <a:ext cx="567784" cy="369332"/>
          </a:xfrm>
          <a:prstGeom prst="rect">
            <a:avLst/>
          </a:prstGeom>
          <a:noFill/>
        </p:spPr>
        <p:txBody>
          <a:bodyPr wrap="none" rtlCol="0">
            <a:spAutoFit/>
          </a:bodyPr>
          <a:lstStyle/>
          <a:p>
            <a:r>
              <a:rPr kumimoji="1" lang="en-US" altLang="ja-JP" dirty="0">
                <a:solidFill>
                  <a:srgbClr val="FB5F80"/>
                </a:solidFill>
              </a:rPr>
              <a:t>gate</a:t>
            </a:r>
            <a:endParaRPr kumimoji="1" lang="ja-JP" altLang="en-US" dirty="0">
              <a:solidFill>
                <a:srgbClr val="FB5F80"/>
              </a:solidFill>
            </a:endParaRPr>
          </a:p>
        </p:txBody>
      </p:sp>
      <p:sp>
        <p:nvSpPr>
          <p:cNvPr id="17" name="テキスト ボックス 16">
            <a:extLst>
              <a:ext uri="{FF2B5EF4-FFF2-40B4-BE49-F238E27FC236}">
                <a16:creationId xmlns:a16="http://schemas.microsoft.com/office/drawing/2014/main" id="{5C6886C9-D135-472F-9917-4989FA17971C}"/>
              </a:ext>
            </a:extLst>
          </p:cNvPr>
          <p:cNvSpPr txBox="1"/>
          <p:nvPr/>
        </p:nvSpPr>
        <p:spPr>
          <a:xfrm>
            <a:off x="3950342" y="5575951"/>
            <a:ext cx="812082" cy="369332"/>
          </a:xfrm>
          <a:prstGeom prst="rect">
            <a:avLst/>
          </a:prstGeom>
          <a:noFill/>
        </p:spPr>
        <p:txBody>
          <a:bodyPr wrap="none" rtlCol="0">
            <a:spAutoFit/>
          </a:bodyPr>
          <a:lstStyle/>
          <a:p>
            <a:r>
              <a:rPr kumimoji="1" lang="en-US" altLang="ja-JP" dirty="0">
                <a:solidFill>
                  <a:srgbClr val="FB5F80"/>
                </a:solidFill>
              </a:rPr>
              <a:t>source</a:t>
            </a:r>
            <a:endParaRPr kumimoji="1" lang="ja-JP" altLang="en-US" dirty="0">
              <a:solidFill>
                <a:srgbClr val="FB5F80"/>
              </a:solidFill>
            </a:endParaRPr>
          </a:p>
        </p:txBody>
      </p:sp>
      <p:sp>
        <p:nvSpPr>
          <p:cNvPr id="18" name="テキスト ボックス 17">
            <a:extLst>
              <a:ext uri="{FF2B5EF4-FFF2-40B4-BE49-F238E27FC236}">
                <a16:creationId xmlns:a16="http://schemas.microsoft.com/office/drawing/2014/main" id="{31A3BADB-BA46-467E-8922-ACDF77DF9709}"/>
              </a:ext>
            </a:extLst>
          </p:cNvPr>
          <p:cNvSpPr txBox="1"/>
          <p:nvPr/>
        </p:nvSpPr>
        <p:spPr>
          <a:xfrm>
            <a:off x="4237971" y="2684826"/>
            <a:ext cx="812082" cy="369332"/>
          </a:xfrm>
          <a:prstGeom prst="rect">
            <a:avLst/>
          </a:prstGeom>
          <a:noFill/>
        </p:spPr>
        <p:txBody>
          <a:bodyPr wrap="none" rtlCol="0">
            <a:spAutoFit/>
          </a:bodyPr>
          <a:lstStyle/>
          <a:p>
            <a:r>
              <a:rPr kumimoji="1" lang="en-US" altLang="ja-JP" dirty="0">
                <a:solidFill>
                  <a:srgbClr val="FB5F80"/>
                </a:solidFill>
              </a:rPr>
              <a:t>source</a:t>
            </a:r>
            <a:endParaRPr kumimoji="1" lang="ja-JP" altLang="en-US" dirty="0">
              <a:solidFill>
                <a:srgbClr val="FB5F80"/>
              </a:solidFill>
            </a:endParaRPr>
          </a:p>
        </p:txBody>
      </p:sp>
      <p:sp>
        <p:nvSpPr>
          <p:cNvPr id="19" name="テキスト ボックス 18">
            <a:extLst>
              <a:ext uri="{FF2B5EF4-FFF2-40B4-BE49-F238E27FC236}">
                <a16:creationId xmlns:a16="http://schemas.microsoft.com/office/drawing/2014/main" id="{9F94DA04-5AB2-45E4-9635-BCB81314EB70}"/>
              </a:ext>
            </a:extLst>
          </p:cNvPr>
          <p:cNvSpPr txBox="1"/>
          <p:nvPr/>
        </p:nvSpPr>
        <p:spPr>
          <a:xfrm>
            <a:off x="4315236" y="1730089"/>
            <a:ext cx="657552" cy="369332"/>
          </a:xfrm>
          <a:prstGeom prst="rect">
            <a:avLst/>
          </a:prstGeom>
          <a:noFill/>
        </p:spPr>
        <p:txBody>
          <a:bodyPr wrap="none" rtlCol="0">
            <a:spAutoFit/>
          </a:bodyPr>
          <a:lstStyle/>
          <a:p>
            <a:r>
              <a:rPr kumimoji="1" lang="en-US" altLang="ja-JP" dirty="0">
                <a:solidFill>
                  <a:srgbClr val="FB5F80"/>
                </a:solidFill>
              </a:rPr>
              <a:t>drain</a:t>
            </a:r>
            <a:endParaRPr kumimoji="1" lang="ja-JP" altLang="en-US" dirty="0">
              <a:solidFill>
                <a:srgbClr val="FB5F80"/>
              </a:solidFill>
            </a:endParaRPr>
          </a:p>
        </p:txBody>
      </p:sp>
      <p:sp>
        <p:nvSpPr>
          <p:cNvPr id="20" name="テキスト ボックス 19">
            <a:extLst>
              <a:ext uri="{FF2B5EF4-FFF2-40B4-BE49-F238E27FC236}">
                <a16:creationId xmlns:a16="http://schemas.microsoft.com/office/drawing/2014/main" id="{878232A3-F2E2-446F-BC63-01E9E5DB7E18}"/>
              </a:ext>
            </a:extLst>
          </p:cNvPr>
          <p:cNvSpPr txBox="1"/>
          <p:nvPr/>
        </p:nvSpPr>
        <p:spPr>
          <a:xfrm>
            <a:off x="4405004" y="2185308"/>
            <a:ext cx="567784" cy="369332"/>
          </a:xfrm>
          <a:prstGeom prst="rect">
            <a:avLst/>
          </a:prstGeom>
          <a:noFill/>
        </p:spPr>
        <p:txBody>
          <a:bodyPr wrap="none" rtlCol="0">
            <a:spAutoFit/>
          </a:bodyPr>
          <a:lstStyle/>
          <a:p>
            <a:r>
              <a:rPr kumimoji="1" lang="en-US" altLang="ja-JP" dirty="0">
                <a:solidFill>
                  <a:srgbClr val="FB5F80"/>
                </a:solidFill>
              </a:rPr>
              <a:t>gate</a:t>
            </a:r>
            <a:endParaRPr kumimoji="1" lang="ja-JP" altLang="en-US" dirty="0">
              <a:solidFill>
                <a:srgbClr val="FB5F80"/>
              </a:solidFill>
            </a:endParaRPr>
          </a:p>
        </p:txBody>
      </p:sp>
      <p:sp>
        <p:nvSpPr>
          <p:cNvPr id="21" name="テキスト ボックス 20">
            <a:extLst>
              <a:ext uri="{FF2B5EF4-FFF2-40B4-BE49-F238E27FC236}">
                <a16:creationId xmlns:a16="http://schemas.microsoft.com/office/drawing/2014/main" id="{14505148-5534-43A3-8607-52789085C647}"/>
              </a:ext>
            </a:extLst>
          </p:cNvPr>
          <p:cNvSpPr txBox="1"/>
          <p:nvPr/>
        </p:nvSpPr>
        <p:spPr>
          <a:xfrm>
            <a:off x="1945759" y="1272709"/>
            <a:ext cx="1901483" cy="369332"/>
          </a:xfrm>
          <a:prstGeom prst="rect">
            <a:avLst/>
          </a:prstGeom>
          <a:noFill/>
        </p:spPr>
        <p:txBody>
          <a:bodyPr wrap="none" rtlCol="0">
            <a:spAutoFit/>
          </a:bodyPr>
          <a:lstStyle/>
          <a:p>
            <a:r>
              <a:rPr kumimoji="1" lang="en-US" altLang="ja-JP" dirty="0"/>
              <a:t>W/L=16um/0.4um</a:t>
            </a:r>
            <a:endParaRPr kumimoji="1" lang="ja-JP" altLang="en-US" dirty="0"/>
          </a:p>
        </p:txBody>
      </p:sp>
      <p:sp>
        <p:nvSpPr>
          <p:cNvPr id="22" name="テキスト ボックス 21">
            <a:extLst>
              <a:ext uri="{FF2B5EF4-FFF2-40B4-BE49-F238E27FC236}">
                <a16:creationId xmlns:a16="http://schemas.microsoft.com/office/drawing/2014/main" id="{42C4D085-53CD-4DA5-9389-6207DC1DD48B}"/>
              </a:ext>
            </a:extLst>
          </p:cNvPr>
          <p:cNvSpPr txBox="1"/>
          <p:nvPr/>
        </p:nvSpPr>
        <p:spPr>
          <a:xfrm>
            <a:off x="2174745" y="3436815"/>
            <a:ext cx="1734770" cy="369332"/>
          </a:xfrm>
          <a:prstGeom prst="rect">
            <a:avLst/>
          </a:prstGeom>
          <a:noFill/>
        </p:spPr>
        <p:txBody>
          <a:bodyPr wrap="none" rtlCol="0">
            <a:spAutoFit/>
          </a:bodyPr>
          <a:lstStyle/>
          <a:p>
            <a:r>
              <a:rPr kumimoji="1" lang="en-US" altLang="ja-JP" dirty="0"/>
              <a:t>W/L=10um/2um</a:t>
            </a:r>
            <a:endParaRPr kumimoji="1" lang="ja-JP" altLang="en-US" dirty="0"/>
          </a:p>
        </p:txBody>
      </p:sp>
    </p:spTree>
    <p:extLst>
      <p:ext uri="{BB962C8B-B14F-4D97-AF65-F5344CB8AC3E}">
        <p14:creationId xmlns:p14="http://schemas.microsoft.com/office/powerpoint/2010/main" val="7306503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3DEF60E-4277-4F71-B1AC-61DE76F5FB7D}"/>
              </a:ext>
            </a:extLst>
          </p:cNvPr>
          <p:cNvSpPr>
            <a:spLocks noGrp="1"/>
          </p:cNvSpPr>
          <p:nvPr>
            <p:ph type="title"/>
          </p:nvPr>
        </p:nvSpPr>
        <p:spPr/>
        <p:txBody>
          <a:bodyPr/>
          <a:lstStyle/>
          <a:p>
            <a:r>
              <a:rPr kumimoji="1" lang="ja-JP" altLang="en-US" dirty="0"/>
              <a:t>バイアス回路抜きの</a:t>
            </a:r>
            <a:r>
              <a:rPr kumimoji="1" lang="en-US" altLang="ja-JP" dirty="0"/>
              <a:t>SOI-STJ5</a:t>
            </a:r>
            <a:r>
              <a:rPr kumimoji="1" lang="ja-JP" altLang="en-US" dirty="0"/>
              <a:t>における</a:t>
            </a:r>
            <a:br>
              <a:rPr kumimoji="1" lang="en-US" altLang="ja-JP" dirty="0"/>
            </a:br>
            <a:r>
              <a:rPr kumimoji="1" lang="ja-JP" altLang="en-US" dirty="0"/>
              <a:t>信号増幅結果とシミュレーションとの比較</a:t>
            </a:r>
          </a:p>
        </p:txBody>
      </p:sp>
      <p:sp>
        <p:nvSpPr>
          <p:cNvPr id="4" name="スライド番号プレースホルダー 3">
            <a:extLst>
              <a:ext uri="{FF2B5EF4-FFF2-40B4-BE49-F238E27FC236}">
                <a16:creationId xmlns:a16="http://schemas.microsoft.com/office/drawing/2014/main" id="{D03D8900-97C5-4CC8-8D04-66E63A0AD19A}"/>
              </a:ext>
            </a:extLst>
          </p:cNvPr>
          <p:cNvSpPr>
            <a:spLocks noGrp="1"/>
          </p:cNvSpPr>
          <p:nvPr>
            <p:ph type="sldNum" sz="quarter" idx="12"/>
          </p:nvPr>
        </p:nvSpPr>
        <p:spPr/>
        <p:txBody>
          <a:bodyPr/>
          <a:lstStyle/>
          <a:p>
            <a:fld id="{D57F1E4F-1CFF-5643-939E-217C01CDF565}" type="slidenum">
              <a:rPr lang="en-US" smtClean="0"/>
              <a:pPr/>
              <a:t>45</a:t>
            </a:fld>
            <a:endParaRPr lang="en-US" dirty="0"/>
          </a:p>
        </p:txBody>
      </p:sp>
      <p:sp>
        <p:nvSpPr>
          <p:cNvPr id="14" name="コンテンツ プレースホルダー 12">
            <a:extLst>
              <a:ext uri="{FF2B5EF4-FFF2-40B4-BE49-F238E27FC236}">
                <a16:creationId xmlns:a16="http://schemas.microsoft.com/office/drawing/2014/main" id="{23C675B1-8018-4F7F-868B-B8BCE638DB3E}"/>
              </a:ext>
            </a:extLst>
          </p:cNvPr>
          <p:cNvSpPr>
            <a:spLocks noGrp="1"/>
          </p:cNvSpPr>
          <p:nvPr>
            <p:ph sz="half" idx="1"/>
          </p:nvPr>
        </p:nvSpPr>
        <p:spPr>
          <a:xfrm>
            <a:off x="117739" y="4114738"/>
            <a:ext cx="5403611" cy="2474497"/>
          </a:xfrm>
          <a:solidFill>
            <a:schemeClr val="bg1"/>
          </a:solidFill>
        </p:spPr>
        <p:txBody>
          <a:bodyPr/>
          <a:lstStyle/>
          <a:p>
            <a:r>
              <a:rPr lang="ja-JP" altLang="en-US" dirty="0"/>
              <a:t>増幅段</a:t>
            </a:r>
            <a:r>
              <a:rPr lang="ja-JP" altLang="en-US" dirty="0" err="1"/>
              <a:t>ー</a:t>
            </a:r>
            <a:r>
              <a:rPr lang="ja-JP" altLang="en-US" dirty="0"/>
              <a:t>バッファ段の間に</a:t>
            </a:r>
            <a:r>
              <a:rPr lang="en-US" altLang="ja-JP" dirty="0"/>
              <a:t>40pF</a:t>
            </a:r>
            <a:r>
              <a:rPr lang="ja-JP" altLang="en-US" dirty="0"/>
              <a:t>の寄生容量を導入してシミュレーション</a:t>
            </a:r>
            <a:br>
              <a:rPr lang="en-US" altLang="ja-JP" dirty="0"/>
            </a:br>
            <a:r>
              <a:rPr lang="ja-JP" altLang="en-US" dirty="0"/>
              <a:t>→実測とほぼ一致</a:t>
            </a:r>
            <a:endParaRPr lang="en-US" altLang="ja-JP" dirty="0"/>
          </a:p>
          <a:p>
            <a:endParaRPr lang="en-US" altLang="ja-JP" dirty="0"/>
          </a:p>
          <a:p>
            <a:endParaRPr lang="en-US" altLang="ja-JP" dirty="0"/>
          </a:p>
          <a:p>
            <a:endParaRPr lang="en-US" altLang="ja-JP" dirty="0"/>
          </a:p>
        </p:txBody>
      </p:sp>
      <p:grpSp>
        <p:nvGrpSpPr>
          <p:cNvPr id="15" name="グループ化 14">
            <a:extLst>
              <a:ext uri="{FF2B5EF4-FFF2-40B4-BE49-F238E27FC236}">
                <a16:creationId xmlns:a16="http://schemas.microsoft.com/office/drawing/2014/main" id="{14ACCA90-E67D-4890-8495-192CC39510A1}"/>
              </a:ext>
            </a:extLst>
          </p:cNvPr>
          <p:cNvGrpSpPr/>
          <p:nvPr/>
        </p:nvGrpSpPr>
        <p:grpSpPr>
          <a:xfrm>
            <a:off x="5374640" y="4123722"/>
            <a:ext cx="3579130" cy="2349618"/>
            <a:chOff x="7113824" y="5352014"/>
            <a:chExt cx="1798473" cy="1264349"/>
          </a:xfrm>
        </p:grpSpPr>
        <p:sp>
          <p:nvSpPr>
            <p:cNvPr id="16" name="二等辺三角形 15">
              <a:extLst>
                <a:ext uri="{FF2B5EF4-FFF2-40B4-BE49-F238E27FC236}">
                  <a16:creationId xmlns:a16="http://schemas.microsoft.com/office/drawing/2014/main" id="{47CAB0F3-C9A5-42BF-9FCE-E6FD01DAF3E5}"/>
                </a:ext>
              </a:extLst>
            </p:cNvPr>
            <p:cNvSpPr/>
            <p:nvPr/>
          </p:nvSpPr>
          <p:spPr>
            <a:xfrm rot="5400000">
              <a:off x="7357570" y="5862216"/>
              <a:ext cx="554976" cy="492264"/>
            </a:xfrm>
            <a:prstGeom prst="triangl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二等辺三角形 16">
              <a:extLst>
                <a:ext uri="{FF2B5EF4-FFF2-40B4-BE49-F238E27FC236}">
                  <a16:creationId xmlns:a16="http://schemas.microsoft.com/office/drawing/2014/main" id="{DD694A90-36CE-4588-8B2D-77299C3269FB}"/>
                </a:ext>
              </a:extLst>
            </p:cNvPr>
            <p:cNvSpPr/>
            <p:nvPr/>
          </p:nvSpPr>
          <p:spPr>
            <a:xfrm rot="5400000">
              <a:off x="8234611" y="5862216"/>
              <a:ext cx="554976" cy="492264"/>
            </a:xfrm>
            <a:prstGeom prst="triangl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8" name="直線コネクタ 17">
              <a:extLst>
                <a:ext uri="{FF2B5EF4-FFF2-40B4-BE49-F238E27FC236}">
                  <a16:creationId xmlns:a16="http://schemas.microsoft.com/office/drawing/2014/main" id="{BEA83DBA-E7C7-4485-A47C-95CD5CFDCE85}"/>
                </a:ext>
              </a:extLst>
            </p:cNvPr>
            <p:cNvCxnSpPr>
              <a:cxnSpLocks/>
              <a:stCxn id="16" idx="0"/>
              <a:endCxn id="17" idx="3"/>
            </p:cNvCxnSpPr>
            <p:nvPr/>
          </p:nvCxnSpPr>
          <p:spPr>
            <a:xfrm>
              <a:off x="7881190" y="6108348"/>
              <a:ext cx="38477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C007E657-08C3-4988-9865-FBCB2DD6C162}"/>
                </a:ext>
              </a:extLst>
            </p:cNvPr>
            <p:cNvCxnSpPr>
              <a:cxnSpLocks/>
            </p:cNvCxnSpPr>
            <p:nvPr/>
          </p:nvCxnSpPr>
          <p:spPr>
            <a:xfrm>
              <a:off x="7114040" y="5978571"/>
              <a:ext cx="27488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4545723B-9AE4-4DD1-95B1-33DD1F61D8D0}"/>
                </a:ext>
              </a:extLst>
            </p:cNvPr>
            <p:cNvCxnSpPr>
              <a:cxnSpLocks/>
            </p:cNvCxnSpPr>
            <p:nvPr/>
          </p:nvCxnSpPr>
          <p:spPr>
            <a:xfrm>
              <a:off x="7113824" y="6254773"/>
              <a:ext cx="27488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F2FC0399-22B5-44CC-A9D0-DED3043E3A9E}"/>
                </a:ext>
              </a:extLst>
            </p:cNvPr>
            <p:cNvCxnSpPr>
              <a:cxnSpLocks/>
            </p:cNvCxnSpPr>
            <p:nvPr/>
          </p:nvCxnSpPr>
          <p:spPr>
            <a:xfrm rot="16200000">
              <a:off x="7033894" y="5723351"/>
              <a:ext cx="48697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F08ED798-F2D8-4B27-818A-479325DC9C04}"/>
                </a:ext>
              </a:extLst>
            </p:cNvPr>
            <p:cNvCxnSpPr>
              <a:cxnSpLocks/>
            </p:cNvCxnSpPr>
            <p:nvPr/>
          </p:nvCxnSpPr>
          <p:spPr>
            <a:xfrm rot="16200000">
              <a:off x="7638515" y="5776183"/>
              <a:ext cx="64816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3" name="正方形/長方形 22">
              <a:extLst>
                <a:ext uri="{FF2B5EF4-FFF2-40B4-BE49-F238E27FC236}">
                  <a16:creationId xmlns:a16="http://schemas.microsoft.com/office/drawing/2014/main" id="{4116CF7A-1459-465F-A774-905629F783A0}"/>
                </a:ext>
              </a:extLst>
            </p:cNvPr>
            <p:cNvSpPr/>
            <p:nvPr/>
          </p:nvSpPr>
          <p:spPr>
            <a:xfrm>
              <a:off x="7378786" y="5352014"/>
              <a:ext cx="492264" cy="255695"/>
            </a:xfrm>
            <a:prstGeom prst="rect">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accent1"/>
                  </a:solidFill>
                </a:rPr>
                <a:t>FB</a:t>
              </a:r>
              <a:endParaRPr kumimoji="1" lang="ja-JP" altLang="en-US" dirty="0">
                <a:solidFill>
                  <a:schemeClr val="accent1"/>
                </a:solidFill>
              </a:endParaRPr>
            </a:p>
          </p:txBody>
        </p:sp>
        <p:cxnSp>
          <p:nvCxnSpPr>
            <p:cNvPr id="24" name="直線コネクタ 23">
              <a:extLst>
                <a:ext uri="{FF2B5EF4-FFF2-40B4-BE49-F238E27FC236}">
                  <a16:creationId xmlns:a16="http://schemas.microsoft.com/office/drawing/2014/main" id="{02801708-840F-45DD-9A11-B3EA5A24FDC6}"/>
                </a:ext>
              </a:extLst>
            </p:cNvPr>
            <p:cNvCxnSpPr>
              <a:cxnSpLocks/>
            </p:cNvCxnSpPr>
            <p:nvPr/>
          </p:nvCxnSpPr>
          <p:spPr>
            <a:xfrm>
              <a:off x="7273862" y="5479862"/>
              <a:ext cx="9634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4046FB95-0626-4F30-8DD7-D31D93D74D1C}"/>
                </a:ext>
              </a:extLst>
            </p:cNvPr>
            <p:cNvCxnSpPr>
              <a:cxnSpLocks/>
            </p:cNvCxnSpPr>
            <p:nvPr/>
          </p:nvCxnSpPr>
          <p:spPr>
            <a:xfrm>
              <a:off x="7871502" y="5449382"/>
              <a:ext cx="7962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0B779F60-1385-47DF-BFB9-BEBACBFB4A34}"/>
                </a:ext>
              </a:extLst>
            </p:cNvPr>
            <p:cNvSpPr txBox="1"/>
            <p:nvPr/>
          </p:nvSpPr>
          <p:spPr>
            <a:xfrm>
              <a:off x="7392935" y="6035218"/>
              <a:ext cx="467682" cy="216908"/>
            </a:xfrm>
            <a:prstGeom prst="rect">
              <a:avLst/>
            </a:prstGeom>
            <a:noFill/>
          </p:spPr>
          <p:txBody>
            <a:bodyPr wrap="none" rtlCol="0">
              <a:spAutoFit/>
            </a:bodyPr>
            <a:lstStyle/>
            <a:p>
              <a:r>
                <a:rPr kumimoji="1" lang="ja-JP" altLang="en-US" sz="1400" dirty="0">
                  <a:solidFill>
                    <a:schemeClr val="accent1"/>
                  </a:solidFill>
                </a:rPr>
                <a:t>増幅段</a:t>
              </a:r>
            </a:p>
          </p:txBody>
        </p:sp>
        <p:sp>
          <p:nvSpPr>
            <p:cNvPr id="27" name="テキスト ボックス 26">
              <a:extLst>
                <a:ext uri="{FF2B5EF4-FFF2-40B4-BE49-F238E27FC236}">
                  <a16:creationId xmlns:a16="http://schemas.microsoft.com/office/drawing/2014/main" id="{B7A323D7-5D83-44B8-A7AD-24AC3FA63ABA}"/>
                </a:ext>
              </a:extLst>
            </p:cNvPr>
            <p:cNvSpPr txBox="1"/>
            <p:nvPr/>
          </p:nvSpPr>
          <p:spPr>
            <a:xfrm>
              <a:off x="8195900" y="6012439"/>
              <a:ext cx="699864" cy="216908"/>
            </a:xfrm>
            <a:prstGeom prst="rect">
              <a:avLst/>
            </a:prstGeom>
            <a:noFill/>
          </p:spPr>
          <p:txBody>
            <a:bodyPr wrap="none" rtlCol="0">
              <a:spAutoFit/>
            </a:bodyPr>
            <a:lstStyle/>
            <a:p>
              <a:r>
                <a:rPr kumimoji="1" lang="ja-JP" altLang="en-US" sz="1400" dirty="0">
                  <a:solidFill>
                    <a:schemeClr val="accent1"/>
                  </a:solidFill>
                </a:rPr>
                <a:t>バッファ段</a:t>
              </a:r>
            </a:p>
          </p:txBody>
        </p:sp>
        <p:cxnSp>
          <p:nvCxnSpPr>
            <p:cNvPr id="28" name="直線コネクタ 27">
              <a:extLst>
                <a:ext uri="{FF2B5EF4-FFF2-40B4-BE49-F238E27FC236}">
                  <a16:creationId xmlns:a16="http://schemas.microsoft.com/office/drawing/2014/main" id="{E4061D81-9F38-45F5-A3F4-6B9E5F572D9D}"/>
                </a:ext>
              </a:extLst>
            </p:cNvPr>
            <p:cNvCxnSpPr>
              <a:cxnSpLocks/>
            </p:cNvCxnSpPr>
            <p:nvPr/>
          </p:nvCxnSpPr>
          <p:spPr>
            <a:xfrm rot="16200000">
              <a:off x="7947038" y="6222568"/>
              <a:ext cx="22717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09B33FCF-8356-4AE3-B3A8-DCF611903621}"/>
                </a:ext>
              </a:extLst>
            </p:cNvPr>
            <p:cNvCxnSpPr>
              <a:cxnSpLocks/>
            </p:cNvCxnSpPr>
            <p:nvPr/>
          </p:nvCxnSpPr>
          <p:spPr>
            <a:xfrm>
              <a:off x="7995265" y="6353622"/>
              <a:ext cx="116578" cy="0"/>
            </a:xfrm>
            <a:prstGeom prst="line">
              <a:avLst/>
            </a:prstGeom>
            <a:ln w="19050">
              <a:solidFill>
                <a:srgbClr val="FB5F8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352CE399-D07B-4F34-AC44-695B3EA96099}"/>
                </a:ext>
              </a:extLst>
            </p:cNvPr>
            <p:cNvCxnSpPr>
              <a:cxnSpLocks/>
            </p:cNvCxnSpPr>
            <p:nvPr/>
          </p:nvCxnSpPr>
          <p:spPr>
            <a:xfrm>
              <a:off x="7995265" y="6404422"/>
              <a:ext cx="116578" cy="0"/>
            </a:xfrm>
            <a:prstGeom prst="line">
              <a:avLst/>
            </a:prstGeom>
            <a:ln w="19050">
              <a:solidFill>
                <a:srgbClr val="FB5F8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CC7345FF-6D9D-45EE-860E-3FA48DDDB041}"/>
                </a:ext>
              </a:extLst>
            </p:cNvPr>
            <p:cNvCxnSpPr>
              <a:cxnSpLocks/>
            </p:cNvCxnSpPr>
            <p:nvPr/>
          </p:nvCxnSpPr>
          <p:spPr>
            <a:xfrm rot="16200000">
              <a:off x="8007638" y="6456248"/>
              <a:ext cx="10597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二等辺三角形 31">
              <a:extLst>
                <a:ext uri="{FF2B5EF4-FFF2-40B4-BE49-F238E27FC236}">
                  <a16:creationId xmlns:a16="http://schemas.microsoft.com/office/drawing/2014/main" id="{65C22CC6-82F1-4D73-9505-5C019DB317A8}"/>
                </a:ext>
              </a:extLst>
            </p:cNvPr>
            <p:cNvSpPr/>
            <p:nvPr/>
          </p:nvSpPr>
          <p:spPr>
            <a:xfrm rot="10800000">
              <a:off x="7973684" y="6510383"/>
              <a:ext cx="173885" cy="105980"/>
            </a:xfrm>
            <a:prstGeom prst="triangl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33" name="直線コネクタ 32">
              <a:extLst>
                <a:ext uri="{FF2B5EF4-FFF2-40B4-BE49-F238E27FC236}">
                  <a16:creationId xmlns:a16="http://schemas.microsoft.com/office/drawing/2014/main" id="{E6967427-536D-484D-BDE4-866A4BEEE3FE}"/>
                </a:ext>
              </a:extLst>
            </p:cNvPr>
            <p:cNvCxnSpPr>
              <a:cxnSpLocks/>
            </p:cNvCxnSpPr>
            <p:nvPr/>
          </p:nvCxnSpPr>
          <p:spPr>
            <a:xfrm>
              <a:off x="8757132" y="6108348"/>
              <a:ext cx="155165" cy="0"/>
            </a:xfrm>
            <a:prstGeom prst="line">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53089BA4-3554-4298-96FD-B99EB6AC2815}"/>
                </a:ext>
              </a:extLst>
            </p:cNvPr>
            <p:cNvSpPr txBox="1"/>
            <p:nvPr/>
          </p:nvSpPr>
          <p:spPr>
            <a:xfrm>
              <a:off x="7617002" y="6252126"/>
              <a:ext cx="588623" cy="338554"/>
            </a:xfrm>
            <a:prstGeom prst="rect">
              <a:avLst/>
            </a:prstGeom>
            <a:noFill/>
          </p:spPr>
          <p:txBody>
            <a:bodyPr wrap="none" rtlCol="0">
              <a:spAutoFit/>
            </a:bodyPr>
            <a:lstStyle/>
            <a:p>
              <a:r>
                <a:rPr kumimoji="1" lang="en-US" altLang="ja-JP" sz="1600" dirty="0">
                  <a:solidFill>
                    <a:srgbClr val="FB5F80"/>
                  </a:solidFill>
                </a:rPr>
                <a:t>40pF</a:t>
              </a:r>
              <a:endParaRPr kumimoji="1" lang="ja-JP" altLang="en-US" sz="1600" dirty="0">
                <a:solidFill>
                  <a:srgbClr val="FB5F80"/>
                </a:solidFill>
              </a:endParaRPr>
            </a:p>
          </p:txBody>
        </p:sp>
      </p:grpSp>
      <p:sp>
        <p:nvSpPr>
          <p:cNvPr id="35" name="矢印: 下 34">
            <a:extLst>
              <a:ext uri="{FF2B5EF4-FFF2-40B4-BE49-F238E27FC236}">
                <a16:creationId xmlns:a16="http://schemas.microsoft.com/office/drawing/2014/main" id="{906E52F4-57A2-4C71-95D9-C517F5AD47AC}"/>
              </a:ext>
            </a:extLst>
          </p:cNvPr>
          <p:cNvSpPr/>
          <p:nvPr/>
        </p:nvSpPr>
        <p:spPr>
          <a:xfrm rot="16200000">
            <a:off x="401823" y="5356435"/>
            <a:ext cx="521208" cy="736065"/>
          </a:xfrm>
          <a:prstGeom prst="downArrow">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F6635B0D-89F6-495F-B073-2165561029B1}"/>
              </a:ext>
            </a:extLst>
          </p:cNvPr>
          <p:cNvSpPr/>
          <p:nvPr/>
        </p:nvSpPr>
        <p:spPr>
          <a:xfrm>
            <a:off x="1020079" y="5326204"/>
            <a:ext cx="5513102" cy="1200329"/>
          </a:xfrm>
          <a:prstGeom prst="rect">
            <a:avLst/>
          </a:prstGeom>
        </p:spPr>
        <p:txBody>
          <a:bodyPr wrap="square">
            <a:spAutoFit/>
          </a:bodyPr>
          <a:lstStyle/>
          <a:p>
            <a:r>
              <a:rPr lang="ja-JP" altLang="en-US" sz="2400" dirty="0">
                <a:solidFill>
                  <a:schemeClr val="tx2"/>
                </a:solidFill>
              </a:rPr>
              <a:t>ボンディングにより</a:t>
            </a:r>
            <a:br>
              <a:rPr lang="en-US" altLang="ja-JP" sz="2400" dirty="0">
                <a:solidFill>
                  <a:schemeClr val="tx2"/>
                </a:solidFill>
              </a:rPr>
            </a:br>
            <a:r>
              <a:rPr lang="ja-JP" altLang="en-US" sz="2400" dirty="0">
                <a:solidFill>
                  <a:schemeClr val="tx2"/>
                </a:solidFill>
              </a:rPr>
              <a:t>寄生容量が発生。</a:t>
            </a:r>
            <a:br>
              <a:rPr lang="en-US" altLang="ja-JP" sz="2400" dirty="0">
                <a:solidFill>
                  <a:schemeClr val="accent5"/>
                </a:solidFill>
              </a:rPr>
            </a:br>
            <a:r>
              <a:rPr lang="ja-JP" altLang="en-US" sz="2400" dirty="0">
                <a:solidFill>
                  <a:srgbClr val="FF8524"/>
                </a:solidFill>
              </a:rPr>
              <a:t>本来より出力信号は小さくなっている。</a:t>
            </a:r>
          </a:p>
        </p:txBody>
      </p:sp>
      <p:grpSp>
        <p:nvGrpSpPr>
          <p:cNvPr id="40" name="グループ化 39">
            <a:extLst>
              <a:ext uri="{FF2B5EF4-FFF2-40B4-BE49-F238E27FC236}">
                <a16:creationId xmlns:a16="http://schemas.microsoft.com/office/drawing/2014/main" id="{7CA4C3CD-BE6D-4201-8725-5FFBE682961A}"/>
              </a:ext>
            </a:extLst>
          </p:cNvPr>
          <p:cNvGrpSpPr/>
          <p:nvPr/>
        </p:nvGrpSpPr>
        <p:grpSpPr>
          <a:xfrm>
            <a:off x="294394" y="1320160"/>
            <a:ext cx="4576181" cy="2859543"/>
            <a:chOff x="117739" y="1336537"/>
            <a:chExt cx="4296187" cy="2565902"/>
          </a:xfrm>
        </p:grpSpPr>
        <p:grpSp>
          <p:nvGrpSpPr>
            <p:cNvPr id="5" name="グループ化 4">
              <a:extLst>
                <a:ext uri="{FF2B5EF4-FFF2-40B4-BE49-F238E27FC236}">
                  <a16:creationId xmlns:a16="http://schemas.microsoft.com/office/drawing/2014/main" id="{424F4535-8DA9-4C4D-897C-07BA2D537367}"/>
                </a:ext>
              </a:extLst>
            </p:cNvPr>
            <p:cNvGrpSpPr/>
            <p:nvPr/>
          </p:nvGrpSpPr>
          <p:grpSpPr>
            <a:xfrm>
              <a:off x="117739" y="1336537"/>
              <a:ext cx="4270661" cy="2565902"/>
              <a:chOff x="4051367" y="2688712"/>
              <a:chExt cx="4270661" cy="2565902"/>
            </a:xfrm>
          </p:grpSpPr>
          <p:pic>
            <p:nvPicPr>
              <p:cNvPr id="6" name="図 5">
                <a:extLst>
                  <a:ext uri="{FF2B5EF4-FFF2-40B4-BE49-F238E27FC236}">
                    <a16:creationId xmlns:a16="http://schemas.microsoft.com/office/drawing/2014/main" id="{CC7022D5-EEDF-4DA1-8988-D0BF27B0E6E8}"/>
                  </a:ext>
                </a:extLst>
              </p:cNvPr>
              <p:cNvPicPr>
                <a:picLocks noChangeAspect="1"/>
              </p:cNvPicPr>
              <p:nvPr/>
            </p:nvPicPr>
            <p:blipFill rotWithShape="1">
              <a:blip r:embed="rId2">
                <a:extLst>
                  <a:ext uri="{28A0092B-C50C-407E-A947-70E740481C1C}">
                    <a14:useLocalDpi xmlns:a14="http://schemas.microsoft.com/office/drawing/2010/main" val="0"/>
                  </a:ext>
                </a:extLst>
              </a:blip>
              <a:srcRect l="20555" t="24074" r="20185" b="40987"/>
              <a:stretch/>
            </p:blipFill>
            <p:spPr>
              <a:xfrm>
                <a:off x="4057645" y="2691774"/>
                <a:ext cx="4264382" cy="2562840"/>
              </a:xfrm>
              <a:prstGeom prst="rect">
                <a:avLst/>
              </a:prstGeom>
            </p:spPr>
          </p:pic>
          <p:pic>
            <p:nvPicPr>
              <p:cNvPr id="7" name="図 6">
                <a:extLst>
                  <a:ext uri="{FF2B5EF4-FFF2-40B4-BE49-F238E27FC236}">
                    <a16:creationId xmlns:a16="http://schemas.microsoft.com/office/drawing/2014/main" id="{EC42272A-48BC-4599-89C9-9FBBB17F9E86}"/>
                  </a:ext>
                </a:extLst>
              </p:cNvPr>
              <p:cNvPicPr>
                <a:picLocks noChangeAspect="1"/>
              </p:cNvPicPr>
              <p:nvPr/>
            </p:nvPicPr>
            <p:blipFill rotWithShape="1">
              <a:blip r:embed="rId3">
                <a:clrChange>
                  <a:clrFrom>
                    <a:srgbClr val="FFFFFF"/>
                  </a:clrFrom>
                  <a:clrTo>
                    <a:srgbClr val="FFFFFF">
                      <a:alpha val="0"/>
                    </a:srgbClr>
                  </a:clrTo>
                </a:clrChange>
              </a:blip>
              <a:srcRect l="26324" t="19552" r="19015" b="8365"/>
              <a:stretch/>
            </p:blipFill>
            <p:spPr>
              <a:xfrm>
                <a:off x="4083218" y="3074750"/>
                <a:ext cx="4238810" cy="2179864"/>
              </a:xfrm>
              <a:prstGeom prst="rect">
                <a:avLst/>
              </a:prstGeom>
            </p:spPr>
          </p:pic>
          <p:sp>
            <p:nvSpPr>
              <p:cNvPr id="8" name="正方形/長方形 7">
                <a:extLst>
                  <a:ext uri="{FF2B5EF4-FFF2-40B4-BE49-F238E27FC236}">
                    <a16:creationId xmlns:a16="http://schemas.microsoft.com/office/drawing/2014/main" id="{1CAFBAD5-A84A-49EE-9DEB-58E1BA07C530}"/>
                  </a:ext>
                </a:extLst>
              </p:cNvPr>
              <p:cNvSpPr/>
              <p:nvPr/>
            </p:nvSpPr>
            <p:spPr>
              <a:xfrm>
                <a:off x="4051367" y="2688712"/>
                <a:ext cx="4264382" cy="2562840"/>
              </a:xfrm>
              <a:prstGeom prst="rect">
                <a:avLst/>
              </a:prstGeom>
              <a:noFill/>
              <a:ln w="38100">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000"/>
                  </a:solidFill>
                </a:endParaRPr>
              </a:p>
            </p:txBody>
          </p:sp>
          <p:cxnSp>
            <p:nvCxnSpPr>
              <p:cNvPr id="9" name="直線矢印コネクタ 8">
                <a:extLst>
                  <a:ext uri="{FF2B5EF4-FFF2-40B4-BE49-F238E27FC236}">
                    <a16:creationId xmlns:a16="http://schemas.microsoft.com/office/drawing/2014/main" id="{FE6F17DE-1EB7-4CB6-8897-01053E6FEC24}"/>
                  </a:ext>
                </a:extLst>
              </p:cNvPr>
              <p:cNvCxnSpPr>
                <a:cxnSpLocks/>
              </p:cNvCxnSpPr>
              <p:nvPr/>
            </p:nvCxnSpPr>
            <p:spPr>
              <a:xfrm flipH="1" flipV="1">
                <a:off x="6186698" y="3970853"/>
                <a:ext cx="12680" cy="645159"/>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35DFB698-63C6-4337-92E0-C7591453E153}"/>
                  </a:ext>
                </a:extLst>
              </p:cNvPr>
              <p:cNvCxnSpPr>
                <a:cxnSpLocks/>
              </p:cNvCxnSpPr>
              <p:nvPr/>
            </p:nvCxnSpPr>
            <p:spPr>
              <a:xfrm>
                <a:off x="6199378" y="4616010"/>
                <a:ext cx="659962" cy="0"/>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id="{F3C7BE56-7D19-47F8-A608-6FA2A6496F1E}"/>
                      </a:ext>
                    </a:extLst>
                  </p:cNvPr>
                  <p:cNvSpPr txBox="1"/>
                  <p:nvPr/>
                </p:nvSpPr>
                <p:spPr>
                  <a:xfrm>
                    <a:off x="6584796" y="4302185"/>
                    <a:ext cx="659957" cy="336249"/>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40</a:t>
                    </a:r>
                    <a14:m>
                      <m:oMath xmlns:m="http://schemas.openxmlformats.org/officeDocument/2006/math">
                        <m:r>
                          <m:rPr>
                            <m:sty m:val="p"/>
                          </m:rPr>
                          <a:rPr kumimoji="1" lang="en-US" altLang="ja-JP" i="0" smtClean="0">
                            <a:solidFill>
                              <a:srgbClr val="FF49FF"/>
                            </a:solidFill>
                            <a:latin typeface="Cambria Math" panose="02040503050406030204" pitchFamily="18" charset="0"/>
                          </a:rPr>
                          <m:t>μs</m:t>
                        </m:r>
                      </m:oMath>
                    </a14:m>
                    <a:endParaRPr kumimoji="1" lang="ja-JP" altLang="en-US" dirty="0">
                      <a:solidFill>
                        <a:srgbClr val="FF49FF"/>
                      </a:solidFill>
                    </a:endParaRPr>
                  </a:p>
                </p:txBody>
              </p:sp>
            </mc:Choice>
            <mc:Fallback xmlns="">
              <p:sp>
                <p:nvSpPr>
                  <p:cNvPr id="11" name="テキスト ボックス 10">
                    <a:extLst>
                      <a:ext uri="{FF2B5EF4-FFF2-40B4-BE49-F238E27FC236}">
                        <a16:creationId xmlns:a16="http://schemas.microsoft.com/office/drawing/2014/main" id="{F3C7BE56-7D19-47F8-A608-6FA2A6496F1E}"/>
                      </a:ext>
                    </a:extLst>
                  </p:cNvPr>
                  <p:cNvSpPr txBox="1">
                    <a:spLocks noRot="1" noChangeAspect="1" noMove="1" noResize="1" noEditPoints="1" noAdjustHandles="1" noChangeArrowheads="1" noChangeShapeType="1" noTextEdit="1"/>
                  </p:cNvSpPr>
                  <p:nvPr/>
                </p:nvSpPr>
                <p:spPr>
                  <a:xfrm>
                    <a:off x="6584796" y="4302185"/>
                    <a:ext cx="659957" cy="336249"/>
                  </a:xfrm>
                  <a:prstGeom prst="rect">
                    <a:avLst/>
                  </a:prstGeom>
                  <a:blipFill>
                    <a:blip r:embed="rId4"/>
                    <a:stretch>
                      <a:fillRect l="-7826" t="-9836" b="-24590"/>
                    </a:stretch>
                  </a:blipFill>
                </p:spPr>
                <p:txBody>
                  <a:bodyPr/>
                  <a:lstStyle/>
                  <a:p>
                    <a:r>
                      <a:rPr lang="ja-JP" altLang="en-US">
                        <a:noFill/>
                      </a:rPr>
                      <a:t> </a:t>
                    </a:r>
                  </a:p>
                </p:txBody>
              </p:sp>
            </mc:Fallback>
          </mc:AlternateContent>
          <p:sp>
            <p:nvSpPr>
              <p:cNvPr id="12" name="テキスト ボックス 11">
                <a:extLst>
                  <a:ext uri="{FF2B5EF4-FFF2-40B4-BE49-F238E27FC236}">
                    <a16:creationId xmlns:a16="http://schemas.microsoft.com/office/drawing/2014/main" id="{F779A059-705F-47F0-8C78-204B3A98F45D}"/>
                  </a:ext>
                </a:extLst>
              </p:cNvPr>
              <p:cNvSpPr txBox="1"/>
              <p:nvPr/>
            </p:nvSpPr>
            <p:spPr>
              <a:xfrm>
                <a:off x="6208934" y="3854492"/>
                <a:ext cx="913012" cy="336249"/>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20mV</a:t>
                </a:r>
                <a:endParaRPr kumimoji="1" lang="ja-JP" altLang="en-US" dirty="0">
                  <a:solidFill>
                    <a:srgbClr val="FF49FF"/>
                  </a:solidFill>
                  <a:latin typeface="Times New Roman" panose="02020603050405020304" pitchFamily="18" charset="0"/>
                  <a:cs typeface="Times New Roman" panose="02020603050405020304" pitchFamily="18" charset="0"/>
                </a:endParaRPr>
              </a:p>
            </p:txBody>
          </p:sp>
          <p:sp>
            <p:nvSpPr>
              <p:cNvPr id="13" name="テキスト ボックス 12">
                <a:extLst>
                  <a:ext uri="{FF2B5EF4-FFF2-40B4-BE49-F238E27FC236}">
                    <a16:creationId xmlns:a16="http://schemas.microsoft.com/office/drawing/2014/main" id="{A8009A23-841E-44ED-A3D2-FA30CE60FCA6}"/>
                  </a:ext>
                </a:extLst>
              </p:cNvPr>
              <p:cNvSpPr txBox="1"/>
              <p:nvPr/>
            </p:nvSpPr>
            <p:spPr>
              <a:xfrm>
                <a:off x="4164243" y="2801848"/>
                <a:ext cx="701154" cy="400110"/>
              </a:xfrm>
              <a:prstGeom prst="rect">
                <a:avLst/>
              </a:prstGeom>
              <a:noFill/>
            </p:spPr>
            <p:txBody>
              <a:bodyPr wrap="none" rtlCol="0">
                <a:spAutoFit/>
              </a:bodyPr>
              <a:lstStyle/>
              <a:p>
                <a:r>
                  <a:rPr kumimoji="1" lang="en-US" altLang="ja-JP" sz="2000" dirty="0">
                    <a:solidFill>
                      <a:srgbClr val="FB5F80"/>
                    </a:solidFill>
                  </a:rPr>
                  <a:t>BOX</a:t>
                </a:r>
                <a:endParaRPr kumimoji="1" lang="ja-JP" altLang="en-US" sz="2000" dirty="0">
                  <a:solidFill>
                    <a:srgbClr val="FB5F80"/>
                  </a:solidFill>
                </a:endParaRPr>
              </a:p>
            </p:txBody>
          </p:sp>
        </p:grpSp>
        <p:sp>
          <p:nvSpPr>
            <p:cNvPr id="37" name="テキスト ボックス 36">
              <a:extLst>
                <a:ext uri="{FF2B5EF4-FFF2-40B4-BE49-F238E27FC236}">
                  <a16:creationId xmlns:a16="http://schemas.microsoft.com/office/drawing/2014/main" id="{017CBF40-2720-4DAD-AB38-82254EACCBEF}"/>
                </a:ext>
              </a:extLst>
            </p:cNvPr>
            <p:cNvSpPr txBox="1"/>
            <p:nvPr/>
          </p:nvSpPr>
          <p:spPr>
            <a:xfrm>
              <a:off x="3279320" y="2318294"/>
              <a:ext cx="1134606" cy="646331"/>
            </a:xfrm>
            <a:prstGeom prst="rect">
              <a:avLst/>
            </a:prstGeom>
            <a:noFill/>
          </p:spPr>
          <p:txBody>
            <a:bodyPr wrap="none" rtlCol="0">
              <a:spAutoFit/>
            </a:bodyPr>
            <a:lstStyle/>
            <a:p>
              <a:r>
                <a:rPr kumimoji="1" lang="ja-JP" altLang="en-US" dirty="0">
                  <a:solidFill>
                    <a:srgbClr val="FF49FF"/>
                  </a:solidFill>
                </a:rPr>
                <a:t>実測値</a:t>
              </a:r>
              <a:endParaRPr kumimoji="1" lang="en-US" altLang="ja-JP" dirty="0">
                <a:solidFill>
                  <a:srgbClr val="FF49FF"/>
                </a:solidFill>
              </a:endParaRPr>
            </a:p>
            <a:p>
              <a:r>
                <a:rPr kumimoji="1" lang="en-US" altLang="ja-JP" dirty="0">
                  <a:solidFill>
                    <a:srgbClr val="0070C0"/>
                  </a:solidFill>
                </a:rPr>
                <a:t>simulation</a:t>
              </a:r>
              <a:endParaRPr kumimoji="1" lang="ja-JP" altLang="en-US" dirty="0">
                <a:solidFill>
                  <a:srgbClr val="0070C0"/>
                </a:solidFill>
              </a:endParaRPr>
            </a:p>
          </p:txBody>
        </p:sp>
        <p:cxnSp>
          <p:nvCxnSpPr>
            <p:cNvPr id="38" name="直線矢印コネクタ 37">
              <a:extLst>
                <a:ext uri="{FF2B5EF4-FFF2-40B4-BE49-F238E27FC236}">
                  <a16:creationId xmlns:a16="http://schemas.microsoft.com/office/drawing/2014/main" id="{E00FB8DC-675A-4D17-B6CD-7990DA673678}"/>
                </a:ext>
              </a:extLst>
            </p:cNvPr>
            <p:cNvCxnSpPr>
              <a:cxnSpLocks/>
            </p:cNvCxnSpPr>
            <p:nvPr/>
          </p:nvCxnSpPr>
          <p:spPr>
            <a:xfrm>
              <a:off x="1223974" y="1975804"/>
              <a:ext cx="0" cy="1585929"/>
            </a:xfrm>
            <a:prstGeom prst="straightConnector1">
              <a:avLst/>
            </a:prstGeom>
            <a:ln w="38100">
              <a:solidFill>
                <a:srgbClr val="FF18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BC30E269-8CBE-4A2D-A571-79A741A0E792}"/>
                </a:ext>
              </a:extLst>
            </p:cNvPr>
            <p:cNvSpPr txBox="1"/>
            <p:nvPr/>
          </p:nvSpPr>
          <p:spPr>
            <a:xfrm>
              <a:off x="1165127" y="2167185"/>
              <a:ext cx="715139" cy="331406"/>
            </a:xfrm>
            <a:prstGeom prst="rect">
              <a:avLst/>
            </a:prstGeom>
            <a:noFill/>
          </p:spPr>
          <p:txBody>
            <a:bodyPr wrap="none" rtlCol="0">
              <a:spAutoFit/>
            </a:bodyPr>
            <a:lstStyle/>
            <a:p>
              <a:r>
                <a:rPr kumimoji="1" lang="en-US" altLang="ja-JP" dirty="0">
                  <a:solidFill>
                    <a:srgbClr val="FF18FF"/>
                  </a:solidFill>
                  <a:latin typeface="Times New Roman" panose="02020603050405020304" pitchFamily="18" charset="0"/>
                  <a:cs typeface="Times New Roman" panose="02020603050405020304" pitchFamily="18" charset="0"/>
                </a:rPr>
                <a:t>49mV</a:t>
              </a:r>
              <a:endParaRPr kumimoji="1" lang="ja-JP" altLang="en-US" dirty="0">
                <a:solidFill>
                  <a:srgbClr val="FF18FF"/>
                </a:solidFill>
                <a:latin typeface="Times New Roman" panose="02020603050405020304" pitchFamily="18" charset="0"/>
                <a:cs typeface="Times New Roman" panose="02020603050405020304" pitchFamily="18" charset="0"/>
              </a:endParaRPr>
            </a:p>
          </p:txBody>
        </p:sp>
      </p:grpSp>
      <p:sp>
        <p:nvSpPr>
          <p:cNvPr id="41" name="コンテンツ プレースホルダー 12">
            <a:extLst>
              <a:ext uri="{FF2B5EF4-FFF2-40B4-BE49-F238E27FC236}">
                <a16:creationId xmlns:a16="http://schemas.microsoft.com/office/drawing/2014/main" id="{88E4D2BA-E255-40D7-B370-F95756FF5B9D}"/>
              </a:ext>
            </a:extLst>
          </p:cNvPr>
          <p:cNvSpPr txBox="1">
            <a:spLocks/>
          </p:cNvSpPr>
          <p:nvPr/>
        </p:nvSpPr>
        <p:spPr>
          <a:xfrm>
            <a:off x="5032152" y="1353624"/>
            <a:ext cx="3921618" cy="2474497"/>
          </a:xfrm>
          <a:prstGeom prst="rect">
            <a:avLst/>
          </a:prstGeom>
          <a:solidFill>
            <a:schemeClr val="bg1"/>
          </a:solidFill>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charset="2"/>
              <a:buChar char=""/>
              <a:defRPr kumimoji="1" sz="20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kumimoji="1" sz="18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kumimoji="1" sz="16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kumimoji="1" sz="14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charset="2"/>
              <a:buChar char=""/>
              <a:defRPr kumimoji="1" sz="1200" kern="1200">
                <a:solidFill>
                  <a:schemeClr val="tx2"/>
                </a:solidFill>
                <a:latin typeface="+mn-lt"/>
                <a:ea typeface="+mn-ea"/>
                <a:cs typeface="+mn-cs"/>
              </a:defRPr>
            </a:lvl9pPr>
          </a:lstStyle>
          <a:p>
            <a:r>
              <a:rPr lang="en-US" altLang="ja-JP" dirty="0"/>
              <a:t>Qin=404fC</a:t>
            </a:r>
          </a:p>
          <a:p>
            <a:r>
              <a:rPr lang="ja-JP" altLang="en-US" dirty="0"/>
              <a:t>予想出力</a:t>
            </a:r>
            <a:r>
              <a:rPr lang="ja-JP" altLang="en-US"/>
              <a:t>電圧値 </a:t>
            </a:r>
            <a:r>
              <a:rPr lang="en-US" altLang="ja-JP" dirty="0"/>
              <a:t>~130mV</a:t>
            </a:r>
          </a:p>
          <a:p>
            <a:endParaRPr lang="en-US" altLang="ja-JP" dirty="0"/>
          </a:p>
          <a:p>
            <a:endParaRPr lang="en-US" altLang="ja-JP" dirty="0"/>
          </a:p>
        </p:txBody>
      </p:sp>
    </p:spTree>
    <p:extLst>
      <p:ext uri="{BB962C8B-B14F-4D97-AF65-F5344CB8AC3E}">
        <p14:creationId xmlns:p14="http://schemas.microsoft.com/office/powerpoint/2010/main" val="41081554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3EEB671-25AD-4200-BD75-C79AC8D8A72E}"/>
              </a:ext>
            </a:extLst>
          </p:cNvPr>
          <p:cNvSpPr>
            <a:spLocks noGrp="1"/>
          </p:cNvSpPr>
          <p:nvPr>
            <p:ph type="title"/>
          </p:nvPr>
        </p:nvSpPr>
        <p:spPr/>
        <p:txBody>
          <a:bodyPr/>
          <a:lstStyle/>
          <a:p>
            <a:endParaRPr kumimoji="1" lang="ja-JP" altLang="en-US"/>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2FEEA483-E8FF-4BB6-9A02-E9483B14D22D}"/>
                  </a:ext>
                </a:extLst>
              </p:cNvPr>
              <p:cNvSpPr>
                <a:spLocks noGrp="1"/>
              </p:cNvSpPr>
              <p:nvPr>
                <p:ph idx="1"/>
              </p:nvPr>
            </p:nvSpPr>
            <p:spPr>
              <a:xfrm>
                <a:off x="5406269" y="1668194"/>
                <a:ext cx="3539981" cy="3630795"/>
              </a:xfrm>
            </p:spPr>
            <p:txBody>
              <a:bodyPr>
                <a:normAutofit/>
              </a:bodyPr>
              <a:lstStyle/>
              <a:p>
                <a:r>
                  <a:rPr kumimoji="1" lang="ja-JP" altLang="en-US" dirty="0"/>
                  <a:t>入力信号のパルス波光分布で得られた</a:t>
                </a:r>
                <a14:m>
                  <m:oMath xmlns:m="http://schemas.openxmlformats.org/officeDocument/2006/math">
                    <m:r>
                      <a:rPr kumimoji="1" lang="en-US" altLang="ja-JP" b="0" i="1" smtClean="0">
                        <a:latin typeface="Cambria Math" panose="02040503050406030204" pitchFamily="18" charset="0"/>
                      </a:rPr>
                      <m:t>𝑑</m:t>
                    </m:r>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𝑀</m:t>
                        </m:r>
                      </m:e>
                      <m:sub>
                        <m:r>
                          <m:rPr>
                            <m:sty m:val="p"/>
                          </m:rPr>
                          <a:rPr kumimoji="1" lang="en-US" altLang="ja-JP" b="0" i="0" smtClean="0">
                            <a:latin typeface="Cambria Math" panose="02040503050406030204" pitchFamily="18" charset="0"/>
                          </a:rPr>
                          <m:t>in</m:t>
                        </m:r>
                      </m:sub>
                    </m:sSub>
                  </m:oMath>
                </a14:m>
                <a:r>
                  <a:rPr kumimoji="1" lang="ja-JP" altLang="en-US" dirty="0"/>
                  <a:t>から</a:t>
                </a:r>
                <a:br>
                  <a:rPr kumimoji="1" lang="en-US" altLang="ja-JP" dirty="0"/>
                </a:br>
                <a:r>
                  <a:rPr kumimoji="1" lang="ja-JP" altLang="en-US" dirty="0"/>
                  <a:t>出力信号パルス波光を電荷変換</a:t>
                </a:r>
              </a:p>
            </p:txBody>
          </p:sp>
        </mc:Choice>
        <mc:Fallback xmlns="">
          <p:sp>
            <p:nvSpPr>
              <p:cNvPr id="3" name="コンテンツ プレースホルダー 2">
                <a:extLst>
                  <a:ext uri="{FF2B5EF4-FFF2-40B4-BE49-F238E27FC236}">
                    <a16:creationId xmlns:a16="http://schemas.microsoft.com/office/drawing/2014/main" id="{2FEEA483-E8FF-4BB6-9A02-E9483B14D22D}"/>
                  </a:ext>
                </a:extLst>
              </p:cNvPr>
              <p:cNvSpPr>
                <a:spLocks noGrp="1" noRot="1" noChangeAspect="1" noMove="1" noResize="1" noEditPoints="1" noAdjustHandles="1" noChangeArrowheads="1" noChangeShapeType="1" noTextEdit="1"/>
              </p:cNvSpPr>
              <p:nvPr>
                <p:ph idx="1"/>
              </p:nvPr>
            </p:nvSpPr>
            <p:spPr>
              <a:xfrm>
                <a:off x="5406269" y="1668194"/>
                <a:ext cx="3539981" cy="3630795"/>
              </a:xfrm>
              <a:blipFill>
                <a:blip r:embed="rId2"/>
                <a:stretch>
                  <a:fillRect l="-717" r="-1792"/>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2FE64523-6957-49C0-8941-6AF97F635E47}"/>
              </a:ext>
            </a:extLst>
          </p:cNvPr>
          <p:cNvSpPr>
            <a:spLocks noGrp="1"/>
          </p:cNvSpPr>
          <p:nvPr>
            <p:ph type="sldNum" sz="quarter" idx="12"/>
          </p:nvPr>
        </p:nvSpPr>
        <p:spPr/>
        <p:txBody>
          <a:bodyPr/>
          <a:lstStyle/>
          <a:p>
            <a:fld id="{D57F1E4F-1CFF-5643-939E-217C01CDF565}" type="slidenum">
              <a:rPr lang="en-US" smtClean="0"/>
              <a:pPr/>
              <a:t>46</a:t>
            </a:fld>
            <a:endParaRPr lang="en-US" dirty="0"/>
          </a:p>
        </p:txBody>
      </p:sp>
      <p:pic>
        <p:nvPicPr>
          <p:cNvPr id="28" name="図 27">
            <a:extLst>
              <a:ext uri="{FF2B5EF4-FFF2-40B4-BE49-F238E27FC236}">
                <a16:creationId xmlns:a16="http://schemas.microsoft.com/office/drawing/2014/main" id="{5282CBA2-D1B4-4DC2-BDDB-E00C4121C854}"/>
              </a:ext>
            </a:extLst>
          </p:cNvPr>
          <p:cNvPicPr>
            <a:picLocks noChangeAspect="1"/>
          </p:cNvPicPr>
          <p:nvPr/>
        </p:nvPicPr>
        <p:blipFill rotWithShape="1">
          <a:blip r:embed="rId3">
            <a:extLst>
              <a:ext uri="{28A0092B-C50C-407E-A947-70E740481C1C}">
                <a14:useLocalDpi xmlns:a14="http://schemas.microsoft.com/office/drawing/2010/main" val="0"/>
              </a:ext>
            </a:extLst>
          </a:blip>
          <a:srcRect l="37499" t="18775" r="18751" b="25176"/>
          <a:stretch/>
        </p:blipFill>
        <p:spPr>
          <a:xfrm>
            <a:off x="433611" y="1473002"/>
            <a:ext cx="4487334" cy="3369734"/>
          </a:xfrm>
          <a:prstGeom prst="rect">
            <a:avLst/>
          </a:prstGeom>
        </p:spPr>
      </p:pic>
      <p:pic>
        <p:nvPicPr>
          <p:cNvPr id="29" name="図 28">
            <a:extLst>
              <a:ext uri="{FF2B5EF4-FFF2-40B4-BE49-F238E27FC236}">
                <a16:creationId xmlns:a16="http://schemas.microsoft.com/office/drawing/2014/main" id="{9B49E659-04AE-4B9E-A254-390600FE42F8}"/>
              </a:ext>
            </a:extLst>
          </p:cNvPr>
          <p:cNvPicPr>
            <a:picLocks noChangeAspect="1"/>
          </p:cNvPicPr>
          <p:nvPr/>
        </p:nvPicPr>
        <p:blipFill rotWithShape="1">
          <a:blip r:embed="rId4">
            <a:clrChange>
              <a:clrFrom>
                <a:srgbClr val="FFFFFF"/>
              </a:clrFrom>
              <a:clrTo>
                <a:srgbClr val="FFFFFF">
                  <a:alpha val="0"/>
                </a:srgbClr>
              </a:clrTo>
            </a:clrChange>
            <a:duotone>
              <a:prstClr val="black"/>
              <a:srgbClr val="00B050">
                <a:tint val="45000"/>
                <a:satMod val="400000"/>
              </a:srgbClr>
            </a:duotone>
            <a:extLst>
              <a:ext uri="{28A0092B-C50C-407E-A947-70E740481C1C}">
                <a14:useLocalDpi xmlns:a14="http://schemas.microsoft.com/office/drawing/2010/main" val="0"/>
              </a:ext>
            </a:extLst>
          </a:blip>
          <a:srcRect l="37499" t="19186" r="18862" b="24603"/>
          <a:stretch/>
        </p:blipFill>
        <p:spPr>
          <a:xfrm>
            <a:off x="433612" y="1606604"/>
            <a:ext cx="4475939" cy="1735688"/>
          </a:xfrm>
          <a:prstGeom prst="rect">
            <a:avLst/>
          </a:prstGeom>
        </p:spPr>
      </p:pic>
      <p:pic>
        <p:nvPicPr>
          <p:cNvPr id="30" name="図 29">
            <a:extLst>
              <a:ext uri="{FF2B5EF4-FFF2-40B4-BE49-F238E27FC236}">
                <a16:creationId xmlns:a16="http://schemas.microsoft.com/office/drawing/2014/main" id="{DFE832BD-F8E4-4C6F-9D7F-AA00D0D301A4}"/>
              </a:ext>
            </a:extLst>
          </p:cNvPr>
          <p:cNvPicPr>
            <a:picLocks noChangeAspect="1"/>
          </p:cNvPicPr>
          <p:nvPr/>
        </p:nvPicPr>
        <p:blipFill rotWithShape="1">
          <a:blip r:embed="rId5">
            <a:clrChange>
              <a:clrFrom>
                <a:srgbClr val="FFFFFF"/>
              </a:clrFrom>
              <a:clrTo>
                <a:srgbClr val="FFFFFF">
                  <a:alpha val="0"/>
                </a:srgbClr>
              </a:clrTo>
            </a:clrChange>
            <a:duotone>
              <a:prstClr val="black"/>
              <a:srgbClr val="00B0F0">
                <a:tint val="45000"/>
                <a:satMod val="400000"/>
              </a:srgbClr>
            </a:duotone>
            <a:extLst>
              <a:ext uri="{28A0092B-C50C-407E-A947-70E740481C1C}">
                <a14:useLocalDpi xmlns:a14="http://schemas.microsoft.com/office/drawing/2010/main" val="0"/>
              </a:ext>
            </a:extLst>
          </a:blip>
          <a:srcRect l="37569" t="18262" r="18681" b="23704"/>
          <a:stretch/>
        </p:blipFill>
        <p:spPr>
          <a:xfrm>
            <a:off x="433609" y="1590781"/>
            <a:ext cx="4487334" cy="1678013"/>
          </a:xfrm>
          <a:prstGeom prst="rect">
            <a:avLst/>
          </a:prstGeom>
        </p:spPr>
      </p:pic>
      <p:sp>
        <p:nvSpPr>
          <p:cNvPr id="39" name="フリーフォーム: 図形 38">
            <a:extLst>
              <a:ext uri="{FF2B5EF4-FFF2-40B4-BE49-F238E27FC236}">
                <a16:creationId xmlns:a16="http://schemas.microsoft.com/office/drawing/2014/main" id="{1F72BDCC-96EC-43FB-BB8A-2311967D0030}"/>
              </a:ext>
            </a:extLst>
          </p:cNvPr>
          <p:cNvSpPr/>
          <p:nvPr/>
        </p:nvSpPr>
        <p:spPr>
          <a:xfrm>
            <a:off x="1187323" y="1743053"/>
            <a:ext cx="580691" cy="3100552"/>
          </a:xfrm>
          <a:custGeom>
            <a:avLst/>
            <a:gdLst>
              <a:gd name="connsiteX0" fmla="*/ 52552 w 620110"/>
              <a:gd name="connsiteY0" fmla="*/ 10511 h 3100552"/>
              <a:gd name="connsiteX1" fmla="*/ 52552 w 620110"/>
              <a:gd name="connsiteY1" fmla="*/ 10511 h 3100552"/>
              <a:gd name="connsiteX2" fmla="*/ 105103 w 620110"/>
              <a:gd name="connsiteY2" fmla="*/ 157655 h 3100552"/>
              <a:gd name="connsiteX3" fmla="*/ 115614 w 620110"/>
              <a:gd name="connsiteY3" fmla="*/ 189186 h 3100552"/>
              <a:gd name="connsiteX4" fmla="*/ 136634 w 620110"/>
              <a:gd name="connsiteY4" fmla="*/ 220717 h 3100552"/>
              <a:gd name="connsiteX5" fmla="*/ 168165 w 620110"/>
              <a:gd name="connsiteY5" fmla="*/ 283780 h 3100552"/>
              <a:gd name="connsiteX6" fmla="*/ 199696 w 620110"/>
              <a:gd name="connsiteY6" fmla="*/ 294290 h 3100552"/>
              <a:gd name="connsiteX7" fmla="*/ 231228 w 620110"/>
              <a:gd name="connsiteY7" fmla="*/ 315311 h 3100552"/>
              <a:gd name="connsiteX8" fmla="*/ 325821 w 620110"/>
              <a:gd name="connsiteY8" fmla="*/ 283780 h 3100552"/>
              <a:gd name="connsiteX9" fmla="*/ 336331 w 620110"/>
              <a:gd name="connsiteY9" fmla="*/ 252248 h 3100552"/>
              <a:gd name="connsiteX10" fmla="*/ 346841 w 620110"/>
              <a:gd name="connsiteY10" fmla="*/ 210207 h 3100552"/>
              <a:gd name="connsiteX11" fmla="*/ 367862 w 620110"/>
              <a:gd name="connsiteY11" fmla="*/ 178676 h 3100552"/>
              <a:gd name="connsiteX12" fmla="*/ 420414 w 620110"/>
              <a:gd name="connsiteY12" fmla="*/ 126124 h 3100552"/>
              <a:gd name="connsiteX13" fmla="*/ 504496 w 620110"/>
              <a:gd name="connsiteY13" fmla="*/ 52552 h 3100552"/>
              <a:gd name="connsiteX14" fmla="*/ 536028 w 620110"/>
              <a:gd name="connsiteY14" fmla="*/ 42042 h 3100552"/>
              <a:gd name="connsiteX15" fmla="*/ 620110 w 620110"/>
              <a:gd name="connsiteY15" fmla="*/ 21021 h 3100552"/>
              <a:gd name="connsiteX16" fmla="*/ 620110 w 620110"/>
              <a:gd name="connsiteY16" fmla="*/ 3100552 h 3100552"/>
              <a:gd name="connsiteX17" fmla="*/ 21021 w 620110"/>
              <a:gd name="connsiteY17" fmla="*/ 3100552 h 3100552"/>
              <a:gd name="connsiteX18" fmla="*/ 0 w 620110"/>
              <a:gd name="connsiteY18" fmla="*/ 0 h 3100552"/>
              <a:gd name="connsiteX19" fmla="*/ 52552 w 620110"/>
              <a:gd name="connsiteY19" fmla="*/ 10511 h 310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110" h="3100552">
                <a:moveTo>
                  <a:pt x="52552" y="10511"/>
                </a:moveTo>
                <a:lnTo>
                  <a:pt x="52552" y="10511"/>
                </a:lnTo>
                <a:cubicBezTo>
                  <a:pt x="117666" y="227558"/>
                  <a:pt x="55269" y="41375"/>
                  <a:pt x="105103" y="157655"/>
                </a:cubicBezTo>
                <a:cubicBezTo>
                  <a:pt x="109467" y="167838"/>
                  <a:pt x="110659" y="179277"/>
                  <a:pt x="115614" y="189186"/>
                </a:cubicBezTo>
                <a:cubicBezTo>
                  <a:pt x="121263" y="200484"/>
                  <a:pt x="130985" y="209419"/>
                  <a:pt x="136634" y="220717"/>
                </a:cubicBezTo>
                <a:cubicBezTo>
                  <a:pt x="149326" y="246101"/>
                  <a:pt x="143068" y="263702"/>
                  <a:pt x="168165" y="283780"/>
                </a:cubicBezTo>
                <a:cubicBezTo>
                  <a:pt x="176816" y="290701"/>
                  <a:pt x="189186" y="290787"/>
                  <a:pt x="199696" y="294290"/>
                </a:cubicBezTo>
                <a:cubicBezTo>
                  <a:pt x="210207" y="301297"/>
                  <a:pt x="218673" y="313916"/>
                  <a:pt x="231228" y="315311"/>
                </a:cubicBezTo>
                <a:cubicBezTo>
                  <a:pt x="279776" y="320705"/>
                  <a:pt x="292547" y="305962"/>
                  <a:pt x="325821" y="283780"/>
                </a:cubicBezTo>
                <a:cubicBezTo>
                  <a:pt x="329324" y="273269"/>
                  <a:pt x="333287" y="262901"/>
                  <a:pt x="336331" y="252248"/>
                </a:cubicBezTo>
                <a:cubicBezTo>
                  <a:pt x="340299" y="238359"/>
                  <a:pt x="341151" y="223484"/>
                  <a:pt x="346841" y="210207"/>
                </a:cubicBezTo>
                <a:cubicBezTo>
                  <a:pt x="351817" y="198596"/>
                  <a:pt x="360855" y="189186"/>
                  <a:pt x="367862" y="178676"/>
                </a:cubicBezTo>
                <a:cubicBezTo>
                  <a:pt x="392510" y="104731"/>
                  <a:pt x="355476" y="191062"/>
                  <a:pt x="420414" y="126124"/>
                </a:cubicBezTo>
                <a:cubicBezTo>
                  <a:pt x="511324" y="35214"/>
                  <a:pt x="414585" y="78240"/>
                  <a:pt x="504496" y="52552"/>
                </a:cubicBezTo>
                <a:cubicBezTo>
                  <a:pt x="515149" y="49508"/>
                  <a:pt x="525517" y="45545"/>
                  <a:pt x="536028" y="42042"/>
                </a:cubicBezTo>
                <a:cubicBezTo>
                  <a:pt x="582134" y="11304"/>
                  <a:pt x="554927" y="21021"/>
                  <a:pt x="620110" y="21021"/>
                </a:cubicBezTo>
                <a:lnTo>
                  <a:pt x="620110" y="3100552"/>
                </a:lnTo>
                <a:lnTo>
                  <a:pt x="21021" y="3100552"/>
                </a:lnTo>
                <a:lnTo>
                  <a:pt x="0" y="0"/>
                </a:lnTo>
                <a:lnTo>
                  <a:pt x="52552" y="10511"/>
                </a:lnTo>
                <a:close/>
              </a:path>
            </a:pathLst>
          </a:custGeom>
          <a:pattFill prst="wdUpDiag">
            <a:fgClr>
              <a:srgbClr val="FCB6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0" name="正方形/長方形 39">
            <a:extLst>
              <a:ext uri="{FF2B5EF4-FFF2-40B4-BE49-F238E27FC236}">
                <a16:creationId xmlns:a16="http://schemas.microsoft.com/office/drawing/2014/main" id="{66A1FD44-9B00-4EB2-8C94-723383ACD027}"/>
              </a:ext>
            </a:extLst>
          </p:cNvPr>
          <p:cNvSpPr/>
          <p:nvPr/>
        </p:nvSpPr>
        <p:spPr>
          <a:xfrm>
            <a:off x="598872" y="1732857"/>
            <a:ext cx="585096" cy="3116725"/>
          </a:xfrm>
          <a:prstGeom prst="rect">
            <a:avLst/>
          </a:prstGeom>
          <a:pattFill prst="wdUpDiag">
            <a:fgClr>
              <a:srgbClr val="A7E8F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 name="図 30">
            <a:extLst>
              <a:ext uri="{FF2B5EF4-FFF2-40B4-BE49-F238E27FC236}">
                <a16:creationId xmlns:a16="http://schemas.microsoft.com/office/drawing/2014/main" id="{B67E8C5E-1B0E-4614-B01D-30DC9866BF8F}"/>
              </a:ext>
            </a:extLst>
          </p:cNvPr>
          <p:cNvPicPr>
            <a:picLocks noChangeAspect="1"/>
          </p:cNvPicPr>
          <p:nvPr/>
        </p:nvPicPr>
        <p:blipFill rotWithShape="1">
          <a:blip r:embed="rId6">
            <a:clrChange>
              <a:clrFrom>
                <a:srgbClr val="FFFFFF"/>
              </a:clrFrom>
              <a:clrTo>
                <a:srgbClr val="FFFFFF">
                  <a:alpha val="0"/>
                </a:srgbClr>
              </a:clrTo>
            </a:clrChange>
            <a:duotone>
              <a:prstClr val="black"/>
              <a:srgbClr val="FFC000">
                <a:tint val="45000"/>
                <a:satMod val="400000"/>
              </a:srgbClr>
            </a:duotone>
            <a:extLst>
              <a:ext uri="{28A0092B-C50C-407E-A947-70E740481C1C}">
                <a14:useLocalDpi xmlns:a14="http://schemas.microsoft.com/office/drawing/2010/main" val="0"/>
              </a:ext>
            </a:extLst>
          </a:blip>
          <a:srcRect l="37567" t="20247" r="18683" b="22626"/>
          <a:stretch/>
        </p:blipFill>
        <p:spPr>
          <a:xfrm>
            <a:off x="433612" y="1695956"/>
            <a:ext cx="4487334" cy="370832"/>
          </a:xfrm>
          <a:prstGeom prst="rect">
            <a:avLst/>
          </a:prstGeom>
        </p:spPr>
      </p:pic>
      <p:grpSp>
        <p:nvGrpSpPr>
          <p:cNvPr id="32" name="グループ化 31">
            <a:extLst>
              <a:ext uri="{FF2B5EF4-FFF2-40B4-BE49-F238E27FC236}">
                <a16:creationId xmlns:a16="http://schemas.microsoft.com/office/drawing/2014/main" id="{0BDCA4A4-2701-4A7C-BF3B-BEFB1BEEB866}"/>
              </a:ext>
            </a:extLst>
          </p:cNvPr>
          <p:cNvGrpSpPr/>
          <p:nvPr/>
        </p:nvGrpSpPr>
        <p:grpSpPr>
          <a:xfrm>
            <a:off x="1980260" y="2654019"/>
            <a:ext cx="2126784" cy="994740"/>
            <a:chOff x="6291935" y="3064285"/>
            <a:chExt cx="2528063" cy="1134703"/>
          </a:xfrm>
        </p:grpSpPr>
        <p:cxnSp>
          <p:nvCxnSpPr>
            <p:cNvPr id="33" name="直線矢印コネクタ 32">
              <a:extLst>
                <a:ext uri="{FF2B5EF4-FFF2-40B4-BE49-F238E27FC236}">
                  <a16:creationId xmlns:a16="http://schemas.microsoft.com/office/drawing/2014/main" id="{542ACD23-739D-4D93-9D1D-8C504B339B1F}"/>
                </a:ext>
              </a:extLst>
            </p:cNvPr>
            <p:cNvCxnSpPr>
              <a:cxnSpLocks/>
            </p:cNvCxnSpPr>
            <p:nvPr/>
          </p:nvCxnSpPr>
          <p:spPr>
            <a:xfrm flipV="1">
              <a:off x="6741649" y="3403942"/>
              <a:ext cx="0" cy="747496"/>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A428AD87-A12B-41C9-973F-9F5FDA0B9848}"/>
                </a:ext>
              </a:extLst>
            </p:cNvPr>
            <p:cNvCxnSpPr>
              <a:cxnSpLocks/>
            </p:cNvCxnSpPr>
            <p:nvPr/>
          </p:nvCxnSpPr>
          <p:spPr>
            <a:xfrm>
              <a:off x="6741650" y="4151436"/>
              <a:ext cx="1404054"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DBB5E0EE-41A8-49C2-8852-912C7D39864F}"/>
                </a:ext>
              </a:extLst>
            </p:cNvPr>
            <p:cNvSpPr txBox="1"/>
            <p:nvPr/>
          </p:nvSpPr>
          <p:spPr>
            <a:xfrm>
              <a:off x="6291935" y="3064285"/>
              <a:ext cx="978170" cy="421298"/>
            </a:xfrm>
            <a:prstGeom prst="rect">
              <a:avLst/>
            </a:prstGeom>
            <a:noFill/>
          </p:spPr>
          <p:txBody>
            <a:bodyPr wrap="square" rtlCol="0">
              <a:spAutoFit/>
            </a:bodyPr>
            <a:lstStyle/>
            <a:p>
              <a:r>
                <a:rPr lang="en-US" altLang="ja-JP" dirty="0">
                  <a:solidFill>
                    <a:schemeClr val="accent1"/>
                  </a:solidFill>
                </a:rPr>
                <a:t>10</a:t>
              </a:r>
              <a:r>
                <a:rPr kumimoji="1" lang="en-US" altLang="ja-JP" dirty="0">
                  <a:solidFill>
                    <a:schemeClr val="accent1"/>
                  </a:solidFill>
                </a:rPr>
                <a:t>mV</a:t>
              </a:r>
              <a:endParaRPr kumimoji="1" lang="ja-JP" altLang="en-US" dirty="0">
                <a:solidFill>
                  <a:schemeClr val="accent1"/>
                </a:solidFill>
              </a:endParaRPr>
            </a:p>
          </p:txBody>
        </p:sp>
        <p:sp>
          <p:nvSpPr>
            <p:cNvPr id="36" name="テキスト ボックス 35">
              <a:extLst>
                <a:ext uri="{FF2B5EF4-FFF2-40B4-BE49-F238E27FC236}">
                  <a16:creationId xmlns:a16="http://schemas.microsoft.com/office/drawing/2014/main" id="{4D2C8CB5-EDCC-4D01-9802-365BDEF7BCDF}"/>
                </a:ext>
              </a:extLst>
            </p:cNvPr>
            <p:cNvSpPr txBox="1"/>
            <p:nvPr/>
          </p:nvSpPr>
          <p:spPr>
            <a:xfrm>
              <a:off x="7696511" y="3777690"/>
              <a:ext cx="1123487" cy="421298"/>
            </a:xfrm>
            <a:prstGeom prst="rect">
              <a:avLst/>
            </a:prstGeom>
            <a:noFill/>
          </p:spPr>
          <p:txBody>
            <a:bodyPr wrap="square" rtlCol="0">
              <a:spAutoFit/>
            </a:bodyPr>
            <a:lstStyle/>
            <a:p>
              <a:r>
                <a:rPr kumimoji="1" lang="en-US" altLang="ja-JP" dirty="0">
                  <a:solidFill>
                    <a:schemeClr val="accent1"/>
                  </a:solidFill>
                </a:rPr>
                <a:t>100μs</a:t>
              </a:r>
              <a:endParaRPr kumimoji="1" lang="ja-JP" altLang="en-US" dirty="0">
                <a:solidFill>
                  <a:schemeClr val="accent1"/>
                </a:solidFill>
              </a:endParaRPr>
            </a:p>
          </p:txBody>
        </p:sp>
      </p:grpSp>
      <p:sp>
        <p:nvSpPr>
          <p:cNvPr id="27" name="正方形/長方形 26">
            <a:extLst>
              <a:ext uri="{FF2B5EF4-FFF2-40B4-BE49-F238E27FC236}">
                <a16:creationId xmlns:a16="http://schemas.microsoft.com/office/drawing/2014/main" id="{6CFE621E-EBDA-475C-B916-BDEA4BE5DAFB}"/>
              </a:ext>
            </a:extLst>
          </p:cNvPr>
          <p:cNvSpPr/>
          <p:nvPr/>
        </p:nvSpPr>
        <p:spPr>
          <a:xfrm>
            <a:off x="433609" y="1473002"/>
            <a:ext cx="4487334" cy="3369734"/>
          </a:xfrm>
          <a:prstGeom prst="rect">
            <a:avLst/>
          </a:prstGeom>
          <a:noFill/>
          <a:ln w="3810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A7F3B4DA-3CEA-489D-8D96-5FCF86236A21}"/>
              </a:ext>
            </a:extLst>
          </p:cNvPr>
          <p:cNvSpPr txBox="1"/>
          <p:nvPr/>
        </p:nvSpPr>
        <p:spPr>
          <a:xfrm>
            <a:off x="3161890" y="2122286"/>
            <a:ext cx="1500602" cy="1477328"/>
          </a:xfrm>
          <a:prstGeom prst="rect">
            <a:avLst/>
          </a:prstGeom>
          <a:noFill/>
        </p:spPr>
        <p:txBody>
          <a:bodyPr wrap="square" rtlCol="0">
            <a:spAutoFit/>
          </a:bodyPr>
          <a:lstStyle/>
          <a:p>
            <a:r>
              <a:rPr kumimoji="1" lang="ja-JP" altLang="en-US" dirty="0"/>
              <a:t>入力電荷</a:t>
            </a:r>
            <a:r>
              <a:rPr kumimoji="1" lang="en-US" altLang="ja-JP" dirty="0"/>
              <a:t>Qin</a:t>
            </a:r>
          </a:p>
          <a:p>
            <a:pPr algn="r"/>
            <a:r>
              <a:rPr lang="en-US" altLang="ja-JP" dirty="0">
                <a:solidFill>
                  <a:srgbClr val="FF0000"/>
                </a:solidFill>
              </a:rPr>
              <a:t>404fC</a:t>
            </a:r>
          </a:p>
          <a:p>
            <a:pPr algn="r"/>
            <a:r>
              <a:rPr lang="en-US" altLang="ja-JP" dirty="0">
                <a:solidFill>
                  <a:srgbClr val="00B050"/>
                </a:solidFill>
              </a:rPr>
              <a:t>200fC</a:t>
            </a:r>
          </a:p>
          <a:p>
            <a:pPr algn="r"/>
            <a:r>
              <a:rPr kumimoji="1" lang="en-US" altLang="ja-JP" dirty="0">
                <a:solidFill>
                  <a:srgbClr val="00B0F0"/>
                </a:solidFill>
              </a:rPr>
              <a:t>188fC</a:t>
            </a:r>
          </a:p>
          <a:p>
            <a:pPr algn="r"/>
            <a:r>
              <a:rPr lang="en-US" altLang="ja-JP" dirty="0">
                <a:solidFill>
                  <a:srgbClr val="FFC000"/>
                </a:solidFill>
              </a:rPr>
              <a:t>40fC</a:t>
            </a:r>
            <a:endParaRPr kumimoji="1" lang="ja-JP" altLang="en-US" dirty="0">
              <a:solidFill>
                <a:srgbClr val="FFC000"/>
              </a:solidFill>
            </a:endParaRPr>
          </a:p>
        </p:txBody>
      </p:sp>
      <p:sp>
        <p:nvSpPr>
          <p:cNvPr id="20" name="テキスト ボックス 19">
            <a:extLst>
              <a:ext uri="{FF2B5EF4-FFF2-40B4-BE49-F238E27FC236}">
                <a16:creationId xmlns:a16="http://schemas.microsoft.com/office/drawing/2014/main" id="{319097DD-6570-45D1-9154-8DF61609A4AF}"/>
              </a:ext>
            </a:extLst>
          </p:cNvPr>
          <p:cNvSpPr txBox="1"/>
          <p:nvPr/>
        </p:nvSpPr>
        <p:spPr>
          <a:xfrm>
            <a:off x="577164" y="1365138"/>
            <a:ext cx="540533" cy="461665"/>
          </a:xfrm>
          <a:prstGeom prst="rect">
            <a:avLst/>
          </a:prstGeom>
          <a:noFill/>
        </p:spPr>
        <p:txBody>
          <a:bodyPr wrap="none" rtlCol="0">
            <a:spAutoFit/>
          </a:bodyPr>
          <a:lstStyle/>
          <a:p>
            <a:r>
              <a:rPr kumimoji="1" lang="en-US" altLang="ja-JP" sz="2400" dirty="0">
                <a:solidFill>
                  <a:schemeClr val="accent3"/>
                </a:solidFill>
              </a:rPr>
              <a:t>3K</a:t>
            </a:r>
            <a:endParaRPr kumimoji="1" lang="ja-JP" altLang="en-US" sz="2400" dirty="0">
              <a:solidFill>
                <a:schemeClr val="accent3"/>
              </a:solidFill>
            </a:endParaRPr>
          </a:p>
        </p:txBody>
      </p:sp>
      <p:cxnSp>
        <p:nvCxnSpPr>
          <p:cNvPr id="21" name="直線コネクタ 20">
            <a:extLst>
              <a:ext uri="{FF2B5EF4-FFF2-40B4-BE49-F238E27FC236}">
                <a16:creationId xmlns:a16="http://schemas.microsoft.com/office/drawing/2014/main" id="{84D00EB3-8D81-4AE1-AB11-7A5B90898561}"/>
              </a:ext>
            </a:extLst>
          </p:cNvPr>
          <p:cNvCxnSpPr/>
          <p:nvPr/>
        </p:nvCxnSpPr>
        <p:spPr>
          <a:xfrm>
            <a:off x="1201387" y="1462369"/>
            <a:ext cx="0" cy="336973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1686F03F-8824-4DBF-A407-A73522D6348B}"/>
              </a:ext>
            </a:extLst>
          </p:cNvPr>
          <p:cNvCxnSpPr/>
          <p:nvPr/>
        </p:nvCxnSpPr>
        <p:spPr>
          <a:xfrm>
            <a:off x="1789722" y="1462369"/>
            <a:ext cx="0" cy="336973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735659-29BC-4E19-B71D-18E1F369422A}"/>
              </a:ext>
            </a:extLst>
          </p:cNvPr>
          <p:cNvCxnSpPr/>
          <p:nvPr/>
        </p:nvCxnSpPr>
        <p:spPr>
          <a:xfrm>
            <a:off x="598874" y="1462369"/>
            <a:ext cx="0" cy="3369734"/>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51CC1882-F5DD-49A7-A4CF-FC54ED0B1D15}"/>
              </a:ext>
            </a:extLst>
          </p:cNvPr>
          <p:cNvCxnSpPr/>
          <p:nvPr/>
        </p:nvCxnSpPr>
        <p:spPr>
          <a:xfrm>
            <a:off x="1201387" y="4842736"/>
            <a:ext cx="596486"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1AE33313-CC5B-4046-ADDB-44527CCE0B77}"/>
              </a:ext>
            </a:extLst>
          </p:cNvPr>
          <p:cNvCxnSpPr/>
          <p:nvPr/>
        </p:nvCxnSpPr>
        <p:spPr>
          <a:xfrm>
            <a:off x="598875" y="4835648"/>
            <a:ext cx="596486" cy="0"/>
          </a:xfrm>
          <a:prstGeom prst="straightConnector1">
            <a:avLst/>
          </a:prstGeom>
          <a:ln w="38100">
            <a:solidFill>
              <a:srgbClr val="1818F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7C527060-11C2-4B5A-973C-80F2DCA37A41}"/>
              </a:ext>
            </a:extLst>
          </p:cNvPr>
          <p:cNvCxnSpPr/>
          <p:nvPr/>
        </p:nvCxnSpPr>
        <p:spPr>
          <a:xfrm>
            <a:off x="1201387" y="4842736"/>
            <a:ext cx="596486"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0A1EA360-D43A-4EB4-BE96-BB155AC78675}"/>
              </a:ext>
            </a:extLst>
          </p:cNvPr>
          <p:cNvCxnSpPr/>
          <p:nvPr/>
        </p:nvCxnSpPr>
        <p:spPr>
          <a:xfrm>
            <a:off x="598875" y="4835648"/>
            <a:ext cx="596486" cy="0"/>
          </a:xfrm>
          <a:prstGeom prst="straightConnector1">
            <a:avLst/>
          </a:prstGeom>
          <a:ln w="38100">
            <a:solidFill>
              <a:srgbClr val="1818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7706100B-BDFF-4991-8427-79923FF3E09C}"/>
              </a:ext>
            </a:extLst>
          </p:cNvPr>
          <p:cNvSpPr txBox="1"/>
          <p:nvPr/>
        </p:nvSpPr>
        <p:spPr>
          <a:xfrm>
            <a:off x="1195361" y="4846281"/>
            <a:ext cx="945156" cy="646331"/>
          </a:xfrm>
          <a:prstGeom prst="rect">
            <a:avLst/>
          </a:prstGeom>
          <a:noFill/>
        </p:spPr>
        <p:txBody>
          <a:bodyPr wrap="square" rtlCol="0">
            <a:spAutoFit/>
          </a:bodyPr>
          <a:lstStyle/>
          <a:p>
            <a:r>
              <a:rPr kumimoji="1" lang="en-US" altLang="ja-JP" dirty="0">
                <a:solidFill>
                  <a:srgbClr val="FF0000"/>
                </a:solidFill>
              </a:rPr>
              <a:t>50μs</a:t>
            </a:r>
          </a:p>
          <a:p>
            <a:r>
              <a:rPr kumimoji="1" lang="en-US" altLang="ja-JP" dirty="0">
                <a:solidFill>
                  <a:srgbClr val="FF0000"/>
                </a:solidFill>
              </a:rPr>
              <a:t>signal</a:t>
            </a:r>
            <a:endParaRPr kumimoji="1" lang="ja-JP" altLang="en-US" dirty="0">
              <a:solidFill>
                <a:srgbClr val="FF0000"/>
              </a:solidFill>
            </a:endParaRPr>
          </a:p>
        </p:txBody>
      </p:sp>
      <p:sp>
        <p:nvSpPr>
          <p:cNvPr id="44" name="テキスト ボックス 43">
            <a:extLst>
              <a:ext uri="{FF2B5EF4-FFF2-40B4-BE49-F238E27FC236}">
                <a16:creationId xmlns:a16="http://schemas.microsoft.com/office/drawing/2014/main" id="{1E1E1A02-CE76-411A-914A-31E8AF804CC6}"/>
              </a:ext>
            </a:extLst>
          </p:cNvPr>
          <p:cNvSpPr txBox="1"/>
          <p:nvPr/>
        </p:nvSpPr>
        <p:spPr>
          <a:xfrm>
            <a:off x="282009" y="4848948"/>
            <a:ext cx="945156" cy="646331"/>
          </a:xfrm>
          <a:prstGeom prst="rect">
            <a:avLst/>
          </a:prstGeom>
          <a:noFill/>
        </p:spPr>
        <p:txBody>
          <a:bodyPr wrap="square" rtlCol="0">
            <a:spAutoFit/>
          </a:bodyPr>
          <a:lstStyle/>
          <a:p>
            <a:pPr algn="r"/>
            <a:r>
              <a:rPr kumimoji="1" lang="en-US" altLang="ja-JP" dirty="0">
                <a:solidFill>
                  <a:srgbClr val="1818FF"/>
                </a:solidFill>
              </a:rPr>
              <a:t>50μs</a:t>
            </a:r>
          </a:p>
          <a:p>
            <a:pPr algn="r"/>
            <a:r>
              <a:rPr kumimoji="1" lang="en-US" altLang="ja-JP" dirty="0">
                <a:solidFill>
                  <a:srgbClr val="1818FF"/>
                </a:solidFill>
              </a:rPr>
              <a:t>pedestal</a:t>
            </a:r>
            <a:endParaRPr kumimoji="1" lang="ja-JP" altLang="en-US" dirty="0">
              <a:solidFill>
                <a:srgbClr val="1818FF"/>
              </a:solidFill>
            </a:endParaRPr>
          </a:p>
        </p:txBody>
      </p:sp>
      <p:sp>
        <p:nvSpPr>
          <p:cNvPr id="45" name="矢印: 折線 44">
            <a:extLst>
              <a:ext uri="{FF2B5EF4-FFF2-40B4-BE49-F238E27FC236}">
                <a16:creationId xmlns:a16="http://schemas.microsoft.com/office/drawing/2014/main" id="{3EC2CC8A-43D5-4123-B912-75D144922027}"/>
              </a:ext>
            </a:extLst>
          </p:cNvPr>
          <p:cNvSpPr/>
          <p:nvPr/>
        </p:nvSpPr>
        <p:spPr>
          <a:xfrm flipV="1">
            <a:off x="1116172" y="5478118"/>
            <a:ext cx="994583" cy="572836"/>
          </a:xfrm>
          <a:prstGeom prst="bentArrow">
            <a:avLst>
              <a:gd name="adj1" fmla="val 30504"/>
              <a:gd name="adj2" fmla="val 25000"/>
              <a:gd name="adj3" fmla="val 32339"/>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mc:AlternateContent xmlns:mc="http://schemas.openxmlformats.org/markup-compatibility/2006" xmlns:a14="http://schemas.microsoft.com/office/drawing/2010/main">
        <mc:Choice Requires="a14">
          <p:sp>
            <p:nvSpPr>
              <p:cNvPr id="46" name="テキスト ボックス 45">
                <a:extLst>
                  <a:ext uri="{FF2B5EF4-FFF2-40B4-BE49-F238E27FC236}">
                    <a16:creationId xmlns:a16="http://schemas.microsoft.com/office/drawing/2014/main" id="{E54BFC4C-74A7-4E3C-BBF9-3C5DED6CD0F1}"/>
                  </a:ext>
                </a:extLst>
              </p:cNvPr>
              <p:cNvSpPr txBox="1"/>
              <p:nvPr/>
            </p:nvSpPr>
            <p:spPr>
              <a:xfrm>
                <a:off x="-12286" y="6016558"/>
                <a:ext cx="2559272" cy="923330"/>
              </a:xfrm>
              <a:prstGeom prst="rect">
                <a:avLst/>
              </a:prstGeom>
              <a:noFill/>
            </p:spPr>
            <p:txBody>
              <a:bodyPr wrap="square" rtlCol="0">
                <a:spAutoFit/>
              </a:bodyPr>
              <a:lstStyle/>
              <a:p>
                <a:r>
                  <a:rPr kumimoji="1" lang="en-US" altLang="ja-JP" dirty="0">
                    <a:solidFill>
                      <a:schemeClr val="accent1"/>
                    </a:solidFill>
                  </a:rPr>
                  <a:t>50</a:t>
                </a:r>
                <a14:m>
                  <m:oMath xmlns:m="http://schemas.openxmlformats.org/officeDocument/2006/math">
                    <m:r>
                      <m:rPr>
                        <m:sty m:val="p"/>
                      </m:rPr>
                      <a:rPr kumimoji="1" lang="en-US" altLang="ja-JP" b="0" i="0" smtClean="0">
                        <a:solidFill>
                          <a:schemeClr val="accent1"/>
                        </a:solidFill>
                        <a:latin typeface="Cambria Math" panose="02040503050406030204" pitchFamily="18" charset="0"/>
                      </a:rPr>
                      <m:t>μs</m:t>
                    </m:r>
                  </m:oMath>
                </a14:m>
                <a:r>
                  <a:rPr kumimoji="1" lang="ja-JP" altLang="en-US" dirty="0">
                    <a:solidFill>
                      <a:schemeClr val="accent1"/>
                    </a:solidFill>
                  </a:rPr>
                  <a:t>間信号を積分</a:t>
                </a:r>
                <a:endParaRPr kumimoji="1" lang="en-US" altLang="ja-JP" dirty="0">
                  <a:solidFill>
                    <a:schemeClr val="accent1"/>
                  </a:solidFill>
                </a:endParaRPr>
              </a:p>
              <a:p>
                <a:r>
                  <a:rPr kumimoji="1" lang="en-US" altLang="ja-JP" dirty="0">
                    <a:solidFill>
                      <a:srgbClr val="FFC000"/>
                    </a:solidFill>
                  </a:rPr>
                  <a:t>Qin=</a:t>
                </a:r>
                <a:r>
                  <a:rPr lang="en-US" altLang="ja-JP" dirty="0">
                    <a:solidFill>
                      <a:srgbClr val="FFC000"/>
                    </a:solidFill>
                  </a:rPr>
                  <a:t>40fC</a:t>
                </a:r>
                <a:br>
                  <a:rPr kumimoji="1" lang="en-US" altLang="ja-JP" dirty="0">
                    <a:solidFill>
                      <a:schemeClr val="accent1"/>
                    </a:solidFill>
                  </a:rPr>
                </a:br>
                <a:r>
                  <a:rPr kumimoji="1" lang="en-US" altLang="ja-JP" dirty="0">
                    <a:solidFill>
                      <a:schemeClr val="accent1"/>
                    </a:solidFill>
                  </a:rPr>
                  <a:t>1000</a:t>
                </a:r>
                <a:r>
                  <a:rPr kumimoji="1" lang="ja-JP" altLang="en-US" dirty="0">
                    <a:solidFill>
                      <a:schemeClr val="accent1"/>
                    </a:solidFill>
                  </a:rPr>
                  <a:t>イベント</a:t>
                </a:r>
              </a:p>
            </p:txBody>
          </p:sp>
        </mc:Choice>
        <mc:Fallback xmlns="">
          <p:sp>
            <p:nvSpPr>
              <p:cNvPr id="46" name="テキスト ボックス 45">
                <a:extLst>
                  <a:ext uri="{FF2B5EF4-FFF2-40B4-BE49-F238E27FC236}">
                    <a16:creationId xmlns:a16="http://schemas.microsoft.com/office/drawing/2014/main" id="{E54BFC4C-74A7-4E3C-BBF9-3C5DED6CD0F1}"/>
                  </a:ext>
                </a:extLst>
              </p:cNvPr>
              <p:cNvSpPr txBox="1">
                <a:spLocks noRot="1" noChangeAspect="1" noMove="1" noResize="1" noEditPoints="1" noAdjustHandles="1" noChangeArrowheads="1" noChangeShapeType="1" noTextEdit="1"/>
              </p:cNvSpPr>
              <p:nvPr/>
            </p:nvSpPr>
            <p:spPr>
              <a:xfrm>
                <a:off x="-12286" y="6016558"/>
                <a:ext cx="2559272" cy="923330"/>
              </a:xfrm>
              <a:prstGeom prst="rect">
                <a:avLst/>
              </a:prstGeom>
              <a:blipFill>
                <a:blip r:embed="rId7"/>
                <a:stretch>
                  <a:fillRect l="-2143" t="-5298" b="-10596"/>
                </a:stretch>
              </a:blipFill>
            </p:spPr>
            <p:txBody>
              <a:bodyPr/>
              <a:lstStyle/>
              <a:p>
                <a:r>
                  <a:rPr lang="ja-JP" altLang="en-US">
                    <a:noFill/>
                  </a:rPr>
                  <a:t> </a:t>
                </a:r>
              </a:p>
            </p:txBody>
          </p:sp>
        </mc:Fallback>
      </mc:AlternateContent>
      <p:grpSp>
        <p:nvGrpSpPr>
          <p:cNvPr id="17" name="グループ化 16">
            <a:extLst>
              <a:ext uri="{FF2B5EF4-FFF2-40B4-BE49-F238E27FC236}">
                <a16:creationId xmlns:a16="http://schemas.microsoft.com/office/drawing/2014/main" id="{B18AB342-9DD7-4527-9D2C-1BB4A8DEBCBD}"/>
              </a:ext>
            </a:extLst>
          </p:cNvPr>
          <p:cNvGrpSpPr/>
          <p:nvPr/>
        </p:nvGrpSpPr>
        <p:grpSpPr>
          <a:xfrm>
            <a:off x="2218399" y="4082070"/>
            <a:ext cx="3905954" cy="2605855"/>
            <a:chOff x="568113" y="1290293"/>
            <a:chExt cx="3905954" cy="2605855"/>
          </a:xfrm>
        </p:grpSpPr>
        <p:pic>
          <p:nvPicPr>
            <p:cNvPr id="7" name="図 6">
              <a:extLst>
                <a:ext uri="{FF2B5EF4-FFF2-40B4-BE49-F238E27FC236}">
                  <a16:creationId xmlns:a16="http://schemas.microsoft.com/office/drawing/2014/main" id="{DD5D0612-5F3C-4281-B11C-10DE239815A3}"/>
                </a:ext>
              </a:extLst>
            </p:cNvPr>
            <p:cNvPicPr>
              <a:picLocks noChangeAspect="1"/>
            </p:cNvPicPr>
            <p:nvPr/>
          </p:nvPicPr>
          <p:blipFill rotWithShape="1">
            <a:blip r:embed="rId8"/>
            <a:srcRect l="6267" t="12894" r="1512" b="4330"/>
            <a:stretch/>
          </p:blipFill>
          <p:spPr>
            <a:xfrm>
              <a:off x="568113" y="1290293"/>
              <a:ext cx="3905954" cy="2605855"/>
            </a:xfrm>
            <a:prstGeom prst="rect">
              <a:avLst/>
            </a:prstGeom>
            <a:solidFill>
              <a:srgbClr val="FFFFFF">
                <a:shade val="85000"/>
              </a:srgbClr>
            </a:solidFill>
            <a:ln w="28575"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8" name="直線コネクタ 7">
              <a:extLst>
                <a:ext uri="{FF2B5EF4-FFF2-40B4-BE49-F238E27FC236}">
                  <a16:creationId xmlns:a16="http://schemas.microsoft.com/office/drawing/2014/main" id="{C04325EA-1DA5-4BE0-BFBE-21252521767B}"/>
                </a:ext>
              </a:extLst>
            </p:cNvPr>
            <p:cNvCxnSpPr/>
            <p:nvPr/>
          </p:nvCxnSpPr>
          <p:spPr>
            <a:xfrm>
              <a:off x="1550251" y="1418739"/>
              <a:ext cx="0" cy="2301575"/>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0E771AB4-53F2-4F89-BF00-F9EDCDE7AA80}"/>
                </a:ext>
              </a:extLst>
            </p:cNvPr>
            <p:cNvCxnSpPr/>
            <p:nvPr/>
          </p:nvCxnSpPr>
          <p:spPr>
            <a:xfrm>
              <a:off x="2691479" y="1422234"/>
              <a:ext cx="0" cy="2301575"/>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00A7BB0C-FD6B-4CE6-A39E-E2D5733E5BF7}"/>
                </a:ext>
              </a:extLst>
            </p:cNvPr>
            <p:cNvCxnSpPr/>
            <p:nvPr/>
          </p:nvCxnSpPr>
          <p:spPr>
            <a:xfrm>
              <a:off x="1537702" y="2584018"/>
              <a:ext cx="1162384" cy="0"/>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E5781C26-D5CE-4F77-AC6E-42C977F98533}"/>
                </a:ext>
              </a:extLst>
            </p:cNvPr>
            <p:cNvSpPr/>
            <p:nvPr/>
          </p:nvSpPr>
          <p:spPr>
            <a:xfrm>
              <a:off x="766055" y="2068784"/>
              <a:ext cx="686406" cy="369332"/>
            </a:xfrm>
            <a:prstGeom prst="rect">
              <a:avLst/>
            </a:prstGeom>
          </p:spPr>
          <p:txBody>
            <a:bodyPr wrap="none">
              <a:spAutoFit/>
            </a:bodyPr>
            <a:lstStyle/>
            <a:p>
              <a:r>
                <a:rPr kumimoji="1" lang="en-US" altLang="ja-JP" dirty="0">
                  <a:solidFill>
                    <a:srgbClr val="FF0000"/>
                  </a:solidFill>
                </a:rPr>
                <a:t>signal</a:t>
              </a:r>
              <a:endParaRPr kumimoji="1" lang="ja-JP" altLang="en-US" dirty="0">
                <a:solidFill>
                  <a:srgbClr val="FF0000"/>
                </a:solidFill>
              </a:endParaRPr>
            </a:p>
          </p:txBody>
        </p:sp>
        <p:sp>
          <p:nvSpPr>
            <p:cNvPr id="12" name="正方形/長方形 11">
              <a:extLst>
                <a:ext uri="{FF2B5EF4-FFF2-40B4-BE49-F238E27FC236}">
                  <a16:creationId xmlns:a16="http://schemas.microsoft.com/office/drawing/2014/main" id="{FF392C3F-9B16-4374-A190-3EB6BABDEF1F}"/>
                </a:ext>
              </a:extLst>
            </p:cNvPr>
            <p:cNvSpPr/>
            <p:nvPr/>
          </p:nvSpPr>
          <p:spPr>
            <a:xfrm>
              <a:off x="2713875" y="1983990"/>
              <a:ext cx="952504" cy="369332"/>
            </a:xfrm>
            <a:prstGeom prst="rect">
              <a:avLst/>
            </a:prstGeom>
          </p:spPr>
          <p:txBody>
            <a:bodyPr wrap="none">
              <a:spAutoFit/>
            </a:bodyPr>
            <a:lstStyle/>
            <a:p>
              <a:pPr algn="r"/>
              <a:r>
                <a:rPr kumimoji="1" lang="en-US" altLang="ja-JP" dirty="0">
                  <a:solidFill>
                    <a:srgbClr val="1818FF"/>
                  </a:solidFill>
                </a:rPr>
                <a:t>pedestal</a:t>
              </a:r>
              <a:endParaRPr kumimoji="1" lang="ja-JP" altLang="en-US" dirty="0">
                <a:solidFill>
                  <a:srgbClr val="1818FF"/>
                </a:solidFill>
              </a:endParaRPr>
            </a:p>
          </p:txBody>
        </p:sp>
        <mc:AlternateContent xmlns:mc="http://schemas.openxmlformats.org/markup-compatibility/2006" xmlns:a14="http://schemas.microsoft.com/office/drawing/2010/main">
          <mc:Choice Requires="a14">
            <p:sp>
              <p:nvSpPr>
                <p:cNvPr id="13" name="正方形/長方形 12">
                  <a:extLst>
                    <a:ext uri="{FF2B5EF4-FFF2-40B4-BE49-F238E27FC236}">
                      <a16:creationId xmlns:a16="http://schemas.microsoft.com/office/drawing/2014/main" id="{38F39BD5-C3A7-429C-BDC3-AD829EE6A5B7}"/>
                    </a:ext>
                  </a:extLst>
                </p:cNvPr>
                <p:cNvSpPr/>
                <p:nvPr/>
              </p:nvSpPr>
              <p:spPr>
                <a:xfrm>
                  <a:off x="1679143" y="2184373"/>
                  <a:ext cx="85324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kumimoji="1" lang="en-US" altLang="ja-JP" i="1">
                            <a:latin typeface="Cambria Math" panose="02040503050406030204" pitchFamily="18" charset="0"/>
                          </a:rPr>
                          <m:t>𝑑</m:t>
                        </m:r>
                        <m:sSub>
                          <m:sSubPr>
                            <m:ctrlPr>
                              <a:rPr kumimoji="1" lang="en-US" altLang="ja-JP" i="1">
                                <a:latin typeface="Cambria Math" panose="02040503050406030204" pitchFamily="18" charset="0"/>
                              </a:rPr>
                            </m:ctrlPr>
                          </m:sSubPr>
                          <m:e>
                            <m:r>
                              <a:rPr kumimoji="1" lang="en-US" altLang="ja-JP" i="1">
                                <a:latin typeface="Cambria Math" panose="02040503050406030204" pitchFamily="18" charset="0"/>
                              </a:rPr>
                              <m:t>𝑀</m:t>
                            </m:r>
                          </m:e>
                          <m:sub>
                            <m:r>
                              <m:rPr>
                                <m:sty m:val="p"/>
                              </m:rPr>
                              <a:rPr kumimoji="1" lang="en-US" altLang="ja-JP">
                                <a:latin typeface="Cambria Math" panose="02040503050406030204" pitchFamily="18" charset="0"/>
                              </a:rPr>
                              <m:t>out</m:t>
                            </m:r>
                          </m:sub>
                        </m:sSub>
                      </m:oMath>
                    </m:oMathPara>
                  </a14:m>
                  <a:endParaRPr lang="ja-JP" altLang="en-US" dirty="0"/>
                </a:p>
              </p:txBody>
            </p:sp>
          </mc:Choice>
          <mc:Fallback xmlns="">
            <p:sp>
              <p:nvSpPr>
                <p:cNvPr id="13" name="正方形/長方形 12">
                  <a:extLst>
                    <a:ext uri="{FF2B5EF4-FFF2-40B4-BE49-F238E27FC236}">
                      <a16:creationId xmlns:a16="http://schemas.microsoft.com/office/drawing/2014/main" id="{38F39BD5-C3A7-429C-BDC3-AD829EE6A5B7}"/>
                    </a:ext>
                  </a:extLst>
                </p:cNvPr>
                <p:cNvSpPr>
                  <a:spLocks noRot="1" noChangeAspect="1" noMove="1" noResize="1" noEditPoints="1" noAdjustHandles="1" noChangeArrowheads="1" noChangeShapeType="1" noTextEdit="1"/>
                </p:cNvSpPr>
                <p:nvPr/>
              </p:nvSpPr>
              <p:spPr>
                <a:xfrm>
                  <a:off x="1679143" y="2184373"/>
                  <a:ext cx="853247" cy="369332"/>
                </a:xfrm>
                <a:prstGeom prst="rect">
                  <a:avLst/>
                </a:prstGeom>
                <a:blipFill>
                  <a:blip r:embed="rId9"/>
                  <a:stretch>
                    <a:fillRect/>
                  </a:stretch>
                </a:blipFill>
              </p:spPr>
              <p:txBody>
                <a:bodyPr/>
                <a:lstStyle/>
                <a:p>
                  <a:r>
                    <a:rPr lang="ja-JP" altLang="en-US">
                      <a:noFill/>
                    </a:rPr>
                    <a:t> </a:t>
                  </a:r>
                </a:p>
              </p:txBody>
            </p:sp>
          </mc:Fallback>
        </mc:AlternateContent>
        <p:cxnSp>
          <p:nvCxnSpPr>
            <p:cNvPr id="14" name="直線矢印コネクタ 13">
              <a:extLst>
                <a:ext uri="{FF2B5EF4-FFF2-40B4-BE49-F238E27FC236}">
                  <a16:creationId xmlns:a16="http://schemas.microsoft.com/office/drawing/2014/main" id="{9F733995-F79B-4BAE-9849-5A7AAF1B8744}"/>
                </a:ext>
              </a:extLst>
            </p:cNvPr>
            <p:cNvCxnSpPr/>
            <p:nvPr/>
          </p:nvCxnSpPr>
          <p:spPr>
            <a:xfrm>
              <a:off x="1324094" y="2736418"/>
              <a:ext cx="278265" cy="0"/>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正方形/長方形 14">
                  <a:extLst>
                    <a:ext uri="{FF2B5EF4-FFF2-40B4-BE49-F238E27FC236}">
                      <a16:creationId xmlns:a16="http://schemas.microsoft.com/office/drawing/2014/main" id="{4D36C958-6BD2-41F9-ABCE-E0E1435D073B}"/>
                    </a:ext>
                  </a:extLst>
                </p:cNvPr>
                <p:cNvSpPr/>
                <p:nvPr/>
              </p:nvSpPr>
              <p:spPr>
                <a:xfrm>
                  <a:off x="673255" y="2726900"/>
                  <a:ext cx="951158" cy="39549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kumimoji="1" lang="en-US" altLang="ja-JP" i="1">
                            <a:latin typeface="Cambria Math" panose="02040503050406030204" pitchFamily="18" charset="0"/>
                          </a:rPr>
                          <m:t>𝑅𝑀</m:t>
                        </m:r>
                        <m:sSub>
                          <m:sSubPr>
                            <m:ctrlPr>
                              <a:rPr kumimoji="1" lang="en-US" altLang="ja-JP" i="1">
                                <a:latin typeface="Cambria Math" panose="02040503050406030204" pitchFamily="18" charset="0"/>
                              </a:rPr>
                            </m:ctrlPr>
                          </m:sSubPr>
                          <m:e>
                            <m:r>
                              <a:rPr kumimoji="1" lang="en-US" altLang="ja-JP" i="1">
                                <a:latin typeface="Cambria Math" panose="02040503050406030204" pitchFamily="18" charset="0"/>
                              </a:rPr>
                              <m:t>𝑆</m:t>
                            </m:r>
                          </m:e>
                          <m:sub>
                            <m:r>
                              <m:rPr>
                                <m:sty m:val="p"/>
                              </m:rPr>
                              <a:rPr kumimoji="1" lang="en-US" altLang="ja-JP">
                                <a:latin typeface="Cambria Math" panose="02040503050406030204" pitchFamily="18" charset="0"/>
                              </a:rPr>
                              <m:t>sig</m:t>
                            </m:r>
                          </m:sub>
                        </m:sSub>
                      </m:oMath>
                    </m:oMathPara>
                  </a14:m>
                  <a:endParaRPr lang="ja-JP" altLang="en-US" dirty="0"/>
                </a:p>
              </p:txBody>
            </p:sp>
          </mc:Choice>
          <mc:Fallback xmlns="">
            <p:sp>
              <p:nvSpPr>
                <p:cNvPr id="15" name="正方形/長方形 14">
                  <a:extLst>
                    <a:ext uri="{FF2B5EF4-FFF2-40B4-BE49-F238E27FC236}">
                      <a16:creationId xmlns:a16="http://schemas.microsoft.com/office/drawing/2014/main" id="{4D36C958-6BD2-41F9-ABCE-E0E1435D073B}"/>
                    </a:ext>
                  </a:extLst>
                </p:cNvPr>
                <p:cNvSpPr>
                  <a:spLocks noRot="1" noChangeAspect="1" noMove="1" noResize="1" noEditPoints="1" noAdjustHandles="1" noChangeArrowheads="1" noChangeShapeType="1" noTextEdit="1"/>
                </p:cNvSpPr>
                <p:nvPr/>
              </p:nvSpPr>
              <p:spPr>
                <a:xfrm>
                  <a:off x="673255" y="2726900"/>
                  <a:ext cx="951158" cy="395493"/>
                </a:xfrm>
                <a:prstGeom prst="rect">
                  <a:avLst/>
                </a:prstGeom>
                <a:blipFill>
                  <a:blip r:embed="rId10"/>
                  <a:stretch>
                    <a:fillRect b="-9231"/>
                  </a:stretch>
                </a:blipFill>
              </p:spPr>
              <p:txBody>
                <a:bodyPr/>
                <a:lstStyle/>
                <a:p>
                  <a:r>
                    <a:rPr lang="ja-JP" altLang="en-US">
                      <a:noFill/>
                    </a:rPr>
                    <a:t> </a:t>
                  </a:r>
                </a:p>
              </p:txBody>
            </p:sp>
          </mc:Fallback>
        </mc:AlternateContent>
        <p:sp>
          <p:nvSpPr>
            <p:cNvPr id="16" name="テキスト ボックス 15">
              <a:extLst>
                <a:ext uri="{FF2B5EF4-FFF2-40B4-BE49-F238E27FC236}">
                  <a16:creationId xmlns:a16="http://schemas.microsoft.com/office/drawing/2014/main" id="{E7B4A1F9-3FE8-4A6B-85B2-40DDEB855C57}"/>
                </a:ext>
              </a:extLst>
            </p:cNvPr>
            <p:cNvSpPr txBox="1"/>
            <p:nvPr/>
          </p:nvSpPr>
          <p:spPr>
            <a:xfrm>
              <a:off x="666661" y="1324227"/>
              <a:ext cx="928020" cy="400110"/>
            </a:xfrm>
            <a:prstGeom prst="rect">
              <a:avLst/>
            </a:prstGeom>
            <a:noFill/>
          </p:spPr>
          <p:txBody>
            <a:bodyPr wrap="square" rtlCol="0">
              <a:spAutoFit/>
            </a:bodyPr>
            <a:lstStyle/>
            <a:p>
              <a:r>
                <a:rPr kumimoji="1" lang="en-US" altLang="ja-JP" sz="2000" dirty="0"/>
                <a:t>output</a:t>
              </a:r>
              <a:endParaRPr kumimoji="1" lang="ja-JP" altLang="en-US" sz="2000" dirty="0"/>
            </a:p>
          </p:txBody>
        </p:sp>
      </p:grpSp>
      <mc:AlternateContent xmlns:mc="http://schemas.openxmlformats.org/markup-compatibility/2006" xmlns:a14="http://schemas.microsoft.com/office/drawing/2010/main">
        <mc:Choice Requires="a14">
          <p:sp>
            <p:nvSpPr>
              <p:cNvPr id="47" name="テキスト ボックス 46">
                <a:extLst>
                  <a:ext uri="{FF2B5EF4-FFF2-40B4-BE49-F238E27FC236}">
                    <a16:creationId xmlns:a16="http://schemas.microsoft.com/office/drawing/2014/main" id="{24628543-83FA-41D8-94CE-CB969CCF07E2}"/>
                  </a:ext>
                </a:extLst>
              </p:cNvPr>
              <p:cNvSpPr txBox="1"/>
              <p:nvPr/>
            </p:nvSpPr>
            <p:spPr>
              <a:xfrm>
                <a:off x="6169967" y="3997336"/>
                <a:ext cx="2400977" cy="12237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solidFill>
                                <a:schemeClr val="tx1"/>
                              </a:solidFill>
                              <a:latin typeface="Cambria Math" panose="02040503050406030204" pitchFamily="18" charset="0"/>
                            </a:rPr>
                          </m:ctrlPr>
                        </m:sSubPr>
                        <m:e>
                          <m:r>
                            <a:rPr kumimoji="1" lang="en-US" altLang="ja-JP" b="0" i="1" smtClean="0">
                              <a:solidFill>
                                <a:schemeClr val="tx1"/>
                              </a:solidFill>
                              <a:latin typeface="Cambria Math" panose="02040503050406030204" pitchFamily="18" charset="0"/>
                            </a:rPr>
                            <m:t>𝑄</m:t>
                          </m:r>
                        </m:e>
                        <m:sub>
                          <m:r>
                            <m:rPr>
                              <m:sty m:val="p"/>
                            </m:rPr>
                            <a:rPr kumimoji="1" lang="en-US" altLang="ja-JP" b="0" i="0" smtClean="0">
                              <a:solidFill>
                                <a:schemeClr val="tx1"/>
                              </a:solidFill>
                              <a:latin typeface="Cambria Math" panose="02040503050406030204" pitchFamily="18" charset="0"/>
                            </a:rPr>
                            <m:t>out</m:t>
                          </m:r>
                        </m:sub>
                      </m:sSub>
                      <m:r>
                        <a:rPr kumimoji="1" lang="en-US" altLang="ja-JP" b="0" i="1" smtClean="0">
                          <a:solidFill>
                            <a:schemeClr val="tx1"/>
                          </a:solidFill>
                          <a:latin typeface="Cambria Math" panose="02040503050406030204" pitchFamily="18" charset="0"/>
                        </a:rPr>
                        <m:t>=</m:t>
                      </m:r>
                      <m:r>
                        <a:rPr kumimoji="1" lang="en-US" altLang="ja-JP" b="0" i="1" smtClean="0">
                          <a:solidFill>
                            <a:schemeClr val="tx1"/>
                          </a:solidFill>
                          <a:latin typeface="Cambria Math" panose="02040503050406030204" pitchFamily="18" charset="0"/>
                        </a:rPr>
                        <m:t>𝑑</m:t>
                      </m:r>
                      <m:sSub>
                        <m:sSubPr>
                          <m:ctrlPr>
                            <a:rPr kumimoji="1" lang="en-US" altLang="ja-JP" b="0" i="1" smtClean="0">
                              <a:solidFill>
                                <a:schemeClr val="tx1"/>
                              </a:solidFill>
                              <a:latin typeface="Cambria Math" panose="02040503050406030204" pitchFamily="18" charset="0"/>
                            </a:rPr>
                          </m:ctrlPr>
                        </m:sSubPr>
                        <m:e>
                          <m:r>
                            <a:rPr kumimoji="1" lang="en-US" altLang="ja-JP" b="0" i="1" smtClean="0">
                              <a:solidFill>
                                <a:schemeClr val="tx1"/>
                              </a:solidFill>
                              <a:latin typeface="Cambria Math" panose="02040503050406030204" pitchFamily="18" charset="0"/>
                            </a:rPr>
                            <m:t>𝑀</m:t>
                          </m:r>
                        </m:e>
                        <m:sub>
                          <m:r>
                            <m:rPr>
                              <m:sty m:val="p"/>
                            </m:rPr>
                            <a:rPr kumimoji="1" lang="en-US" altLang="ja-JP" b="0" i="0" smtClean="0">
                              <a:solidFill>
                                <a:schemeClr val="tx1"/>
                              </a:solidFill>
                              <a:latin typeface="Cambria Math" panose="02040503050406030204" pitchFamily="18" charset="0"/>
                            </a:rPr>
                            <m:t>out</m:t>
                          </m:r>
                        </m:sub>
                      </m:sSub>
                      <m:r>
                        <a:rPr kumimoji="1" lang="en-US" altLang="ja-JP" b="0" i="1" smtClean="0">
                          <a:solidFill>
                            <a:schemeClr val="tx1"/>
                          </a:solidFill>
                          <a:latin typeface="Cambria Math" panose="02040503050406030204" pitchFamily="18" charset="0"/>
                        </a:rPr>
                        <m:t>⋅</m:t>
                      </m:r>
                      <m:f>
                        <m:fPr>
                          <m:ctrlPr>
                            <a:rPr kumimoji="1" lang="en-US" altLang="ja-JP" b="0" i="1" smtClean="0">
                              <a:solidFill>
                                <a:schemeClr val="tx1"/>
                              </a:solidFill>
                              <a:latin typeface="Cambria Math" panose="02040503050406030204" pitchFamily="18" charset="0"/>
                            </a:rPr>
                          </m:ctrlPr>
                        </m:fPr>
                        <m:num>
                          <m:sSub>
                            <m:sSubPr>
                              <m:ctrlPr>
                                <a:rPr kumimoji="1" lang="en-US" altLang="ja-JP" b="0" i="1" smtClean="0">
                                  <a:solidFill>
                                    <a:schemeClr val="tx1"/>
                                  </a:solidFill>
                                  <a:latin typeface="Cambria Math" panose="02040503050406030204" pitchFamily="18" charset="0"/>
                                </a:rPr>
                              </m:ctrlPr>
                            </m:sSubPr>
                            <m:e>
                              <m:r>
                                <a:rPr kumimoji="1" lang="en-US" altLang="ja-JP" b="0" i="1" smtClean="0">
                                  <a:solidFill>
                                    <a:schemeClr val="tx1"/>
                                  </a:solidFill>
                                  <a:latin typeface="Cambria Math" panose="02040503050406030204" pitchFamily="18" charset="0"/>
                                </a:rPr>
                                <m:t>𝑄</m:t>
                              </m:r>
                            </m:e>
                            <m:sub>
                              <m:r>
                                <m:rPr>
                                  <m:sty m:val="p"/>
                                </m:rPr>
                                <a:rPr kumimoji="1" lang="en-US" altLang="ja-JP" b="0" i="0" smtClean="0">
                                  <a:solidFill>
                                    <a:schemeClr val="tx1"/>
                                  </a:solidFill>
                                  <a:latin typeface="Cambria Math" panose="02040503050406030204" pitchFamily="18" charset="0"/>
                                </a:rPr>
                                <m:t>in</m:t>
                              </m:r>
                            </m:sub>
                          </m:sSub>
                        </m:num>
                        <m:den>
                          <m:r>
                            <a:rPr kumimoji="1" lang="en-US" altLang="ja-JP" b="0" i="1" smtClean="0">
                              <a:solidFill>
                                <a:schemeClr val="tx1"/>
                              </a:solidFill>
                              <a:latin typeface="Cambria Math" panose="02040503050406030204" pitchFamily="18" charset="0"/>
                            </a:rPr>
                            <m:t>𝑑</m:t>
                          </m:r>
                          <m:sSub>
                            <m:sSubPr>
                              <m:ctrlPr>
                                <a:rPr kumimoji="1" lang="en-US" altLang="ja-JP" b="0" i="1" smtClean="0">
                                  <a:solidFill>
                                    <a:schemeClr val="tx1"/>
                                  </a:solidFill>
                                  <a:latin typeface="Cambria Math" panose="02040503050406030204" pitchFamily="18" charset="0"/>
                                </a:rPr>
                              </m:ctrlPr>
                            </m:sSubPr>
                            <m:e>
                              <m:r>
                                <a:rPr kumimoji="1" lang="en-US" altLang="ja-JP" b="0" i="1" smtClean="0">
                                  <a:solidFill>
                                    <a:schemeClr val="tx1"/>
                                  </a:solidFill>
                                  <a:latin typeface="Cambria Math" panose="02040503050406030204" pitchFamily="18" charset="0"/>
                                </a:rPr>
                                <m:t>𝑀</m:t>
                              </m:r>
                            </m:e>
                            <m:sub>
                              <m:r>
                                <m:rPr>
                                  <m:sty m:val="p"/>
                                </m:rPr>
                                <a:rPr kumimoji="1" lang="en-US" altLang="ja-JP" b="0" i="0" smtClean="0">
                                  <a:solidFill>
                                    <a:schemeClr val="tx1"/>
                                  </a:solidFill>
                                  <a:latin typeface="Cambria Math" panose="02040503050406030204" pitchFamily="18" charset="0"/>
                                </a:rPr>
                                <m:t>in</m:t>
                              </m:r>
                            </m:sub>
                          </m:sSub>
                        </m:den>
                      </m:f>
                    </m:oMath>
                  </m:oMathPara>
                </a14:m>
                <a:endParaRPr kumimoji="1" lang="en-US" altLang="ja-JP" b="0" dirty="0">
                  <a:solidFill>
                    <a:schemeClr val="tx1"/>
                  </a:solidFill>
                </a:endParaRPr>
              </a:p>
              <a:p>
                <a:pPr/>
                <a14:m>
                  <m:oMathPara xmlns:m="http://schemas.openxmlformats.org/officeDocument/2006/math">
                    <m:oMathParaPr>
                      <m:jc m:val="centerGroup"/>
                    </m:oMathParaPr>
                    <m:oMath xmlns:m="http://schemas.openxmlformats.org/officeDocument/2006/math">
                      <m:sSub>
                        <m:sSubPr>
                          <m:ctrlPr>
                            <a:rPr kumimoji="1" lang="en-US" altLang="ja-JP" b="0" i="1" smtClean="0">
                              <a:solidFill>
                                <a:schemeClr val="tx1"/>
                              </a:solidFill>
                              <a:latin typeface="Cambria Math" panose="02040503050406030204" pitchFamily="18" charset="0"/>
                            </a:rPr>
                          </m:ctrlPr>
                        </m:sSubPr>
                        <m:e>
                          <m:r>
                            <a:rPr kumimoji="1" lang="en-US" altLang="ja-JP" b="0" i="1" smtClean="0">
                              <a:solidFill>
                                <a:schemeClr val="tx1"/>
                              </a:solidFill>
                              <a:latin typeface="Cambria Math" panose="02040503050406030204" pitchFamily="18" charset="0"/>
                            </a:rPr>
                            <m:t>𝜎</m:t>
                          </m:r>
                        </m:e>
                        <m:sub>
                          <m:sSub>
                            <m:sSubPr>
                              <m:ctrlPr>
                                <a:rPr kumimoji="1" lang="en-US" altLang="ja-JP" b="0" i="1" smtClean="0">
                                  <a:solidFill>
                                    <a:schemeClr val="tx1"/>
                                  </a:solidFill>
                                  <a:latin typeface="Cambria Math" panose="02040503050406030204" pitchFamily="18" charset="0"/>
                                </a:rPr>
                              </m:ctrlPr>
                            </m:sSubPr>
                            <m:e>
                              <m:r>
                                <a:rPr kumimoji="1" lang="en-US" altLang="ja-JP" b="0" i="1" smtClean="0">
                                  <a:solidFill>
                                    <a:schemeClr val="tx1"/>
                                  </a:solidFill>
                                  <a:latin typeface="Cambria Math" panose="02040503050406030204" pitchFamily="18" charset="0"/>
                                </a:rPr>
                                <m:t>𝑄</m:t>
                              </m:r>
                            </m:e>
                            <m:sub>
                              <m:r>
                                <m:rPr>
                                  <m:sty m:val="p"/>
                                </m:rPr>
                                <a:rPr kumimoji="1" lang="en-US" altLang="ja-JP" b="0" i="0" smtClean="0">
                                  <a:solidFill>
                                    <a:schemeClr val="tx1"/>
                                  </a:solidFill>
                                  <a:latin typeface="Cambria Math" panose="02040503050406030204" pitchFamily="18" charset="0"/>
                                </a:rPr>
                                <m:t>out</m:t>
                              </m:r>
                            </m:sub>
                          </m:sSub>
                        </m:sub>
                      </m:sSub>
                      <m:r>
                        <a:rPr kumimoji="1" lang="en-US" altLang="ja-JP" b="0" i="1" smtClean="0">
                          <a:solidFill>
                            <a:schemeClr val="tx1"/>
                          </a:solidFill>
                          <a:latin typeface="Cambria Math" panose="02040503050406030204" pitchFamily="18" charset="0"/>
                        </a:rPr>
                        <m:t>=</m:t>
                      </m:r>
                      <m:r>
                        <a:rPr kumimoji="1" lang="en-US" altLang="ja-JP" b="0" i="1" smtClean="0">
                          <a:solidFill>
                            <a:schemeClr val="tx1"/>
                          </a:solidFill>
                          <a:latin typeface="Cambria Math" panose="02040503050406030204" pitchFamily="18" charset="0"/>
                        </a:rPr>
                        <m:t>𝑅𝑀</m:t>
                      </m:r>
                      <m:sSub>
                        <m:sSubPr>
                          <m:ctrlPr>
                            <a:rPr kumimoji="1" lang="en-US" altLang="ja-JP" b="0" i="1" smtClean="0">
                              <a:solidFill>
                                <a:schemeClr val="tx1"/>
                              </a:solidFill>
                              <a:latin typeface="Cambria Math" panose="02040503050406030204" pitchFamily="18" charset="0"/>
                            </a:rPr>
                          </m:ctrlPr>
                        </m:sSubPr>
                        <m:e>
                          <m:r>
                            <a:rPr kumimoji="1" lang="en-US" altLang="ja-JP" b="0" i="1" smtClean="0">
                              <a:solidFill>
                                <a:schemeClr val="tx1"/>
                              </a:solidFill>
                              <a:latin typeface="Cambria Math" panose="02040503050406030204" pitchFamily="18" charset="0"/>
                            </a:rPr>
                            <m:t>𝑆</m:t>
                          </m:r>
                        </m:e>
                        <m:sub>
                          <m:r>
                            <m:rPr>
                              <m:sty m:val="p"/>
                            </m:rPr>
                            <a:rPr kumimoji="1" lang="en-US" altLang="ja-JP" b="0" i="0" smtClean="0">
                              <a:solidFill>
                                <a:schemeClr val="tx1"/>
                              </a:solidFill>
                              <a:latin typeface="Cambria Math" panose="02040503050406030204" pitchFamily="18" charset="0"/>
                            </a:rPr>
                            <m:t>sig</m:t>
                          </m:r>
                        </m:sub>
                      </m:sSub>
                      <m:r>
                        <a:rPr kumimoji="1" lang="en-US" altLang="ja-JP" b="0" i="1" smtClean="0">
                          <a:solidFill>
                            <a:schemeClr val="tx1"/>
                          </a:solidFill>
                          <a:latin typeface="Cambria Math" panose="02040503050406030204" pitchFamily="18" charset="0"/>
                        </a:rPr>
                        <m:t>⋅</m:t>
                      </m:r>
                      <m:f>
                        <m:fPr>
                          <m:ctrlPr>
                            <a:rPr kumimoji="1" lang="en-US" altLang="ja-JP" i="1">
                              <a:solidFill>
                                <a:schemeClr val="tx1"/>
                              </a:solidFill>
                              <a:latin typeface="Cambria Math" panose="02040503050406030204" pitchFamily="18" charset="0"/>
                            </a:rPr>
                          </m:ctrlPr>
                        </m:fPr>
                        <m:num>
                          <m:sSub>
                            <m:sSubPr>
                              <m:ctrlPr>
                                <a:rPr kumimoji="1" lang="en-US" altLang="ja-JP" i="1">
                                  <a:solidFill>
                                    <a:schemeClr val="tx1"/>
                                  </a:solidFill>
                                  <a:latin typeface="Cambria Math" panose="02040503050406030204" pitchFamily="18" charset="0"/>
                                </a:rPr>
                              </m:ctrlPr>
                            </m:sSubPr>
                            <m:e>
                              <m:r>
                                <a:rPr kumimoji="1" lang="en-US" altLang="ja-JP" i="1">
                                  <a:solidFill>
                                    <a:schemeClr val="tx1"/>
                                  </a:solidFill>
                                  <a:latin typeface="Cambria Math" panose="02040503050406030204" pitchFamily="18" charset="0"/>
                                </a:rPr>
                                <m:t>𝑄</m:t>
                              </m:r>
                            </m:e>
                            <m:sub>
                              <m:r>
                                <m:rPr>
                                  <m:sty m:val="p"/>
                                </m:rPr>
                                <a:rPr kumimoji="1" lang="en-US" altLang="ja-JP">
                                  <a:solidFill>
                                    <a:schemeClr val="tx1"/>
                                  </a:solidFill>
                                  <a:latin typeface="Cambria Math" panose="02040503050406030204" pitchFamily="18" charset="0"/>
                                </a:rPr>
                                <m:t>in</m:t>
                              </m:r>
                            </m:sub>
                          </m:sSub>
                        </m:num>
                        <m:den>
                          <m:r>
                            <a:rPr kumimoji="1" lang="en-US" altLang="ja-JP" i="1">
                              <a:solidFill>
                                <a:schemeClr val="tx1"/>
                              </a:solidFill>
                              <a:latin typeface="Cambria Math" panose="02040503050406030204" pitchFamily="18" charset="0"/>
                            </a:rPr>
                            <m:t>𝑑</m:t>
                          </m:r>
                          <m:sSub>
                            <m:sSubPr>
                              <m:ctrlPr>
                                <a:rPr kumimoji="1" lang="en-US" altLang="ja-JP" i="1">
                                  <a:solidFill>
                                    <a:schemeClr val="tx1"/>
                                  </a:solidFill>
                                  <a:latin typeface="Cambria Math" panose="02040503050406030204" pitchFamily="18" charset="0"/>
                                </a:rPr>
                              </m:ctrlPr>
                            </m:sSubPr>
                            <m:e>
                              <m:r>
                                <a:rPr kumimoji="1" lang="en-US" altLang="ja-JP" i="1">
                                  <a:solidFill>
                                    <a:schemeClr val="tx1"/>
                                  </a:solidFill>
                                  <a:latin typeface="Cambria Math" panose="02040503050406030204" pitchFamily="18" charset="0"/>
                                </a:rPr>
                                <m:t>𝑀</m:t>
                              </m:r>
                            </m:e>
                            <m:sub>
                              <m:r>
                                <m:rPr>
                                  <m:sty m:val="p"/>
                                </m:rPr>
                                <a:rPr kumimoji="1" lang="en-US" altLang="ja-JP">
                                  <a:solidFill>
                                    <a:schemeClr val="tx1"/>
                                  </a:solidFill>
                                  <a:latin typeface="Cambria Math" panose="02040503050406030204" pitchFamily="18" charset="0"/>
                                </a:rPr>
                                <m:t>in</m:t>
                              </m:r>
                            </m:sub>
                          </m:sSub>
                        </m:den>
                      </m:f>
                    </m:oMath>
                  </m:oMathPara>
                </a14:m>
                <a:endParaRPr kumimoji="1" lang="ja-JP" altLang="en-US" dirty="0">
                  <a:solidFill>
                    <a:schemeClr val="tx1"/>
                  </a:solidFill>
                </a:endParaRPr>
              </a:p>
            </p:txBody>
          </p:sp>
        </mc:Choice>
        <mc:Fallback xmlns="">
          <p:sp>
            <p:nvSpPr>
              <p:cNvPr id="47" name="テキスト ボックス 46">
                <a:extLst>
                  <a:ext uri="{FF2B5EF4-FFF2-40B4-BE49-F238E27FC236}">
                    <a16:creationId xmlns:a16="http://schemas.microsoft.com/office/drawing/2014/main" id="{24628543-83FA-41D8-94CE-CB969CCF07E2}"/>
                  </a:ext>
                </a:extLst>
              </p:cNvPr>
              <p:cNvSpPr txBox="1">
                <a:spLocks noRot="1" noChangeAspect="1" noMove="1" noResize="1" noEditPoints="1" noAdjustHandles="1" noChangeArrowheads="1" noChangeShapeType="1" noTextEdit="1"/>
              </p:cNvSpPr>
              <p:nvPr/>
            </p:nvSpPr>
            <p:spPr>
              <a:xfrm>
                <a:off x="6169967" y="3997336"/>
                <a:ext cx="2400977" cy="1223797"/>
              </a:xfrm>
              <a:prstGeom prst="rect">
                <a:avLst/>
              </a:prstGeom>
              <a:blipFill>
                <a:blip r:embed="rId11"/>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8" name="テキスト ボックス 47">
                <a:extLst>
                  <a:ext uri="{FF2B5EF4-FFF2-40B4-BE49-F238E27FC236}">
                    <a16:creationId xmlns:a16="http://schemas.microsoft.com/office/drawing/2014/main" id="{13BBC804-0DDD-4311-BBC9-E788D2946AA5}"/>
                  </a:ext>
                </a:extLst>
              </p:cNvPr>
              <p:cNvSpPr txBox="1"/>
              <p:nvPr/>
            </p:nvSpPr>
            <p:spPr>
              <a:xfrm>
                <a:off x="6339653" y="5221889"/>
                <a:ext cx="2594236" cy="1503489"/>
              </a:xfrm>
              <a:prstGeom prst="rect">
                <a:avLst/>
              </a:prstGeom>
              <a:noFill/>
            </p:spPr>
            <p:txBody>
              <a:bodyPr wrap="none" rtlCol="0">
                <a:spAutoFit/>
              </a:bodyPr>
              <a:lstStyle/>
              <a:p>
                <a14:m>
                  <m:oMath xmlns:m="http://schemas.openxmlformats.org/officeDocument/2006/math">
                    <m:r>
                      <a:rPr kumimoji="1" lang="en-US" altLang="ja-JP" b="0" i="1" smtClean="0">
                        <a:solidFill>
                          <a:schemeClr val="accent1"/>
                        </a:solidFill>
                        <a:latin typeface="Cambria Math" panose="02040503050406030204" pitchFamily="18" charset="0"/>
                      </a:rPr>
                      <m:t>𝑑𝑀</m:t>
                    </m:r>
                  </m:oMath>
                </a14:m>
                <a:r>
                  <a:rPr kumimoji="1" lang="en-US" altLang="ja-JP" dirty="0">
                    <a:solidFill>
                      <a:schemeClr val="accent1"/>
                    </a:solidFill>
                  </a:rPr>
                  <a:t>:signal</a:t>
                </a:r>
                <a:r>
                  <a:rPr kumimoji="1" lang="ja-JP" altLang="en-US" dirty="0">
                    <a:solidFill>
                      <a:schemeClr val="accent1"/>
                    </a:solidFill>
                  </a:rPr>
                  <a:t>と</a:t>
                </a:r>
                <a:r>
                  <a:rPr kumimoji="1" lang="en-US" altLang="ja-JP" dirty="0">
                    <a:solidFill>
                      <a:schemeClr val="accent1"/>
                    </a:solidFill>
                  </a:rPr>
                  <a:t>pedestal</a:t>
                </a:r>
                <a:r>
                  <a:rPr kumimoji="1" lang="ja-JP" altLang="en-US" dirty="0">
                    <a:solidFill>
                      <a:schemeClr val="accent1"/>
                    </a:solidFill>
                  </a:rPr>
                  <a:t>の</a:t>
                </a:r>
                <a:br>
                  <a:rPr kumimoji="1" lang="en-US" altLang="ja-JP" dirty="0">
                    <a:solidFill>
                      <a:schemeClr val="accent1"/>
                    </a:solidFill>
                  </a:rPr>
                </a:br>
                <a:r>
                  <a:rPr kumimoji="1" lang="ja-JP" altLang="en-US" dirty="0">
                    <a:solidFill>
                      <a:schemeClr val="accent1"/>
                    </a:solidFill>
                  </a:rPr>
                  <a:t>　  平均値の差</a:t>
                </a:r>
                <a:endParaRPr kumimoji="1" lang="en-US" altLang="ja-JP" dirty="0">
                  <a:solidFill>
                    <a:schemeClr val="accent1"/>
                  </a:solidFill>
                </a:endParaRPr>
              </a:p>
              <a:p>
                <a14:m>
                  <m:oMath xmlns:m="http://schemas.openxmlformats.org/officeDocument/2006/math">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𝑄</m:t>
                        </m:r>
                      </m:e>
                      <m:sub>
                        <m:r>
                          <m:rPr>
                            <m:sty m:val="p"/>
                          </m:rPr>
                          <a:rPr kumimoji="1" lang="en-US" altLang="ja-JP" b="0" i="0" smtClean="0">
                            <a:solidFill>
                              <a:schemeClr val="accent1"/>
                            </a:solidFill>
                            <a:latin typeface="Cambria Math" panose="02040503050406030204" pitchFamily="18" charset="0"/>
                          </a:rPr>
                          <m:t>in</m:t>
                        </m:r>
                      </m:sub>
                    </m:sSub>
                  </m:oMath>
                </a14:m>
                <a:r>
                  <a:rPr kumimoji="1" lang="en-US" altLang="ja-JP" dirty="0">
                    <a:solidFill>
                      <a:schemeClr val="accent1"/>
                    </a:solidFill>
                  </a:rPr>
                  <a:t>:</a:t>
                </a:r>
                <a:r>
                  <a:rPr kumimoji="1" lang="ja-JP" altLang="en-US" dirty="0">
                    <a:solidFill>
                      <a:schemeClr val="accent1"/>
                    </a:solidFill>
                  </a:rPr>
                  <a:t>入力電荷</a:t>
                </a:r>
                <a:endParaRPr kumimoji="1" lang="en-US" altLang="ja-JP" dirty="0">
                  <a:solidFill>
                    <a:schemeClr val="accent1"/>
                  </a:solidFill>
                </a:endParaRPr>
              </a:p>
              <a:p>
                <a14:m>
                  <m:oMath xmlns:m="http://schemas.openxmlformats.org/officeDocument/2006/math">
                    <m:r>
                      <a:rPr kumimoji="1" lang="en-US" altLang="ja-JP" b="0" i="1" smtClean="0">
                        <a:solidFill>
                          <a:schemeClr val="accent1"/>
                        </a:solidFill>
                        <a:latin typeface="Cambria Math" panose="02040503050406030204" pitchFamily="18" charset="0"/>
                      </a:rPr>
                      <m:t>𝑅𝑀</m:t>
                    </m:r>
                    <m:sSub>
                      <m:sSubPr>
                        <m:ctrlPr>
                          <a:rPr kumimoji="1" lang="en-US" altLang="ja-JP" b="0" i="1" smtClean="0">
                            <a:solidFill>
                              <a:schemeClr val="accent1"/>
                            </a:solidFill>
                            <a:latin typeface="Cambria Math" panose="02040503050406030204" pitchFamily="18" charset="0"/>
                          </a:rPr>
                        </m:ctrlPr>
                      </m:sSubPr>
                      <m:e>
                        <m:r>
                          <a:rPr kumimoji="1" lang="en-US" altLang="ja-JP" b="0" i="1" smtClean="0">
                            <a:solidFill>
                              <a:schemeClr val="accent1"/>
                            </a:solidFill>
                            <a:latin typeface="Cambria Math" panose="02040503050406030204" pitchFamily="18" charset="0"/>
                          </a:rPr>
                          <m:t>𝑆</m:t>
                        </m:r>
                      </m:e>
                      <m:sub>
                        <m:r>
                          <m:rPr>
                            <m:sty m:val="p"/>
                          </m:rPr>
                          <a:rPr kumimoji="1" lang="en-US" altLang="ja-JP" b="0" i="0" smtClean="0">
                            <a:solidFill>
                              <a:schemeClr val="accent1"/>
                            </a:solidFill>
                            <a:latin typeface="Cambria Math" panose="02040503050406030204" pitchFamily="18" charset="0"/>
                          </a:rPr>
                          <m:t>sig</m:t>
                        </m:r>
                      </m:sub>
                    </m:sSub>
                  </m:oMath>
                </a14:m>
                <a:r>
                  <a:rPr kumimoji="1" lang="en-US" altLang="ja-JP" dirty="0">
                    <a:solidFill>
                      <a:schemeClr val="accent1"/>
                    </a:solidFill>
                  </a:rPr>
                  <a:t>:</a:t>
                </a:r>
                <a:r>
                  <a:rPr kumimoji="1" lang="ja-JP" altLang="en-US" dirty="0">
                    <a:solidFill>
                      <a:schemeClr val="accent1"/>
                    </a:solidFill>
                  </a:rPr>
                  <a:t>出力信号</a:t>
                </a:r>
                <a:r>
                  <a:rPr kumimoji="1" lang="en-US" altLang="ja-JP" dirty="0">
                    <a:solidFill>
                      <a:schemeClr val="accent1"/>
                    </a:solidFill>
                  </a:rPr>
                  <a:t>signal</a:t>
                </a:r>
                <a:r>
                  <a:rPr kumimoji="1" lang="ja-JP" altLang="en-US" dirty="0">
                    <a:solidFill>
                      <a:schemeClr val="accent1"/>
                    </a:solidFill>
                  </a:rPr>
                  <a:t>の</a:t>
                </a:r>
                <a:br>
                  <a:rPr kumimoji="1" lang="en-US" altLang="ja-JP" dirty="0">
                    <a:solidFill>
                      <a:schemeClr val="accent1"/>
                    </a:solidFill>
                  </a:rPr>
                </a:br>
                <a:r>
                  <a:rPr kumimoji="1" lang="ja-JP" altLang="en-US" dirty="0">
                    <a:solidFill>
                      <a:schemeClr val="accent1"/>
                    </a:solidFill>
                  </a:rPr>
                  <a:t>　　　 揺らぎ</a:t>
                </a:r>
              </a:p>
            </p:txBody>
          </p:sp>
        </mc:Choice>
        <mc:Fallback xmlns="">
          <p:sp>
            <p:nvSpPr>
              <p:cNvPr id="48" name="テキスト ボックス 47">
                <a:extLst>
                  <a:ext uri="{FF2B5EF4-FFF2-40B4-BE49-F238E27FC236}">
                    <a16:creationId xmlns:a16="http://schemas.microsoft.com/office/drawing/2014/main" id="{13BBC804-0DDD-4311-BBC9-E788D2946AA5}"/>
                  </a:ext>
                </a:extLst>
              </p:cNvPr>
              <p:cNvSpPr txBox="1">
                <a:spLocks noRot="1" noChangeAspect="1" noMove="1" noResize="1" noEditPoints="1" noAdjustHandles="1" noChangeArrowheads="1" noChangeShapeType="1" noTextEdit="1"/>
              </p:cNvSpPr>
              <p:nvPr/>
            </p:nvSpPr>
            <p:spPr>
              <a:xfrm>
                <a:off x="6339653" y="5221889"/>
                <a:ext cx="2594236" cy="1503489"/>
              </a:xfrm>
              <a:prstGeom prst="rect">
                <a:avLst/>
              </a:prstGeom>
              <a:blipFill>
                <a:blip r:embed="rId12"/>
                <a:stretch>
                  <a:fillRect t="-2500" r="-13659" b="-4167"/>
                </a:stretch>
              </a:blipFill>
            </p:spPr>
            <p:txBody>
              <a:bodyPr/>
              <a:lstStyle/>
              <a:p>
                <a:r>
                  <a:rPr lang="ja-JP" altLang="en-US">
                    <a:noFill/>
                  </a:rPr>
                  <a:t> </a:t>
                </a:r>
              </a:p>
            </p:txBody>
          </p:sp>
        </mc:Fallback>
      </mc:AlternateContent>
      <p:grpSp>
        <p:nvGrpSpPr>
          <p:cNvPr id="49" name="グループ化 48">
            <a:extLst>
              <a:ext uri="{FF2B5EF4-FFF2-40B4-BE49-F238E27FC236}">
                <a16:creationId xmlns:a16="http://schemas.microsoft.com/office/drawing/2014/main" id="{8C774510-9314-41C5-BC2C-615B961755D3}"/>
              </a:ext>
            </a:extLst>
          </p:cNvPr>
          <p:cNvGrpSpPr/>
          <p:nvPr/>
        </p:nvGrpSpPr>
        <p:grpSpPr>
          <a:xfrm>
            <a:off x="4920942" y="87862"/>
            <a:ext cx="4238335" cy="2689727"/>
            <a:chOff x="2159782" y="3742661"/>
            <a:chExt cx="4669858" cy="3085896"/>
          </a:xfrm>
        </p:grpSpPr>
        <p:pic>
          <p:nvPicPr>
            <p:cNvPr id="50" name="図 49">
              <a:extLst>
                <a:ext uri="{FF2B5EF4-FFF2-40B4-BE49-F238E27FC236}">
                  <a16:creationId xmlns:a16="http://schemas.microsoft.com/office/drawing/2014/main" id="{8D3215AA-E626-4A08-A15C-CEFD1FE98659}"/>
                </a:ext>
              </a:extLst>
            </p:cNvPr>
            <p:cNvPicPr>
              <a:picLocks noChangeAspect="1"/>
            </p:cNvPicPr>
            <p:nvPr/>
          </p:nvPicPr>
          <p:blipFill rotWithShape="1">
            <a:blip r:embed="rId13"/>
            <a:srcRect l="5736" t="5326" r="1194" b="3381"/>
            <a:stretch/>
          </p:blipFill>
          <p:spPr>
            <a:xfrm>
              <a:off x="2159782" y="3742661"/>
              <a:ext cx="4549361" cy="30620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51" name="直線コネクタ 50">
              <a:extLst>
                <a:ext uri="{FF2B5EF4-FFF2-40B4-BE49-F238E27FC236}">
                  <a16:creationId xmlns:a16="http://schemas.microsoft.com/office/drawing/2014/main" id="{689E405C-6C25-4FA2-8235-926C5F5B1C61}"/>
                </a:ext>
              </a:extLst>
            </p:cNvPr>
            <p:cNvCxnSpPr>
              <a:cxnSpLocks/>
            </p:cNvCxnSpPr>
            <p:nvPr/>
          </p:nvCxnSpPr>
          <p:spPr>
            <a:xfrm flipH="1">
              <a:off x="3542531" y="3904784"/>
              <a:ext cx="1898" cy="2670276"/>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
          <p:nvSpPr>
            <p:cNvPr id="52" name="テキスト ボックス 51">
              <a:extLst>
                <a:ext uri="{FF2B5EF4-FFF2-40B4-BE49-F238E27FC236}">
                  <a16:creationId xmlns:a16="http://schemas.microsoft.com/office/drawing/2014/main" id="{AD116811-0ADF-4222-875E-9DF2D19C0B78}"/>
                </a:ext>
              </a:extLst>
            </p:cNvPr>
            <p:cNvSpPr txBox="1"/>
            <p:nvPr/>
          </p:nvSpPr>
          <p:spPr>
            <a:xfrm>
              <a:off x="2338002" y="3858553"/>
              <a:ext cx="1128729" cy="461665"/>
            </a:xfrm>
            <a:prstGeom prst="rect">
              <a:avLst/>
            </a:prstGeom>
            <a:noFill/>
          </p:spPr>
          <p:txBody>
            <a:bodyPr wrap="square" rtlCol="0">
              <a:spAutoFit/>
            </a:bodyPr>
            <a:lstStyle/>
            <a:p>
              <a:r>
                <a:rPr kumimoji="1" lang="en-US" altLang="ja-JP" sz="2400" dirty="0"/>
                <a:t>output</a:t>
              </a:r>
              <a:endParaRPr kumimoji="1" lang="ja-JP" altLang="en-US" sz="2400" dirty="0"/>
            </a:p>
          </p:txBody>
        </p:sp>
        <p:cxnSp>
          <p:nvCxnSpPr>
            <p:cNvPr id="53" name="直線コネクタ 52">
              <a:extLst>
                <a:ext uri="{FF2B5EF4-FFF2-40B4-BE49-F238E27FC236}">
                  <a16:creationId xmlns:a16="http://schemas.microsoft.com/office/drawing/2014/main" id="{880D960F-DB33-4032-BE57-8D2F463C6CA0}"/>
                </a:ext>
              </a:extLst>
            </p:cNvPr>
            <p:cNvCxnSpPr>
              <a:cxnSpLocks/>
            </p:cNvCxnSpPr>
            <p:nvPr/>
          </p:nvCxnSpPr>
          <p:spPr>
            <a:xfrm flipH="1">
              <a:off x="4768819" y="3897695"/>
              <a:ext cx="1898" cy="2670276"/>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84071764-D300-4948-AC2E-657660272B08}"/>
                </a:ext>
              </a:extLst>
            </p:cNvPr>
            <p:cNvCxnSpPr>
              <a:cxnSpLocks/>
            </p:cNvCxnSpPr>
            <p:nvPr/>
          </p:nvCxnSpPr>
          <p:spPr>
            <a:xfrm>
              <a:off x="3539781" y="5165897"/>
              <a:ext cx="1229038" cy="0"/>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正方形/長方形 54">
                  <a:extLst>
                    <a:ext uri="{FF2B5EF4-FFF2-40B4-BE49-F238E27FC236}">
                      <a16:creationId xmlns:a16="http://schemas.microsoft.com/office/drawing/2014/main" id="{34637E1E-4371-4C82-A50D-AE5CC28076DA}"/>
                    </a:ext>
                  </a:extLst>
                </p:cNvPr>
                <p:cNvSpPr/>
                <p:nvPr/>
              </p:nvSpPr>
              <p:spPr>
                <a:xfrm>
                  <a:off x="3791346" y="4712846"/>
                  <a:ext cx="733791" cy="400110"/>
                </a:xfrm>
                <a:prstGeom prst="rect">
                  <a:avLst/>
                </a:prstGeom>
                <a:pattFill prst="pct20">
                  <a:fgClr>
                    <a:srgbClr val="FFC000"/>
                  </a:fgClr>
                  <a:bgClr>
                    <a:schemeClr val="bg1"/>
                  </a:bgClr>
                </a:pattFill>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i="1" smtClean="0">
                                <a:solidFill>
                                  <a:schemeClr val="accent1"/>
                                </a:solidFill>
                                <a:latin typeface="Cambria Math" panose="02040503050406030204" pitchFamily="18" charset="0"/>
                              </a:rPr>
                            </m:ctrlPr>
                          </m:sSubPr>
                          <m:e>
                            <m:r>
                              <a:rPr kumimoji="1" lang="en-US" altLang="ja-JP" sz="2000" i="1">
                                <a:solidFill>
                                  <a:schemeClr val="accent1"/>
                                </a:solidFill>
                                <a:latin typeface="Cambria Math" panose="02040503050406030204" pitchFamily="18" charset="0"/>
                              </a:rPr>
                              <m:t>𝑄</m:t>
                            </m:r>
                          </m:e>
                          <m:sub>
                            <m:r>
                              <m:rPr>
                                <m:sty m:val="p"/>
                              </m:rPr>
                              <a:rPr kumimoji="1" lang="en-US" altLang="ja-JP" sz="2000" b="0" i="0" smtClean="0">
                                <a:solidFill>
                                  <a:schemeClr val="accent1"/>
                                </a:solidFill>
                                <a:latin typeface="Cambria Math" panose="02040503050406030204" pitchFamily="18" charset="0"/>
                              </a:rPr>
                              <m:t>out</m:t>
                            </m:r>
                          </m:sub>
                        </m:sSub>
                      </m:oMath>
                    </m:oMathPara>
                  </a14:m>
                  <a:endParaRPr lang="ja-JP" altLang="en-US" sz="2000" dirty="0"/>
                </a:p>
              </p:txBody>
            </p:sp>
          </mc:Choice>
          <mc:Fallback xmlns="">
            <p:sp>
              <p:nvSpPr>
                <p:cNvPr id="58" name="正方形/長方形 57">
                  <a:extLst>
                    <a:ext uri="{FF2B5EF4-FFF2-40B4-BE49-F238E27FC236}">
                      <a16:creationId xmlns:a16="http://schemas.microsoft.com/office/drawing/2014/main" id="{CA98FA5C-C054-47E8-A5B2-6F364975101E}"/>
                    </a:ext>
                  </a:extLst>
                </p:cNvPr>
                <p:cNvSpPr>
                  <a:spLocks noRot="1" noChangeAspect="1" noMove="1" noResize="1" noEditPoints="1" noAdjustHandles="1" noChangeArrowheads="1" noChangeShapeType="1" noTextEdit="1"/>
                </p:cNvSpPr>
                <p:nvPr/>
              </p:nvSpPr>
              <p:spPr>
                <a:xfrm>
                  <a:off x="3791346" y="4712846"/>
                  <a:ext cx="733791" cy="400110"/>
                </a:xfrm>
                <a:prstGeom prst="rect">
                  <a:avLst/>
                </a:prstGeom>
                <a:blipFill>
                  <a:blip r:embed="rId14"/>
                  <a:stretch>
                    <a:fillRect b="-10606"/>
                  </a:stretch>
                </a:blipFill>
              </p:spPr>
              <p:txBody>
                <a:bodyPr/>
                <a:lstStyle/>
                <a:p>
                  <a:r>
                    <a:rPr lang="ja-JP" altLang="en-US">
                      <a:noFill/>
                    </a:rPr>
                    <a:t> </a:t>
                  </a:r>
                </a:p>
              </p:txBody>
            </p:sp>
          </mc:Fallback>
        </mc:AlternateContent>
        <p:cxnSp>
          <p:nvCxnSpPr>
            <p:cNvPr id="56" name="直線矢印コネクタ 55">
              <a:extLst>
                <a:ext uri="{FF2B5EF4-FFF2-40B4-BE49-F238E27FC236}">
                  <a16:creationId xmlns:a16="http://schemas.microsoft.com/office/drawing/2014/main" id="{C27F51FD-6ACE-4A7F-8FD2-9922580F3A7F}"/>
                </a:ext>
              </a:extLst>
            </p:cNvPr>
            <p:cNvCxnSpPr>
              <a:cxnSpLocks/>
            </p:cNvCxnSpPr>
            <p:nvPr/>
          </p:nvCxnSpPr>
          <p:spPr>
            <a:xfrm>
              <a:off x="3294043" y="5497417"/>
              <a:ext cx="244106" cy="541"/>
            </a:xfrm>
            <a:prstGeom prst="straightConnector1">
              <a:avLst/>
            </a:prstGeom>
            <a:ln w="38100">
              <a:solidFill>
                <a:schemeClr val="accent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7" name="直線矢印コネクタ 56">
              <a:extLst>
                <a:ext uri="{FF2B5EF4-FFF2-40B4-BE49-F238E27FC236}">
                  <a16:creationId xmlns:a16="http://schemas.microsoft.com/office/drawing/2014/main" id="{2090AD7E-2F71-4B41-B6BD-4B792DEAFA80}"/>
                </a:ext>
              </a:extLst>
            </p:cNvPr>
            <p:cNvCxnSpPr>
              <a:cxnSpLocks/>
            </p:cNvCxnSpPr>
            <p:nvPr/>
          </p:nvCxnSpPr>
          <p:spPr>
            <a:xfrm>
              <a:off x="4768819" y="5597847"/>
              <a:ext cx="244106" cy="541"/>
            </a:xfrm>
            <a:prstGeom prst="straightConnector1">
              <a:avLst/>
            </a:prstGeom>
            <a:ln w="38100">
              <a:solidFill>
                <a:schemeClr val="accent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正方形/長方形 57">
                  <a:extLst>
                    <a:ext uri="{FF2B5EF4-FFF2-40B4-BE49-F238E27FC236}">
                      <a16:creationId xmlns:a16="http://schemas.microsoft.com/office/drawing/2014/main" id="{EF9008DF-B384-46D7-BF74-0CBE1B0E5CD8}"/>
                    </a:ext>
                  </a:extLst>
                </p:cNvPr>
                <p:cNvSpPr/>
                <p:nvPr/>
              </p:nvSpPr>
              <p:spPr>
                <a:xfrm>
                  <a:off x="4791244" y="5186454"/>
                  <a:ext cx="508024"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i="1" smtClean="0">
                                <a:solidFill>
                                  <a:schemeClr val="accent1"/>
                                </a:solidFill>
                                <a:latin typeface="Cambria Math" panose="02040503050406030204" pitchFamily="18" charset="0"/>
                              </a:rPr>
                            </m:ctrlPr>
                          </m:sSubPr>
                          <m:e>
                            <m:r>
                              <a:rPr kumimoji="1" lang="en-US" altLang="ja-JP" sz="2000" b="0" i="1" smtClean="0">
                                <a:solidFill>
                                  <a:schemeClr val="accent1"/>
                                </a:solidFill>
                                <a:latin typeface="Cambria Math" panose="02040503050406030204" pitchFamily="18" charset="0"/>
                              </a:rPr>
                              <m:t>𝜎</m:t>
                            </m:r>
                          </m:e>
                          <m:sub>
                            <m:r>
                              <a:rPr kumimoji="1" lang="en-US" altLang="ja-JP" sz="2000" b="0" i="1" smtClean="0">
                                <a:solidFill>
                                  <a:schemeClr val="accent1"/>
                                </a:solidFill>
                                <a:latin typeface="Cambria Math" panose="02040503050406030204" pitchFamily="18" charset="0"/>
                              </a:rPr>
                              <m:t>0</m:t>
                            </m:r>
                          </m:sub>
                        </m:sSub>
                      </m:oMath>
                    </m:oMathPara>
                  </a14:m>
                  <a:endParaRPr lang="ja-JP" altLang="en-US" sz="2000" dirty="0"/>
                </a:p>
              </p:txBody>
            </p:sp>
          </mc:Choice>
          <mc:Fallback xmlns="">
            <p:sp>
              <p:nvSpPr>
                <p:cNvPr id="58" name="正方形/長方形 57">
                  <a:extLst>
                    <a:ext uri="{FF2B5EF4-FFF2-40B4-BE49-F238E27FC236}">
                      <a16:creationId xmlns:a16="http://schemas.microsoft.com/office/drawing/2014/main" id="{EF9008DF-B384-46D7-BF74-0CBE1B0E5CD8}"/>
                    </a:ext>
                  </a:extLst>
                </p:cNvPr>
                <p:cNvSpPr>
                  <a:spLocks noRot="1" noChangeAspect="1" noMove="1" noResize="1" noEditPoints="1" noAdjustHandles="1" noChangeArrowheads="1" noChangeShapeType="1" noTextEdit="1"/>
                </p:cNvSpPr>
                <p:nvPr/>
              </p:nvSpPr>
              <p:spPr>
                <a:xfrm>
                  <a:off x="4791244" y="5186454"/>
                  <a:ext cx="508024" cy="400110"/>
                </a:xfrm>
                <a:prstGeom prst="rect">
                  <a:avLst/>
                </a:prstGeom>
                <a:blipFill>
                  <a:blip r:embed="rId15"/>
                  <a:stretch>
                    <a:fillRect b="-1754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9" name="正方形/長方形 58">
                  <a:extLst>
                    <a:ext uri="{FF2B5EF4-FFF2-40B4-BE49-F238E27FC236}">
                      <a16:creationId xmlns:a16="http://schemas.microsoft.com/office/drawing/2014/main" id="{498AC053-7EC3-4EF6-8A22-AFB47A873D4C}"/>
                    </a:ext>
                  </a:extLst>
                </p:cNvPr>
                <p:cNvSpPr/>
                <p:nvPr/>
              </p:nvSpPr>
              <p:spPr>
                <a:xfrm>
                  <a:off x="2788072" y="5052382"/>
                  <a:ext cx="798360" cy="4281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i="1" smtClean="0">
                                <a:solidFill>
                                  <a:schemeClr val="accent1"/>
                                </a:solidFill>
                                <a:latin typeface="Cambria Math" panose="02040503050406030204" pitchFamily="18" charset="0"/>
                              </a:rPr>
                            </m:ctrlPr>
                          </m:sSubPr>
                          <m:e>
                            <m:r>
                              <a:rPr kumimoji="1" lang="en-US" altLang="ja-JP" sz="2000" b="0" i="1" smtClean="0">
                                <a:solidFill>
                                  <a:schemeClr val="accent1"/>
                                </a:solidFill>
                                <a:latin typeface="Cambria Math" panose="02040503050406030204" pitchFamily="18" charset="0"/>
                              </a:rPr>
                              <m:t>𝜎</m:t>
                            </m:r>
                          </m:e>
                          <m:sub>
                            <m:sSub>
                              <m:sSubPr>
                                <m:ctrlPr>
                                  <a:rPr kumimoji="1" lang="en-US" altLang="ja-JP" sz="2000" b="0" i="1" smtClean="0">
                                    <a:solidFill>
                                      <a:schemeClr val="accent1"/>
                                    </a:solidFill>
                                    <a:latin typeface="Cambria Math" panose="02040503050406030204" pitchFamily="18" charset="0"/>
                                  </a:rPr>
                                </m:ctrlPr>
                              </m:sSubPr>
                              <m:e>
                                <m:r>
                                  <a:rPr kumimoji="1" lang="en-US" altLang="ja-JP" sz="2000" b="0" i="1" smtClean="0">
                                    <a:solidFill>
                                      <a:schemeClr val="accent1"/>
                                    </a:solidFill>
                                    <a:latin typeface="Cambria Math" panose="02040503050406030204" pitchFamily="18" charset="0"/>
                                  </a:rPr>
                                  <m:t>𝑄</m:t>
                                </m:r>
                              </m:e>
                              <m:sub>
                                <m:r>
                                  <m:rPr>
                                    <m:sty m:val="p"/>
                                  </m:rPr>
                                  <a:rPr kumimoji="1" lang="en-US" altLang="ja-JP" sz="2000" b="0" i="0" smtClean="0">
                                    <a:solidFill>
                                      <a:schemeClr val="accent1"/>
                                    </a:solidFill>
                                    <a:latin typeface="Cambria Math" panose="02040503050406030204" pitchFamily="18" charset="0"/>
                                  </a:rPr>
                                  <m:t>out</m:t>
                                </m:r>
                              </m:sub>
                            </m:sSub>
                          </m:sub>
                        </m:sSub>
                      </m:oMath>
                    </m:oMathPara>
                  </a14:m>
                  <a:endParaRPr lang="ja-JP" altLang="en-US" sz="2000" dirty="0"/>
                </a:p>
              </p:txBody>
            </p:sp>
          </mc:Choice>
          <mc:Fallback xmlns="">
            <p:sp>
              <p:nvSpPr>
                <p:cNvPr id="59" name="正方形/長方形 58">
                  <a:extLst>
                    <a:ext uri="{FF2B5EF4-FFF2-40B4-BE49-F238E27FC236}">
                      <a16:creationId xmlns:a16="http://schemas.microsoft.com/office/drawing/2014/main" id="{498AC053-7EC3-4EF6-8A22-AFB47A873D4C}"/>
                    </a:ext>
                  </a:extLst>
                </p:cNvPr>
                <p:cNvSpPr>
                  <a:spLocks noRot="1" noChangeAspect="1" noMove="1" noResize="1" noEditPoints="1" noAdjustHandles="1" noChangeArrowheads="1" noChangeShapeType="1" noTextEdit="1"/>
                </p:cNvSpPr>
                <p:nvPr/>
              </p:nvSpPr>
              <p:spPr>
                <a:xfrm>
                  <a:off x="2788072" y="5052382"/>
                  <a:ext cx="798360" cy="428131"/>
                </a:xfrm>
                <a:prstGeom prst="rect">
                  <a:avLst/>
                </a:prstGeom>
                <a:blipFill>
                  <a:blip r:embed="rId16"/>
                  <a:stretch>
                    <a:fillRect b="-22581"/>
                  </a:stretch>
                </a:blipFill>
              </p:spPr>
              <p:txBody>
                <a:bodyPr/>
                <a:lstStyle/>
                <a:p>
                  <a:r>
                    <a:rPr lang="ja-JP" altLang="en-US">
                      <a:noFill/>
                    </a:rPr>
                    <a:t> </a:t>
                  </a:r>
                </a:p>
              </p:txBody>
            </p:sp>
          </mc:Fallback>
        </mc:AlternateContent>
        <p:sp>
          <p:nvSpPr>
            <p:cNvPr id="60" name="正方形/長方形 59">
              <a:extLst>
                <a:ext uri="{FF2B5EF4-FFF2-40B4-BE49-F238E27FC236}">
                  <a16:creationId xmlns:a16="http://schemas.microsoft.com/office/drawing/2014/main" id="{75AD42DB-2DCD-429D-803E-0F00A2F7BB73}"/>
                </a:ext>
              </a:extLst>
            </p:cNvPr>
            <p:cNvSpPr/>
            <p:nvPr/>
          </p:nvSpPr>
          <p:spPr>
            <a:xfrm>
              <a:off x="2758820" y="5820662"/>
              <a:ext cx="686406" cy="369332"/>
            </a:xfrm>
            <a:prstGeom prst="rect">
              <a:avLst/>
            </a:prstGeom>
          </p:spPr>
          <p:txBody>
            <a:bodyPr wrap="none">
              <a:spAutoFit/>
            </a:bodyPr>
            <a:lstStyle/>
            <a:p>
              <a:r>
                <a:rPr kumimoji="1" lang="en-US" altLang="ja-JP" dirty="0">
                  <a:solidFill>
                    <a:srgbClr val="FF0000"/>
                  </a:solidFill>
                </a:rPr>
                <a:t>signal</a:t>
              </a:r>
              <a:endParaRPr kumimoji="1" lang="ja-JP" altLang="en-US" dirty="0">
                <a:solidFill>
                  <a:srgbClr val="FF0000"/>
                </a:solidFill>
              </a:endParaRPr>
            </a:p>
          </p:txBody>
        </p:sp>
        <p:sp>
          <p:nvSpPr>
            <p:cNvPr id="61" name="正方形/長方形 60">
              <a:extLst>
                <a:ext uri="{FF2B5EF4-FFF2-40B4-BE49-F238E27FC236}">
                  <a16:creationId xmlns:a16="http://schemas.microsoft.com/office/drawing/2014/main" id="{BAF1E416-91B0-4A1B-AE3F-2AE14E1BB689}"/>
                </a:ext>
              </a:extLst>
            </p:cNvPr>
            <p:cNvSpPr/>
            <p:nvPr/>
          </p:nvSpPr>
          <p:spPr>
            <a:xfrm>
              <a:off x="4820466" y="5801286"/>
              <a:ext cx="952504" cy="369332"/>
            </a:xfrm>
            <a:prstGeom prst="rect">
              <a:avLst/>
            </a:prstGeom>
          </p:spPr>
          <p:txBody>
            <a:bodyPr wrap="none">
              <a:spAutoFit/>
            </a:bodyPr>
            <a:lstStyle/>
            <a:p>
              <a:pPr algn="r"/>
              <a:r>
                <a:rPr kumimoji="1" lang="en-US" altLang="ja-JP" dirty="0">
                  <a:solidFill>
                    <a:srgbClr val="1818FF"/>
                  </a:solidFill>
                </a:rPr>
                <a:t>pedestal</a:t>
              </a:r>
              <a:endParaRPr kumimoji="1" lang="ja-JP" altLang="en-US" dirty="0">
                <a:solidFill>
                  <a:srgbClr val="1818FF"/>
                </a:solidFill>
              </a:endParaRPr>
            </a:p>
          </p:txBody>
        </p:sp>
        <p:sp>
          <p:nvSpPr>
            <p:cNvPr id="62" name="正方形/長方形 61">
              <a:extLst>
                <a:ext uri="{FF2B5EF4-FFF2-40B4-BE49-F238E27FC236}">
                  <a16:creationId xmlns:a16="http://schemas.microsoft.com/office/drawing/2014/main" id="{52C36EC2-8C70-4898-968B-C10E049F7D02}"/>
                </a:ext>
              </a:extLst>
            </p:cNvPr>
            <p:cNvSpPr/>
            <p:nvPr/>
          </p:nvSpPr>
          <p:spPr>
            <a:xfrm>
              <a:off x="5699622" y="6372194"/>
              <a:ext cx="317110" cy="2248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a:extLst>
                <a:ext uri="{FF2B5EF4-FFF2-40B4-BE49-F238E27FC236}">
                  <a16:creationId xmlns:a16="http://schemas.microsoft.com/office/drawing/2014/main" id="{68C18D81-D4EE-4025-845E-22EA1FC9E602}"/>
                </a:ext>
              </a:extLst>
            </p:cNvPr>
            <p:cNvSpPr txBox="1"/>
            <p:nvPr/>
          </p:nvSpPr>
          <p:spPr>
            <a:xfrm>
              <a:off x="5643097" y="6490003"/>
              <a:ext cx="1186543" cy="338554"/>
            </a:xfrm>
            <a:prstGeom prst="rect">
              <a:avLst/>
            </a:prstGeom>
            <a:noFill/>
          </p:spPr>
          <p:txBody>
            <a:bodyPr wrap="none" rtlCol="0">
              <a:spAutoFit/>
            </a:bodyPr>
            <a:lstStyle/>
            <a:p>
              <a:r>
                <a:rPr kumimoji="1" lang="ja-JP" altLang="en-US" sz="1600" dirty="0"/>
                <a:t>電荷量</a:t>
              </a:r>
              <a:r>
                <a:rPr kumimoji="1" lang="en-US" altLang="ja-JP" sz="1600" dirty="0"/>
                <a:t>[</a:t>
              </a:r>
              <a:r>
                <a:rPr kumimoji="1" lang="en-US" altLang="ja-JP" sz="1600" dirty="0" err="1"/>
                <a:t>nC</a:t>
              </a:r>
              <a:r>
                <a:rPr kumimoji="1" lang="en-US" altLang="ja-JP" sz="1600" dirty="0"/>
                <a:t>]</a:t>
              </a:r>
              <a:endParaRPr kumimoji="1" lang="ja-JP" altLang="en-US" sz="1600" dirty="0"/>
            </a:p>
          </p:txBody>
        </p:sp>
      </p:grpSp>
    </p:spTree>
    <p:extLst>
      <p:ext uri="{BB962C8B-B14F-4D97-AF65-F5344CB8AC3E}">
        <p14:creationId xmlns:p14="http://schemas.microsoft.com/office/powerpoint/2010/main" val="13928756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F6AB62-5A46-4A56-BC19-459D1462C04A}"/>
              </a:ext>
            </a:extLst>
          </p:cNvPr>
          <p:cNvSpPr>
            <a:spLocks noGrp="1"/>
          </p:cNvSpPr>
          <p:nvPr>
            <p:ph type="title"/>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53BC20-4346-42EA-837F-19DCEE9AB1DF}"/>
              </a:ext>
            </a:extLst>
          </p:cNvPr>
          <p:cNvSpPr>
            <a:spLocks noGrp="1"/>
          </p:cNvSpPr>
          <p:nvPr>
            <p:ph type="sldNum" sz="quarter" idx="12"/>
          </p:nvPr>
        </p:nvSpPr>
        <p:spPr/>
        <p:txBody>
          <a:bodyPr/>
          <a:lstStyle/>
          <a:p>
            <a:fld id="{D57F1E4F-1CFF-5643-939E-217C01CDF565}" type="slidenum">
              <a:rPr lang="en-US" smtClean="0"/>
              <a:pPr/>
              <a:t>47</a:t>
            </a:fld>
            <a:endParaRPr lang="en-US" dirty="0"/>
          </a:p>
        </p:txBody>
      </p:sp>
      <p:sp>
        <p:nvSpPr>
          <p:cNvPr id="5" name="スライド番号プレースホルダー 3">
            <a:extLst>
              <a:ext uri="{FF2B5EF4-FFF2-40B4-BE49-F238E27FC236}">
                <a16:creationId xmlns:a16="http://schemas.microsoft.com/office/drawing/2014/main" id="{AC4D36E1-DD2F-4968-95C4-D2A785B87E21}"/>
              </a:ext>
            </a:extLst>
          </p:cNvPr>
          <p:cNvSpPr txBox="1">
            <a:spLocks/>
          </p:cNvSpPr>
          <p:nvPr/>
        </p:nvSpPr>
        <p:spPr>
          <a:xfrm>
            <a:off x="7800476" y="6468200"/>
            <a:ext cx="770468" cy="365125"/>
          </a:xfrm>
          <a:prstGeom prst="rect">
            <a:avLst/>
          </a:prstGeom>
        </p:spPr>
        <p:txBody>
          <a:bodyPr vert="horz" lIns="91440" tIns="45720" rIns="91440" bIns="45720" rtlCol="0" anchor="ctr"/>
          <a:lstStyle>
            <a:defPPr>
              <a:defRPr lang="en-US"/>
            </a:defPPr>
            <a:lvl1pPr marL="0" algn="r" defTabSz="457200" rtl="0" eaLnBrk="1" latinLnBrk="0" hangingPunct="1">
              <a:defRPr sz="1600" kern="1200">
                <a:solidFill>
                  <a:schemeClr val="accent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pPr/>
              <a:t>47</a:t>
            </a:fld>
            <a:endParaRPr lang="en-US" dirty="0"/>
          </a:p>
        </p:txBody>
      </p:sp>
      <mc:AlternateContent xmlns:mc="http://schemas.openxmlformats.org/markup-compatibility/2006" xmlns:a14="http://schemas.microsoft.com/office/drawing/2010/main">
        <mc:Choice Requires="a14">
          <p:sp>
            <p:nvSpPr>
              <p:cNvPr id="6" name="正方形/長方形 5">
                <a:extLst>
                  <a:ext uri="{FF2B5EF4-FFF2-40B4-BE49-F238E27FC236}">
                    <a16:creationId xmlns:a16="http://schemas.microsoft.com/office/drawing/2014/main" id="{664F10AA-F75E-4595-8D32-53FF969F99B8}"/>
                  </a:ext>
                </a:extLst>
              </p:cNvPr>
              <p:cNvSpPr/>
              <p:nvPr/>
            </p:nvSpPr>
            <p:spPr>
              <a:xfrm>
                <a:off x="818005" y="6414986"/>
                <a:ext cx="7507990" cy="461665"/>
              </a:xfrm>
              <a:prstGeom prst="rect">
                <a:avLst/>
              </a:prstGeom>
            </p:spPr>
            <p:txBody>
              <a:bodyPr wrap="square">
                <a:spAutoFit/>
              </a:bodyPr>
              <a:lstStyle/>
              <a:p>
                <a:r>
                  <a:rPr kumimoji="1" lang="en-US" altLang="ja-JP" sz="2400" dirty="0">
                    <a:solidFill>
                      <a:srgbClr val="FB5F80"/>
                    </a:solidFill>
                  </a:rPr>
                  <a:t>SOI-STJ5</a:t>
                </a:r>
                <a:r>
                  <a:rPr kumimoji="1" lang="ja-JP" altLang="en-US" sz="2400" dirty="0">
                    <a:solidFill>
                      <a:srgbClr val="FB5F80"/>
                    </a:solidFill>
                  </a:rPr>
                  <a:t>は可視光</a:t>
                </a:r>
                <a:r>
                  <a:rPr kumimoji="1" lang="en-US" altLang="ja-JP" sz="2400" dirty="0">
                    <a:solidFill>
                      <a:srgbClr val="FB5F80"/>
                    </a:solidFill>
                  </a:rPr>
                  <a:t>(</a:t>
                </a:r>
                <a14:m>
                  <m:oMath xmlns:m="http://schemas.openxmlformats.org/officeDocument/2006/math">
                    <m:r>
                      <a:rPr kumimoji="1" lang="en-US" altLang="ja-JP" sz="2400" b="0" i="1" smtClean="0">
                        <a:solidFill>
                          <a:srgbClr val="FB5F80"/>
                        </a:solidFill>
                        <a:latin typeface="Cambria Math" panose="02040503050406030204" pitchFamily="18" charset="0"/>
                      </a:rPr>
                      <m:t>𝜆</m:t>
                    </m:r>
                    <m:r>
                      <a:rPr kumimoji="1" lang="en-US" altLang="ja-JP" sz="2400" b="0" i="1" smtClean="0">
                        <a:solidFill>
                          <a:srgbClr val="FB5F80"/>
                        </a:solidFill>
                        <a:latin typeface="Cambria Math" panose="02040503050406030204" pitchFamily="18" charset="0"/>
                      </a:rPr>
                      <m:t>=465</m:t>
                    </m:r>
                    <m:r>
                      <m:rPr>
                        <m:sty m:val="p"/>
                      </m:rPr>
                      <a:rPr kumimoji="1" lang="en-US" altLang="ja-JP" sz="2400" b="0" i="0" smtClean="0">
                        <a:solidFill>
                          <a:srgbClr val="FB5F80"/>
                        </a:solidFill>
                        <a:latin typeface="Cambria Math" panose="02040503050406030204" pitchFamily="18" charset="0"/>
                      </a:rPr>
                      <m:t>nm</m:t>
                    </m:r>
                  </m:oMath>
                </a14:m>
                <a:r>
                  <a:rPr kumimoji="1" lang="en-US" altLang="ja-JP" sz="2400" dirty="0">
                    <a:solidFill>
                      <a:srgbClr val="FB5F80"/>
                    </a:solidFill>
                  </a:rPr>
                  <a:t>)1</a:t>
                </a:r>
                <a:r>
                  <a:rPr kumimoji="1" lang="ja-JP" altLang="en-US" sz="2400" dirty="0">
                    <a:solidFill>
                      <a:srgbClr val="FB5F80"/>
                    </a:solidFill>
                  </a:rPr>
                  <a:t>光子を</a:t>
                </a:r>
                <a:r>
                  <a:rPr kumimoji="1" lang="en-US" altLang="ja-JP" sz="2400" dirty="0">
                    <a:solidFill>
                      <a:srgbClr val="FB5F80"/>
                    </a:solidFill>
                  </a:rPr>
                  <a:t>2σ</a:t>
                </a:r>
                <a:r>
                  <a:rPr kumimoji="1" lang="ja-JP" altLang="en-US" sz="2400" dirty="0">
                    <a:solidFill>
                      <a:srgbClr val="FB5F80"/>
                    </a:solidFill>
                  </a:rPr>
                  <a:t>で分離可能！</a:t>
                </a:r>
                <a:endParaRPr lang="ja-JP" altLang="en-US" sz="2400" dirty="0">
                  <a:solidFill>
                    <a:srgbClr val="FB5F80"/>
                  </a:solidFill>
                </a:endParaRPr>
              </a:p>
            </p:txBody>
          </p:sp>
        </mc:Choice>
        <mc:Fallback xmlns="">
          <p:sp>
            <p:nvSpPr>
              <p:cNvPr id="6" name="正方形/長方形 5">
                <a:extLst>
                  <a:ext uri="{FF2B5EF4-FFF2-40B4-BE49-F238E27FC236}">
                    <a16:creationId xmlns:a16="http://schemas.microsoft.com/office/drawing/2014/main" id="{664F10AA-F75E-4595-8D32-53FF969F99B8}"/>
                  </a:ext>
                </a:extLst>
              </p:cNvPr>
              <p:cNvSpPr>
                <a:spLocks noRot="1" noChangeAspect="1" noMove="1" noResize="1" noEditPoints="1" noAdjustHandles="1" noChangeArrowheads="1" noChangeShapeType="1" noTextEdit="1"/>
              </p:cNvSpPr>
              <p:nvPr/>
            </p:nvSpPr>
            <p:spPr>
              <a:xfrm>
                <a:off x="818005" y="6414986"/>
                <a:ext cx="7507990" cy="461665"/>
              </a:xfrm>
              <a:prstGeom prst="rect">
                <a:avLst/>
              </a:prstGeom>
              <a:blipFill>
                <a:blip r:embed="rId2"/>
                <a:stretch>
                  <a:fillRect l="-1218" t="-15789" r="-81" b="-30263"/>
                </a:stretch>
              </a:blipFill>
            </p:spPr>
            <p:txBody>
              <a:bodyPr/>
              <a:lstStyle/>
              <a:p>
                <a:r>
                  <a:rPr lang="ja-JP" altLang="en-US">
                    <a:noFill/>
                  </a:rPr>
                  <a:t> </a:t>
                </a:r>
              </a:p>
            </p:txBody>
          </p:sp>
        </mc:Fallback>
      </mc:AlternateContent>
      <p:grpSp>
        <p:nvGrpSpPr>
          <p:cNvPr id="10" name="グループ化 9">
            <a:extLst>
              <a:ext uri="{FF2B5EF4-FFF2-40B4-BE49-F238E27FC236}">
                <a16:creationId xmlns:a16="http://schemas.microsoft.com/office/drawing/2014/main" id="{9A42AF1B-0E2E-4069-BE83-A3CF6774663E}"/>
              </a:ext>
            </a:extLst>
          </p:cNvPr>
          <p:cNvGrpSpPr/>
          <p:nvPr/>
        </p:nvGrpSpPr>
        <p:grpSpPr>
          <a:xfrm>
            <a:off x="-98535" y="1182421"/>
            <a:ext cx="4572000" cy="3100294"/>
            <a:chOff x="-71776" y="1234184"/>
            <a:chExt cx="4572000" cy="3100294"/>
          </a:xfrm>
        </p:grpSpPr>
        <mc:AlternateContent xmlns:mc="http://schemas.openxmlformats.org/markup-compatibility/2006" xmlns:a14="http://schemas.microsoft.com/office/drawing/2010/main">
          <mc:Choice Requires="a14">
            <p:graphicFrame>
              <p:nvGraphicFramePr>
                <p:cNvPr id="11" name="グラフ 10">
                  <a:extLst>
                    <a:ext uri="{FF2B5EF4-FFF2-40B4-BE49-F238E27FC236}">
                      <a16:creationId xmlns:a16="http://schemas.microsoft.com/office/drawing/2014/main" id="{C1F10AAB-4083-4A92-A95B-CB7851B95703}"/>
                    </a:ext>
                  </a:extLst>
                </p:cNvPr>
                <p:cNvGraphicFramePr>
                  <a:graphicFrameLocks/>
                </p:cNvGraphicFramePr>
                <p:nvPr>
                  <p:extLst/>
                </p:nvPr>
              </p:nvGraphicFramePr>
              <p:xfrm>
                <a:off x="-71776" y="1234184"/>
                <a:ext cx="4572000" cy="3100294"/>
              </p:xfrm>
              <a:graphic>
                <a:graphicData uri="http://schemas.openxmlformats.org/drawingml/2006/chart">
                  <c:chart xmlns:c="http://schemas.openxmlformats.org/drawingml/2006/chart" xmlns:r="http://schemas.openxmlformats.org/officeDocument/2006/relationships" r:id="rId3"/>
                </a:graphicData>
              </a:graphic>
            </p:graphicFrame>
          </mc:Choice>
          <mc:Fallback xmlns="">
            <p:graphicFrame>
              <p:nvGraphicFramePr>
                <p:cNvPr id="11" name="グラフ 10">
                  <a:extLst>
                    <a:ext uri="{FF2B5EF4-FFF2-40B4-BE49-F238E27FC236}">
                      <a16:creationId xmlns:a16="http://schemas.microsoft.com/office/drawing/2014/main" id="{C1F10AAB-4083-4A92-A95B-CB7851B95703}"/>
                    </a:ext>
                  </a:extLst>
                </p:cNvPr>
                <p:cNvGraphicFramePr>
                  <a:graphicFrameLocks/>
                </p:cNvGraphicFramePr>
                <p:nvPr>
                  <p:extLst>
                    <p:ext uri="{D42A27DB-BD31-4B8C-83A1-F6EECF244321}">
                      <p14:modId xmlns:p14="http://schemas.microsoft.com/office/powerpoint/2010/main" val="2853172409"/>
                    </p:ext>
                  </p:extLst>
                </p:nvPr>
              </p:nvGraphicFramePr>
              <p:xfrm>
                <a:off x="-71776" y="1234184"/>
                <a:ext cx="4572000" cy="3100294"/>
              </p:xfrm>
              <a:graphic>
                <a:graphicData uri="http://schemas.openxmlformats.org/drawingml/2006/chart">
                  <c:chart xmlns:c="http://schemas.openxmlformats.org/drawingml/2006/chart" xmlns:r="http://schemas.openxmlformats.org/officeDocument/2006/relationships" r:id="rId4"/>
                </a:graphicData>
              </a:graphic>
            </p:graphicFrame>
          </mc:Fallback>
        </mc:AlternateContent>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C3FE41A9-CFBC-4BF2-A3CB-12ED49142393}"/>
                    </a:ext>
                  </a:extLst>
                </p:cNvPr>
                <p:cNvSpPr txBox="1"/>
                <p:nvPr/>
              </p:nvSpPr>
              <p:spPr>
                <a:xfrm>
                  <a:off x="1428974" y="3158717"/>
                  <a:ext cx="306217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𝑄</m:t>
                            </m:r>
                          </m:e>
                          <m:sub>
                            <m:r>
                              <m:rPr>
                                <m:sty m:val="p"/>
                              </m:rPr>
                              <a:rPr kumimoji="1" lang="en-US" altLang="ja-JP" b="0" i="0" smtClean="0">
                                <a:latin typeface="Cambria Math" panose="02040503050406030204" pitchFamily="18" charset="0"/>
                              </a:rPr>
                              <m:t>out</m:t>
                            </m:r>
                          </m:sub>
                        </m:sSub>
                        <m:r>
                          <a:rPr kumimoji="1" lang="en-US" altLang="ja-JP" b="0" i="1" smtClean="0">
                            <a:latin typeface="Cambria Math" panose="02040503050406030204" pitchFamily="18" charset="0"/>
                          </a:rPr>
                          <m:t>=2985.5</m:t>
                        </m:r>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𝑄</m:t>
                            </m:r>
                          </m:e>
                          <m:sub>
                            <m:r>
                              <m:rPr>
                                <m:sty m:val="p"/>
                              </m:rPr>
                              <a:rPr kumimoji="1" lang="en-US" altLang="ja-JP" b="0" i="0" smtClean="0">
                                <a:latin typeface="Cambria Math" panose="02040503050406030204" pitchFamily="18" charset="0"/>
                              </a:rPr>
                              <m:t>in</m:t>
                            </m:r>
                          </m:sub>
                        </m:sSub>
                      </m:oMath>
                    </m:oMathPara>
                  </a14:m>
                  <a:endParaRPr kumimoji="1" lang="ja-JP" altLang="en-US" dirty="0"/>
                </a:p>
              </p:txBody>
            </p:sp>
          </mc:Choice>
          <mc:Fallback xmlns="">
            <p:sp>
              <p:nvSpPr>
                <p:cNvPr id="12" name="テキスト ボックス 11">
                  <a:extLst>
                    <a:ext uri="{FF2B5EF4-FFF2-40B4-BE49-F238E27FC236}">
                      <a16:creationId xmlns:a16="http://schemas.microsoft.com/office/drawing/2014/main" id="{C3FE41A9-CFBC-4BF2-A3CB-12ED49142393}"/>
                    </a:ext>
                  </a:extLst>
                </p:cNvPr>
                <p:cNvSpPr txBox="1">
                  <a:spLocks noRot="1" noChangeAspect="1" noMove="1" noResize="1" noEditPoints="1" noAdjustHandles="1" noChangeArrowheads="1" noChangeShapeType="1" noTextEdit="1"/>
                </p:cNvSpPr>
                <p:nvPr/>
              </p:nvSpPr>
              <p:spPr>
                <a:xfrm>
                  <a:off x="1428974" y="3158717"/>
                  <a:ext cx="3062177" cy="369332"/>
                </a:xfrm>
                <a:prstGeom prst="rect">
                  <a:avLst/>
                </a:prstGeom>
                <a:blipFill>
                  <a:blip r:embed="rId5"/>
                  <a:stretch>
                    <a:fillRect b="-11667"/>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13" name="テキスト ボックス 12">
                <a:extLst>
                  <a:ext uri="{FF2B5EF4-FFF2-40B4-BE49-F238E27FC236}">
                    <a16:creationId xmlns:a16="http://schemas.microsoft.com/office/drawing/2014/main" id="{00F2F710-36CE-49C3-BA3A-73C0D601C6A6}"/>
                  </a:ext>
                </a:extLst>
              </p:cNvPr>
              <p:cNvSpPr txBox="1"/>
              <p:nvPr/>
            </p:nvSpPr>
            <p:spPr>
              <a:xfrm>
                <a:off x="119966" y="6138644"/>
                <a:ext cx="5567101" cy="400110"/>
              </a:xfrm>
              <a:prstGeom prst="rect">
                <a:avLst/>
              </a:prstGeom>
              <a:noFill/>
            </p:spPr>
            <p:txBody>
              <a:bodyPr wrap="none" rtlCol="0">
                <a:spAutoFit/>
              </a:bodyPr>
              <a:lstStyle/>
              <a:p>
                <a:r>
                  <a:rPr kumimoji="1" lang="ja-JP" altLang="en-US" sz="2000" dirty="0"/>
                  <a:t>入力信号なしでの出力信号の電荷の揺らぎ</a:t>
                </a:r>
                <a14:m>
                  <m:oMath xmlns:m="http://schemas.openxmlformats.org/officeDocument/2006/math">
                    <m:r>
                      <a:rPr kumimoji="1" lang="ja-JP" altLang="en-US" sz="2000" b="0" i="1" dirty="0">
                        <a:latin typeface="Cambria Math" panose="02040503050406030204" pitchFamily="18" charset="0"/>
                      </a:rPr>
                      <m:t>：</m:t>
                    </m:r>
                    <m:sSub>
                      <m:sSubPr>
                        <m:ctrlPr>
                          <a:rPr kumimoji="1" lang="en-US" altLang="ja-JP" sz="2000" b="0" i="1" smtClean="0">
                            <a:latin typeface="Cambria Math" panose="02040503050406030204" pitchFamily="18" charset="0"/>
                          </a:rPr>
                        </m:ctrlPr>
                      </m:sSubPr>
                      <m:e>
                        <m:r>
                          <a:rPr kumimoji="1" lang="en-US" altLang="ja-JP" sz="2000" b="0" i="1" smtClean="0">
                            <a:latin typeface="Cambria Math" panose="02040503050406030204" pitchFamily="18" charset="0"/>
                          </a:rPr>
                          <m:t>𝜎</m:t>
                        </m:r>
                      </m:e>
                      <m:sub>
                        <m:r>
                          <a:rPr kumimoji="1" lang="en-US" altLang="ja-JP" sz="2000" b="0" i="1" smtClean="0">
                            <a:latin typeface="Cambria Math" panose="02040503050406030204" pitchFamily="18" charset="0"/>
                          </a:rPr>
                          <m:t>0</m:t>
                        </m:r>
                      </m:sub>
                    </m:sSub>
                  </m:oMath>
                </a14:m>
                <a:endParaRPr kumimoji="1" lang="ja-JP" altLang="en-US" sz="2000" dirty="0"/>
              </a:p>
            </p:txBody>
          </p:sp>
        </mc:Choice>
        <mc:Fallback xmlns="">
          <p:sp>
            <p:nvSpPr>
              <p:cNvPr id="13" name="テキスト ボックス 12">
                <a:extLst>
                  <a:ext uri="{FF2B5EF4-FFF2-40B4-BE49-F238E27FC236}">
                    <a16:creationId xmlns:a16="http://schemas.microsoft.com/office/drawing/2014/main" id="{00F2F710-36CE-49C3-BA3A-73C0D601C6A6}"/>
                  </a:ext>
                </a:extLst>
              </p:cNvPr>
              <p:cNvSpPr txBox="1">
                <a:spLocks noRot="1" noChangeAspect="1" noMove="1" noResize="1" noEditPoints="1" noAdjustHandles="1" noChangeArrowheads="1" noChangeShapeType="1" noTextEdit="1"/>
              </p:cNvSpPr>
              <p:nvPr/>
            </p:nvSpPr>
            <p:spPr>
              <a:xfrm>
                <a:off x="119966" y="6138644"/>
                <a:ext cx="5567101" cy="400110"/>
              </a:xfrm>
              <a:prstGeom prst="rect">
                <a:avLst/>
              </a:prstGeom>
              <a:blipFill>
                <a:blip r:embed="rId6"/>
                <a:stretch>
                  <a:fillRect l="-1205" t="-12121" b="-22727"/>
                </a:stretch>
              </a:blipFill>
            </p:spPr>
            <p:txBody>
              <a:bodyPr/>
              <a:lstStyle/>
              <a:p>
                <a:r>
                  <a:rPr lang="ja-JP" altLang="en-US">
                    <a:noFill/>
                  </a:rPr>
                  <a:t> </a:t>
                </a:r>
              </a:p>
            </p:txBody>
          </p:sp>
        </mc:Fallback>
      </mc:AlternateContent>
      <p:grpSp>
        <p:nvGrpSpPr>
          <p:cNvPr id="19" name="グループ化 18">
            <a:extLst>
              <a:ext uri="{FF2B5EF4-FFF2-40B4-BE49-F238E27FC236}">
                <a16:creationId xmlns:a16="http://schemas.microsoft.com/office/drawing/2014/main" id="{77B3634C-54B1-4F04-9974-221D1EE742BC}"/>
              </a:ext>
            </a:extLst>
          </p:cNvPr>
          <p:cNvGrpSpPr/>
          <p:nvPr/>
        </p:nvGrpSpPr>
        <p:grpSpPr>
          <a:xfrm>
            <a:off x="4685516" y="1542092"/>
            <a:ext cx="4206240" cy="2395356"/>
            <a:chOff x="-3530009" y="4060311"/>
            <a:chExt cx="4279306" cy="2598969"/>
          </a:xfrm>
        </p:grpSpPr>
        <p:sp>
          <p:nvSpPr>
            <p:cNvPr id="20" name="正方形/長方形 19">
              <a:extLst>
                <a:ext uri="{FF2B5EF4-FFF2-40B4-BE49-F238E27FC236}">
                  <a16:creationId xmlns:a16="http://schemas.microsoft.com/office/drawing/2014/main" id="{5E9AFA3E-363A-45CE-B9F4-2AA2D4CC35A4}"/>
                </a:ext>
              </a:extLst>
            </p:cNvPr>
            <p:cNvSpPr/>
            <p:nvPr/>
          </p:nvSpPr>
          <p:spPr>
            <a:xfrm>
              <a:off x="-3530009" y="4060311"/>
              <a:ext cx="4270111" cy="25989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a:extLst>
                <a:ext uri="{FF2B5EF4-FFF2-40B4-BE49-F238E27FC236}">
                  <a16:creationId xmlns:a16="http://schemas.microsoft.com/office/drawing/2014/main" id="{1625C993-7C1E-4202-9277-613A1B831DC9}"/>
                </a:ext>
              </a:extLst>
            </p:cNvPr>
            <p:cNvGrpSpPr/>
            <p:nvPr/>
          </p:nvGrpSpPr>
          <p:grpSpPr>
            <a:xfrm>
              <a:off x="-3515086" y="4070003"/>
              <a:ext cx="4264383" cy="2562841"/>
              <a:chOff x="74011" y="1426591"/>
              <a:chExt cx="4127151" cy="2814996"/>
            </a:xfrm>
          </p:grpSpPr>
          <p:grpSp>
            <p:nvGrpSpPr>
              <p:cNvPr id="22" name="グループ化 21">
                <a:extLst>
                  <a:ext uri="{FF2B5EF4-FFF2-40B4-BE49-F238E27FC236}">
                    <a16:creationId xmlns:a16="http://schemas.microsoft.com/office/drawing/2014/main" id="{C16F258B-B3F8-404B-A1E6-C55B07DF6F81}"/>
                  </a:ext>
                </a:extLst>
              </p:cNvPr>
              <p:cNvGrpSpPr/>
              <p:nvPr/>
            </p:nvGrpSpPr>
            <p:grpSpPr>
              <a:xfrm>
                <a:off x="74011" y="1426591"/>
                <a:ext cx="4127151" cy="2814996"/>
                <a:chOff x="-3084665" y="3870095"/>
                <a:chExt cx="4047068" cy="2396068"/>
              </a:xfrm>
            </p:grpSpPr>
            <p:grpSp>
              <p:nvGrpSpPr>
                <p:cNvPr id="28" name="グループ化 27">
                  <a:extLst>
                    <a:ext uri="{FF2B5EF4-FFF2-40B4-BE49-F238E27FC236}">
                      <a16:creationId xmlns:a16="http://schemas.microsoft.com/office/drawing/2014/main" id="{FF86350C-B610-4E01-8B4F-1DFF7B925794}"/>
                    </a:ext>
                  </a:extLst>
                </p:cNvPr>
                <p:cNvGrpSpPr/>
                <p:nvPr/>
              </p:nvGrpSpPr>
              <p:grpSpPr>
                <a:xfrm>
                  <a:off x="-3084665" y="3870095"/>
                  <a:ext cx="4047068" cy="2396068"/>
                  <a:chOff x="541866" y="1032933"/>
                  <a:chExt cx="4047068" cy="2396068"/>
                </a:xfrm>
              </p:grpSpPr>
              <p:grpSp>
                <p:nvGrpSpPr>
                  <p:cNvPr id="30" name="グループ化 29">
                    <a:extLst>
                      <a:ext uri="{FF2B5EF4-FFF2-40B4-BE49-F238E27FC236}">
                        <a16:creationId xmlns:a16="http://schemas.microsoft.com/office/drawing/2014/main" id="{EC33A3BA-AE16-422B-8615-342FBC6B7B79}"/>
                      </a:ext>
                    </a:extLst>
                  </p:cNvPr>
                  <p:cNvGrpSpPr/>
                  <p:nvPr/>
                </p:nvGrpSpPr>
                <p:grpSpPr>
                  <a:xfrm>
                    <a:off x="541866" y="1032933"/>
                    <a:ext cx="4047068" cy="2396068"/>
                    <a:chOff x="3403600" y="1651000"/>
                    <a:chExt cx="5418669" cy="2396068"/>
                  </a:xfrm>
                </p:grpSpPr>
                <p:pic>
                  <p:nvPicPr>
                    <p:cNvPr id="32" name="図 31">
                      <a:extLst>
                        <a:ext uri="{FF2B5EF4-FFF2-40B4-BE49-F238E27FC236}">
                          <a16:creationId xmlns:a16="http://schemas.microsoft.com/office/drawing/2014/main" id="{C123CF34-A011-40C9-B02F-127F1779BBE1}"/>
                        </a:ext>
                      </a:extLst>
                    </p:cNvPr>
                    <p:cNvPicPr>
                      <a:picLocks noChangeAspect="1"/>
                    </p:cNvPicPr>
                    <p:nvPr/>
                  </p:nvPicPr>
                  <p:blipFill rotWithShape="1">
                    <a:blip r:embed="rId7">
                      <a:extLst>
                        <a:ext uri="{28A0092B-C50C-407E-A947-70E740481C1C}">
                          <a14:useLocalDpi xmlns:a14="http://schemas.microsoft.com/office/drawing/2010/main" val="0"/>
                        </a:ext>
                      </a:extLst>
                    </a:blip>
                    <a:srcRect l="20555" t="24074" r="20185" b="40987"/>
                    <a:stretch/>
                  </p:blipFill>
                  <p:spPr>
                    <a:xfrm>
                      <a:off x="3403600" y="1651000"/>
                      <a:ext cx="5418668" cy="2396067"/>
                    </a:xfrm>
                    <a:prstGeom prst="rect">
                      <a:avLst/>
                    </a:prstGeom>
                  </p:spPr>
                </p:pic>
                <p:pic>
                  <p:nvPicPr>
                    <p:cNvPr id="33" name="図 32">
                      <a:extLst>
                        <a:ext uri="{FF2B5EF4-FFF2-40B4-BE49-F238E27FC236}">
                          <a16:creationId xmlns:a16="http://schemas.microsoft.com/office/drawing/2014/main" id="{0E9980D9-9453-4AAE-AACD-24907254580B}"/>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30748" t="23199" r="18074" b="11592"/>
                    <a:stretch/>
                  </p:blipFill>
                  <p:spPr>
                    <a:xfrm>
                      <a:off x="3403600" y="1947982"/>
                      <a:ext cx="5418669" cy="2099086"/>
                    </a:xfrm>
                    <a:prstGeom prst="rect">
                      <a:avLst/>
                    </a:prstGeom>
                  </p:spPr>
                </p:pic>
              </p:grpSp>
              <p:sp>
                <p:nvSpPr>
                  <p:cNvPr id="31" name="正方形/長方形 30">
                    <a:extLst>
                      <a:ext uri="{FF2B5EF4-FFF2-40B4-BE49-F238E27FC236}">
                        <a16:creationId xmlns:a16="http://schemas.microsoft.com/office/drawing/2014/main" id="{3C1B3DC9-6616-40F8-8042-0D557668C164}"/>
                      </a:ext>
                    </a:extLst>
                  </p:cNvPr>
                  <p:cNvSpPr/>
                  <p:nvPr/>
                </p:nvSpPr>
                <p:spPr>
                  <a:xfrm>
                    <a:off x="541866" y="1032933"/>
                    <a:ext cx="4047067" cy="2396067"/>
                  </a:xfrm>
                  <a:prstGeom prst="rect">
                    <a:avLst/>
                  </a:prstGeom>
                  <a:noFill/>
                  <a:ln w="38100">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000"/>
                      </a:solidFill>
                    </a:endParaRPr>
                  </a:p>
                </p:txBody>
              </p:sp>
            </p:grpSp>
            <p:sp>
              <p:nvSpPr>
                <p:cNvPr id="29" name="テキスト ボックス 28">
                  <a:extLst>
                    <a:ext uri="{FF2B5EF4-FFF2-40B4-BE49-F238E27FC236}">
                      <a16:creationId xmlns:a16="http://schemas.microsoft.com/office/drawing/2014/main" id="{41125C5A-9D9B-46DE-9DE2-A98A4C0B6BA9}"/>
                    </a:ext>
                  </a:extLst>
                </p:cNvPr>
                <p:cNvSpPr txBox="1"/>
                <p:nvPr/>
              </p:nvSpPr>
              <p:spPr>
                <a:xfrm>
                  <a:off x="-18726" y="4644674"/>
                  <a:ext cx="712381" cy="1477328"/>
                </a:xfrm>
                <a:prstGeom prst="rect">
                  <a:avLst/>
                </a:prstGeom>
                <a:noFill/>
              </p:spPr>
              <p:txBody>
                <a:bodyPr wrap="square" rtlCol="0">
                  <a:spAutoFit/>
                </a:bodyPr>
                <a:lstStyle/>
                <a:p>
                  <a:r>
                    <a:rPr kumimoji="1" lang="en-US" altLang="ja-JP" dirty="0"/>
                    <a:t>C</a:t>
                  </a:r>
                  <a:r>
                    <a:rPr kumimoji="1" lang="en-US" altLang="ja-JP" baseline="-25000" dirty="0"/>
                    <a:t>FB</a:t>
                  </a:r>
                </a:p>
                <a:p>
                  <a:pPr algn="r"/>
                  <a:r>
                    <a:rPr kumimoji="1" lang="en-US" altLang="ja-JP" dirty="0">
                      <a:solidFill>
                        <a:srgbClr val="FF0000"/>
                      </a:solidFill>
                    </a:rPr>
                    <a:t>6pF</a:t>
                  </a:r>
                </a:p>
                <a:p>
                  <a:pPr algn="r"/>
                  <a:r>
                    <a:rPr kumimoji="1" lang="en-US" altLang="ja-JP" dirty="0">
                      <a:solidFill>
                        <a:srgbClr val="FFC000"/>
                      </a:solidFill>
                    </a:rPr>
                    <a:t>7pF</a:t>
                  </a:r>
                </a:p>
                <a:p>
                  <a:pPr algn="r"/>
                  <a:r>
                    <a:rPr kumimoji="1" lang="en-US" altLang="ja-JP" dirty="0">
                      <a:solidFill>
                        <a:srgbClr val="00B050"/>
                      </a:solidFill>
                    </a:rPr>
                    <a:t>8pF</a:t>
                  </a:r>
                </a:p>
                <a:p>
                  <a:pPr algn="r"/>
                  <a:r>
                    <a:rPr kumimoji="1" lang="en-US" altLang="ja-JP" dirty="0">
                      <a:solidFill>
                        <a:srgbClr val="00B0F0"/>
                      </a:solidFill>
                    </a:rPr>
                    <a:t>9pF</a:t>
                  </a:r>
                  <a:endParaRPr kumimoji="1" lang="ja-JP" altLang="en-US" dirty="0">
                    <a:solidFill>
                      <a:srgbClr val="00B0F0"/>
                    </a:solidFill>
                  </a:endParaRPr>
                </a:p>
              </p:txBody>
            </p:sp>
          </p:grpSp>
          <p:sp>
            <p:nvSpPr>
              <p:cNvPr id="23" name="テキスト ボックス 22">
                <a:extLst>
                  <a:ext uri="{FF2B5EF4-FFF2-40B4-BE49-F238E27FC236}">
                    <a16:creationId xmlns:a16="http://schemas.microsoft.com/office/drawing/2014/main" id="{04ABA084-1E46-45B2-A693-61AA3897C7E6}"/>
                  </a:ext>
                </a:extLst>
              </p:cNvPr>
              <p:cNvSpPr txBox="1"/>
              <p:nvPr/>
            </p:nvSpPr>
            <p:spPr>
              <a:xfrm>
                <a:off x="428813" y="1489455"/>
                <a:ext cx="573180" cy="359673"/>
              </a:xfrm>
              <a:prstGeom prst="rect">
                <a:avLst/>
              </a:prstGeom>
              <a:noFill/>
            </p:spPr>
            <p:txBody>
              <a:bodyPr wrap="none" rtlCol="0">
                <a:spAutoFit/>
              </a:bodyPr>
              <a:lstStyle/>
              <a:p>
                <a:r>
                  <a:rPr kumimoji="1" lang="en-US" altLang="ja-JP" sz="2400" dirty="0">
                    <a:solidFill>
                      <a:srgbClr val="FB5F80"/>
                    </a:solidFill>
                  </a:rPr>
                  <a:t>Box</a:t>
                </a:r>
                <a:endParaRPr kumimoji="1" lang="ja-JP" altLang="en-US" sz="2400" dirty="0">
                  <a:solidFill>
                    <a:srgbClr val="FB5F80"/>
                  </a:solidFill>
                </a:endParaRPr>
              </a:p>
            </p:txBody>
          </p:sp>
          <p:cxnSp>
            <p:nvCxnSpPr>
              <p:cNvPr id="24" name="直線矢印コネクタ 23">
                <a:extLst>
                  <a:ext uri="{FF2B5EF4-FFF2-40B4-BE49-F238E27FC236}">
                    <a16:creationId xmlns:a16="http://schemas.microsoft.com/office/drawing/2014/main" id="{65F715F9-54A4-4EF4-9B40-FECB9A5F31A7}"/>
                  </a:ext>
                </a:extLst>
              </p:cNvPr>
              <p:cNvCxnSpPr>
                <a:cxnSpLocks/>
              </p:cNvCxnSpPr>
              <p:nvPr/>
            </p:nvCxnSpPr>
            <p:spPr>
              <a:xfrm flipH="1" flipV="1">
                <a:off x="2137586" y="2834089"/>
                <a:ext cx="12272" cy="708636"/>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526CA0C8-7139-4F9B-B82F-D035B0BE592A}"/>
                  </a:ext>
                </a:extLst>
              </p:cNvPr>
              <p:cNvCxnSpPr>
                <a:cxnSpLocks/>
              </p:cNvCxnSpPr>
              <p:nvPr/>
            </p:nvCxnSpPr>
            <p:spPr>
              <a:xfrm>
                <a:off x="2149858" y="3542722"/>
                <a:ext cx="638724" cy="0"/>
              </a:xfrm>
              <a:prstGeom prst="straightConnector1">
                <a:avLst/>
              </a:prstGeom>
              <a:ln w="38100">
                <a:solidFill>
                  <a:srgbClr val="FF49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7F2C1CA3-AFD7-4DFC-8439-9C2C3089DED9}"/>
                      </a:ext>
                    </a:extLst>
                  </p:cNvPr>
                  <p:cNvSpPr txBox="1"/>
                  <p:nvPr/>
                </p:nvSpPr>
                <p:spPr>
                  <a:xfrm>
                    <a:off x="2522873" y="3198020"/>
                    <a:ext cx="638719" cy="369332"/>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40</a:t>
                    </a:r>
                    <a14:m>
                      <m:oMath xmlns:m="http://schemas.openxmlformats.org/officeDocument/2006/math">
                        <m:r>
                          <m:rPr>
                            <m:sty m:val="p"/>
                          </m:rPr>
                          <a:rPr kumimoji="1" lang="en-US" altLang="ja-JP" b="0" i="0" smtClean="0">
                            <a:solidFill>
                              <a:srgbClr val="FF49FF"/>
                            </a:solidFill>
                            <a:latin typeface="Cambria Math" panose="02040503050406030204" pitchFamily="18" charset="0"/>
                          </a:rPr>
                          <m:t>μs</m:t>
                        </m:r>
                      </m:oMath>
                    </a14:m>
                    <a:endParaRPr kumimoji="1" lang="ja-JP" altLang="en-US" dirty="0">
                      <a:solidFill>
                        <a:srgbClr val="FF49FF"/>
                      </a:solidFill>
                    </a:endParaRPr>
                  </a:p>
                </p:txBody>
              </p:sp>
            </mc:Choice>
            <mc:Fallback xmlns="">
              <p:sp>
                <p:nvSpPr>
                  <p:cNvPr id="34" name="テキスト ボックス 33">
                    <a:extLst>
                      <a:ext uri="{FF2B5EF4-FFF2-40B4-BE49-F238E27FC236}">
                        <a16:creationId xmlns:a16="http://schemas.microsoft.com/office/drawing/2014/main" id="{9589CB41-E943-4A8A-967C-2A9D8284D852}"/>
                      </a:ext>
                    </a:extLst>
                  </p:cNvPr>
                  <p:cNvSpPr txBox="1">
                    <a:spLocks noRot="1" noChangeAspect="1" noMove="1" noResize="1" noEditPoints="1" noAdjustHandles="1" noChangeArrowheads="1" noChangeShapeType="1" noTextEdit="1"/>
                  </p:cNvSpPr>
                  <p:nvPr/>
                </p:nvSpPr>
                <p:spPr>
                  <a:xfrm>
                    <a:off x="2522873" y="3198020"/>
                    <a:ext cx="638719" cy="369332"/>
                  </a:xfrm>
                  <a:prstGeom prst="rect">
                    <a:avLst/>
                  </a:prstGeom>
                  <a:blipFill>
                    <a:blip r:embed="rId15"/>
                    <a:stretch>
                      <a:fillRect l="-7339" t="-8929" b="-35714"/>
                    </a:stretch>
                  </a:blipFill>
                </p:spPr>
                <p:txBody>
                  <a:bodyPr/>
                  <a:lstStyle/>
                  <a:p>
                    <a:r>
                      <a:rPr lang="ja-JP" altLang="en-US">
                        <a:noFill/>
                      </a:rPr>
                      <a:t> </a:t>
                    </a:r>
                  </a:p>
                </p:txBody>
              </p:sp>
            </mc:Fallback>
          </mc:AlternateContent>
          <p:sp>
            <p:nvSpPr>
              <p:cNvPr id="27" name="テキスト ボックス 26">
                <a:extLst>
                  <a:ext uri="{FF2B5EF4-FFF2-40B4-BE49-F238E27FC236}">
                    <a16:creationId xmlns:a16="http://schemas.microsoft.com/office/drawing/2014/main" id="{226A3E48-68BD-4BFC-8BC2-20CE0485FE49}"/>
                  </a:ext>
                </a:extLst>
              </p:cNvPr>
              <p:cNvSpPr txBox="1"/>
              <p:nvPr/>
            </p:nvSpPr>
            <p:spPr>
              <a:xfrm>
                <a:off x="2159106" y="2706279"/>
                <a:ext cx="883630" cy="369332"/>
              </a:xfrm>
              <a:prstGeom prst="rect">
                <a:avLst/>
              </a:prstGeom>
              <a:noFill/>
            </p:spPr>
            <p:txBody>
              <a:bodyPr wrap="square" rtlCol="0">
                <a:spAutoFit/>
              </a:bodyPr>
              <a:lstStyle/>
              <a:p>
                <a:r>
                  <a:rPr kumimoji="1" lang="en-US" altLang="ja-JP" dirty="0">
                    <a:solidFill>
                      <a:srgbClr val="FF49FF"/>
                    </a:solidFill>
                    <a:latin typeface="Times New Roman" panose="02020603050405020304" pitchFamily="18" charset="0"/>
                    <a:cs typeface="Times New Roman" panose="02020603050405020304" pitchFamily="18" charset="0"/>
                  </a:rPr>
                  <a:t>20mV</a:t>
                </a:r>
                <a:endParaRPr kumimoji="1" lang="ja-JP" altLang="en-US" dirty="0">
                  <a:solidFill>
                    <a:srgbClr val="FF49FF"/>
                  </a:solidFill>
                  <a:latin typeface="Times New Roman" panose="02020603050405020304" pitchFamily="18" charset="0"/>
                  <a:cs typeface="Times New Roman" panose="02020603050405020304" pitchFamily="18" charset="0"/>
                </a:endParaRPr>
              </a:p>
            </p:txBody>
          </p:sp>
        </p:grpSp>
      </p:grpSp>
      <p:grpSp>
        <p:nvGrpSpPr>
          <p:cNvPr id="7" name="グループ化 6">
            <a:extLst>
              <a:ext uri="{FF2B5EF4-FFF2-40B4-BE49-F238E27FC236}">
                <a16:creationId xmlns:a16="http://schemas.microsoft.com/office/drawing/2014/main" id="{08CFAF05-4D27-4543-BFBE-A14DA7679B4C}"/>
              </a:ext>
            </a:extLst>
          </p:cNvPr>
          <p:cNvGrpSpPr/>
          <p:nvPr/>
        </p:nvGrpSpPr>
        <p:grpSpPr>
          <a:xfrm>
            <a:off x="0" y="5479715"/>
            <a:ext cx="5218217" cy="707886"/>
            <a:chOff x="1107029" y="4746796"/>
            <a:chExt cx="5040309" cy="707886"/>
          </a:xfrm>
        </p:grpSpPr>
        <mc:AlternateContent xmlns:mc="http://schemas.openxmlformats.org/markup-compatibility/2006" xmlns:a14="http://schemas.microsoft.com/office/drawing/2010/main">
          <mc:Choice Requires="a14">
            <p:sp>
              <p:nvSpPr>
                <p:cNvPr id="8" name="正方形/長方形 7">
                  <a:extLst>
                    <a:ext uri="{FF2B5EF4-FFF2-40B4-BE49-F238E27FC236}">
                      <a16:creationId xmlns:a16="http://schemas.microsoft.com/office/drawing/2014/main" id="{349ADBF7-B0B4-4658-A915-6E8C20D42725}"/>
                    </a:ext>
                  </a:extLst>
                </p:cNvPr>
                <p:cNvSpPr/>
                <p:nvPr/>
              </p:nvSpPr>
              <p:spPr>
                <a:xfrm>
                  <a:off x="1189584" y="4746796"/>
                  <a:ext cx="4957754" cy="707886"/>
                </a:xfrm>
                <a:prstGeom prst="rect">
                  <a:avLst/>
                </a:prstGeom>
              </p:spPr>
              <p:txBody>
                <a:bodyPr wrap="square">
                  <a:spAutoFit/>
                </a:bodyPr>
                <a:lstStyle/>
                <a:p>
                  <a:r>
                    <a:rPr kumimoji="1" lang="en-US" altLang="ja-JP" sz="2000" dirty="0"/>
                    <a:t>SOI-STJ5</a:t>
                  </a:r>
                  <a:r>
                    <a:rPr kumimoji="1" lang="ja-JP" altLang="en-US" sz="2000" dirty="0"/>
                    <a:t>のフィードバック容量</a:t>
                  </a:r>
                  <a14:m>
                    <m:oMath xmlns:m="http://schemas.openxmlformats.org/officeDocument/2006/math">
                      <m:r>
                        <a:rPr kumimoji="1" lang="ja-JP" altLang="en-US" sz="2000" i="1" dirty="0">
                          <a:latin typeface="Cambria Math" panose="02040503050406030204" pitchFamily="18" charset="0"/>
                        </a:rPr>
                        <m:t>：</m:t>
                      </m:r>
                      <m:sSub>
                        <m:sSubPr>
                          <m:ctrlPr>
                            <a:rPr kumimoji="1" lang="en-US" altLang="ja-JP" sz="2000" i="1" dirty="0">
                              <a:latin typeface="Cambria Math" panose="02040503050406030204" pitchFamily="18" charset="0"/>
                            </a:rPr>
                          </m:ctrlPr>
                        </m:sSubPr>
                        <m:e>
                          <m:r>
                            <a:rPr kumimoji="1" lang="en-US" altLang="ja-JP" sz="2000" i="1" dirty="0">
                              <a:latin typeface="Cambria Math" panose="02040503050406030204" pitchFamily="18" charset="0"/>
                            </a:rPr>
                            <m:t>𝐶</m:t>
                          </m:r>
                        </m:e>
                        <m:sub>
                          <m:r>
                            <m:rPr>
                              <m:sty m:val="p"/>
                            </m:rPr>
                            <a:rPr kumimoji="1" lang="en-US" altLang="ja-JP" sz="2000" dirty="0">
                              <a:latin typeface="Cambria Math" panose="02040503050406030204" pitchFamily="18" charset="0"/>
                            </a:rPr>
                            <m:t>FB</m:t>
                          </m:r>
                        </m:sub>
                      </m:sSub>
                      <m:r>
                        <a:rPr kumimoji="1" lang="en-US" altLang="ja-JP" sz="2000" i="1">
                          <a:latin typeface="Cambria Math" panose="02040503050406030204" pitchFamily="18" charset="0"/>
                        </a:rPr>
                        <m:t>=3</m:t>
                      </m:r>
                      <m:r>
                        <m:rPr>
                          <m:sty m:val="p"/>
                        </m:rPr>
                        <a:rPr kumimoji="1" lang="en-US" altLang="ja-JP" sz="2000">
                          <a:latin typeface="Cambria Math" panose="02040503050406030204" pitchFamily="18" charset="0"/>
                        </a:rPr>
                        <m:t>pF</m:t>
                      </m:r>
                    </m:oMath>
                  </a14:m>
                  <a:endParaRPr kumimoji="1" lang="en-US" altLang="ja-JP" sz="2000" dirty="0">
                    <a:solidFill>
                      <a:schemeClr val="tx1"/>
                    </a:solidFill>
                  </a:endParaRPr>
                </a:p>
                <a:p>
                  <a:r>
                    <a:rPr kumimoji="1" lang="ja-JP" altLang="en-US" sz="2000" dirty="0">
                      <a:solidFill>
                        <a:schemeClr val="tx1"/>
                      </a:solidFill>
                    </a:rPr>
                    <a:t>現在の有効フィードバック容量</a:t>
                  </a:r>
                  <a14:m>
                    <m:oMath xmlns:m="http://schemas.openxmlformats.org/officeDocument/2006/math">
                      <m:r>
                        <a:rPr kumimoji="1" lang="ja-JP" altLang="en-US" sz="2000" i="1" dirty="0">
                          <a:latin typeface="Cambria Math" panose="02040503050406030204" pitchFamily="18" charset="0"/>
                        </a:rPr>
                        <m:t>：</m:t>
                      </m:r>
                      <m:sSub>
                        <m:sSubPr>
                          <m:ctrlPr>
                            <a:rPr kumimoji="1" lang="en-US" altLang="ja-JP" sz="2000" b="0" i="1" dirty="0" smtClean="0">
                              <a:latin typeface="Cambria Math" panose="02040503050406030204" pitchFamily="18" charset="0"/>
                            </a:rPr>
                          </m:ctrlPr>
                        </m:sSubPr>
                        <m:e>
                          <m:r>
                            <a:rPr kumimoji="1" lang="en-US" altLang="ja-JP" sz="2000" b="0" i="1" dirty="0" smtClean="0">
                              <a:latin typeface="Cambria Math" panose="02040503050406030204" pitchFamily="18" charset="0"/>
                            </a:rPr>
                            <m:t>𝐶</m:t>
                          </m:r>
                        </m:e>
                        <m:sub>
                          <m:r>
                            <m:rPr>
                              <m:sty m:val="p"/>
                            </m:rPr>
                            <a:rPr kumimoji="1" lang="en-US" altLang="ja-JP" sz="2000" b="0" i="0" dirty="0" smtClean="0">
                              <a:latin typeface="Cambria Math" panose="02040503050406030204" pitchFamily="18" charset="0"/>
                            </a:rPr>
                            <m:t>eff</m:t>
                          </m:r>
                        </m:sub>
                      </m:sSub>
                      <m:r>
                        <a:rPr kumimoji="1" lang="en-US" altLang="ja-JP" sz="2000" i="1">
                          <a:solidFill>
                            <a:schemeClr val="tx1"/>
                          </a:solidFill>
                          <a:latin typeface="Cambria Math" panose="02040503050406030204" pitchFamily="18" charset="0"/>
                        </a:rPr>
                        <m:t>~7</m:t>
                      </m:r>
                      <m:r>
                        <m:rPr>
                          <m:sty m:val="p"/>
                        </m:rPr>
                        <a:rPr kumimoji="1" lang="en-US" altLang="ja-JP" sz="2000">
                          <a:solidFill>
                            <a:schemeClr val="tx1"/>
                          </a:solidFill>
                          <a:latin typeface="Cambria Math" panose="02040503050406030204" pitchFamily="18" charset="0"/>
                        </a:rPr>
                        <m:t>pF</m:t>
                      </m:r>
                    </m:oMath>
                  </a14:m>
                  <a:endParaRPr kumimoji="1" lang="en-US" altLang="ja-JP" sz="2000" dirty="0">
                    <a:solidFill>
                      <a:schemeClr val="tx1"/>
                    </a:solidFill>
                  </a:endParaRPr>
                </a:p>
              </p:txBody>
            </p:sp>
          </mc:Choice>
          <mc:Fallback xmlns="">
            <p:sp>
              <p:nvSpPr>
                <p:cNvPr id="22" name="正方形/長方形 21">
                  <a:extLst>
                    <a:ext uri="{FF2B5EF4-FFF2-40B4-BE49-F238E27FC236}">
                      <a16:creationId xmlns:a16="http://schemas.microsoft.com/office/drawing/2014/main" id="{8807C3CD-D764-4D2C-9410-E35A4AF89851}"/>
                    </a:ext>
                  </a:extLst>
                </p:cNvPr>
                <p:cNvSpPr>
                  <a:spLocks noRot="1" noChangeAspect="1" noMove="1" noResize="1" noEditPoints="1" noAdjustHandles="1" noChangeArrowheads="1" noChangeShapeType="1" noTextEdit="1"/>
                </p:cNvSpPr>
                <p:nvPr/>
              </p:nvSpPr>
              <p:spPr>
                <a:xfrm>
                  <a:off x="1189584" y="4746796"/>
                  <a:ext cx="4957754" cy="707886"/>
                </a:xfrm>
                <a:prstGeom prst="rect">
                  <a:avLst/>
                </a:prstGeom>
                <a:blipFill>
                  <a:blip r:embed="rId16"/>
                  <a:stretch>
                    <a:fillRect l="-1188" t="-6034" b="-12931"/>
                  </a:stretch>
                </a:blipFill>
              </p:spPr>
              <p:txBody>
                <a:bodyPr/>
                <a:lstStyle/>
                <a:p>
                  <a:r>
                    <a:rPr lang="ja-JP" altLang="en-US">
                      <a:noFill/>
                    </a:rPr>
                    <a:t> </a:t>
                  </a:r>
                </a:p>
              </p:txBody>
            </p:sp>
          </mc:Fallback>
        </mc:AlternateContent>
        <p:sp>
          <p:nvSpPr>
            <p:cNvPr id="9" name="左中かっこ 8">
              <a:extLst>
                <a:ext uri="{FF2B5EF4-FFF2-40B4-BE49-F238E27FC236}">
                  <a16:creationId xmlns:a16="http://schemas.microsoft.com/office/drawing/2014/main" id="{C4C74C5E-7CF1-4995-BEF3-E8BE9C528883}"/>
                </a:ext>
              </a:extLst>
            </p:cNvPr>
            <p:cNvSpPr/>
            <p:nvPr/>
          </p:nvSpPr>
          <p:spPr>
            <a:xfrm>
              <a:off x="1107029" y="4794161"/>
              <a:ext cx="165110" cy="646331"/>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Tree>
    <p:extLst>
      <p:ext uri="{BB962C8B-B14F-4D97-AF65-F5344CB8AC3E}">
        <p14:creationId xmlns:p14="http://schemas.microsoft.com/office/powerpoint/2010/main" val="7711004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9BF6E4-875F-4182-A468-6EB51802E948}"/>
              </a:ext>
            </a:extLst>
          </p:cNvPr>
          <p:cNvSpPr>
            <a:spLocks noGrp="1"/>
          </p:cNvSpPr>
          <p:nvPr>
            <p:ph type="title"/>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A38EAAD-A229-4A33-A2C5-E3E527204B6D}"/>
              </a:ext>
            </a:extLst>
          </p:cNvPr>
          <p:cNvSpPr>
            <a:spLocks noGrp="1"/>
          </p:cNvSpPr>
          <p:nvPr>
            <p:ph type="sldNum" sz="quarter" idx="12"/>
          </p:nvPr>
        </p:nvSpPr>
        <p:spPr/>
        <p:txBody>
          <a:bodyPr/>
          <a:lstStyle/>
          <a:p>
            <a:fld id="{D57F1E4F-1CFF-5643-939E-217C01CDF565}" type="slidenum">
              <a:rPr lang="en-US" smtClean="0"/>
              <a:pPr/>
              <a:t>48</a:t>
            </a:fld>
            <a:endParaRPr lang="en-US" dirty="0"/>
          </a:p>
        </p:txBody>
      </p:sp>
      <p:grpSp>
        <p:nvGrpSpPr>
          <p:cNvPr id="5" name="グループ化 4">
            <a:extLst>
              <a:ext uri="{FF2B5EF4-FFF2-40B4-BE49-F238E27FC236}">
                <a16:creationId xmlns:a16="http://schemas.microsoft.com/office/drawing/2014/main" id="{525C934D-1C27-47E5-B338-69970B7C1881}"/>
              </a:ext>
            </a:extLst>
          </p:cNvPr>
          <p:cNvGrpSpPr/>
          <p:nvPr/>
        </p:nvGrpSpPr>
        <p:grpSpPr>
          <a:xfrm>
            <a:off x="117361" y="1618601"/>
            <a:ext cx="4624952" cy="3100110"/>
            <a:chOff x="4637122" y="1132209"/>
            <a:chExt cx="4624952" cy="3100110"/>
          </a:xfrm>
        </p:grpSpPr>
        <mc:AlternateContent xmlns:mc="http://schemas.openxmlformats.org/markup-compatibility/2006" xmlns:a14="http://schemas.microsoft.com/office/drawing/2010/main">
          <mc:Choice Requires="a14">
            <p:graphicFrame>
              <p:nvGraphicFramePr>
                <p:cNvPr id="6" name="グラフ 5">
                  <a:extLst>
                    <a:ext uri="{FF2B5EF4-FFF2-40B4-BE49-F238E27FC236}">
                      <a16:creationId xmlns:a16="http://schemas.microsoft.com/office/drawing/2014/main" id="{7E051E60-1DE1-4123-BABC-F84BA4BDC04B}"/>
                    </a:ext>
                  </a:extLst>
                </p:cNvPr>
                <p:cNvGraphicFramePr>
                  <a:graphicFrameLocks/>
                </p:cNvGraphicFramePr>
                <p:nvPr>
                  <p:extLst/>
                </p:nvPr>
              </p:nvGraphicFramePr>
              <p:xfrm>
                <a:off x="4637122" y="1132209"/>
                <a:ext cx="4624952" cy="3100110"/>
              </p:xfrm>
              <a:graphic>
                <a:graphicData uri="http://schemas.openxmlformats.org/drawingml/2006/chart">
                  <c:chart xmlns:c="http://schemas.openxmlformats.org/drawingml/2006/chart" xmlns:r="http://schemas.openxmlformats.org/officeDocument/2006/relationships" r:id="rId2"/>
                </a:graphicData>
              </a:graphic>
            </p:graphicFrame>
          </mc:Choice>
          <mc:Fallback xmlns="">
            <p:graphicFrame>
              <p:nvGraphicFramePr>
                <p:cNvPr id="6" name="グラフ 5">
                  <a:extLst>
                    <a:ext uri="{FF2B5EF4-FFF2-40B4-BE49-F238E27FC236}">
                      <a16:creationId xmlns:a16="http://schemas.microsoft.com/office/drawing/2014/main" id="{7E051E60-1DE1-4123-BABC-F84BA4BDC04B}"/>
                    </a:ext>
                  </a:extLst>
                </p:cNvPr>
                <p:cNvGraphicFramePr>
                  <a:graphicFrameLocks/>
                </p:cNvGraphicFramePr>
                <p:nvPr>
                  <p:extLst>
                    <p:ext uri="{D42A27DB-BD31-4B8C-83A1-F6EECF244321}">
                      <p14:modId xmlns:p14="http://schemas.microsoft.com/office/powerpoint/2010/main" val="12550080"/>
                    </p:ext>
                  </p:extLst>
                </p:nvPr>
              </p:nvGraphicFramePr>
              <p:xfrm>
                <a:off x="4637122" y="1132209"/>
                <a:ext cx="4624952" cy="3100110"/>
              </p:xfrm>
              <a:graphic>
                <a:graphicData uri="http://schemas.openxmlformats.org/drawingml/2006/chart">
                  <c:chart xmlns:c="http://schemas.openxmlformats.org/drawingml/2006/chart" xmlns:r="http://schemas.openxmlformats.org/officeDocument/2006/relationships" r:id="rId3"/>
                </a:graphicData>
              </a:graphic>
            </p:graphicFrame>
          </mc:Fallback>
        </mc:AlternateContent>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38EA8165-BD18-48A5-A91C-8A02957B6528}"/>
                    </a:ext>
                  </a:extLst>
                </p:cNvPr>
                <p:cNvSpPr txBox="1"/>
                <p:nvPr/>
              </p:nvSpPr>
              <p:spPr>
                <a:xfrm>
                  <a:off x="5579877" y="2832288"/>
                  <a:ext cx="3062177" cy="3945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𝜎</m:t>
                            </m:r>
                          </m:e>
                          <m:sub>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𝑄</m:t>
                                </m:r>
                              </m:e>
                              <m:sub>
                                <m:r>
                                  <m:rPr>
                                    <m:sty m:val="p"/>
                                  </m:rPr>
                                  <a:rPr kumimoji="1" lang="en-US" altLang="ja-JP" b="0" i="0" smtClean="0">
                                    <a:latin typeface="Cambria Math" panose="02040503050406030204" pitchFamily="18" charset="0"/>
                                  </a:rPr>
                                  <m:t>out</m:t>
                                </m:r>
                              </m:sub>
                            </m:sSub>
                          </m:sub>
                        </m:sSub>
                        <m:r>
                          <a:rPr kumimoji="1" lang="en-US" altLang="ja-JP" b="0" i="1" smtClean="0">
                            <a:latin typeface="Cambria Math" panose="02040503050406030204" pitchFamily="18" charset="0"/>
                          </a:rPr>
                          <m:t>=16.645</m:t>
                        </m:r>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𝑄</m:t>
                            </m:r>
                          </m:e>
                          <m:sub>
                            <m:r>
                              <m:rPr>
                                <m:sty m:val="p"/>
                              </m:rPr>
                              <a:rPr kumimoji="1" lang="en-US" altLang="ja-JP" b="0" i="0" smtClean="0">
                                <a:latin typeface="Cambria Math" panose="02040503050406030204" pitchFamily="18" charset="0"/>
                              </a:rPr>
                              <m:t>in</m:t>
                            </m:r>
                          </m:sub>
                        </m:sSub>
                        <m:r>
                          <a:rPr kumimoji="1" lang="en-US" altLang="ja-JP" b="0" i="1" smtClean="0">
                            <a:latin typeface="Cambria Math" panose="02040503050406030204" pitchFamily="18" charset="0"/>
                          </a:rPr>
                          <m:t>+15456</m:t>
                        </m:r>
                      </m:oMath>
                    </m:oMathPara>
                  </a14:m>
                  <a:endParaRPr kumimoji="1" lang="ja-JP" altLang="en-US" dirty="0"/>
                </a:p>
              </p:txBody>
            </p:sp>
          </mc:Choice>
          <mc:Fallback xmlns="">
            <p:sp>
              <p:nvSpPr>
                <p:cNvPr id="7" name="テキスト ボックス 6">
                  <a:extLst>
                    <a:ext uri="{FF2B5EF4-FFF2-40B4-BE49-F238E27FC236}">
                      <a16:creationId xmlns:a16="http://schemas.microsoft.com/office/drawing/2014/main" id="{38EA8165-BD18-48A5-A91C-8A02957B6528}"/>
                    </a:ext>
                  </a:extLst>
                </p:cNvPr>
                <p:cNvSpPr txBox="1">
                  <a:spLocks noRot="1" noChangeAspect="1" noMove="1" noResize="1" noEditPoints="1" noAdjustHandles="1" noChangeArrowheads="1" noChangeShapeType="1" noTextEdit="1"/>
                </p:cNvSpPr>
                <p:nvPr/>
              </p:nvSpPr>
              <p:spPr>
                <a:xfrm>
                  <a:off x="5579877" y="2832288"/>
                  <a:ext cx="3062177" cy="394532"/>
                </a:xfrm>
                <a:prstGeom prst="rect">
                  <a:avLst/>
                </a:prstGeom>
                <a:blipFill>
                  <a:blip r:embed="rId4"/>
                  <a:stretch>
                    <a:fillRect b="-615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1998C6CC-E2CC-4E7A-8FBA-2FE47CADC368}"/>
                    </a:ext>
                  </a:extLst>
                </p:cNvPr>
                <p:cNvSpPr txBox="1"/>
                <p:nvPr/>
              </p:nvSpPr>
              <p:spPr>
                <a:xfrm>
                  <a:off x="8030988" y="3069529"/>
                  <a:ext cx="539955"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1" i="1" smtClean="0">
                                <a:solidFill>
                                  <a:srgbClr val="FB5F80"/>
                                </a:solidFill>
                                <a:latin typeface="Cambria Math" panose="02040503050406030204" pitchFamily="18" charset="0"/>
                              </a:rPr>
                            </m:ctrlPr>
                          </m:sSubPr>
                          <m:e>
                            <m:r>
                              <a:rPr kumimoji="1" lang="en-US" altLang="ja-JP" sz="2000" b="1" i="1" smtClean="0">
                                <a:solidFill>
                                  <a:srgbClr val="FB5F80"/>
                                </a:solidFill>
                                <a:latin typeface="Cambria Math" panose="02040503050406030204" pitchFamily="18" charset="0"/>
                              </a:rPr>
                              <m:t>𝝈</m:t>
                            </m:r>
                          </m:e>
                          <m:sub>
                            <m:r>
                              <a:rPr kumimoji="1" lang="en-US" altLang="ja-JP" sz="2000" b="1" i="1" smtClean="0">
                                <a:solidFill>
                                  <a:srgbClr val="FB5F80"/>
                                </a:solidFill>
                                <a:latin typeface="Cambria Math" panose="02040503050406030204" pitchFamily="18" charset="0"/>
                              </a:rPr>
                              <m:t>𝟎</m:t>
                            </m:r>
                          </m:sub>
                        </m:sSub>
                      </m:oMath>
                    </m:oMathPara>
                  </a14:m>
                  <a:endParaRPr kumimoji="1" lang="ja-JP" altLang="en-US" sz="2000" b="1" dirty="0">
                    <a:solidFill>
                      <a:srgbClr val="FB5F80"/>
                    </a:solidFill>
                  </a:endParaRPr>
                </a:p>
              </p:txBody>
            </p:sp>
          </mc:Choice>
          <mc:Fallback xmlns="">
            <p:sp>
              <p:nvSpPr>
                <p:cNvPr id="8" name="テキスト ボックス 7">
                  <a:extLst>
                    <a:ext uri="{FF2B5EF4-FFF2-40B4-BE49-F238E27FC236}">
                      <a16:creationId xmlns:a16="http://schemas.microsoft.com/office/drawing/2014/main" id="{1998C6CC-E2CC-4E7A-8FBA-2FE47CADC368}"/>
                    </a:ext>
                  </a:extLst>
                </p:cNvPr>
                <p:cNvSpPr txBox="1">
                  <a:spLocks noRot="1" noChangeAspect="1" noMove="1" noResize="1" noEditPoints="1" noAdjustHandles="1" noChangeArrowheads="1" noChangeShapeType="1" noTextEdit="1"/>
                </p:cNvSpPr>
                <p:nvPr/>
              </p:nvSpPr>
              <p:spPr>
                <a:xfrm>
                  <a:off x="8030988" y="3069529"/>
                  <a:ext cx="539955" cy="400110"/>
                </a:xfrm>
                <a:prstGeom prst="rect">
                  <a:avLst/>
                </a:prstGeom>
                <a:blipFill>
                  <a:blip r:embed="rId5"/>
                  <a:stretch>
                    <a:fillRect b="-3030"/>
                  </a:stretch>
                </a:blipFill>
              </p:spPr>
              <p:txBody>
                <a:bodyPr/>
                <a:lstStyle/>
                <a:p>
                  <a:r>
                    <a:rPr lang="ja-JP" altLang="en-US">
                      <a:noFill/>
                    </a:rPr>
                    <a:t> </a:t>
                  </a:r>
                </a:p>
              </p:txBody>
            </p:sp>
          </mc:Fallback>
        </mc:AlternateContent>
        <p:sp>
          <p:nvSpPr>
            <p:cNvPr id="9" name="正方形/長方形 8">
              <a:extLst>
                <a:ext uri="{FF2B5EF4-FFF2-40B4-BE49-F238E27FC236}">
                  <a16:creationId xmlns:a16="http://schemas.microsoft.com/office/drawing/2014/main" id="{A2B0C2E7-A4FF-4A92-8C2D-BFF2DFF029FE}"/>
                </a:ext>
              </a:extLst>
            </p:cNvPr>
            <p:cNvSpPr/>
            <p:nvPr/>
          </p:nvSpPr>
          <p:spPr>
            <a:xfrm>
              <a:off x="7800476" y="2875052"/>
              <a:ext cx="655211" cy="288561"/>
            </a:xfrm>
            <a:prstGeom prst="rect">
              <a:avLst/>
            </a:prstGeom>
            <a:noFill/>
            <a:ln>
              <a:solidFill>
                <a:srgbClr val="FB5F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 name="グループ化 11">
            <a:extLst>
              <a:ext uri="{FF2B5EF4-FFF2-40B4-BE49-F238E27FC236}">
                <a16:creationId xmlns:a16="http://schemas.microsoft.com/office/drawing/2014/main" id="{D1E32516-181E-42DA-B74B-2927D1044BEA}"/>
              </a:ext>
            </a:extLst>
          </p:cNvPr>
          <p:cNvGrpSpPr/>
          <p:nvPr/>
        </p:nvGrpSpPr>
        <p:grpSpPr>
          <a:xfrm>
            <a:off x="4552776" y="1350859"/>
            <a:ext cx="4624953" cy="3398840"/>
            <a:chOff x="4572000" y="3561012"/>
            <a:chExt cx="4624953" cy="3398840"/>
          </a:xfrm>
        </p:grpSpPr>
        <mc:AlternateContent xmlns:mc="http://schemas.openxmlformats.org/markup-compatibility/2006" xmlns:a14="http://schemas.microsoft.com/office/drawing/2010/main">
          <mc:Choice Requires="a14">
            <p:graphicFrame>
              <p:nvGraphicFramePr>
                <p:cNvPr id="13" name="グラフ 12">
                  <a:extLst>
                    <a:ext uri="{FF2B5EF4-FFF2-40B4-BE49-F238E27FC236}">
                      <a16:creationId xmlns:a16="http://schemas.microsoft.com/office/drawing/2014/main" id="{B19751F9-6C78-410A-9046-A991790FAB21}"/>
                    </a:ext>
                  </a:extLst>
                </p:cNvPr>
                <p:cNvGraphicFramePr>
                  <a:graphicFrameLocks/>
                </p:cNvGraphicFramePr>
                <p:nvPr>
                  <p:extLst/>
                </p:nvPr>
              </p:nvGraphicFramePr>
              <p:xfrm>
                <a:off x="4572000" y="3561012"/>
                <a:ext cx="4624953" cy="3398840"/>
              </p:xfrm>
              <a:graphic>
                <a:graphicData uri="http://schemas.openxmlformats.org/drawingml/2006/chart">
                  <c:chart xmlns:c="http://schemas.openxmlformats.org/drawingml/2006/chart" xmlns:r="http://schemas.openxmlformats.org/officeDocument/2006/relationships" r:id="rId6"/>
                </a:graphicData>
              </a:graphic>
            </p:graphicFrame>
          </mc:Choice>
          <mc:Fallback xmlns="">
            <p:graphicFrame>
              <p:nvGraphicFramePr>
                <p:cNvPr id="25" name="グラフ 24">
                  <a:extLst>
                    <a:ext uri="{FF2B5EF4-FFF2-40B4-BE49-F238E27FC236}">
                      <a16:creationId xmlns:a16="http://schemas.microsoft.com/office/drawing/2014/main" id="{B0F3CFAA-A6E8-4B6E-AA2A-46A5B2C37EB0}"/>
                    </a:ext>
                  </a:extLst>
                </p:cNvPr>
                <p:cNvGraphicFramePr>
                  <a:graphicFrameLocks/>
                </p:cNvGraphicFramePr>
                <p:nvPr>
                  <p:extLst>
                    <p:ext uri="{D42A27DB-BD31-4B8C-83A1-F6EECF244321}">
                      <p14:modId xmlns:p14="http://schemas.microsoft.com/office/powerpoint/2010/main" val="3367114725"/>
                    </p:ext>
                  </p:extLst>
                </p:nvPr>
              </p:nvGraphicFramePr>
              <p:xfrm>
                <a:off x="4572000" y="3561012"/>
                <a:ext cx="4624953" cy="3398840"/>
              </p:xfrm>
              <a:graphic>
                <a:graphicData uri="http://schemas.openxmlformats.org/drawingml/2006/chart">
                  <c:chart xmlns:c="http://schemas.openxmlformats.org/drawingml/2006/chart" xmlns:r="http://schemas.openxmlformats.org/officeDocument/2006/relationships" r:id="rId7"/>
                </a:graphicData>
              </a:graphic>
            </p:graphicFrame>
          </mc:Fallback>
        </mc:AlternateContent>
        <p:sp>
          <p:nvSpPr>
            <p:cNvPr id="14" name="テキスト ボックス 13">
              <a:extLst>
                <a:ext uri="{FF2B5EF4-FFF2-40B4-BE49-F238E27FC236}">
                  <a16:creationId xmlns:a16="http://schemas.microsoft.com/office/drawing/2014/main" id="{AF033F3E-50B4-4A52-BD4D-53029AA7A021}"/>
                </a:ext>
              </a:extLst>
            </p:cNvPr>
            <p:cNvSpPr txBox="1"/>
            <p:nvPr/>
          </p:nvSpPr>
          <p:spPr>
            <a:xfrm>
              <a:off x="5109290" y="5461893"/>
              <a:ext cx="300082" cy="369332"/>
            </a:xfrm>
            <a:prstGeom prst="rect">
              <a:avLst/>
            </a:prstGeom>
            <a:noFill/>
          </p:spPr>
          <p:txBody>
            <a:bodyPr wrap="none" rtlCol="0">
              <a:spAutoFit/>
            </a:bodyPr>
            <a:lstStyle/>
            <a:p>
              <a:r>
                <a:rPr kumimoji="1" lang="en-US" altLang="ja-JP" dirty="0">
                  <a:solidFill>
                    <a:srgbClr val="FB5F80"/>
                  </a:solidFill>
                </a:rPr>
                <a:t>2</a:t>
              </a:r>
              <a:endParaRPr kumimoji="1" lang="ja-JP" altLang="en-US" dirty="0">
                <a:solidFill>
                  <a:srgbClr val="FB5F80"/>
                </a:solidFill>
              </a:endParaRPr>
            </a:p>
          </p:txBody>
        </p:sp>
        <p:sp>
          <p:nvSpPr>
            <p:cNvPr id="15" name="テキスト ボックス 14">
              <a:extLst>
                <a:ext uri="{FF2B5EF4-FFF2-40B4-BE49-F238E27FC236}">
                  <a16:creationId xmlns:a16="http://schemas.microsoft.com/office/drawing/2014/main" id="{29631BC3-6974-4217-B7EB-C1977ED879BB}"/>
                </a:ext>
              </a:extLst>
            </p:cNvPr>
            <p:cNvSpPr txBox="1"/>
            <p:nvPr/>
          </p:nvSpPr>
          <p:spPr>
            <a:xfrm>
              <a:off x="5933902" y="5867448"/>
              <a:ext cx="466794" cy="369332"/>
            </a:xfrm>
            <a:prstGeom prst="rect">
              <a:avLst/>
            </a:prstGeom>
            <a:noFill/>
          </p:spPr>
          <p:txBody>
            <a:bodyPr wrap="none" rtlCol="0">
              <a:spAutoFit/>
            </a:bodyPr>
            <a:lstStyle/>
            <a:p>
              <a:r>
                <a:rPr kumimoji="1" lang="en-US" altLang="ja-JP" dirty="0">
                  <a:solidFill>
                    <a:srgbClr val="FB5F80"/>
                  </a:solidFill>
                </a:rPr>
                <a:t>4.4</a:t>
              </a:r>
              <a:endParaRPr kumimoji="1" lang="ja-JP" altLang="en-US" dirty="0">
                <a:solidFill>
                  <a:srgbClr val="FB5F80"/>
                </a:solidFill>
              </a:endParaRPr>
            </a:p>
          </p:txBody>
        </p:sp>
        <p:cxnSp>
          <p:nvCxnSpPr>
            <p:cNvPr id="16" name="直線コネクタ 15">
              <a:extLst>
                <a:ext uri="{FF2B5EF4-FFF2-40B4-BE49-F238E27FC236}">
                  <a16:creationId xmlns:a16="http://schemas.microsoft.com/office/drawing/2014/main" id="{566D53D6-B1D0-4AC7-8415-C105E3B03AD4}"/>
                </a:ext>
              </a:extLst>
            </p:cNvPr>
            <p:cNvCxnSpPr/>
            <p:nvPr/>
          </p:nvCxnSpPr>
          <p:spPr>
            <a:xfrm>
              <a:off x="6179117" y="5650822"/>
              <a:ext cx="0" cy="212425"/>
            </a:xfrm>
            <a:prstGeom prst="line">
              <a:avLst/>
            </a:prstGeom>
            <a:ln w="19050">
              <a:solidFill>
                <a:srgbClr val="FB5F8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31336E9F-E7BE-4488-917F-2CBFEA0AAB0D}"/>
                </a:ext>
              </a:extLst>
            </p:cNvPr>
            <p:cNvCxnSpPr>
              <a:cxnSpLocks/>
            </p:cNvCxnSpPr>
            <p:nvPr/>
          </p:nvCxnSpPr>
          <p:spPr>
            <a:xfrm rot="5400000">
              <a:off x="5763955" y="5243216"/>
              <a:ext cx="0" cy="806687"/>
            </a:xfrm>
            <a:prstGeom prst="line">
              <a:avLst/>
            </a:prstGeom>
            <a:ln w="19050">
              <a:solidFill>
                <a:srgbClr val="FB5F8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正方形/長方形 17">
                  <a:extLst>
                    <a:ext uri="{FF2B5EF4-FFF2-40B4-BE49-F238E27FC236}">
                      <a16:creationId xmlns:a16="http://schemas.microsoft.com/office/drawing/2014/main" id="{B6018211-A6D0-4650-B52C-174A65CE3D35}"/>
                    </a:ext>
                  </a:extLst>
                </p:cNvPr>
                <p:cNvSpPr/>
                <p:nvPr/>
              </p:nvSpPr>
              <p:spPr>
                <a:xfrm>
                  <a:off x="5433278" y="4058403"/>
                  <a:ext cx="2557816" cy="67698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kumimoji="1" lang="en-US" altLang="ja-JP" b="0" i="1" smtClean="0">
                                <a:latin typeface="Cambria Math" panose="02040503050406030204" pitchFamily="18" charset="0"/>
                              </a:rPr>
                            </m:ctrlPr>
                          </m:fPr>
                          <m:num>
                            <m:r>
                              <a:rPr kumimoji="1" lang="en-US" altLang="ja-JP" b="0" i="1" smtClean="0">
                                <a:latin typeface="Cambria Math" panose="02040503050406030204" pitchFamily="18" charset="0"/>
                              </a:rPr>
                              <m:t>(</m:t>
                            </m:r>
                            <m:f>
                              <m:fPr>
                                <m:type m:val="lin"/>
                                <m:ctrlPr>
                                  <a:rPr kumimoji="1" lang="en-US" altLang="ja-JP" b="0" i="1" smtClean="0">
                                    <a:latin typeface="Cambria Math" panose="02040503050406030204" pitchFamily="18" charset="0"/>
                                  </a:rPr>
                                </m:ctrlPr>
                              </m:fPr>
                              <m:num>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𝑄</m:t>
                                    </m:r>
                                  </m:e>
                                  <m:sub>
                                    <m:r>
                                      <m:rPr>
                                        <m:sty m:val="p"/>
                                      </m:rPr>
                                      <a:rPr kumimoji="1" lang="en-US" altLang="ja-JP" b="0" i="0" smtClean="0">
                                        <a:latin typeface="Cambria Math" panose="02040503050406030204" pitchFamily="18" charset="0"/>
                                      </a:rPr>
                                      <m:t>out</m:t>
                                    </m:r>
                                  </m:sub>
                                </m:sSub>
                              </m:num>
                              <m:den>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𝜎</m:t>
                                    </m:r>
                                  </m:e>
                                  <m:sub>
                                    <m:r>
                                      <a:rPr kumimoji="1" lang="en-US" altLang="ja-JP" b="0" i="1" smtClean="0">
                                        <a:latin typeface="Cambria Math" panose="02040503050406030204" pitchFamily="18" charset="0"/>
                                      </a:rPr>
                                      <m:t>0</m:t>
                                    </m:r>
                                  </m:sub>
                                </m:sSub>
                              </m:den>
                            </m:f>
                            <m:r>
                              <a:rPr kumimoji="1" lang="en-US" altLang="ja-JP" b="0" i="1" smtClean="0">
                                <a:latin typeface="Cambria Math" panose="02040503050406030204" pitchFamily="18" charset="0"/>
                              </a:rPr>
                              <m:t>)</m:t>
                            </m:r>
                          </m:num>
                          <m:den>
                            <m:r>
                              <a:rPr kumimoji="1" lang="en-US" altLang="ja-JP" b="0" i="1" smtClean="0">
                                <a:latin typeface="Cambria Math" panose="02040503050406030204" pitchFamily="18" charset="0"/>
                              </a:rPr>
                              <m:t>(</m:t>
                            </m:r>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𝐶</m:t>
                                </m:r>
                              </m:e>
                              <m:sub>
                                <m:r>
                                  <m:rPr>
                                    <m:sty m:val="p"/>
                                  </m:rPr>
                                  <a:rPr kumimoji="1" lang="en-US" altLang="ja-JP" b="0" i="0" smtClean="0">
                                    <a:latin typeface="Cambria Math" panose="02040503050406030204" pitchFamily="18" charset="0"/>
                                  </a:rPr>
                                  <m:t>FB</m:t>
                                </m:r>
                              </m:sub>
                            </m:sSub>
                            <m:r>
                              <a:rPr kumimoji="1" lang="en-US" altLang="ja-JP" b="0" i="1" smtClean="0">
                                <a:latin typeface="Cambria Math" panose="02040503050406030204" pitchFamily="18" charset="0"/>
                              </a:rPr>
                              <m:t>/</m:t>
                            </m:r>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𝐶</m:t>
                                </m:r>
                              </m:e>
                              <m:sub>
                                <m:r>
                                  <m:rPr>
                                    <m:sty m:val="p"/>
                                  </m:rPr>
                                  <a:rPr kumimoji="1" lang="en-US" altLang="ja-JP" b="0" i="0" smtClean="0">
                                    <a:latin typeface="Cambria Math" panose="02040503050406030204" pitchFamily="18" charset="0"/>
                                  </a:rPr>
                                  <m:t>eff</m:t>
                                </m:r>
                              </m:sub>
                            </m:sSub>
                            <m:r>
                              <a:rPr kumimoji="1" lang="en-US" altLang="ja-JP" b="0" i="1" smtClean="0">
                                <a:latin typeface="Cambria Math" panose="02040503050406030204" pitchFamily="18" charset="0"/>
                              </a:rPr>
                              <m:t>)</m:t>
                            </m:r>
                          </m:den>
                        </m:f>
                        <m:r>
                          <a:rPr kumimoji="1" lang="en-US" altLang="ja-JP" i="1">
                            <a:latin typeface="Cambria Math" panose="02040503050406030204" pitchFamily="18" charset="0"/>
                          </a:rPr>
                          <m:t>=</m:t>
                        </m:r>
                        <m:r>
                          <a:rPr kumimoji="1" lang="en-US" altLang="ja-JP" b="0" i="1" smtClean="0">
                            <a:latin typeface="Cambria Math" panose="02040503050406030204" pitchFamily="18" charset="0"/>
                          </a:rPr>
                          <m:t>0.4507</m:t>
                        </m:r>
                        <m:sSub>
                          <m:sSubPr>
                            <m:ctrlPr>
                              <a:rPr kumimoji="1" lang="en-US" altLang="ja-JP" i="1">
                                <a:latin typeface="Cambria Math" panose="02040503050406030204" pitchFamily="18" charset="0"/>
                              </a:rPr>
                            </m:ctrlPr>
                          </m:sSubPr>
                          <m:e>
                            <m:r>
                              <a:rPr kumimoji="1" lang="en-US" altLang="ja-JP" i="1">
                                <a:latin typeface="Cambria Math" panose="02040503050406030204" pitchFamily="18" charset="0"/>
                              </a:rPr>
                              <m:t>𝑄</m:t>
                            </m:r>
                          </m:e>
                          <m:sub>
                            <m:r>
                              <m:rPr>
                                <m:sty m:val="p"/>
                              </m:rPr>
                              <a:rPr kumimoji="1" lang="en-US" altLang="ja-JP">
                                <a:latin typeface="Cambria Math" panose="02040503050406030204" pitchFamily="18" charset="0"/>
                              </a:rPr>
                              <m:t>in</m:t>
                            </m:r>
                          </m:sub>
                        </m:sSub>
                      </m:oMath>
                    </m:oMathPara>
                  </a14:m>
                  <a:endParaRPr lang="ja-JP" altLang="en-US" dirty="0"/>
                </a:p>
              </p:txBody>
            </p:sp>
          </mc:Choice>
          <mc:Fallback xmlns="">
            <p:sp>
              <p:nvSpPr>
                <p:cNvPr id="18" name="正方形/長方形 17">
                  <a:extLst>
                    <a:ext uri="{FF2B5EF4-FFF2-40B4-BE49-F238E27FC236}">
                      <a16:creationId xmlns:a16="http://schemas.microsoft.com/office/drawing/2014/main" id="{B6018211-A6D0-4650-B52C-174A65CE3D35}"/>
                    </a:ext>
                  </a:extLst>
                </p:cNvPr>
                <p:cNvSpPr>
                  <a:spLocks noRot="1" noChangeAspect="1" noMove="1" noResize="1" noEditPoints="1" noAdjustHandles="1" noChangeArrowheads="1" noChangeShapeType="1" noTextEdit="1"/>
                </p:cNvSpPr>
                <p:nvPr/>
              </p:nvSpPr>
              <p:spPr>
                <a:xfrm>
                  <a:off x="5433278" y="4058403"/>
                  <a:ext cx="2557816" cy="676980"/>
                </a:xfrm>
                <a:prstGeom prst="rect">
                  <a:avLst/>
                </a:prstGeom>
                <a:blipFill>
                  <a:blip r:embed="rId8"/>
                  <a:stretch>
                    <a:fillRect/>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19" name="吹き出し: 円形 18">
                <a:extLst>
                  <a:ext uri="{FF2B5EF4-FFF2-40B4-BE49-F238E27FC236}">
                    <a16:creationId xmlns:a16="http://schemas.microsoft.com/office/drawing/2014/main" id="{0278C4A0-2D8E-4E07-9BF6-FFECF974911D}"/>
                  </a:ext>
                </a:extLst>
              </p:cNvPr>
              <p:cNvSpPr/>
              <p:nvPr/>
            </p:nvSpPr>
            <p:spPr>
              <a:xfrm>
                <a:off x="5457646" y="4723135"/>
                <a:ext cx="3265733" cy="1005982"/>
              </a:xfrm>
              <a:prstGeom prst="wedgeEllipseCallout">
                <a:avLst>
                  <a:gd name="adj1" fmla="val -28826"/>
                  <a:gd name="adj2" fmla="val -118839"/>
                </a:avLst>
              </a:prstGeom>
              <a:noFill/>
              <a:ln>
                <a:solidFill>
                  <a:srgbClr val="181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a:p>
                <a:pPr algn="ctr"/>
                <a:r>
                  <a:rPr kumimoji="1" lang="ja-JP" altLang="en-US" dirty="0">
                    <a:solidFill>
                      <a:schemeClr val="tx1"/>
                    </a:solidFill>
                  </a:rPr>
                  <a:t>可視光</a:t>
                </a:r>
                <a:r>
                  <a:rPr kumimoji="1" lang="en-US" altLang="ja-JP" dirty="0">
                    <a:solidFill>
                      <a:schemeClr val="tx1"/>
                    </a:solidFill>
                  </a:rPr>
                  <a:t>(</a:t>
                </a:r>
                <a14:m>
                  <m:oMath xmlns:m="http://schemas.openxmlformats.org/officeDocument/2006/math">
                    <m:r>
                      <a:rPr kumimoji="1" lang="en-US" altLang="ja-JP" i="1">
                        <a:solidFill>
                          <a:schemeClr val="tx1"/>
                        </a:solidFill>
                        <a:latin typeface="Cambria Math" panose="02040503050406030204" pitchFamily="18" charset="0"/>
                      </a:rPr>
                      <m:t>𝜆</m:t>
                    </m:r>
                    <m:r>
                      <a:rPr kumimoji="1" lang="en-US" altLang="ja-JP" i="1">
                        <a:solidFill>
                          <a:schemeClr val="tx1"/>
                        </a:solidFill>
                        <a:latin typeface="Cambria Math" panose="02040503050406030204" pitchFamily="18" charset="0"/>
                      </a:rPr>
                      <m:t>=465</m:t>
                    </m:r>
                    <m:r>
                      <m:rPr>
                        <m:sty m:val="p"/>
                      </m:rPr>
                      <a:rPr kumimoji="1" lang="en-US" altLang="ja-JP">
                        <a:solidFill>
                          <a:schemeClr val="tx1"/>
                        </a:solidFill>
                        <a:latin typeface="Cambria Math" panose="02040503050406030204" pitchFamily="18" charset="0"/>
                      </a:rPr>
                      <m:t>nm</m:t>
                    </m:r>
                  </m:oMath>
                </a14:m>
                <a:r>
                  <a:rPr kumimoji="1" lang="en-US" altLang="ja-JP" dirty="0">
                    <a:solidFill>
                      <a:schemeClr val="tx1"/>
                    </a:solidFill>
                  </a:rPr>
                  <a:t>)</a:t>
                </a:r>
                <a:br>
                  <a:rPr kumimoji="1" lang="en-US" altLang="ja-JP" dirty="0">
                    <a:solidFill>
                      <a:schemeClr val="tx1"/>
                    </a:solidFill>
                  </a:rPr>
                </a:br>
                <a:r>
                  <a:rPr kumimoji="1" lang="en-US" altLang="ja-JP" dirty="0">
                    <a:solidFill>
                      <a:schemeClr val="tx1"/>
                    </a:solidFill>
                  </a:rPr>
                  <a:t>1</a:t>
                </a:r>
                <a:r>
                  <a:rPr kumimoji="1" lang="ja-JP" altLang="en-US" dirty="0">
                    <a:solidFill>
                      <a:schemeClr val="tx1"/>
                    </a:solidFill>
                  </a:rPr>
                  <a:t>光子に対する</a:t>
                </a:r>
                <a:r>
                  <a:rPr kumimoji="1" lang="en-US" altLang="ja-JP" dirty="0">
                    <a:solidFill>
                      <a:schemeClr val="tx1"/>
                    </a:solidFill>
                  </a:rPr>
                  <a:t>STJ</a:t>
                </a:r>
                <a:r>
                  <a:rPr kumimoji="1" lang="ja-JP" altLang="en-US" dirty="0">
                    <a:solidFill>
                      <a:schemeClr val="tx1"/>
                    </a:solidFill>
                  </a:rPr>
                  <a:t>の応答電荷量</a:t>
                </a:r>
                <a:endParaRPr kumimoji="1" lang="en-US" altLang="ja-JP" dirty="0">
                  <a:solidFill>
                    <a:schemeClr val="tx1"/>
                  </a:solidFill>
                </a:endParaRPr>
              </a:p>
              <a:p>
                <a:pPr algn="ctr"/>
                <a:endParaRPr kumimoji="1" lang="ja-JP" altLang="en-US" dirty="0">
                  <a:solidFill>
                    <a:schemeClr val="tx1"/>
                  </a:solidFill>
                </a:endParaRPr>
              </a:p>
            </p:txBody>
          </p:sp>
        </mc:Choice>
        <mc:Fallback xmlns="">
          <p:sp>
            <p:nvSpPr>
              <p:cNvPr id="19" name="吹き出し: 円形 18">
                <a:extLst>
                  <a:ext uri="{FF2B5EF4-FFF2-40B4-BE49-F238E27FC236}">
                    <a16:creationId xmlns:a16="http://schemas.microsoft.com/office/drawing/2014/main" id="{0278C4A0-2D8E-4E07-9BF6-FFECF974911D}"/>
                  </a:ext>
                </a:extLst>
              </p:cNvPr>
              <p:cNvSpPr>
                <a:spLocks noRot="1" noChangeAspect="1" noMove="1" noResize="1" noEditPoints="1" noAdjustHandles="1" noChangeArrowheads="1" noChangeShapeType="1" noTextEdit="1"/>
              </p:cNvSpPr>
              <p:nvPr/>
            </p:nvSpPr>
            <p:spPr>
              <a:xfrm>
                <a:off x="5457646" y="4723135"/>
                <a:ext cx="3265733" cy="1005982"/>
              </a:xfrm>
              <a:prstGeom prst="wedgeEllipseCallout">
                <a:avLst>
                  <a:gd name="adj1" fmla="val -28826"/>
                  <a:gd name="adj2" fmla="val -118839"/>
                </a:avLst>
              </a:prstGeom>
              <a:blipFill>
                <a:blip r:embed="rId9"/>
                <a:stretch>
                  <a:fillRect b="-1056"/>
                </a:stretch>
              </a:blipFill>
              <a:ln>
                <a:solidFill>
                  <a:srgbClr val="1818FF"/>
                </a:solidFill>
              </a:ln>
            </p:spPr>
            <p:txBody>
              <a:bodyPr/>
              <a:lstStyle/>
              <a:p>
                <a:r>
                  <a:rPr lang="ja-JP" altLang="en-US">
                    <a:noFill/>
                  </a:rPr>
                  <a:t> </a:t>
                </a:r>
              </a:p>
            </p:txBody>
          </p:sp>
        </mc:Fallback>
      </mc:AlternateContent>
    </p:spTree>
    <p:extLst>
      <p:ext uri="{BB962C8B-B14F-4D97-AF65-F5344CB8AC3E}">
        <p14:creationId xmlns:p14="http://schemas.microsoft.com/office/powerpoint/2010/main" val="34371023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1D1779-801B-4D44-9345-FC91CAF625A9}"/>
              </a:ext>
            </a:extLst>
          </p:cNvPr>
          <p:cNvSpPr>
            <a:spLocks noGrp="1"/>
          </p:cNvSpPr>
          <p:nvPr>
            <p:ph type="title"/>
          </p:nvPr>
        </p:nvSpPr>
        <p:spPr/>
        <p:txBody>
          <a:bodyPr/>
          <a:lstStyle/>
          <a:p>
            <a:r>
              <a:rPr kumimoji="1" lang="en-US" altLang="ja-JP" dirty="0"/>
              <a:t>AC</a:t>
            </a:r>
            <a:r>
              <a:rPr kumimoji="1" lang="ja-JP" altLang="en-US" dirty="0"/>
              <a:t>解析</a:t>
            </a:r>
            <a:r>
              <a:rPr kumimoji="1" lang="en-US" altLang="ja-JP" dirty="0"/>
              <a:t>(SOI-STJ5)</a:t>
            </a:r>
            <a:endParaRPr kumimoji="1" lang="ja-JP" altLang="en-US" dirty="0"/>
          </a:p>
        </p:txBody>
      </p:sp>
      <p:pic>
        <p:nvPicPr>
          <p:cNvPr id="4" name="図 3">
            <a:extLst>
              <a:ext uri="{FF2B5EF4-FFF2-40B4-BE49-F238E27FC236}">
                <a16:creationId xmlns:a16="http://schemas.microsoft.com/office/drawing/2014/main" id="{6359BABD-A782-4D26-88EA-EB6DAF1EE277}"/>
              </a:ext>
            </a:extLst>
          </p:cNvPr>
          <p:cNvPicPr>
            <a:picLocks noChangeAspect="1"/>
          </p:cNvPicPr>
          <p:nvPr/>
        </p:nvPicPr>
        <p:blipFill rotWithShape="1">
          <a:blip r:embed="rId2">
            <a:extLst>
              <a:ext uri="{28A0092B-C50C-407E-A947-70E740481C1C}">
                <a14:useLocalDpi xmlns:a14="http://schemas.microsoft.com/office/drawing/2010/main" val="0"/>
              </a:ext>
            </a:extLst>
          </a:blip>
          <a:srcRect l="40393" t="23060" r="22507" b="42585"/>
          <a:stretch/>
        </p:blipFill>
        <p:spPr>
          <a:xfrm>
            <a:off x="1" y="1307592"/>
            <a:ext cx="9144000" cy="5550408"/>
          </a:xfrm>
          <a:prstGeom prst="rect">
            <a:avLst/>
          </a:prstGeom>
        </p:spPr>
      </p:pic>
      <p:cxnSp>
        <p:nvCxnSpPr>
          <p:cNvPr id="7" name="直線コネクタ 6">
            <a:extLst>
              <a:ext uri="{FF2B5EF4-FFF2-40B4-BE49-F238E27FC236}">
                <a16:creationId xmlns:a16="http://schemas.microsoft.com/office/drawing/2014/main" id="{983371D3-309F-4DDE-9723-55A7EDC34369}"/>
              </a:ext>
            </a:extLst>
          </p:cNvPr>
          <p:cNvCxnSpPr>
            <a:cxnSpLocks/>
          </p:cNvCxnSpPr>
          <p:nvPr/>
        </p:nvCxnSpPr>
        <p:spPr>
          <a:xfrm flipV="1">
            <a:off x="6126480" y="1307592"/>
            <a:ext cx="0" cy="4810060"/>
          </a:xfrm>
          <a:prstGeom prst="line">
            <a:avLst/>
          </a:prstGeom>
          <a:ln w="38100">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FDF152E2-B258-453A-8EB9-BFB95D412846}"/>
              </a:ext>
            </a:extLst>
          </p:cNvPr>
          <p:cNvSpPr txBox="1"/>
          <p:nvPr/>
        </p:nvSpPr>
        <p:spPr>
          <a:xfrm>
            <a:off x="6126480" y="1490472"/>
            <a:ext cx="2404826" cy="923330"/>
          </a:xfrm>
          <a:prstGeom prst="rect">
            <a:avLst/>
          </a:prstGeom>
          <a:noFill/>
        </p:spPr>
        <p:txBody>
          <a:bodyPr wrap="none" rtlCol="0">
            <a:spAutoFit/>
          </a:bodyPr>
          <a:lstStyle/>
          <a:p>
            <a:r>
              <a:rPr kumimoji="1" lang="en-US" altLang="ja-JP" dirty="0">
                <a:solidFill>
                  <a:schemeClr val="accent3"/>
                </a:solidFill>
              </a:rPr>
              <a:t>1MHz</a:t>
            </a:r>
          </a:p>
          <a:p>
            <a:r>
              <a:rPr kumimoji="1" lang="ja-JP" altLang="en-US" dirty="0">
                <a:solidFill>
                  <a:schemeClr val="accent3"/>
                </a:solidFill>
              </a:rPr>
              <a:t>→増幅率</a:t>
            </a:r>
            <a:r>
              <a:rPr kumimoji="1" lang="en-US" altLang="ja-JP" dirty="0">
                <a:solidFill>
                  <a:schemeClr val="accent3"/>
                </a:solidFill>
              </a:rPr>
              <a:t>54dB(500~</a:t>
            </a:r>
            <a:r>
              <a:rPr kumimoji="1" lang="ja-JP" altLang="en-US" dirty="0">
                <a:solidFill>
                  <a:schemeClr val="accent3"/>
                </a:solidFill>
              </a:rPr>
              <a:t>倍</a:t>
            </a:r>
            <a:r>
              <a:rPr kumimoji="1" lang="en-US" altLang="ja-JP" dirty="0">
                <a:solidFill>
                  <a:schemeClr val="accent3"/>
                </a:solidFill>
              </a:rPr>
              <a:t>)</a:t>
            </a:r>
          </a:p>
          <a:p>
            <a:r>
              <a:rPr kumimoji="1" lang="ja-JP" altLang="en-US" dirty="0">
                <a:solidFill>
                  <a:schemeClr val="accent3"/>
                </a:solidFill>
              </a:rPr>
              <a:t>→位相差</a:t>
            </a:r>
            <a:r>
              <a:rPr kumimoji="1" lang="en-US" altLang="ja-JP" dirty="0">
                <a:solidFill>
                  <a:schemeClr val="accent3"/>
                </a:solidFill>
              </a:rPr>
              <a:t>100°</a:t>
            </a:r>
            <a:endParaRPr kumimoji="1" lang="ja-JP" altLang="en-US" dirty="0">
              <a:solidFill>
                <a:schemeClr val="accent3"/>
              </a:solidFill>
            </a:endParaRPr>
          </a:p>
        </p:txBody>
      </p:sp>
      <p:sp>
        <p:nvSpPr>
          <p:cNvPr id="9" name="テキスト ボックス 8">
            <a:extLst>
              <a:ext uri="{FF2B5EF4-FFF2-40B4-BE49-F238E27FC236}">
                <a16:creationId xmlns:a16="http://schemas.microsoft.com/office/drawing/2014/main" id="{21824C63-AE68-4C53-B4CF-75CE0071D065}"/>
              </a:ext>
            </a:extLst>
          </p:cNvPr>
          <p:cNvSpPr txBox="1"/>
          <p:nvPr/>
        </p:nvSpPr>
        <p:spPr>
          <a:xfrm>
            <a:off x="2539315" y="3812679"/>
            <a:ext cx="3074881" cy="923330"/>
          </a:xfrm>
          <a:prstGeom prst="rect">
            <a:avLst/>
          </a:prstGeom>
          <a:noFill/>
        </p:spPr>
        <p:txBody>
          <a:bodyPr wrap="none" rtlCol="0">
            <a:spAutoFit/>
          </a:bodyPr>
          <a:lstStyle/>
          <a:p>
            <a:r>
              <a:rPr kumimoji="1" lang="en-US" altLang="ja-JP" dirty="0" err="1">
                <a:solidFill>
                  <a:schemeClr val="accent3"/>
                </a:solidFill>
              </a:rPr>
              <a:t>openloop</a:t>
            </a:r>
            <a:r>
              <a:rPr kumimoji="1" lang="en-US" altLang="ja-JP" dirty="0">
                <a:solidFill>
                  <a:schemeClr val="accent3"/>
                </a:solidFill>
              </a:rPr>
              <a:t> gain</a:t>
            </a:r>
            <a:r>
              <a:rPr kumimoji="1" lang="ja-JP" altLang="en-US" dirty="0">
                <a:solidFill>
                  <a:schemeClr val="accent3"/>
                </a:solidFill>
              </a:rPr>
              <a:t>～</a:t>
            </a:r>
            <a:r>
              <a:rPr kumimoji="1" lang="en-US" altLang="ja-JP" dirty="0">
                <a:solidFill>
                  <a:schemeClr val="accent3"/>
                </a:solidFill>
              </a:rPr>
              <a:t>96dB</a:t>
            </a:r>
          </a:p>
          <a:p>
            <a:r>
              <a:rPr kumimoji="1" lang="ja-JP" altLang="en-US" dirty="0">
                <a:solidFill>
                  <a:schemeClr val="accent3"/>
                </a:solidFill>
              </a:rPr>
              <a:t>位相差が</a:t>
            </a:r>
            <a:r>
              <a:rPr kumimoji="1" lang="en-US" altLang="ja-JP" dirty="0">
                <a:solidFill>
                  <a:schemeClr val="accent3"/>
                </a:solidFill>
              </a:rPr>
              <a:t>180°</a:t>
            </a:r>
            <a:r>
              <a:rPr kumimoji="1" lang="ja-JP" altLang="en-US" dirty="0">
                <a:solidFill>
                  <a:schemeClr val="accent3"/>
                </a:solidFill>
              </a:rPr>
              <a:t>になる周波数</a:t>
            </a:r>
            <a:endParaRPr kumimoji="1" lang="en-US" altLang="ja-JP" dirty="0">
              <a:solidFill>
                <a:schemeClr val="accent3"/>
              </a:solidFill>
            </a:endParaRPr>
          </a:p>
          <a:p>
            <a:r>
              <a:rPr kumimoji="1" lang="ja-JP" altLang="en-US" dirty="0">
                <a:solidFill>
                  <a:schemeClr val="accent3"/>
                </a:solidFill>
              </a:rPr>
              <a:t>～</a:t>
            </a:r>
            <a:r>
              <a:rPr kumimoji="1" lang="en-US" altLang="ja-JP" dirty="0">
                <a:solidFill>
                  <a:schemeClr val="accent3"/>
                </a:solidFill>
              </a:rPr>
              <a:t>13MHz</a:t>
            </a:r>
            <a:endParaRPr kumimoji="1" lang="ja-JP" altLang="en-US" dirty="0">
              <a:solidFill>
                <a:schemeClr val="accent3"/>
              </a:solidFill>
            </a:endParaRPr>
          </a:p>
        </p:txBody>
      </p:sp>
    </p:spTree>
    <p:extLst>
      <p:ext uri="{BB962C8B-B14F-4D97-AF65-F5344CB8AC3E}">
        <p14:creationId xmlns:p14="http://schemas.microsoft.com/office/powerpoint/2010/main" val="3086472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角丸四角形 30">
            <a:extLst>
              <a:ext uri="{FF2B5EF4-FFF2-40B4-BE49-F238E27FC236}">
                <a16:creationId xmlns:a16="http://schemas.microsoft.com/office/drawing/2014/main" id="{0587AF3D-B0EB-44EC-98CB-C5F9ED2126C5}"/>
              </a:ext>
            </a:extLst>
          </p:cNvPr>
          <p:cNvSpPr/>
          <p:nvPr/>
        </p:nvSpPr>
        <p:spPr>
          <a:xfrm>
            <a:off x="2962951" y="2861367"/>
            <a:ext cx="949083" cy="379520"/>
          </a:xfrm>
          <a:prstGeom prst="roundRect">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3DF96257-5B7D-4DA0-AABA-43EAAFFD042D}"/>
                  </a:ext>
                </a:extLst>
              </p:cNvPr>
              <p:cNvSpPr txBox="1"/>
              <p:nvPr/>
            </p:nvSpPr>
            <p:spPr>
              <a:xfrm>
                <a:off x="4823197" y="2628528"/>
                <a:ext cx="3226177" cy="866071"/>
              </a:xfrm>
              <a:prstGeom prst="rect">
                <a:avLst/>
              </a:prstGeom>
              <a:noFill/>
              <a:ln w="57150">
                <a:noFill/>
              </a:ln>
            </p:spPr>
            <p:txBody>
              <a:bodyPr wrap="square" rtlCol="0">
                <a:spAutoFit/>
              </a:bodyPr>
              <a:lstStyle/>
              <a:p>
                <a:pPr/>
                <a:r>
                  <a:rPr kumimoji="1" lang="ja-JP" altLang="en-US" sz="1600">
                    <a:solidFill>
                      <a:schemeClr val="accent1"/>
                    </a:solidFill>
                  </a:rPr>
                  <a:t>すでに精度よく測定されている。</a:t>
                </a:r>
                <a:br>
                  <a:rPr kumimoji="1" lang="en-US" altLang="ja-JP" sz="1600" dirty="0">
                    <a:solidFill>
                      <a:schemeClr val="accent1"/>
                    </a:solidFill>
                  </a:rPr>
                </a:br>
                <a14:m>
                  <m:oMathPara xmlns:m="http://schemas.openxmlformats.org/officeDocument/2006/math">
                    <m:oMathParaPr>
                      <m:jc m:val="centerGroup"/>
                    </m:oMathParaPr>
                    <m:oMath xmlns:m="http://schemas.openxmlformats.org/officeDocument/2006/math">
                      <m:d>
                        <m:dPr>
                          <m:begChr m:val="|"/>
                          <m:endChr m:val="|"/>
                          <m:ctrlPr>
                            <a:rPr kumimoji="1" lang="en-US" altLang="ja-JP" sz="1600" b="0" i="1" smtClean="0">
                              <a:solidFill>
                                <a:schemeClr val="accent1"/>
                              </a:solidFill>
                              <a:latin typeface="Cambria Math" panose="02040503050406030204" pitchFamily="18" charset="0"/>
                            </a:rPr>
                          </m:ctrlPr>
                        </m:dPr>
                        <m:e>
                          <m:r>
                            <m:rPr>
                              <m:sty m:val="p"/>
                            </m:rPr>
                            <a:rPr kumimoji="1" lang="en-US" altLang="ja-JP" sz="1600" b="0" i="0" smtClean="0">
                              <a:solidFill>
                                <a:schemeClr val="accent1"/>
                              </a:solidFill>
                              <a:latin typeface="Cambria Math" panose="02040503050406030204" pitchFamily="18" charset="0"/>
                            </a:rPr>
                            <m:t>Δ</m:t>
                          </m:r>
                          <m:sSubSup>
                            <m:sSubSupPr>
                              <m:ctrlPr>
                                <a:rPr kumimoji="1" lang="en-US" altLang="ja-JP" sz="1600" b="0" i="1" smtClean="0">
                                  <a:solidFill>
                                    <a:schemeClr val="accent1"/>
                                  </a:solidFill>
                                  <a:latin typeface="Cambria Math" panose="02040503050406030204" pitchFamily="18" charset="0"/>
                                </a:rPr>
                              </m:ctrlPr>
                            </m:sSubSupPr>
                            <m:e>
                              <m:r>
                                <a:rPr kumimoji="1" lang="en-US" altLang="ja-JP" sz="1600" b="0" i="1" smtClean="0">
                                  <a:solidFill>
                                    <a:schemeClr val="accent1"/>
                                  </a:solidFill>
                                  <a:latin typeface="Cambria Math" panose="02040503050406030204" pitchFamily="18" charset="0"/>
                                </a:rPr>
                                <m:t>𝑚</m:t>
                              </m:r>
                            </m:e>
                            <m:sub>
                              <m:r>
                                <a:rPr kumimoji="1" lang="en-US" altLang="ja-JP" sz="1600" b="0" i="1" smtClean="0">
                                  <a:solidFill>
                                    <a:schemeClr val="accent1"/>
                                  </a:solidFill>
                                  <a:latin typeface="Cambria Math" panose="02040503050406030204" pitchFamily="18" charset="0"/>
                                </a:rPr>
                                <m:t>32</m:t>
                              </m:r>
                            </m:sub>
                            <m:sup>
                              <m:r>
                                <a:rPr kumimoji="1" lang="en-US" altLang="ja-JP" sz="1600" b="0" i="1" smtClean="0">
                                  <a:solidFill>
                                    <a:schemeClr val="accent1"/>
                                  </a:solidFill>
                                  <a:latin typeface="Cambria Math" panose="02040503050406030204" pitchFamily="18" charset="0"/>
                                </a:rPr>
                                <m:t>2</m:t>
                              </m:r>
                            </m:sup>
                          </m:sSubSup>
                        </m:e>
                      </m:d>
                      <m:r>
                        <a:rPr kumimoji="1" lang="en-US" altLang="ja-JP" sz="1600" b="0" i="1" smtClean="0">
                          <a:solidFill>
                            <a:schemeClr val="accent1"/>
                          </a:solidFill>
                          <a:latin typeface="Cambria Math" panose="02040503050406030204" pitchFamily="18" charset="0"/>
                        </a:rPr>
                        <m:t>=</m:t>
                      </m:r>
                      <m:d>
                        <m:dPr>
                          <m:ctrlPr>
                            <a:rPr kumimoji="1" lang="en-US" altLang="ja-JP" sz="1600" b="0" i="1" smtClean="0">
                              <a:solidFill>
                                <a:schemeClr val="accent1"/>
                              </a:solidFill>
                              <a:latin typeface="Cambria Math" panose="02040503050406030204" pitchFamily="18" charset="0"/>
                            </a:rPr>
                          </m:ctrlPr>
                        </m:dPr>
                        <m:e>
                          <m:r>
                            <a:rPr kumimoji="1" lang="en-US" altLang="ja-JP" sz="1600" b="0" i="1" smtClean="0">
                              <a:solidFill>
                                <a:schemeClr val="accent1"/>
                              </a:solidFill>
                              <a:latin typeface="Cambria Math" panose="02040503050406030204" pitchFamily="18" charset="0"/>
                            </a:rPr>
                            <m:t>2.44±0.06</m:t>
                          </m:r>
                        </m:e>
                      </m:d>
                      <m:r>
                        <a:rPr kumimoji="1" lang="en-US" altLang="ja-JP" sz="1600" b="0" i="1" smtClean="0">
                          <a:solidFill>
                            <a:schemeClr val="accent1"/>
                          </a:solidFill>
                          <a:latin typeface="Cambria Math" panose="02040503050406030204" pitchFamily="18" charset="0"/>
                        </a:rPr>
                        <m:t>×</m:t>
                      </m:r>
                      <m:sSup>
                        <m:sSupPr>
                          <m:ctrlPr>
                            <a:rPr kumimoji="1" lang="en-US" altLang="ja-JP" sz="1600" b="0" i="1" smtClean="0">
                              <a:solidFill>
                                <a:schemeClr val="accent1"/>
                              </a:solidFill>
                              <a:latin typeface="Cambria Math" panose="02040503050406030204" pitchFamily="18" charset="0"/>
                            </a:rPr>
                          </m:ctrlPr>
                        </m:sSupPr>
                        <m:e>
                          <m:r>
                            <a:rPr kumimoji="1" lang="en-US" altLang="ja-JP" sz="1600" b="0" i="1" smtClean="0">
                              <a:solidFill>
                                <a:schemeClr val="accent1"/>
                              </a:solidFill>
                              <a:latin typeface="Cambria Math" panose="02040503050406030204" pitchFamily="18" charset="0"/>
                            </a:rPr>
                            <m:t>10</m:t>
                          </m:r>
                        </m:e>
                        <m:sup>
                          <m:r>
                            <a:rPr kumimoji="1" lang="en-US" altLang="ja-JP" sz="1600" b="0" i="1" smtClean="0">
                              <a:solidFill>
                                <a:schemeClr val="accent1"/>
                              </a:solidFill>
                              <a:latin typeface="Cambria Math" panose="02040503050406030204" pitchFamily="18" charset="0"/>
                            </a:rPr>
                            <m:t>−3</m:t>
                          </m:r>
                        </m:sup>
                      </m:sSup>
                      <m:r>
                        <a:rPr kumimoji="1" lang="en-US" altLang="ja-JP" sz="1600" b="0" i="1" smtClean="0">
                          <a:solidFill>
                            <a:schemeClr val="accent1"/>
                          </a:solidFill>
                          <a:latin typeface="Cambria Math" panose="02040503050406030204" pitchFamily="18" charset="0"/>
                        </a:rPr>
                        <m:t> </m:t>
                      </m:r>
                      <m:sSup>
                        <m:sSupPr>
                          <m:ctrlPr>
                            <a:rPr kumimoji="1" lang="en-US" altLang="ja-JP" sz="1600" b="0" i="1" smtClean="0">
                              <a:solidFill>
                                <a:schemeClr val="accent1"/>
                              </a:solidFill>
                              <a:latin typeface="Cambria Math" panose="02040503050406030204" pitchFamily="18" charset="0"/>
                            </a:rPr>
                          </m:ctrlPr>
                        </m:sSupPr>
                        <m:e>
                          <m:r>
                            <m:rPr>
                              <m:sty m:val="p"/>
                            </m:rPr>
                            <a:rPr kumimoji="1" lang="en-US" altLang="ja-JP" sz="1600" b="0" i="0" smtClean="0">
                              <a:solidFill>
                                <a:schemeClr val="accent1"/>
                              </a:solidFill>
                              <a:latin typeface="Cambria Math" panose="02040503050406030204" pitchFamily="18" charset="0"/>
                            </a:rPr>
                            <m:t>eV</m:t>
                          </m:r>
                        </m:e>
                        <m:sup>
                          <m:r>
                            <a:rPr kumimoji="1" lang="en-US" altLang="ja-JP" sz="1600" b="0" i="0" smtClean="0">
                              <a:solidFill>
                                <a:schemeClr val="accent1"/>
                              </a:solidFill>
                              <a:latin typeface="Cambria Math" panose="02040503050406030204" pitchFamily="18" charset="0"/>
                            </a:rPr>
                            <m:t>2</m:t>
                          </m:r>
                        </m:sup>
                      </m:sSup>
                    </m:oMath>
                  </m:oMathPara>
                </a14:m>
                <a:endParaRPr kumimoji="1" lang="en-US" altLang="ja-JP" sz="1600" b="0" dirty="0">
                  <a:solidFill>
                    <a:schemeClr val="accent1"/>
                  </a:solidFill>
                </a:endParaRPr>
              </a:p>
              <a:p>
                <a:pPr/>
                <a14:m>
                  <m:oMathPara xmlns:m="http://schemas.openxmlformats.org/officeDocument/2006/math">
                    <m:oMathParaPr>
                      <m:jc m:val="centerGroup"/>
                    </m:oMathParaPr>
                    <m:oMath xmlns:m="http://schemas.openxmlformats.org/officeDocument/2006/math">
                      <m:r>
                        <m:rPr>
                          <m:sty m:val="p"/>
                        </m:rPr>
                        <a:rPr kumimoji="1" lang="en-US" altLang="ja-JP" sz="1600">
                          <a:solidFill>
                            <a:schemeClr val="accent1"/>
                          </a:solidFill>
                          <a:latin typeface="Cambria Math" panose="02040503050406030204" pitchFamily="18" charset="0"/>
                        </a:rPr>
                        <m:t>Δ</m:t>
                      </m:r>
                      <m:sSubSup>
                        <m:sSubSupPr>
                          <m:ctrlPr>
                            <a:rPr kumimoji="1" lang="en-US" altLang="ja-JP" sz="1600" i="1">
                              <a:solidFill>
                                <a:schemeClr val="accent1"/>
                              </a:solidFill>
                              <a:latin typeface="Cambria Math" panose="02040503050406030204" pitchFamily="18" charset="0"/>
                            </a:rPr>
                          </m:ctrlPr>
                        </m:sSubSupPr>
                        <m:e>
                          <m:r>
                            <a:rPr kumimoji="1" lang="en-US" altLang="ja-JP" sz="1600" i="1">
                              <a:solidFill>
                                <a:schemeClr val="accent1"/>
                              </a:solidFill>
                              <a:latin typeface="Cambria Math" panose="02040503050406030204" pitchFamily="18" charset="0"/>
                            </a:rPr>
                            <m:t>𝑚</m:t>
                          </m:r>
                        </m:e>
                        <m:sub>
                          <m:r>
                            <a:rPr kumimoji="1" lang="en-US" altLang="ja-JP" sz="1600" i="1">
                              <a:solidFill>
                                <a:schemeClr val="accent1"/>
                              </a:solidFill>
                              <a:latin typeface="Cambria Math" panose="02040503050406030204" pitchFamily="18" charset="0"/>
                            </a:rPr>
                            <m:t>21</m:t>
                          </m:r>
                        </m:sub>
                        <m:sup>
                          <m:r>
                            <a:rPr kumimoji="1" lang="en-US" altLang="ja-JP" sz="1600" i="1">
                              <a:solidFill>
                                <a:schemeClr val="accent1"/>
                              </a:solidFill>
                              <a:latin typeface="Cambria Math" panose="02040503050406030204" pitchFamily="18" charset="0"/>
                            </a:rPr>
                            <m:t>2</m:t>
                          </m:r>
                        </m:sup>
                      </m:sSubSup>
                      <m:r>
                        <a:rPr kumimoji="1" lang="en-US" altLang="ja-JP" sz="1600" b="0" i="1" smtClean="0">
                          <a:solidFill>
                            <a:schemeClr val="accent1"/>
                          </a:solidFill>
                          <a:latin typeface="Cambria Math" panose="02040503050406030204" pitchFamily="18" charset="0"/>
                        </a:rPr>
                        <m:t>=</m:t>
                      </m:r>
                      <m:d>
                        <m:dPr>
                          <m:ctrlPr>
                            <a:rPr kumimoji="1" lang="en-US" altLang="ja-JP" sz="1600" b="0" i="1" smtClean="0">
                              <a:solidFill>
                                <a:schemeClr val="accent1"/>
                              </a:solidFill>
                              <a:latin typeface="Cambria Math" panose="02040503050406030204" pitchFamily="18" charset="0"/>
                            </a:rPr>
                          </m:ctrlPr>
                        </m:dPr>
                        <m:e>
                          <m:r>
                            <a:rPr kumimoji="1" lang="en-US" altLang="ja-JP" sz="1600" b="0" i="1" smtClean="0">
                              <a:solidFill>
                                <a:schemeClr val="accent1"/>
                              </a:solidFill>
                              <a:latin typeface="Cambria Math" panose="02040503050406030204" pitchFamily="18" charset="0"/>
                            </a:rPr>
                            <m:t>7.52±0.18</m:t>
                          </m:r>
                        </m:e>
                      </m:d>
                      <m:r>
                        <a:rPr kumimoji="1" lang="en-US" altLang="ja-JP" sz="1600" b="0" i="1" smtClean="0">
                          <a:solidFill>
                            <a:schemeClr val="accent1"/>
                          </a:solidFill>
                          <a:latin typeface="Cambria Math" panose="02040503050406030204" pitchFamily="18" charset="0"/>
                        </a:rPr>
                        <m:t>×</m:t>
                      </m:r>
                      <m:sSup>
                        <m:sSupPr>
                          <m:ctrlPr>
                            <a:rPr kumimoji="1" lang="en-US" altLang="ja-JP" sz="1600" b="0" i="1" smtClean="0">
                              <a:solidFill>
                                <a:schemeClr val="accent1"/>
                              </a:solidFill>
                              <a:latin typeface="Cambria Math" panose="02040503050406030204" pitchFamily="18" charset="0"/>
                            </a:rPr>
                          </m:ctrlPr>
                        </m:sSupPr>
                        <m:e>
                          <m:r>
                            <a:rPr kumimoji="1" lang="en-US" altLang="ja-JP" sz="1600" b="0" i="1" smtClean="0">
                              <a:solidFill>
                                <a:schemeClr val="accent1"/>
                              </a:solidFill>
                              <a:latin typeface="Cambria Math" panose="02040503050406030204" pitchFamily="18" charset="0"/>
                            </a:rPr>
                            <m:t>10</m:t>
                          </m:r>
                        </m:e>
                        <m:sup>
                          <m:r>
                            <a:rPr kumimoji="1" lang="en-US" altLang="ja-JP" sz="1600" b="0" i="1" smtClean="0">
                              <a:solidFill>
                                <a:schemeClr val="accent1"/>
                              </a:solidFill>
                              <a:latin typeface="Cambria Math" panose="02040503050406030204" pitchFamily="18" charset="0"/>
                            </a:rPr>
                            <m:t>−5</m:t>
                          </m:r>
                        </m:sup>
                      </m:sSup>
                      <m:r>
                        <a:rPr kumimoji="1" lang="en-US" altLang="ja-JP" sz="1600" b="0" i="1" smtClean="0">
                          <a:solidFill>
                            <a:schemeClr val="accent1"/>
                          </a:solidFill>
                          <a:latin typeface="Cambria Math" panose="02040503050406030204" pitchFamily="18" charset="0"/>
                        </a:rPr>
                        <m:t> </m:t>
                      </m:r>
                      <m:sSup>
                        <m:sSupPr>
                          <m:ctrlPr>
                            <a:rPr kumimoji="1" lang="en-US" altLang="ja-JP" sz="1600" b="0" i="1" smtClean="0">
                              <a:solidFill>
                                <a:schemeClr val="accent1"/>
                              </a:solidFill>
                              <a:latin typeface="Cambria Math" panose="02040503050406030204" pitchFamily="18" charset="0"/>
                            </a:rPr>
                          </m:ctrlPr>
                        </m:sSupPr>
                        <m:e>
                          <m:r>
                            <m:rPr>
                              <m:sty m:val="p"/>
                            </m:rPr>
                            <a:rPr kumimoji="1" lang="en-US" altLang="ja-JP" sz="1600" b="0" i="0" smtClean="0">
                              <a:solidFill>
                                <a:schemeClr val="accent1"/>
                              </a:solidFill>
                              <a:latin typeface="Cambria Math" panose="02040503050406030204" pitchFamily="18" charset="0"/>
                            </a:rPr>
                            <m:t>eV</m:t>
                          </m:r>
                        </m:e>
                        <m:sup>
                          <m:r>
                            <a:rPr kumimoji="1" lang="en-US" altLang="ja-JP" sz="1600" b="0" i="0" smtClean="0">
                              <a:solidFill>
                                <a:schemeClr val="accent1"/>
                              </a:solidFill>
                              <a:latin typeface="Cambria Math" panose="02040503050406030204" pitchFamily="18" charset="0"/>
                            </a:rPr>
                            <m:t>2</m:t>
                          </m:r>
                        </m:sup>
                      </m:sSup>
                    </m:oMath>
                  </m:oMathPara>
                </a14:m>
                <a:endParaRPr kumimoji="1" lang="ja-JP" altLang="en-US" dirty="0">
                  <a:solidFill>
                    <a:schemeClr val="accent1"/>
                  </a:solidFill>
                </a:endParaRPr>
              </a:p>
            </p:txBody>
          </p:sp>
        </mc:Choice>
        <mc:Fallback xmlns="">
          <p:sp>
            <p:nvSpPr>
              <p:cNvPr id="32" name="テキスト ボックス 31">
                <a:extLst>
                  <a:ext uri="{FF2B5EF4-FFF2-40B4-BE49-F238E27FC236}">
                    <a16:creationId xmlns:a16="http://schemas.microsoft.com/office/drawing/2014/main" id="{3DF96257-5B7D-4DA0-AABA-43EAAFFD042D}"/>
                  </a:ext>
                </a:extLst>
              </p:cNvPr>
              <p:cNvSpPr txBox="1">
                <a:spLocks noRot="1" noChangeAspect="1" noMove="1" noResize="1" noEditPoints="1" noAdjustHandles="1" noChangeArrowheads="1" noChangeShapeType="1" noTextEdit="1"/>
              </p:cNvSpPr>
              <p:nvPr/>
            </p:nvSpPr>
            <p:spPr>
              <a:xfrm>
                <a:off x="4823197" y="2628528"/>
                <a:ext cx="3226177" cy="866071"/>
              </a:xfrm>
              <a:prstGeom prst="rect">
                <a:avLst/>
              </a:prstGeom>
              <a:blipFill>
                <a:blip r:embed="rId3"/>
                <a:stretch>
                  <a:fillRect l="-784" t="-4348" r="-784" b="-4348"/>
                </a:stretch>
              </a:blipFill>
              <a:ln w="57150">
                <a:noFill/>
              </a:ln>
            </p:spPr>
            <p:txBody>
              <a:bodyPr/>
              <a:lstStyle/>
              <a:p>
                <a:r>
                  <a:rPr lang="ja-JP" altLang="en-US">
                    <a:noFill/>
                  </a:rPr>
                  <a:t> </a:t>
                </a:r>
              </a:p>
            </p:txBody>
          </p:sp>
        </mc:Fallback>
      </mc:AlternateContent>
      <p:sp>
        <p:nvSpPr>
          <p:cNvPr id="2" name="タイトル 1">
            <a:extLst>
              <a:ext uri="{FF2B5EF4-FFF2-40B4-BE49-F238E27FC236}">
                <a16:creationId xmlns:a16="http://schemas.microsoft.com/office/drawing/2014/main" id="{90EC5615-0A2A-49D6-92E0-BCFBC0799F82}"/>
              </a:ext>
            </a:extLst>
          </p:cNvPr>
          <p:cNvSpPr>
            <a:spLocks noGrp="1"/>
          </p:cNvSpPr>
          <p:nvPr>
            <p:ph type="title"/>
          </p:nvPr>
        </p:nvSpPr>
        <p:spPr/>
        <p:txBody>
          <a:bodyPr/>
          <a:lstStyle/>
          <a:p>
            <a:r>
              <a:rPr kumimoji="1" lang="ja-JP" altLang="en-US"/>
              <a:t>ニュートリノの崩壊</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FB6F6BF3-B5D7-4551-AED7-8F8D027DCC9E}"/>
                  </a:ext>
                </a:extLst>
              </p:cNvPr>
              <p:cNvSpPr>
                <a:spLocks noGrp="1"/>
              </p:cNvSpPr>
              <p:nvPr>
                <p:ph idx="1"/>
              </p:nvPr>
            </p:nvSpPr>
            <p:spPr>
              <a:xfrm>
                <a:off x="316642" y="1282049"/>
                <a:ext cx="8130735" cy="4769397"/>
              </a:xfrm>
            </p:spPr>
            <p:txBody>
              <a:bodyPr>
                <a:normAutofit/>
              </a:bodyPr>
              <a:lstStyle/>
              <a:p>
                <a:r>
                  <a:rPr lang="ja-JP" altLang="en-US"/>
                  <a:t>ニュートリノが質量を持つなら、重いニュートリノは</a:t>
                </a:r>
                <a:br>
                  <a:rPr lang="en-US" altLang="ja-JP" dirty="0"/>
                </a:br>
                <a:r>
                  <a:rPr lang="ja-JP" altLang="en-US"/>
                  <a:t>軽いニュートリノへ光子を伴って二体崩壊する。</a:t>
                </a:r>
                <a:endParaRPr lang="en-US" altLang="ja-JP" dirty="0"/>
              </a:p>
              <a:p>
                <a:pPr lvl="1">
                  <a:buFont typeface="Wingdings" panose="05000000000000000000" pitchFamily="2" charset="2"/>
                  <a:buChar char="Ø"/>
                </a:pPr>
                <a:r>
                  <a:rPr lang="ja-JP" altLang="en-US"/>
                  <a:t>崩壊光のエネルギー</a:t>
                </a:r>
                <a:endParaRPr lang="en-US" altLang="ja-JP" dirty="0"/>
              </a:p>
              <a:p>
                <a:pPr marL="324000" lvl="1" indent="0">
                  <a:buNone/>
                </a:pPr>
                <a:r>
                  <a:rPr lang="en-US" altLang="ja-JP" dirty="0"/>
                  <a:t>				</a:t>
                </a:r>
                <a14:m>
                  <m:oMath xmlns:m="http://schemas.openxmlformats.org/officeDocument/2006/math">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𝐸</m:t>
                        </m:r>
                      </m:e>
                      <m:sub>
                        <m:r>
                          <a:rPr lang="en-US" altLang="ja-JP" sz="2400" i="1">
                            <a:latin typeface="Cambria Math" panose="02040503050406030204" pitchFamily="18" charset="0"/>
                          </a:rPr>
                          <m:t>𝛾</m:t>
                        </m:r>
                      </m:sub>
                    </m:sSub>
                    <m:r>
                      <a:rPr lang="en-US" altLang="ja-JP" sz="2400" i="1">
                        <a:latin typeface="Cambria Math" panose="02040503050406030204" pitchFamily="18" charset="0"/>
                      </a:rPr>
                      <m:t>=</m:t>
                    </m:r>
                    <m:f>
                      <m:fPr>
                        <m:ctrlPr>
                          <a:rPr lang="en-US" altLang="ja-JP" sz="2400" i="1">
                            <a:latin typeface="Cambria Math" panose="02040503050406030204" pitchFamily="18" charset="0"/>
                          </a:rPr>
                        </m:ctrlPr>
                      </m:fPr>
                      <m:num>
                        <m:d>
                          <m:dPr>
                            <m:begChr m:val="|"/>
                            <m:endChr m:val="|"/>
                            <m:ctrlPr>
                              <a:rPr lang="en-US" altLang="ja-JP" sz="2400" i="1">
                                <a:latin typeface="Cambria Math" panose="02040503050406030204" pitchFamily="18" charset="0"/>
                              </a:rPr>
                            </m:ctrlPr>
                          </m:dPr>
                          <m:e>
                            <m:sSubSup>
                              <m:sSubSupPr>
                                <m:ctrlPr>
                                  <a:rPr lang="en-US" altLang="ja-JP" sz="2400" i="1">
                                    <a:latin typeface="Cambria Math" panose="02040503050406030204" pitchFamily="18" charset="0"/>
                                  </a:rPr>
                                </m:ctrlPr>
                              </m:sSubSupPr>
                              <m:e>
                                <m:r>
                                  <a:rPr lang="en-US" altLang="ja-JP" sz="2400" i="1">
                                    <a:latin typeface="Cambria Math" panose="02040503050406030204" pitchFamily="18" charset="0"/>
                                  </a:rPr>
                                  <m:t>𝑚</m:t>
                                </m:r>
                              </m:e>
                              <m:sub>
                                <m:r>
                                  <a:rPr lang="en-US" altLang="ja-JP" sz="2400" b="0" i="1" smtClean="0">
                                    <a:latin typeface="Cambria Math" panose="02040503050406030204" pitchFamily="18" charset="0"/>
                                  </a:rPr>
                                  <m:t>𝑖</m:t>
                                </m:r>
                              </m:sub>
                              <m:sup>
                                <m:r>
                                  <a:rPr lang="en-US" altLang="ja-JP" sz="2400" i="1">
                                    <a:latin typeface="Cambria Math" panose="02040503050406030204" pitchFamily="18" charset="0"/>
                                  </a:rPr>
                                  <m:t>2</m:t>
                                </m:r>
                              </m:sup>
                            </m:sSubSup>
                            <m:r>
                              <a:rPr lang="en-US" altLang="ja-JP" sz="2400" i="1">
                                <a:latin typeface="Cambria Math" panose="02040503050406030204" pitchFamily="18" charset="0"/>
                              </a:rPr>
                              <m:t>−</m:t>
                            </m:r>
                            <m:sSubSup>
                              <m:sSubSupPr>
                                <m:ctrlPr>
                                  <a:rPr lang="en-US" altLang="ja-JP" sz="2400" i="1">
                                    <a:latin typeface="Cambria Math" panose="02040503050406030204" pitchFamily="18" charset="0"/>
                                  </a:rPr>
                                </m:ctrlPr>
                              </m:sSubSupPr>
                              <m:e>
                                <m:r>
                                  <a:rPr lang="en-US" altLang="ja-JP" sz="2400" i="1">
                                    <a:latin typeface="Cambria Math" panose="02040503050406030204" pitchFamily="18" charset="0"/>
                                  </a:rPr>
                                  <m:t>𝑚</m:t>
                                </m:r>
                              </m:e>
                              <m:sub>
                                <m:r>
                                  <a:rPr lang="en-US" altLang="ja-JP" sz="2400" b="0" i="1" smtClean="0">
                                    <a:latin typeface="Cambria Math" panose="02040503050406030204" pitchFamily="18" charset="0"/>
                                  </a:rPr>
                                  <m:t>𝑗</m:t>
                                </m:r>
                              </m:sub>
                              <m:sup>
                                <m:r>
                                  <a:rPr lang="en-US" altLang="ja-JP" sz="2400" i="1">
                                    <a:latin typeface="Cambria Math" panose="02040503050406030204" pitchFamily="18" charset="0"/>
                                  </a:rPr>
                                  <m:t>2</m:t>
                                </m:r>
                              </m:sup>
                            </m:sSubSup>
                          </m:e>
                        </m:d>
                      </m:num>
                      <m:den>
                        <m:r>
                          <a:rPr lang="en-US" altLang="ja-JP" sz="2400" i="1">
                            <a:latin typeface="Cambria Math" panose="02040503050406030204" pitchFamily="18" charset="0"/>
                          </a:rPr>
                          <m:t>2</m:t>
                        </m:r>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𝑚</m:t>
                            </m:r>
                          </m:e>
                          <m:sub>
                            <m:r>
                              <a:rPr lang="en-US" altLang="ja-JP" sz="2400" b="0" i="1" smtClean="0">
                                <a:latin typeface="Cambria Math" panose="02040503050406030204" pitchFamily="18" charset="0"/>
                              </a:rPr>
                              <m:t>𝑖</m:t>
                            </m:r>
                          </m:sub>
                        </m:sSub>
                      </m:den>
                    </m:f>
                  </m:oMath>
                </a14:m>
                <a:endParaRPr lang="en-US" altLang="ja-JP" sz="2000" dirty="0"/>
              </a:p>
              <a:p>
                <a:pPr marL="324000" lvl="1" indent="0">
                  <a:buNone/>
                </a:pPr>
                <a:endParaRPr lang="en-US" altLang="ja-JP" dirty="0"/>
              </a:p>
              <a:p>
                <a:pPr marL="324000" lvl="1" indent="0">
                  <a:buNone/>
                </a:pPr>
                <a:endParaRPr lang="en-US" altLang="ja-JP" dirty="0"/>
              </a:p>
              <a:p>
                <a:pPr lvl="1">
                  <a:buFont typeface="Wingdings" panose="05000000000000000000" pitchFamily="2" charset="2"/>
                  <a:buChar char="Ø"/>
                </a:pP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𝑚</m:t>
                        </m:r>
                      </m:e>
                      <m:sub>
                        <m:r>
                          <a:rPr lang="en-US" altLang="ja-JP" i="1">
                            <a:latin typeface="Cambria Math" panose="02040503050406030204" pitchFamily="18" charset="0"/>
                          </a:rPr>
                          <m:t>1</m:t>
                        </m:r>
                      </m:sub>
                    </m:sSub>
                    <m:r>
                      <a:rPr lang="en-US" altLang="ja-JP" i="1">
                        <a:latin typeface="Cambria Math" panose="02040503050406030204" pitchFamily="18" charset="0"/>
                      </a:rPr>
                      <m:t>≪</m:t>
                    </m:r>
                    <m:sSub>
                      <m:sSubPr>
                        <m:ctrlPr>
                          <a:rPr lang="en-US" altLang="ja-JP" i="1">
                            <a:latin typeface="Cambria Math" panose="02040503050406030204" pitchFamily="18" charset="0"/>
                          </a:rPr>
                        </m:ctrlPr>
                      </m:sSubPr>
                      <m:e>
                        <m:r>
                          <a:rPr lang="en-US" altLang="ja-JP" i="1">
                            <a:latin typeface="Cambria Math" panose="02040503050406030204" pitchFamily="18" charset="0"/>
                          </a:rPr>
                          <m:t>𝑚</m:t>
                        </m:r>
                      </m:e>
                      <m:sub>
                        <m:r>
                          <a:rPr lang="en-US" altLang="ja-JP" i="1">
                            <a:latin typeface="Cambria Math" panose="02040503050406030204" pitchFamily="18" charset="0"/>
                          </a:rPr>
                          <m:t>2</m:t>
                        </m:r>
                      </m:sub>
                    </m:sSub>
                    <m:r>
                      <a:rPr lang="en-US" altLang="ja-JP" i="1">
                        <a:latin typeface="Cambria Math" panose="02040503050406030204" pitchFamily="18" charset="0"/>
                      </a:rPr>
                      <m:t>&lt;</m:t>
                    </m:r>
                    <m:sSub>
                      <m:sSubPr>
                        <m:ctrlPr>
                          <a:rPr lang="en-US" altLang="ja-JP" i="1">
                            <a:latin typeface="Cambria Math" panose="02040503050406030204" pitchFamily="18" charset="0"/>
                          </a:rPr>
                        </m:ctrlPr>
                      </m:sSubPr>
                      <m:e>
                        <m:r>
                          <a:rPr lang="en-US" altLang="ja-JP" i="1">
                            <a:latin typeface="Cambria Math" panose="02040503050406030204" pitchFamily="18" charset="0"/>
                          </a:rPr>
                          <m:t>𝑚</m:t>
                        </m:r>
                      </m:e>
                      <m:sub>
                        <m:r>
                          <a:rPr lang="en-US" altLang="ja-JP" i="1">
                            <a:latin typeface="Cambria Math" panose="02040503050406030204" pitchFamily="18" charset="0"/>
                          </a:rPr>
                          <m:t>3</m:t>
                        </m:r>
                      </m:sub>
                    </m:sSub>
                    <m:r>
                      <a:rPr lang="en-US" altLang="ja-JP" b="0" i="1" smtClean="0">
                        <a:latin typeface="Cambria Math" panose="02040503050406030204" pitchFamily="18" charset="0"/>
                      </a:rPr>
                      <m:t>,  </m:t>
                    </m:r>
                    <m:sSub>
                      <m:sSubPr>
                        <m:ctrlPr>
                          <a:rPr lang="en-US" altLang="ja-JP" i="1">
                            <a:latin typeface="Cambria Math" panose="02040503050406030204" pitchFamily="18" charset="0"/>
                          </a:rPr>
                        </m:ctrlPr>
                      </m:sSubPr>
                      <m:e>
                        <m:r>
                          <a:rPr lang="en-US" altLang="ja-JP" i="1">
                            <a:latin typeface="Cambria Math" panose="02040503050406030204" pitchFamily="18" charset="0"/>
                          </a:rPr>
                          <m:t>𝑚</m:t>
                        </m:r>
                      </m:e>
                      <m:sub>
                        <m:r>
                          <a:rPr lang="en-US" altLang="ja-JP" i="1">
                            <a:latin typeface="Cambria Math" panose="02040503050406030204" pitchFamily="18" charset="0"/>
                          </a:rPr>
                          <m:t>3</m:t>
                        </m:r>
                      </m:sub>
                    </m:sSub>
                    <m:r>
                      <a:rPr lang="en-US" altLang="ja-JP" i="1">
                        <a:latin typeface="Cambria Math" panose="02040503050406030204" pitchFamily="18" charset="0"/>
                      </a:rPr>
                      <m:t>=50</m:t>
                    </m:r>
                    <m:r>
                      <a:rPr lang="en-US" altLang="ja-JP" b="0" i="0" smtClean="0">
                        <a:latin typeface="Cambria Math" panose="02040503050406030204" pitchFamily="18" charset="0"/>
                      </a:rPr>
                      <m:t> </m:t>
                    </m:r>
                    <m:r>
                      <m:rPr>
                        <m:sty m:val="p"/>
                      </m:rPr>
                      <a:rPr lang="en-US" altLang="ja-JP">
                        <a:latin typeface="Cambria Math" panose="02040503050406030204" pitchFamily="18" charset="0"/>
                      </a:rPr>
                      <m:t>meV</m:t>
                    </m:r>
                    <m:r>
                      <a:rPr lang="en-US" altLang="ja-JP" b="0" i="0" smtClean="0">
                        <a:latin typeface="Cambria Math" panose="02040503050406030204" pitchFamily="18" charset="0"/>
                      </a:rPr>
                      <m:t>,  </m:t>
                    </m:r>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m</m:t>
                        </m:r>
                      </m:e>
                      <m:sub>
                        <m:r>
                          <a:rPr lang="en-US" altLang="ja-JP" b="0" i="0" smtClean="0">
                            <a:latin typeface="Cambria Math" panose="02040503050406030204" pitchFamily="18" charset="0"/>
                          </a:rPr>
                          <m:t>2</m:t>
                        </m:r>
                      </m:sub>
                    </m:sSub>
                    <m:r>
                      <a:rPr lang="en-US" altLang="ja-JP" b="0" i="0" smtClean="0">
                        <a:latin typeface="Cambria Math" panose="02040503050406030204" pitchFamily="18" charset="0"/>
                      </a:rPr>
                      <m:t>=10 </m:t>
                    </m:r>
                    <m:r>
                      <m:rPr>
                        <m:sty m:val="p"/>
                      </m:rPr>
                      <a:rPr lang="en-US" altLang="ja-JP" b="0" i="0" smtClean="0">
                        <a:latin typeface="Cambria Math" panose="02040503050406030204" pitchFamily="18" charset="0"/>
                      </a:rPr>
                      <m:t>meV</m:t>
                    </m:r>
                  </m:oMath>
                </a14:m>
                <a:br>
                  <a:rPr lang="en-US" altLang="ja-JP" dirty="0"/>
                </a:br>
                <a:r>
                  <a:rPr lang="ja-JP" altLang="en-US"/>
                  <a:t>を</a:t>
                </a:r>
                <a:r>
                  <a:rPr lang="ja-JP" altLang="en-US" dirty="0"/>
                  <a:t>仮定</a:t>
                </a:r>
                <a:r>
                  <a:rPr lang="ja-JP" altLang="en-US"/>
                  <a:t>すると予想される崩壊光のエネルギーは</a:t>
                </a:r>
                <a:br>
                  <a:rPr lang="en-US" altLang="ja-JP" dirty="0"/>
                </a:br>
                <a:r>
                  <a:rPr lang="en-US" altLang="ja-JP" dirty="0"/>
                  <a:t>	</a:t>
                </a:r>
                <a14:m>
                  <m:oMath xmlns:m="http://schemas.openxmlformats.org/officeDocument/2006/math">
                    <m:sSub>
                      <m:sSubPr>
                        <m:ctrlPr>
                          <a:rPr lang="en-US" altLang="ja-JP" sz="2000" i="1" smtClean="0">
                            <a:solidFill>
                              <a:srgbClr val="FB5F80"/>
                            </a:solidFill>
                            <a:latin typeface="Cambria Math" panose="02040503050406030204" pitchFamily="18" charset="0"/>
                          </a:rPr>
                        </m:ctrlPr>
                      </m:sSubPr>
                      <m:e>
                        <m:r>
                          <a:rPr lang="en-US" altLang="ja-JP" sz="2000" i="1">
                            <a:solidFill>
                              <a:srgbClr val="FB5F80"/>
                            </a:solidFill>
                            <a:latin typeface="Cambria Math" panose="02040503050406030204" pitchFamily="18" charset="0"/>
                          </a:rPr>
                          <m:t>𝐸</m:t>
                        </m:r>
                      </m:e>
                      <m:sub>
                        <m:r>
                          <a:rPr lang="en-US" altLang="ja-JP" sz="2000" i="1">
                            <a:solidFill>
                              <a:srgbClr val="FB5F80"/>
                            </a:solidFill>
                            <a:latin typeface="Cambria Math" panose="02040503050406030204" pitchFamily="18" charset="0"/>
                          </a:rPr>
                          <m:t>𝛾</m:t>
                        </m:r>
                      </m:sub>
                    </m:sSub>
                    <m:d>
                      <m:dPr>
                        <m:ctrlPr>
                          <a:rPr lang="en-US" altLang="ja-JP" sz="2000" b="0" i="1" smtClean="0">
                            <a:solidFill>
                              <a:srgbClr val="FB5F80"/>
                            </a:solidFill>
                            <a:latin typeface="Cambria Math" panose="02040503050406030204" pitchFamily="18" charset="0"/>
                          </a:rPr>
                        </m:ctrlPr>
                      </m:dPr>
                      <m:e>
                        <m:sSub>
                          <m:sSubPr>
                            <m:ctrlPr>
                              <a:rPr lang="en-US" altLang="ja-JP" sz="2000" b="0" i="1" smtClean="0">
                                <a:solidFill>
                                  <a:srgbClr val="FB5F80"/>
                                </a:solidFill>
                                <a:latin typeface="Cambria Math" panose="02040503050406030204" pitchFamily="18" charset="0"/>
                              </a:rPr>
                            </m:ctrlPr>
                          </m:sSubPr>
                          <m:e>
                            <m:r>
                              <a:rPr lang="en-US" altLang="ja-JP" sz="2000" b="0" i="1" smtClean="0">
                                <a:solidFill>
                                  <a:srgbClr val="FB5F80"/>
                                </a:solidFill>
                                <a:latin typeface="Cambria Math" panose="02040503050406030204" pitchFamily="18" charset="0"/>
                              </a:rPr>
                              <m:t>𝜈</m:t>
                            </m:r>
                          </m:e>
                          <m:sub>
                            <m:r>
                              <a:rPr lang="en-US" altLang="ja-JP" sz="2000" b="0" i="1" smtClean="0">
                                <a:solidFill>
                                  <a:srgbClr val="FB5F80"/>
                                </a:solidFill>
                                <a:latin typeface="Cambria Math" panose="02040503050406030204" pitchFamily="18" charset="0"/>
                              </a:rPr>
                              <m:t>3</m:t>
                            </m:r>
                          </m:sub>
                        </m:sSub>
                        <m:r>
                          <a:rPr lang="en-US" altLang="ja-JP" sz="2000" b="0" i="1" smtClean="0">
                            <a:solidFill>
                              <a:srgbClr val="FB5F80"/>
                            </a:solidFill>
                            <a:latin typeface="Cambria Math" panose="02040503050406030204" pitchFamily="18" charset="0"/>
                          </a:rPr>
                          <m:t>→</m:t>
                        </m:r>
                        <m:sSub>
                          <m:sSubPr>
                            <m:ctrlPr>
                              <a:rPr lang="en-US" altLang="ja-JP" sz="2000" b="0" i="1" smtClean="0">
                                <a:solidFill>
                                  <a:srgbClr val="FB5F80"/>
                                </a:solidFill>
                                <a:latin typeface="Cambria Math" panose="02040503050406030204" pitchFamily="18" charset="0"/>
                              </a:rPr>
                            </m:ctrlPr>
                          </m:sSubPr>
                          <m:e>
                            <m:r>
                              <a:rPr lang="en-US" altLang="ja-JP" sz="2000" b="0" i="1" smtClean="0">
                                <a:solidFill>
                                  <a:srgbClr val="FB5F80"/>
                                </a:solidFill>
                                <a:latin typeface="Cambria Math" panose="02040503050406030204" pitchFamily="18" charset="0"/>
                              </a:rPr>
                              <m:t>𝜈</m:t>
                            </m:r>
                          </m:e>
                          <m:sub>
                            <m:r>
                              <a:rPr lang="en-US" altLang="ja-JP" sz="2000" b="0" i="1" smtClean="0">
                                <a:solidFill>
                                  <a:srgbClr val="FB5F80"/>
                                </a:solidFill>
                                <a:latin typeface="Cambria Math" panose="02040503050406030204" pitchFamily="18" charset="0"/>
                              </a:rPr>
                              <m:t>2</m:t>
                            </m:r>
                          </m:sub>
                        </m:sSub>
                        <m:r>
                          <a:rPr lang="en-US" altLang="ja-JP" sz="2000" b="0" i="1" smtClean="0">
                            <a:solidFill>
                              <a:srgbClr val="FB5F80"/>
                            </a:solidFill>
                            <a:latin typeface="Cambria Math" panose="02040503050406030204" pitchFamily="18" charset="0"/>
                          </a:rPr>
                          <m:t>+</m:t>
                        </m:r>
                        <m:r>
                          <a:rPr lang="en-US" altLang="ja-JP" sz="2000" b="0" i="1" smtClean="0">
                            <a:solidFill>
                              <a:srgbClr val="FB5F80"/>
                            </a:solidFill>
                            <a:latin typeface="Cambria Math" panose="02040503050406030204" pitchFamily="18" charset="0"/>
                          </a:rPr>
                          <m:t>𝛾</m:t>
                        </m:r>
                      </m:e>
                    </m:d>
                    <m:r>
                      <a:rPr lang="en-US" altLang="ja-JP" sz="2000" i="1">
                        <a:solidFill>
                          <a:srgbClr val="FB5F80"/>
                        </a:solidFill>
                        <a:latin typeface="Cambria Math" panose="02040503050406030204" pitchFamily="18" charset="0"/>
                      </a:rPr>
                      <m:t>=2</m:t>
                    </m:r>
                    <m:r>
                      <a:rPr lang="en-US" altLang="ja-JP" sz="2000" b="0" i="0" smtClean="0">
                        <a:solidFill>
                          <a:srgbClr val="FB5F80"/>
                        </a:solidFill>
                        <a:latin typeface="Cambria Math" panose="02040503050406030204" pitchFamily="18" charset="0"/>
                      </a:rPr>
                      <m:t>4 </m:t>
                    </m:r>
                    <m:r>
                      <m:rPr>
                        <m:sty m:val="p"/>
                      </m:rPr>
                      <a:rPr lang="en-US" altLang="ja-JP" sz="2000">
                        <a:solidFill>
                          <a:srgbClr val="FB5F80"/>
                        </a:solidFill>
                        <a:latin typeface="Cambria Math" panose="02040503050406030204" pitchFamily="18" charset="0"/>
                      </a:rPr>
                      <m:t>meV</m:t>
                    </m:r>
                    <m:r>
                      <a:rPr lang="en-US" altLang="ja-JP" sz="2000">
                        <a:solidFill>
                          <a:srgbClr val="FB5F80"/>
                        </a:solidFill>
                        <a:latin typeface="Cambria Math" panose="02040503050406030204" pitchFamily="18" charset="0"/>
                      </a:rPr>
                      <m:t> </m:t>
                    </m:r>
                    <m:d>
                      <m:dPr>
                        <m:ctrlPr>
                          <a:rPr lang="en-US" altLang="ja-JP" sz="2000" i="1">
                            <a:solidFill>
                              <a:srgbClr val="FB5F80"/>
                            </a:solidFill>
                            <a:latin typeface="Cambria Math" panose="02040503050406030204" pitchFamily="18" charset="0"/>
                          </a:rPr>
                        </m:ctrlPr>
                      </m:dPr>
                      <m:e>
                        <m:r>
                          <a:rPr lang="en-US" altLang="ja-JP" sz="2000" i="1">
                            <a:solidFill>
                              <a:srgbClr val="FB5F80"/>
                            </a:solidFill>
                            <a:latin typeface="Cambria Math" panose="02040503050406030204" pitchFamily="18" charset="0"/>
                          </a:rPr>
                          <m:t>𝜆</m:t>
                        </m:r>
                        <m:r>
                          <m:rPr>
                            <m:nor/>
                          </m:rPr>
                          <a:rPr lang="en-US" altLang="ja-JP" sz="2000" dirty="0">
                            <a:solidFill>
                              <a:srgbClr val="FB5F80"/>
                            </a:solidFill>
                          </a:rPr>
                          <m:t>=</m:t>
                        </m:r>
                        <m:r>
                          <m:rPr>
                            <m:nor/>
                          </m:rPr>
                          <a:rPr lang="en-US" altLang="ja-JP" sz="2000" dirty="0">
                            <a:solidFill>
                              <a:srgbClr val="FB5F80"/>
                            </a:solidFill>
                            <a:latin typeface="Times New Roman" panose="02020603050405020304" pitchFamily="18" charset="0"/>
                            <a:cs typeface="Times New Roman" panose="02020603050405020304" pitchFamily="18" charset="0"/>
                          </a:rPr>
                          <m:t>5</m:t>
                        </m:r>
                        <m:r>
                          <a:rPr lang="en-US" altLang="ja-JP" sz="2000" b="0" i="0" dirty="0" smtClean="0">
                            <a:solidFill>
                              <a:srgbClr val="FB5F80"/>
                            </a:solidFill>
                            <a:latin typeface="Cambria Math" panose="02040503050406030204" pitchFamily="18" charset="0"/>
                            <a:cs typeface="Times New Roman" panose="02020603050405020304" pitchFamily="18" charset="0"/>
                          </a:rPr>
                          <m:t>1</m:t>
                        </m:r>
                        <m:r>
                          <m:rPr>
                            <m:sty m:val="p"/>
                          </m:rPr>
                          <a:rPr lang="en-US" altLang="ja-JP" sz="2000">
                            <a:solidFill>
                              <a:srgbClr val="FB5F80"/>
                            </a:solidFill>
                            <a:latin typeface="Cambria Math" panose="02040503050406030204" pitchFamily="18" charset="0"/>
                          </a:rPr>
                          <m:t>μm</m:t>
                        </m:r>
                      </m:e>
                    </m:d>
                  </m:oMath>
                </a14:m>
                <a:br>
                  <a:rPr kumimoji="1" lang="en-US" altLang="ja-JP" sz="1600" dirty="0"/>
                </a:br>
                <a:r>
                  <a:rPr lang="en-US" altLang="ja-JP" dirty="0"/>
                  <a:t>	</a:t>
                </a:r>
                <a14:m>
                  <m:oMath xmlns:m="http://schemas.openxmlformats.org/officeDocument/2006/math">
                    <m:sSub>
                      <m:sSubPr>
                        <m:ctrlPr>
                          <a:rPr lang="en-US" altLang="ja-JP" sz="2000" i="1">
                            <a:solidFill>
                              <a:srgbClr val="FB5F80"/>
                            </a:solidFill>
                            <a:latin typeface="Cambria Math" panose="02040503050406030204" pitchFamily="18" charset="0"/>
                          </a:rPr>
                        </m:ctrlPr>
                      </m:sSubPr>
                      <m:e>
                        <m:r>
                          <a:rPr lang="en-US" altLang="ja-JP" sz="2000" i="1">
                            <a:solidFill>
                              <a:srgbClr val="FB5F80"/>
                            </a:solidFill>
                            <a:latin typeface="Cambria Math" panose="02040503050406030204" pitchFamily="18" charset="0"/>
                          </a:rPr>
                          <m:t>𝐸</m:t>
                        </m:r>
                      </m:e>
                      <m:sub>
                        <m:r>
                          <a:rPr lang="en-US" altLang="ja-JP" sz="2000" i="1">
                            <a:solidFill>
                              <a:srgbClr val="FB5F80"/>
                            </a:solidFill>
                            <a:latin typeface="Cambria Math" panose="02040503050406030204" pitchFamily="18" charset="0"/>
                          </a:rPr>
                          <m:t>𝛾</m:t>
                        </m:r>
                      </m:sub>
                    </m:sSub>
                    <m:d>
                      <m:dPr>
                        <m:ctrlPr>
                          <a:rPr lang="en-US" altLang="ja-JP" sz="2000" i="1">
                            <a:solidFill>
                              <a:srgbClr val="FB5F80"/>
                            </a:solidFill>
                            <a:latin typeface="Cambria Math" panose="02040503050406030204" pitchFamily="18" charset="0"/>
                          </a:rPr>
                        </m:ctrlPr>
                      </m:dPr>
                      <m:e>
                        <m:sSub>
                          <m:sSubPr>
                            <m:ctrlPr>
                              <a:rPr lang="en-US" altLang="ja-JP" sz="2000" i="1">
                                <a:solidFill>
                                  <a:srgbClr val="FB5F80"/>
                                </a:solidFill>
                                <a:latin typeface="Cambria Math" panose="02040503050406030204" pitchFamily="18" charset="0"/>
                              </a:rPr>
                            </m:ctrlPr>
                          </m:sSubPr>
                          <m:e>
                            <m:r>
                              <a:rPr lang="en-US" altLang="ja-JP" sz="2000" i="1">
                                <a:solidFill>
                                  <a:srgbClr val="FB5F80"/>
                                </a:solidFill>
                                <a:latin typeface="Cambria Math" panose="02040503050406030204" pitchFamily="18" charset="0"/>
                              </a:rPr>
                              <m:t>𝜈</m:t>
                            </m:r>
                          </m:e>
                          <m:sub>
                            <m:r>
                              <a:rPr lang="en-US" altLang="ja-JP" sz="2000" b="0" i="1" smtClean="0">
                                <a:solidFill>
                                  <a:srgbClr val="FB5F80"/>
                                </a:solidFill>
                                <a:latin typeface="Cambria Math" panose="02040503050406030204" pitchFamily="18" charset="0"/>
                              </a:rPr>
                              <m:t>2</m:t>
                            </m:r>
                          </m:sub>
                        </m:sSub>
                        <m:r>
                          <a:rPr lang="en-US" altLang="ja-JP" sz="2000" i="1">
                            <a:solidFill>
                              <a:srgbClr val="FB5F80"/>
                            </a:solidFill>
                            <a:latin typeface="Cambria Math" panose="02040503050406030204" pitchFamily="18" charset="0"/>
                          </a:rPr>
                          <m:t>→</m:t>
                        </m:r>
                        <m:sSub>
                          <m:sSubPr>
                            <m:ctrlPr>
                              <a:rPr lang="en-US" altLang="ja-JP" sz="2000" i="1">
                                <a:solidFill>
                                  <a:srgbClr val="FB5F80"/>
                                </a:solidFill>
                                <a:latin typeface="Cambria Math" panose="02040503050406030204" pitchFamily="18" charset="0"/>
                              </a:rPr>
                            </m:ctrlPr>
                          </m:sSubPr>
                          <m:e>
                            <m:r>
                              <a:rPr lang="en-US" altLang="ja-JP" sz="2000" i="1">
                                <a:solidFill>
                                  <a:srgbClr val="FB5F80"/>
                                </a:solidFill>
                                <a:latin typeface="Cambria Math" panose="02040503050406030204" pitchFamily="18" charset="0"/>
                              </a:rPr>
                              <m:t>𝜈</m:t>
                            </m:r>
                          </m:e>
                          <m:sub>
                            <m:r>
                              <a:rPr lang="en-US" altLang="ja-JP" sz="2000" b="0" i="1" smtClean="0">
                                <a:solidFill>
                                  <a:srgbClr val="FB5F80"/>
                                </a:solidFill>
                                <a:latin typeface="Cambria Math" panose="02040503050406030204" pitchFamily="18" charset="0"/>
                              </a:rPr>
                              <m:t>1</m:t>
                            </m:r>
                          </m:sub>
                        </m:sSub>
                        <m:r>
                          <a:rPr lang="en-US" altLang="ja-JP" sz="2000" i="1">
                            <a:solidFill>
                              <a:srgbClr val="FB5F80"/>
                            </a:solidFill>
                            <a:latin typeface="Cambria Math" panose="02040503050406030204" pitchFamily="18" charset="0"/>
                          </a:rPr>
                          <m:t>+</m:t>
                        </m:r>
                        <m:r>
                          <a:rPr lang="en-US" altLang="ja-JP" sz="2000" i="1">
                            <a:solidFill>
                              <a:srgbClr val="FB5F80"/>
                            </a:solidFill>
                            <a:latin typeface="Cambria Math" panose="02040503050406030204" pitchFamily="18" charset="0"/>
                          </a:rPr>
                          <m:t>𝛾</m:t>
                        </m:r>
                      </m:e>
                    </m:d>
                    <m:r>
                      <a:rPr lang="en-US" altLang="ja-JP" sz="2000" i="1">
                        <a:solidFill>
                          <a:srgbClr val="FB5F80"/>
                        </a:solidFill>
                        <a:latin typeface="Cambria Math" panose="02040503050406030204" pitchFamily="18" charset="0"/>
                      </a:rPr>
                      <m:t>=</m:t>
                    </m:r>
                    <m:r>
                      <a:rPr lang="en-US" altLang="ja-JP" sz="2000" b="0" i="0" smtClean="0">
                        <a:solidFill>
                          <a:srgbClr val="FB5F80"/>
                        </a:solidFill>
                        <a:latin typeface="Cambria Math" panose="02040503050406030204" pitchFamily="18" charset="0"/>
                      </a:rPr>
                      <m:t>6</m:t>
                    </m:r>
                    <m:r>
                      <a:rPr lang="en-US" altLang="ja-JP" sz="2000">
                        <a:solidFill>
                          <a:srgbClr val="FB5F80"/>
                        </a:solidFill>
                        <a:latin typeface="Cambria Math" panose="02040503050406030204" pitchFamily="18" charset="0"/>
                      </a:rPr>
                      <m:t> </m:t>
                    </m:r>
                    <m:r>
                      <m:rPr>
                        <m:sty m:val="p"/>
                      </m:rPr>
                      <a:rPr lang="en-US" altLang="ja-JP" sz="2000">
                        <a:solidFill>
                          <a:srgbClr val="FB5F80"/>
                        </a:solidFill>
                        <a:latin typeface="Cambria Math" panose="02040503050406030204" pitchFamily="18" charset="0"/>
                      </a:rPr>
                      <m:t>meV</m:t>
                    </m:r>
                    <m:r>
                      <a:rPr lang="en-US" altLang="ja-JP" sz="2000">
                        <a:solidFill>
                          <a:srgbClr val="FB5F80"/>
                        </a:solidFill>
                        <a:latin typeface="Cambria Math" panose="02040503050406030204" pitchFamily="18" charset="0"/>
                      </a:rPr>
                      <m:t>    </m:t>
                    </m:r>
                    <m:d>
                      <m:dPr>
                        <m:ctrlPr>
                          <a:rPr lang="en-US" altLang="ja-JP" sz="2000" i="1">
                            <a:solidFill>
                              <a:srgbClr val="FB5F80"/>
                            </a:solidFill>
                            <a:latin typeface="Cambria Math" panose="02040503050406030204" pitchFamily="18" charset="0"/>
                          </a:rPr>
                        </m:ctrlPr>
                      </m:dPr>
                      <m:e>
                        <m:r>
                          <a:rPr lang="en-US" altLang="ja-JP" sz="2000" i="1">
                            <a:solidFill>
                              <a:srgbClr val="FB5F80"/>
                            </a:solidFill>
                            <a:latin typeface="Cambria Math" panose="02040503050406030204" pitchFamily="18" charset="0"/>
                          </a:rPr>
                          <m:t>𝜆</m:t>
                        </m:r>
                        <m:r>
                          <m:rPr>
                            <m:nor/>
                          </m:rPr>
                          <a:rPr lang="en-US" altLang="ja-JP" sz="2000" dirty="0">
                            <a:solidFill>
                              <a:srgbClr val="FB5F80"/>
                            </a:solidFill>
                          </a:rPr>
                          <m:t>=</m:t>
                        </m:r>
                        <m:r>
                          <m:rPr>
                            <m:nor/>
                          </m:rPr>
                          <a:rPr lang="en-US" altLang="ja-JP" sz="2000" b="0" i="0" dirty="0" smtClean="0">
                            <a:solidFill>
                              <a:srgbClr val="FB5F80"/>
                            </a:solidFill>
                          </a:rPr>
                          <m:t>208</m:t>
                        </m:r>
                        <m:r>
                          <m:rPr>
                            <m:sty m:val="p"/>
                          </m:rPr>
                          <a:rPr lang="en-US" altLang="ja-JP" sz="2000">
                            <a:solidFill>
                              <a:srgbClr val="FB5F80"/>
                            </a:solidFill>
                            <a:latin typeface="Cambria Math" panose="02040503050406030204" pitchFamily="18" charset="0"/>
                          </a:rPr>
                          <m:t>μm</m:t>
                        </m:r>
                      </m:e>
                    </m:d>
                  </m:oMath>
                </a14:m>
                <a:endParaRPr kumimoji="1" lang="en-US" altLang="ja-JP" dirty="0"/>
              </a:p>
            </p:txBody>
          </p:sp>
        </mc:Choice>
        <mc:Fallback xmlns="">
          <p:sp>
            <p:nvSpPr>
              <p:cNvPr id="3" name="コンテンツ プレースホルダー 2">
                <a:extLst>
                  <a:ext uri="{FF2B5EF4-FFF2-40B4-BE49-F238E27FC236}">
                    <a16:creationId xmlns:a16="http://schemas.microsoft.com/office/drawing/2014/main" id="{FB6F6BF3-B5D7-4551-AED7-8F8D027DCC9E}"/>
                  </a:ext>
                </a:extLst>
              </p:cNvPr>
              <p:cNvSpPr>
                <a:spLocks noGrp="1" noRot="1" noChangeAspect="1" noMove="1" noResize="1" noEditPoints="1" noAdjustHandles="1" noChangeArrowheads="1" noChangeShapeType="1" noTextEdit="1"/>
              </p:cNvSpPr>
              <p:nvPr>
                <p:ph idx="1"/>
              </p:nvPr>
            </p:nvSpPr>
            <p:spPr>
              <a:xfrm>
                <a:off x="316642" y="1282049"/>
                <a:ext cx="8130735" cy="4769397"/>
              </a:xfrm>
              <a:blipFill>
                <a:blip r:embed="rId4"/>
                <a:stretch>
                  <a:fillRect l="-312"/>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531C8CB0-BE05-437E-849D-033B4B9E9F3F}"/>
              </a:ext>
            </a:extLst>
          </p:cNvPr>
          <p:cNvSpPr>
            <a:spLocks noGrp="1"/>
          </p:cNvSpPr>
          <p:nvPr>
            <p:ph type="sldNum" sz="quarter" idx="12"/>
          </p:nvPr>
        </p:nvSpPr>
        <p:spPr/>
        <p:txBody>
          <a:bodyPr/>
          <a:lstStyle/>
          <a:p>
            <a:fld id="{D57F1E4F-1CFF-5643-939E-217C01CDF565}" type="slidenum">
              <a:rPr lang="en-US" smtClean="0"/>
              <a:pPr/>
              <a:t>5</a:t>
            </a:fld>
            <a:endParaRPr lang="en-US" dirty="0"/>
          </a:p>
        </p:txBody>
      </p:sp>
      <p:cxnSp>
        <p:nvCxnSpPr>
          <p:cNvPr id="29" name="直線矢印コネクタ 28">
            <a:extLst>
              <a:ext uri="{FF2B5EF4-FFF2-40B4-BE49-F238E27FC236}">
                <a16:creationId xmlns:a16="http://schemas.microsoft.com/office/drawing/2014/main" id="{31641390-6EC5-48AF-8684-7CA2961AFE6D}"/>
              </a:ext>
            </a:extLst>
          </p:cNvPr>
          <p:cNvCxnSpPr>
            <a:cxnSpLocks/>
            <a:stCxn id="31" idx="3"/>
            <a:endCxn id="30" idx="1"/>
          </p:cNvCxnSpPr>
          <p:nvPr/>
        </p:nvCxnSpPr>
        <p:spPr>
          <a:xfrm>
            <a:off x="3912034" y="3051127"/>
            <a:ext cx="902662" cy="319"/>
          </a:xfrm>
          <a:prstGeom prst="straightConnector1">
            <a:avLst/>
          </a:prstGeom>
          <a:ln w="57150">
            <a:solidFill>
              <a:srgbClr val="B9FB43"/>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0" name="角丸四角形 26">
            <a:extLst>
              <a:ext uri="{FF2B5EF4-FFF2-40B4-BE49-F238E27FC236}">
                <a16:creationId xmlns:a16="http://schemas.microsoft.com/office/drawing/2014/main" id="{93CAF05B-50A6-49BB-9A51-A325DD6C1998}"/>
              </a:ext>
            </a:extLst>
          </p:cNvPr>
          <p:cNvSpPr/>
          <p:nvPr/>
        </p:nvSpPr>
        <p:spPr>
          <a:xfrm>
            <a:off x="4814696" y="2628529"/>
            <a:ext cx="3234678" cy="845834"/>
          </a:xfrm>
          <a:prstGeom prst="roundRect">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F4BAE5AC-91BB-4639-AFCC-5C6FD3306977}"/>
              </a:ext>
            </a:extLst>
          </p:cNvPr>
          <p:cNvSpPr txBox="1"/>
          <p:nvPr/>
        </p:nvSpPr>
        <p:spPr>
          <a:xfrm>
            <a:off x="1624283" y="3581463"/>
            <a:ext cx="5349757" cy="830997"/>
          </a:xfrm>
          <a:prstGeom prst="rect">
            <a:avLst/>
          </a:prstGeom>
          <a:noFill/>
        </p:spPr>
        <p:txBody>
          <a:bodyPr wrap="square" rtlCol="0">
            <a:spAutoFit/>
          </a:bodyPr>
          <a:lstStyle/>
          <a:p>
            <a:r>
              <a:rPr kumimoji="1" lang="ja-JP" altLang="en-US" sz="2400">
                <a:solidFill>
                  <a:schemeClr val="accent2"/>
                </a:solidFill>
              </a:rPr>
              <a:t>このエネルギーを測定すれば、</a:t>
            </a:r>
            <a:r>
              <a:rPr kumimoji="1" lang="ja-JP" altLang="en-US" sz="2400">
                <a:solidFill>
                  <a:srgbClr val="FF8524"/>
                </a:solidFill>
              </a:rPr>
              <a:t>ニュートリノの質量を決定出来る。</a:t>
            </a:r>
            <a:endParaRPr kumimoji="1" lang="ja-JP" altLang="en-US" sz="2400" dirty="0">
              <a:solidFill>
                <a:srgbClr val="FF8524"/>
              </a:solidFill>
            </a:endParaRPr>
          </a:p>
        </p:txBody>
      </p:sp>
      <p:sp>
        <p:nvSpPr>
          <p:cNvPr id="42" name="下矢印 10">
            <a:extLst>
              <a:ext uri="{FF2B5EF4-FFF2-40B4-BE49-F238E27FC236}">
                <a16:creationId xmlns:a16="http://schemas.microsoft.com/office/drawing/2014/main" id="{1A4A0EB2-6FE2-42CA-8278-C50B2668AA08}"/>
              </a:ext>
            </a:extLst>
          </p:cNvPr>
          <p:cNvSpPr/>
          <p:nvPr/>
        </p:nvSpPr>
        <p:spPr>
          <a:xfrm rot="16200000">
            <a:off x="879163" y="3599927"/>
            <a:ext cx="537298" cy="719925"/>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a:extLst>
              <a:ext uri="{FF2B5EF4-FFF2-40B4-BE49-F238E27FC236}">
                <a16:creationId xmlns:a16="http://schemas.microsoft.com/office/drawing/2014/main" id="{D2A53647-6098-7E4F-BCF5-0AD72CB8AD6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399902" y="5086340"/>
            <a:ext cx="3784144" cy="1930212"/>
          </a:xfrm>
          <a:prstGeom prst="rect">
            <a:avLst/>
          </a:prstGeom>
        </p:spPr>
      </p:pic>
      <p:sp>
        <p:nvSpPr>
          <p:cNvPr id="48" name="テキスト ボックス 47">
            <a:extLst>
              <a:ext uri="{FF2B5EF4-FFF2-40B4-BE49-F238E27FC236}">
                <a16:creationId xmlns:a16="http://schemas.microsoft.com/office/drawing/2014/main" id="{25FF8007-93A8-6A4A-AD71-FAFC0290CAA8}"/>
              </a:ext>
            </a:extLst>
          </p:cNvPr>
          <p:cNvSpPr txBox="1"/>
          <p:nvPr/>
        </p:nvSpPr>
        <p:spPr>
          <a:xfrm>
            <a:off x="1624283" y="5787621"/>
            <a:ext cx="5349757" cy="830997"/>
          </a:xfrm>
          <a:prstGeom prst="rect">
            <a:avLst/>
          </a:prstGeom>
          <a:noFill/>
        </p:spPr>
        <p:txBody>
          <a:bodyPr wrap="square" rtlCol="0">
            <a:spAutoFit/>
          </a:bodyPr>
          <a:lstStyle/>
          <a:p>
            <a:r>
              <a:rPr kumimoji="1" lang="ja-JP" altLang="en-US" sz="2400">
                <a:solidFill>
                  <a:schemeClr val="accent2"/>
                </a:solidFill>
              </a:rPr>
              <a:t>半導体検出器では測定不可能、</a:t>
            </a:r>
            <a:br>
              <a:rPr kumimoji="1" lang="en-US" altLang="ja-JP" sz="2400" dirty="0">
                <a:solidFill>
                  <a:schemeClr val="accent2"/>
                </a:solidFill>
              </a:rPr>
            </a:br>
            <a:r>
              <a:rPr kumimoji="1" lang="en-US" altLang="ja-JP" sz="2400" dirty="0">
                <a:solidFill>
                  <a:srgbClr val="FF8524"/>
                </a:solidFill>
              </a:rPr>
              <a:t>STJ</a:t>
            </a:r>
            <a:r>
              <a:rPr kumimoji="1" lang="ja-JP" altLang="en-US" sz="2400">
                <a:solidFill>
                  <a:srgbClr val="FF8524"/>
                </a:solidFill>
              </a:rPr>
              <a:t>検出器を使用。</a:t>
            </a:r>
            <a:endParaRPr kumimoji="1" lang="ja-JP" altLang="en-US" sz="2400" dirty="0">
              <a:solidFill>
                <a:srgbClr val="FF8524"/>
              </a:solidFill>
            </a:endParaRPr>
          </a:p>
        </p:txBody>
      </p:sp>
      <p:sp>
        <p:nvSpPr>
          <p:cNvPr id="49" name="下矢印 10">
            <a:extLst>
              <a:ext uri="{FF2B5EF4-FFF2-40B4-BE49-F238E27FC236}">
                <a16:creationId xmlns:a16="http://schemas.microsoft.com/office/drawing/2014/main" id="{78FE40D7-C593-074A-ADCF-C1E95454B1EB}"/>
              </a:ext>
            </a:extLst>
          </p:cNvPr>
          <p:cNvSpPr/>
          <p:nvPr/>
        </p:nvSpPr>
        <p:spPr>
          <a:xfrm rot="16200000">
            <a:off x="879163" y="5806085"/>
            <a:ext cx="537298" cy="719925"/>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018478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1D1779-801B-4D44-9345-FC91CAF625A9}"/>
              </a:ext>
            </a:extLst>
          </p:cNvPr>
          <p:cNvSpPr>
            <a:spLocks noGrp="1"/>
          </p:cNvSpPr>
          <p:nvPr>
            <p:ph type="title"/>
          </p:nvPr>
        </p:nvSpPr>
        <p:spPr/>
        <p:txBody>
          <a:bodyPr/>
          <a:lstStyle/>
          <a:p>
            <a:r>
              <a:rPr kumimoji="1" lang="en-US" altLang="ja-JP" dirty="0"/>
              <a:t>AC</a:t>
            </a:r>
            <a:r>
              <a:rPr kumimoji="1" lang="ja-JP" altLang="en-US" dirty="0"/>
              <a:t>解析</a:t>
            </a:r>
            <a:r>
              <a:rPr kumimoji="1" lang="en-US" altLang="ja-JP" dirty="0"/>
              <a:t>(SOI-STJ6)</a:t>
            </a:r>
            <a:endParaRPr kumimoji="1" lang="ja-JP" altLang="en-US" dirty="0"/>
          </a:p>
        </p:txBody>
      </p:sp>
      <p:pic>
        <p:nvPicPr>
          <p:cNvPr id="4" name="図 3">
            <a:extLst>
              <a:ext uri="{FF2B5EF4-FFF2-40B4-BE49-F238E27FC236}">
                <a16:creationId xmlns:a16="http://schemas.microsoft.com/office/drawing/2014/main" id="{6359BABD-A782-4D26-88EA-EB6DAF1EE277}"/>
              </a:ext>
            </a:extLst>
          </p:cNvPr>
          <p:cNvPicPr>
            <a:picLocks noChangeAspect="1"/>
          </p:cNvPicPr>
          <p:nvPr/>
        </p:nvPicPr>
        <p:blipFill rotWithShape="1">
          <a:blip r:embed="rId2">
            <a:extLst>
              <a:ext uri="{28A0092B-C50C-407E-A947-70E740481C1C}">
                <a14:useLocalDpi xmlns:a14="http://schemas.microsoft.com/office/drawing/2010/main" val="0"/>
              </a:ext>
            </a:extLst>
          </a:blip>
          <a:srcRect l="1201" t="23112" r="61699" b="42533"/>
          <a:stretch/>
        </p:blipFill>
        <p:spPr>
          <a:xfrm>
            <a:off x="1" y="1307592"/>
            <a:ext cx="9144000" cy="5550408"/>
          </a:xfrm>
          <a:prstGeom prst="rect">
            <a:avLst/>
          </a:prstGeom>
        </p:spPr>
      </p:pic>
      <p:cxnSp>
        <p:nvCxnSpPr>
          <p:cNvPr id="5" name="直線コネクタ 4">
            <a:extLst>
              <a:ext uri="{FF2B5EF4-FFF2-40B4-BE49-F238E27FC236}">
                <a16:creationId xmlns:a16="http://schemas.microsoft.com/office/drawing/2014/main" id="{0B114538-DBD0-4192-96BD-A88EBD58D7F9}"/>
              </a:ext>
            </a:extLst>
          </p:cNvPr>
          <p:cNvCxnSpPr>
            <a:cxnSpLocks/>
          </p:cNvCxnSpPr>
          <p:nvPr/>
        </p:nvCxnSpPr>
        <p:spPr>
          <a:xfrm flipV="1">
            <a:off x="6126480" y="1307592"/>
            <a:ext cx="0" cy="4810060"/>
          </a:xfrm>
          <a:prstGeom prst="line">
            <a:avLst/>
          </a:prstGeom>
          <a:ln w="38100">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BB375F1A-0814-4D19-BC6A-1DE738531BF6}"/>
              </a:ext>
            </a:extLst>
          </p:cNvPr>
          <p:cNvSpPr txBox="1"/>
          <p:nvPr/>
        </p:nvSpPr>
        <p:spPr>
          <a:xfrm>
            <a:off x="6110524" y="1599198"/>
            <a:ext cx="2404826" cy="923330"/>
          </a:xfrm>
          <a:prstGeom prst="rect">
            <a:avLst/>
          </a:prstGeom>
          <a:noFill/>
        </p:spPr>
        <p:txBody>
          <a:bodyPr wrap="none" rtlCol="0">
            <a:spAutoFit/>
          </a:bodyPr>
          <a:lstStyle/>
          <a:p>
            <a:r>
              <a:rPr kumimoji="1" lang="en-US" altLang="ja-JP" dirty="0">
                <a:solidFill>
                  <a:schemeClr val="accent3"/>
                </a:solidFill>
              </a:rPr>
              <a:t>1MHz</a:t>
            </a:r>
          </a:p>
          <a:p>
            <a:r>
              <a:rPr kumimoji="1" lang="ja-JP" altLang="en-US" dirty="0">
                <a:solidFill>
                  <a:schemeClr val="accent3"/>
                </a:solidFill>
              </a:rPr>
              <a:t>→増幅率</a:t>
            </a:r>
            <a:r>
              <a:rPr kumimoji="1" lang="en-US" altLang="ja-JP" dirty="0">
                <a:solidFill>
                  <a:schemeClr val="accent3"/>
                </a:solidFill>
              </a:rPr>
              <a:t>55dB(560~</a:t>
            </a:r>
            <a:r>
              <a:rPr kumimoji="1" lang="ja-JP" altLang="en-US" dirty="0">
                <a:solidFill>
                  <a:schemeClr val="accent3"/>
                </a:solidFill>
              </a:rPr>
              <a:t>倍</a:t>
            </a:r>
            <a:r>
              <a:rPr kumimoji="1" lang="en-US" altLang="ja-JP" dirty="0">
                <a:solidFill>
                  <a:schemeClr val="accent3"/>
                </a:solidFill>
              </a:rPr>
              <a:t>)</a:t>
            </a:r>
          </a:p>
          <a:p>
            <a:r>
              <a:rPr kumimoji="1" lang="ja-JP" altLang="en-US" dirty="0">
                <a:solidFill>
                  <a:schemeClr val="accent3"/>
                </a:solidFill>
              </a:rPr>
              <a:t>→位相差</a:t>
            </a:r>
            <a:r>
              <a:rPr kumimoji="1" lang="en-US" altLang="ja-JP" dirty="0">
                <a:solidFill>
                  <a:schemeClr val="accent3"/>
                </a:solidFill>
              </a:rPr>
              <a:t>100°</a:t>
            </a:r>
            <a:endParaRPr kumimoji="1" lang="ja-JP" altLang="en-US" dirty="0">
              <a:solidFill>
                <a:schemeClr val="accent3"/>
              </a:solidFill>
            </a:endParaRPr>
          </a:p>
        </p:txBody>
      </p:sp>
      <p:sp>
        <p:nvSpPr>
          <p:cNvPr id="3" name="テキスト ボックス 2">
            <a:extLst>
              <a:ext uri="{FF2B5EF4-FFF2-40B4-BE49-F238E27FC236}">
                <a16:creationId xmlns:a16="http://schemas.microsoft.com/office/drawing/2014/main" id="{92E9CD5D-5A7E-4788-9190-382CB4350A07}"/>
              </a:ext>
            </a:extLst>
          </p:cNvPr>
          <p:cNvSpPr txBox="1"/>
          <p:nvPr/>
        </p:nvSpPr>
        <p:spPr>
          <a:xfrm>
            <a:off x="2539315" y="3812679"/>
            <a:ext cx="3074881" cy="923330"/>
          </a:xfrm>
          <a:prstGeom prst="rect">
            <a:avLst/>
          </a:prstGeom>
          <a:noFill/>
        </p:spPr>
        <p:txBody>
          <a:bodyPr wrap="none" rtlCol="0">
            <a:spAutoFit/>
          </a:bodyPr>
          <a:lstStyle/>
          <a:p>
            <a:r>
              <a:rPr kumimoji="1" lang="en-US" altLang="ja-JP" dirty="0" err="1">
                <a:solidFill>
                  <a:schemeClr val="accent3"/>
                </a:solidFill>
              </a:rPr>
              <a:t>openloop</a:t>
            </a:r>
            <a:r>
              <a:rPr kumimoji="1" lang="en-US" altLang="ja-JP" dirty="0">
                <a:solidFill>
                  <a:schemeClr val="accent3"/>
                </a:solidFill>
              </a:rPr>
              <a:t> gain</a:t>
            </a:r>
            <a:r>
              <a:rPr kumimoji="1" lang="ja-JP" altLang="en-US" dirty="0">
                <a:solidFill>
                  <a:schemeClr val="accent3"/>
                </a:solidFill>
              </a:rPr>
              <a:t>～</a:t>
            </a:r>
            <a:r>
              <a:rPr kumimoji="1" lang="en-US" altLang="ja-JP" dirty="0">
                <a:solidFill>
                  <a:schemeClr val="accent3"/>
                </a:solidFill>
              </a:rPr>
              <a:t>110dB</a:t>
            </a:r>
          </a:p>
          <a:p>
            <a:r>
              <a:rPr kumimoji="1" lang="ja-JP" altLang="en-US" dirty="0">
                <a:solidFill>
                  <a:schemeClr val="accent3"/>
                </a:solidFill>
              </a:rPr>
              <a:t>位相差が</a:t>
            </a:r>
            <a:r>
              <a:rPr kumimoji="1" lang="en-US" altLang="ja-JP" dirty="0">
                <a:solidFill>
                  <a:schemeClr val="accent3"/>
                </a:solidFill>
              </a:rPr>
              <a:t>180°</a:t>
            </a:r>
            <a:r>
              <a:rPr kumimoji="1" lang="ja-JP" altLang="en-US" dirty="0">
                <a:solidFill>
                  <a:schemeClr val="accent3"/>
                </a:solidFill>
              </a:rPr>
              <a:t>になる周波数</a:t>
            </a:r>
            <a:endParaRPr kumimoji="1" lang="en-US" altLang="ja-JP" dirty="0">
              <a:solidFill>
                <a:schemeClr val="accent3"/>
              </a:solidFill>
            </a:endParaRPr>
          </a:p>
          <a:p>
            <a:r>
              <a:rPr kumimoji="1" lang="ja-JP" altLang="en-US" dirty="0">
                <a:solidFill>
                  <a:schemeClr val="accent3"/>
                </a:solidFill>
              </a:rPr>
              <a:t>～</a:t>
            </a:r>
            <a:r>
              <a:rPr kumimoji="1" lang="en-US" altLang="ja-JP" dirty="0">
                <a:solidFill>
                  <a:schemeClr val="accent3"/>
                </a:solidFill>
              </a:rPr>
              <a:t>20MHz</a:t>
            </a:r>
            <a:endParaRPr kumimoji="1" lang="ja-JP" altLang="en-US" dirty="0">
              <a:solidFill>
                <a:schemeClr val="accent3"/>
              </a:solidFill>
            </a:endParaRPr>
          </a:p>
        </p:txBody>
      </p:sp>
    </p:spTree>
    <p:extLst>
      <p:ext uri="{BB962C8B-B14F-4D97-AF65-F5344CB8AC3E}">
        <p14:creationId xmlns:p14="http://schemas.microsoft.com/office/powerpoint/2010/main" val="19282088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 6">
            <a:extLst>
              <a:ext uri="{FF2B5EF4-FFF2-40B4-BE49-F238E27FC236}">
                <a16:creationId xmlns:a16="http://schemas.microsoft.com/office/drawing/2014/main" id="{75A5D577-3ED0-4821-911E-D0DA134404C0}"/>
              </a:ext>
            </a:extLst>
          </p:cNvPr>
          <p:cNvGraphicFramePr>
            <a:graphicFrameLocks noGrp="1"/>
          </p:cNvGraphicFramePr>
          <p:nvPr>
            <p:extLst/>
          </p:nvPr>
        </p:nvGraphicFramePr>
        <p:xfrm>
          <a:off x="4572000" y="1954904"/>
          <a:ext cx="4432300" cy="3565526"/>
        </p:xfrm>
        <a:graphic>
          <a:graphicData uri="http://schemas.openxmlformats.org/drawingml/2006/table">
            <a:tbl>
              <a:tblPr>
                <a:tableStyleId>{E8B1032C-EA38-4F05-BA0D-38AFFFC7BED3}</a:tableStyleId>
              </a:tblPr>
              <a:tblGrid>
                <a:gridCol w="993447">
                  <a:extLst>
                    <a:ext uri="{9D8B030D-6E8A-4147-A177-3AD203B41FA5}">
                      <a16:colId xmlns:a16="http://schemas.microsoft.com/office/drawing/2014/main" val="2086568191"/>
                    </a:ext>
                  </a:extLst>
                </a:gridCol>
                <a:gridCol w="1012551">
                  <a:extLst>
                    <a:ext uri="{9D8B030D-6E8A-4147-A177-3AD203B41FA5}">
                      <a16:colId xmlns:a16="http://schemas.microsoft.com/office/drawing/2014/main" val="2122143549"/>
                    </a:ext>
                  </a:extLst>
                </a:gridCol>
                <a:gridCol w="1146284">
                  <a:extLst>
                    <a:ext uri="{9D8B030D-6E8A-4147-A177-3AD203B41FA5}">
                      <a16:colId xmlns:a16="http://schemas.microsoft.com/office/drawing/2014/main" val="3804813299"/>
                    </a:ext>
                  </a:extLst>
                </a:gridCol>
                <a:gridCol w="1280018">
                  <a:extLst>
                    <a:ext uri="{9D8B030D-6E8A-4147-A177-3AD203B41FA5}">
                      <a16:colId xmlns:a16="http://schemas.microsoft.com/office/drawing/2014/main" val="4223471722"/>
                    </a:ext>
                  </a:extLst>
                </a:gridCol>
              </a:tblGrid>
              <a:tr h="363428">
                <a:tc>
                  <a:txBody>
                    <a:bodyPr/>
                    <a:lstStyle/>
                    <a:p>
                      <a:pPr algn="l" fontAlgn="ctr"/>
                      <a:r>
                        <a:rPr lang="ja-JP" altLang="en-US" sz="1600" u="none" strike="noStrike" dirty="0">
                          <a:effectLst/>
                        </a:rPr>
                        <a:t>　</a:t>
                      </a: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sz="1600" u="none" strike="noStrike">
                          <a:effectLst/>
                        </a:rPr>
                        <a:t>W/L</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sz="1600" u="none" strike="noStrike" dirty="0" err="1">
                          <a:effectLst/>
                        </a:rPr>
                        <a:t>vds</a:t>
                      </a:r>
                      <a:r>
                        <a:rPr lang="en-US" sz="1600" u="none" strike="noStrike" dirty="0">
                          <a:effectLst/>
                        </a:rPr>
                        <a:t>[V]</a:t>
                      </a:r>
                      <a:endParaRPr 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sz="1600" u="none" strike="noStrike" dirty="0" err="1">
                          <a:effectLst/>
                        </a:rPr>
                        <a:t>vgs</a:t>
                      </a:r>
                      <a:r>
                        <a:rPr lang="en-US" sz="1600" u="none" strike="noStrike" dirty="0">
                          <a:effectLst/>
                        </a:rPr>
                        <a:t>[V]</a:t>
                      </a:r>
                      <a:endParaRPr 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noFill/>
                  </a:tcPr>
                </a:tc>
                <a:extLst>
                  <a:ext uri="{0D108BD9-81ED-4DB2-BD59-A6C34878D82A}">
                    <a16:rowId xmlns:a16="http://schemas.microsoft.com/office/drawing/2014/main" val="1825471837"/>
                  </a:ext>
                </a:extLst>
              </a:tr>
              <a:tr h="363428">
                <a:tc>
                  <a:txBody>
                    <a:bodyPr/>
                    <a:lstStyle/>
                    <a:p>
                      <a:pPr algn="l" fontAlgn="ctr"/>
                      <a:r>
                        <a:rPr lang="en-US" sz="1600" u="none" strike="noStrike">
                          <a:effectLst/>
                        </a:rPr>
                        <a:t>p0</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10/10</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dirty="0">
                          <a:effectLst/>
                        </a:rPr>
                        <a:t>-1.074</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dirty="0">
                          <a:effectLst/>
                        </a:rPr>
                        <a:t>-1.074</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2680014615"/>
                  </a:ext>
                </a:extLst>
              </a:tr>
              <a:tr h="353606">
                <a:tc>
                  <a:txBody>
                    <a:bodyPr/>
                    <a:lstStyle/>
                    <a:p>
                      <a:pPr algn="l" fontAlgn="ctr"/>
                      <a:r>
                        <a:rPr lang="en-US" sz="1600" u="none" strike="noStrike">
                          <a:effectLst/>
                        </a:rPr>
                        <a:t>p1</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10/10</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-0.941</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-1.074</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1155266335"/>
                  </a:ext>
                </a:extLst>
              </a:tr>
              <a:tr h="353606">
                <a:tc>
                  <a:txBody>
                    <a:bodyPr/>
                    <a:lstStyle/>
                    <a:p>
                      <a:pPr algn="l" fontAlgn="ctr"/>
                      <a:r>
                        <a:rPr lang="en-US" sz="1600" u="none" strike="noStrike">
                          <a:effectLst/>
                        </a:rPr>
                        <a:t>p2</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20/10</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-0.88</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-1.074</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2028446610"/>
                  </a:ext>
                </a:extLst>
              </a:tr>
              <a:tr h="353606">
                <a:tc>
                  <a:txBody>
                    <a:bodyPr/>
                    <a:lstStyle/>
                    <a:p>
                      <a:pPr algn="l" fontAlgn="ctr"/>
                      <a:r>
                        <a:rPr lang="en-US" sz="1600" u="none" strike="noStrike">
                          <a:effectLst/>
                        </a:rPr>
                        <a:t>p3</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100/7</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-0.231</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-0.559</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1410474860"/>
                  </a:ext>
                </a:extLst>
              </a:tr>
              <a:tr h="353606">
                <a:tc>
                  <a:txBody>
                    <a:bodyPr/>
                    <a:lstStyle/>
                    <a:p>
                      <a:pPr algn="l" fontAlgn="ctr"/>
                      <a:r>
                        <a:rPr lang="en-US" sz="1600" u="none" strike="noStrike">
                          <a:effectLst/>
                        </a:rPr>
                        <a:t>p4</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100/7</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-0.231</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-0.5590004</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1900061685"/>
                  </a:ext>
                </a:extLst>
              </a:tr>
              <a:tr h="353606">
                <a:tc>
                  <a:txBody>
                    <a:bodyPr/>
                    <a:lstStyle/>
                    <a:p>
                      <a:pPr algn="l" fontAlgn="ctr"/>
                      <a:r>
                        <a:rPr lang="en-US" sz="1600" u="none" strike="noStrike">
                          <a:effectLst/>
                        </a:rPr>
                        <a:t>p5</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12/7</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-0.681</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-0.681</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3381397535"/>
                  </a:ext>
                </a:extLst>
              </a:tr>
              <a:tr h="353606">
                <a:tc>
                  <a:txBody>
                    <a:bodyPr/>
                    <a:lstStyle/>
                    <a:p>
                      <a:pPr algn="l" fontAlgn="ctr"/>
                      <a:r>
                        <a:rPr lang="en-US" sz="1600" u="none" strike="noStrike">
                          <a:effectLst/>
                        </a:rPr>
                        <a:t>p6</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100/1</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-0.875</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dirty="0">
                          <a:effectLst/>
                        </a:rPr>
                        <a:t>-0.45</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1532094423"/>
                  </a:ext>
                </a:extLst>
              </a:tr>
              <a:tr h="353606">
                <a:tc>
                  <a:txBody>
                    <a:bodyPr/>
                    <a:lstStyle/>
                    <a:p>
                      <a:pPr algn="l" fontAlgn="ctr"/>
                      <a:r>
                        <a:rPr lang="en-US" sz="1600" u="none" strike="noStrike">
                          <a:effectLst/>
                        </a:rPr>
                        <a:t>p7</a:t>
                      </a:r>
                      <a:endParaRPr 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a:effectLst/>
                        </a:rPr>
                        <a:t>100/1</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-0.328027</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a:effectLst/>
                        </a:rPr>
                        <a:t>-0.45</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458698461"/>
                  </a:ext>
                </a:extLst>
              </a:tr>
              <a:tr h="363428">
                <a:tc>
                  <a:txBody>
                    <a:bodyPr/>
                    <a:lstStyle/>
                    <a:p>
                      <a:pPr algn="l" fontAlgn="ctr"/>
                      <a:r>
                        <a:rPr lang="en-US" sz="1600" u="none" strike="noStrike" dirty="0">
                          <a:solidFill>
                            <a:srgbClr val="FF0000"/>
                          </a:solidFill>
                          <a:effectLst/>
                        </a:rPr>
                        <a:t>p8</a:t>
                      </a:r>
                      <a:endParaRPr lang="en-US" sz="16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600" u="none" strike="noStrike" dirty="0">
                          <a:solidFill>
                            <a:srgbClr val="FF0000"/>
                          </a:solidFill>
                          <a:effectLst/>
                        </a:rPr>
                        <a:t>5/0.4</a:t>
                      </a:r>
                      <a:endParaRPr lang="en-US" altLang="ja-JP" sz="16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600" u="none" strike="noStrike" dirty="0">
                          <a:solidFill>
                            <a:srgbClr val="FF0000"/>
                          </a:solidFill>
                          <a:effectLst/>
                        </a:rPr>
                        <a:t>-2.12</a:t>
                      </a:r>
                      <a:endParaRPr lang="en-US" altLang="ja-JP" sz="16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FF00"/>
                    </a:solidFill>
                  </a:tcPr>
                </a:tc>
                <a:tc>
                  <a:txBody>
                    <a:bodyPr/>
                    <a:lstStyle/>
                    <a:p>
                      <a:pPr algn="r" fontAlgn="ctr"/>
                      <a:r>
                        <a:rPr lang="en-US" altLang="ja-JP" sz="1600" u="none" strike="noStrike" dirty="0">
                          <a:solidFill>
                            <a:srgbClr val="FF0000"/>
                          </a:solidFill>
                          <a:effectLst/>
                        </a:rPr>
                        <a:t>-0.620027</a:t>
                      </a:r>
                      <a:endParaRPr lang="en-US" altLang="ja-JP" sz="16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3129598859"/>
                  </a:ext>
                </a:extLst>
              </a:tr>
            </a:tbl>
          </a:graphicData>
        </a:graphic>
      </p:graphicFrame>
      <p:sp>
        <p:nvSpPr>
          <p:cNvPr id="8" name="矢印: 下 7">
            <a:extLst>
              <a:ext uri="{FF2B5EF4-FFF2-40B4-BE49-F238E27FC236}">
                <a16:creationId xmlns:a16="http://schemas.microsoft.com/office/drawing/2014/main" id="{5052F69C-3804-47F8-AFE8-D6FC47472532}"/>
              </a:ext>
            </a:extLst>
          </p:cNvPr>
          <p:cNvSpPr/>
          <p:nvPr/>
        </p:nvSpPr>
        <p:spPr>
          <a:xfrm rot="16200000">
            <a:off x="227514" y="6085530"/>
            <a:ext cx="673100" cy="5292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30080C82-A04D-4158-82AE-1CDE470D6C46}"/>
              </a:ext>
            </a:extLst>
          </p:cNvPr>
          <p:cNvSpPr txBox="1"/>
          <p:nvPr/>
        </p:nvSpPr>
        <p:spPr>
          <a:xfrm>
            <a:off x="902788" y="5842337"/>
            <a:ext cx="3775393" cy="1015663"/>
          </a:xfrm>
          <a:prstGeom prst="rect">
            <a:avLst/>
          </a:prstGeom>
          <a:noFill/>
        </p:spPr>
        <p:txBody>
          <a:bodyPr wrap="none" rtlCol="0">
            <a:spAutoFit/>
          </a:bodyPr>
          <a:lstStyle/>
          <a:p>
            <a:r>
              <a:rPr kumimoji="1" lang="en-US" altLang="ja-JP" sz="2000" dirty="0" err="1"/>
              <a:t>Vds</a:t>
            </a:r>
            <a:r>
              <a:rPr kumimoji="1" lang="en-US" altLang="ja-JP" sz="2000" dirty="0"/>
              <a:t>&lt;-1.1V</a:t>
            </a:r>
          </a:p>
          <a:p>
            <a:r>
              <a:rPr kumimoji="1" lang="en-US" altLang="ja-JP" sz="2000" dirty="0"/>
              <a:t>-1.2V&lt;</a:t>
            </a:r>
            <a:r>
              <a:rPr kumimoji="1" lang="en-US" altLang="ja-JP" sz="2000" dirty="0" err="1"/>
              <a:t>Vgs</a:t>
            </a:r>
            <a:r>
              <a:rPr kumimoji="1" lang="en-US" altLang="ja-JP" sz="2000" dirty="0"/>
              <a:t>&lt;-0.4V</a:t>
            </a:r>
          </a:p>
          <a:p>
            <a:r>
              <a:rPr kumimoji="1" lang="ja-JP" altLang="en-US" sz="2000" dirty="0"/>
              <a:t>の領域でドレインアバランシェ</a:t>
            </a:r>
            <a:endParaRPr kumimoji="1" lang="en-US" altLang="ja-JP" sz="2000" dirty="0"/>
          </a:p>
        </p:txBody>
      </p:sp>
      <p:sp>
        <p:nvSpPr>
          <p:cNvPr id="10" name="テキスト ボックス 9">
            <a:extLst>
              <a:ext uri="{FF2B5EF4-FFF2-40B4-BE49-F238E27FC236}">
                <a16:creationId xmlns:a16="http://schemas.microsoft.com/office/drawing/2014/main" id="{5F54155C-675F-4EFE-8624-DD2A8FFACF20}"/>
              </a:ext>
            </a:extLst>
          </p:cNvPr>
          <p:cNvSpPr txBox="1"/>
          <p:nvPr/>
        </p:nvSpPr>
        <p:spPr>
          <a:xfrm>
            <a:off x="4752267" y="5968112"/>
            <a:ext cx="4339650" cy="923330"/>
          </a:xfrm>
          <a:prstGeom prst="rect">
            <a:avLst/>
          </a:prstGeom>
          <a:noFill/>
        </p:spPr>
        <p:txBody>
          <a:bodyPr wrap="none" rtlCol="0">
            <a:spAutoFit/>
          </a:bodyPr>
          <a:lstStyle/>
          <a:p>
            <a:r>
              <a:rPr kumimoji="1" lang="en-US" altLang="ja-JP" dirty="0"/>
              <a:t>Buffer</a:t>
            </a:r>
            <a:r>
              <a:rPr kumimoji="1" lang="ja-JP" altLang="en-US" dirty="0"/>
              <a:t>段の</a:t>
            </a:r>
            <a:r>
              <a:rPr kumimoji="1" lang="en-US" altLang="ja-JP" dirty="0"/>
              <a:t>p8</a:t>
            </a:r>
            <a:r>
              <a:rPr kumimoji="1" lang="ja-JP" altLang="en-US" dirty="0"/>
              <a:t>でドレインアバランシェ</a:t>
            </a:r>
            <a:br>
              <a:rPr kumimoji="1" lang="en-US" altLang="ja-JP" dirty="0"/>
            </a:br>
            <a:r>
              <a:rPr kumimoji="1" lang="ja-JP" altLang="en-US" dirty="0"/>
              <a:t>する可能性有</a:t>
            </a:r>
            <a:endParaRPr kumimoji="1" lang="en-US" altLang="ja-JP" dirty="0"/>
          </a:p>
          <a:p>
            <a:r>
              <a:rPr kumimoji="1" lang="ja-JP" altLang="en-US" dirty="0"/>
              <a:t>→ソースフォロワ単体の実験により否定</a:t>
            </a:r>
          </a:p>
        </p:txBody>
      </p:sp>
      <p:graphicFrame>
        <p:nvGraphicFramePr>
          <p:cNvPr id="11" name="グラフ 10">
            <a:extLst>
              <a:ext uri="{FF2B5EF4-FFF2-40B4-BE49-F238E27FC236}">
                <a16:creationId xmlns:a16="http://schemas.microsoft.com/office/drawing/2014/main" id="{930B1F01-FC96-444E-932A-F0BD11C26A5F}"/>
              </a:ext>
            </a:extLst>
          </p:cNvPr>
          <p:cNvGraphicFramePr>
            <a:graphicFrameLocks/>
          </p:cNvGraphicFramePr>
          <p:nvPr>
            <p:extLst/>
          </p:nvPr>
        </p:nvGraphicFramePr>
        <p:xfrm>
          <a:off x="-21222" y="1085209"/>
          <a:ext cx="4593222" cy="5466403"/>
        </p:xfrm>
        <a:graphic>
          <a:graphicData uri="http://schemas.openxmlformats.org/drawingml/2006/chart">
            <c:chart xmlns:c="http://schemas.openxmlformats.org/drawingml/2006/chart" xmlns:r="http://schemas.openxmlformats.org/officeDocument/2006/relationships" r:id="rId2"/>
          </a:graphicData>
        </a:graphic>
      </p:graphicFrame>
      <p:sp>
        <p:nvSpPr>
          <p:cNvPr id="19" name="テキスト ボックス 18">
            <a:extLst>
              <a:ext uri="{FF2B5EF4-FFF2-40B4-BE49-F238E27FC236}">
                <a16:creationId xmlns:a16="http://schemas.microsoft.com/office/drawing/2014/main" id="{A5023AE8-C4E5-4096-8399-5B5B01E1F71C}"/>
              </a:ext>
            </a:extLst>
          </p:cNvPr>
          <p:cNvSpPr txBox="1"/>
          <p:nvPr/>
        </p:nvSpPr>
        <p:spPr>
          <a:xfrm>
            <a:off x="4868937" y="1308573"/>
            <a:ext cx="4135363" cy="646331"/>
          </a:xfrm>
          <a:prstGeom prst="rect">
            <a:avLst/>
          </a:prstGeom>
          <a:noFill/>
        </p:spPr>
        <p:txBody>
          <a:bodyPr wrap="none" rtlCol="0">
            <a:spAutoFit/>
          </a:bodyPr>
          <a:lstStyle/>
          <a:p>
            <a:r>
              <a:rPr kumimoji="1" lang="en-US" altLang="ja-JP" dirty="0"/>
              <a:t>Simulation(</a:t>
            </a:r>
            <a:r>
              <a:rPr kumimoji="1" lang="en-US" altLang="ja-JP" dirty="0" err="1"/>
              <a:t>Iref</a:t>
            </a:r>
            <a:r>
              <a:rPr kumimoji="1" lang="en-US" altLang="ja-JP" dirty="0"/>
              <a:t>=10uA,inp=</a:t>
            </a:r>
            <a:r>
              <a:rPr kumimoji="1" lang="en-US" altLang="ja-JP" dirty="0" err="1"/>
              <a:t>inm</a:t>
            </a:r>
            <a:r>
              <a:rPr kumimoji="1" lang="en-US" altLang="ja-JP" dirty="0"/>
              <a:t>=0V)</a:t>
            </a:r>
            <a:r>
              <a:rPr kumimoji="1" lang="ja-JP" altLang="en-US" dirty="0"/>
              <a:t>による</a:t>
            </a:r>
            <a:br>
              <a:rPr kumimoji="1" lang="en-US" altLang="ja-JP" dirty="0"/>
            </a:br>
            <a:r>
              <a:rPr kumimoji="1" lang="en-US" altLang="ja-JP" dirty="0"/>
              <a:t>SOI-STJ5</a:t>
            </a:r>
            <a:r>
              <a:rPr kumimoji="1" lang="ja-JP" altLang="en-US" dirty="0"/>
              <a:t>上の各</a:t>
            </a:r>
            <a:r>
              <a:rPr kumimoji="1" lang="en-US" altLang="ja-JP" dirty="0" err="1"/>
              <a:t>pch</a:t>
            </a:r>
            <a:r>
              <a:rPr kumimoji="1" lang="ja-JP" altLang="en-US" dirty="0" err="1"/>
              <a:t>での</a:t>
            </a:r>
            <a:r>
              <a:rPr kumimoji="1" lang="en-US" altLang="ja-JP" dirty="0" err="1"/>
              <a:t>Vds,Vgs</a:t>
            </a:r>
            <a:endParaRPr kumimoji="1" lang="ja-JP" altLang="en-US" dirty="0"/>
          </a:p>
        </p:txBody>
      </p:sp>
      <p:sp>
        <p:nvSpPr>
          <p:cNvPr id="22" name="矢印: 下 21">
            <a:extLst>
              <a:ext uri="{FF2B5EF4-FFF2-40B4-BE49-F238E27FC236}">
                <a16:creationId xmlns:a16="http://schemas.microsoft.com/office/drawing/2014/main" id="{A6BCBBC1-4667-481D-A690-8AC6C25AD764}"/>
              </a:ext>
            </a:extLst>
          </p:cNvPr>
          <p:cNvSpPr/>
          <p:nvPr/>
        </p:nvSpPr>
        <p:spPr>
          <a:xfrm>
            <a:off x="6451600" y="5577699"/>
            <a:ext cx="673100" cy="5292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タイトル 1">
            <a:extLst>
              <a:ext uri="{FF2B5EF4-FFF2-40B4-BE49-F238E27FC236}">
                <a16:creationId xmlns:a16="http://schemas.microsoft.com/office/drawing/2014/main" id="{77AC73F4-D764-4566-AD6A-E62B21156E3C}"/>
              </a:ext>
            </a:extLst>
          </p:cNvPr>
          <p:cNvSpPr>
            <a:spLocks noGrp="1"/>
          </p:cNvSpPr>
          <p:nvPr>
            <p:ph type="title"/>
          </p:nvPr>
        </p:nvSpPr>
        <p:spPr>
          <a:xfrm>
            <a:off x="628650" y="-638"/>
            <a:ext cx="7886700" cy="799535"/>
          </a:xfrm>
        </p:spPr>
        <p:txBody>
          <a:bodyPr>
            <a:normAutofit/>
          </a:bodyPr>
          <a:lstStyle/>
          <a:p>
            <a:r>
              <a:rPr kumimoji="1" lang="en-US" altLang="ja-JP" sz="3600" dirty="0"/>
              <a:t>SOI-STJ5</a:t>
            </a:r>
            <a:r>
              <a:rPr kumimoji="1" lang="ja-JP" altLang="en-US" sz="3600" dirty="0"/>
              <a:t>回路上の</a:t>
            </a:r>
            <a:r>
              <a:rPr kumimoji="1" lang="en-US" altLang="ja-JP" sz="3600" dirty="0" err="1"/>
              <a:t>pch</a:t>
            </a:r>
            <a:r>
              <a:rPr kumimoji="1" lang="ja-JP" altLang="en-US" sz="3600" dirty="0"/>
              <a:t>の動作点</a:t>
            </a:r>
          </a:p>
        </p:txBody>
      </p:sp>
      <p:sp>
        <p:nvSpPr>
          <p:cNvPr id="2" name="スライド番号プレースホルダー 1">
            <a:extLst>
              <a:ext uri="{FF2B5EF4-FFF2-40B4-BE49-F238E27FC236}">
                <a16:creationId xmlns:a16="http://schemas.microsoft.com/office/drawing/2014/main" id="{F32AF2BE-296E-4A69-ABDC-4389129DF211}"/>
              </a:ext>
            </a:extLst>
          </p:cNvPr>
          <p:cNvSpPr>
            <a:spLocks noGrp="1"/>
          </p:cNvSpPr>
          <p:nvPr>
            <p:ph type="sldNum" sz="quarter" idx="12"/>
          </p:nvPr>
        </p:nvSpPr>
        <p:spPr/>
        <p:txBody>
          <a:bodyPr/>
          <a:lstStyle/>
          <a:p>
            <a:fld id="{D57F1E4F-1CFF-5643-939E-217C01CDF565}" type="slidenum">
              <a:rPr lang="en-US" smtClean="0"/>
              <a:pPr/>
              <a:t>51</a:t>
            </a:fld>
            <a:endParaRPr lang="en-US" dirty="0"/>
          </a:p>
        </p:txBody>
      </p:sp>
    </p:spTree>
    <p:extLst>
      <p:ext uri="{BB962C8B-B14F-4D97-AF65-F5344CB8AC3E}">
        <p14:creationId xmlns:p14="http://schemas.microsoft.com/office/powerpoint/2010/main" val="28315017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372B50FA-39C2-4A44-B4D4-08C415E0B9F2}"/>
              </a:ext>
            </a:extLst>
          </p:cNvPr>
          <p:cNvGraphicFramePr>
            <a:graphicFrameLocks noGrp="1"/>
          </p:cNvGraphicFramePr>
          <p:nvPr>
            <p:extLst/>
          </p:nvPr>
        </p:nvGraphicFramePr>
        <p:xfrm>
          <a:off x="4693743" y="1988013"/>
          <a:ext cx="4241800" cy="3234378"/>
        </p:xfrm>
        <a:graphic>
          <a:graphicData uri="http://schemas.openxmlformats.org/drawingml/2006/table">
            <a:tbl>
              <a:tblPr>
                <a:tableStyleId>{E8B1032C-EA38-4F05-BA0D-38AFFFC7BED3}</a:tableStyleId>
              </a:tblPr>
              <a:tblGrid>
                <a:gridCol w="1060450">
                  <a:extLst>
                    <a:ext uri="{9D8B030D-6E8A-4147-A177-3AD203B41FA5}">
                      <a16:colId xmlns:a16="http://schemas.microsoft.com/office/drawing/2014/main" val="3887985698"/>
                    </a:ext>
                  </a:extLst>
                </a:gridCol>
                <a:gridCol w="1060450">
                  <a:extLst>
                    <a:ext uri="{9D8B030D-6E8A-4147-A177-3AD203B41FA5}">
                      <a16:colId xmlns:a16="http://schemas.microsoft.com/office/drawing/2014/main" val="3328561966"/>
                    </a:ext>
                  </a:extLst>
                </a:gridCol>
                <a:gridCol w="1060450">
                  <a:extLst>
                    <a:ext uri="{9D8B030D-6E8A-4147-A177-3AD203B41FA5}">
                      <a16:colId xmlns:a16="http://schemas.microsoft.com/office/drawing/2014/main" val="3677215366"/>
                    </a:ext>
                  </a:extLst>
                </a:gridCol>
                <a:gridCol w="1060450">
                  <a:extLst>
                    <a:ext uri="{9D8B030D-6E8A-4147-A177-3AD203B41FA5}">
                      <a16:colId xmlns:a16="http://schemas.microsoft.com/office/drawing/2014/main" val="1076149296"/>
                    </a:ext>
                  </a:extLst>
                </a:gridCol>
              </a:tblGrid>
              <a:tr h="412662">
                <a:tc>
                  <a:txBody>
                    <a:bodyPr/>
                    <a:lstStyle/>
                    <a:p>
                      <a:pPr algn="l"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sz="1800" u="none" strike="noStrike">
                          <a:effectLst/>
                        </a:rPr>
                        <a:t>W/L</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sz="1800" u="none" strike="noStrike">
                          <a:effectLst/>
                        </a:rPr>
                        <a:t>vds[V]</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sz="1800" u="none" strike="noStrike">
                          <a:effectLst/>
                        </a:rPr>
                        <a:t>vgs[V]</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extLst>
                  <a:ext uri="{0D108BD9-81ED-4DB2-BD59-A6C34878D82A}">
                    <a16:rowId xmlns:a16="http://schemas.microsoft.com/office/drawing/2014/main" val="1802810206"/>
                  </a:ext>
                </a:extLst>
              </a:tr>
              <a:tr h="412662">
                <a:tc>
                  <a:txBody>
                    <a:bodyPr/>
                    <a:lstStyle/>
                    <a:p>
                      <a:pPr algn="l" fontAlgn="ctr"/>
                      <a:r>
                        <a:rPr lang="en-US" sz="1800" u="none" strike="noStrike">
                          <a:effectLst/>
                        </a:rPr>
                        <a:t>n0</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800" u="none" strike="noStrike">
                          <a:effectLst/>
                        </a:rPr>
                        <a:t>10/10</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a:effectLst/>
                        </a:rPr>
                        <a:t>0.963</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dirty="0">
                          <a:effectLst/>
                        </a:rPr>
                        <a:t>0.963</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2837334726"/>
                  </a:ext>
                </a:extLst>
              </a:tr>
              <a:tr h="401509">
                <a:tc>
                  <a:txBody>
                    <a:bodyPr/>
                    <a:lstStyle/>
                    <a:p>
                      <a:pPr algn="l" fontAlgn="ctr"/>
                      <a:r>
                        <a:rPr lang="en-US" sz="1800" u="none" strike="noStrike" dirty="0">
                          <a:solidFill>
                            <a:srgbClr val="FF0000"/>
                          </a:solidFill>
                          <a:effectLst/>
                        </a:rPr>
                        <a:t>n1</a:t>
                      </a:r>
                      <a:endParaRPr lang="en-US"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800" u="none" strike="noStrike" dirty="0">
                          <a:solidFill>
                            <a:srgbClr val="FF0000"/>
                          </a:solidFill>
                          <a:effectLst/>
                        </a:rPr>
                        <a:t>10/10</a:t>
                      </a:r>
                      <a:endParaRPr lang="en-US" altLang="ja-JP"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dirty="0">
                          <a:solidFill>
                            <a:srgbClr val="FF0000"/>
                          </a:solidFill>
                          <a:effectLst/>
                        </a:rPr>
                        <a:t>1.926</a:t>
                      </a:r>
                      <a:endParaRPr lang="en-US" altLang="ja-JP"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FF00"/>
                    </a:solidFill>
                  </a:tcPr>
                </a:tc>
                <a:tc>
                  <a:txBody>
                    <a:bodyPr/>
                    <a:lstStyle/>
                    <a:p>
                      <a:pPr algn="r" fontAlgn="ctr"/>
                      <a:r>
                        <a:rPr lang="en-US" altLang="ja-JP" sz="1800" u="none" strike="noStrike" dirty="0">
                          <a:solidFill>
                            <a:srgbClr val="FF0000"/>
                          </a:solidFill>
                          <a:effectLst/>
                        </a:rPr>
                        <a:t>0.963</a:t>
                      </a:r>
                      <a:endParaRPr lang="en-US" altLang="ja-JP"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2866295636"/>
                  </a:ext>
                </a:extLst>
              </a:tr>
              <a:tr h="401509">
                <a:tc>
                  <a:txBody>
                    <a:bodyPr/>
                    <a:lstStyle/>
                    <a:p>
                      <a:pPr algn="l" fontAlgn="ctr"/>
                      <a:r>
                        <a:rPr lang="en-US" sz="1800" u="none" strike="noStrike" dirty="0">
                          <a:solidFill>
                            <a:srgbClr val="FF0000"/>
                          </a:solidFill>
                          <a:effectLst/>
                        </a:rPr>
                        <a:t>n2</a:t>
                      </a:r>
                      <a:endParaRPr lang="en-US"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800" u="none" strike="noStrike" dirty="0">
                          <a:solidFill>
                            <a:srgbClr val="FF0000"/>
                          </a:solidFill>
                          <a:effectLst/>
                        </a:rPr>
                        <a:t>2/10</a:t>
                      </a:r>
                      <a:endParaRPr lang="en-US" altLang="ja-JP"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dirty="0">
                          <a:solidFill>
                            <a:srgbClr val="FF0000"/>
                          </a:solidFill>
                          <a:effectLst/>
                        </a:rPr>
                        <a:t>1.378</a:t>
                      </a:r>
                      <a:endParaRPr lang="en-US" altLang="ja-JP"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FF00"/>
                    </a:solidFill>
                  </a:tcPr>
                </a:tc>
                <a:tc>
                  <a:txBody>
                    <a:bodyPr/>
                    <a:lstStyle/>
                    <a:p>
                      <a:pPr algn="r" fontAlgn="ctr"/>
                      <a:r>
                        <a:rPr lang="en-US" altLang="ja-JP" sz="1800" u="none" strike="noStrike" dirty="0">
                          <a:solidFill>
                            <a:srgbClr val="FF0000"/>
                          </a:solidFill>
                          <a:effectLst/>
                        </a:rPr>
                        <a:t>0.963</a:t>
                      </a:r>
                      <a:endParaRPr lang="en-US" altLang="ja-JP" sz="1800" b="0"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4059661679"/>
                  </a:ext>
                </a:extLst>
              </a:tr>
              <a:tr h="401509">
                <a:tc>
                  <a:txBody>
                    <a:bodyPr/>
                    <a:lstStyle/>
                    <a:p>
                      <a:pPr algn="l" fontAlgn="ctr"/>
                      <a:r>
                        <a:rPr lang="en-US" sz="1800" u="none" strike="noStrike">
                          <a:effectLst/>
                        </a:rPr>
                        <a:t>n3</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800" u="none" strike="noStrike">
                          <a:effectLst/>
                        </a:rPr>
                        <a:t>4/1</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a:effectLst/>
                        </a:rPr>
                        <a:t>0.277</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a:effectLst/>
                        </a:rPr>
                        <a:t>0.702</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extLst>
                  <a:ext uri="{0D108BD9-81ED-4DB2-BD59-A6C34878D82A}">
                    <a16:rowId xmlns:a16="http://schemas.microsoft.com/office/drawing/2014/main" val="4188046724"/>
                  </a:ext>
                </a:extLst>
              </a:tr>
              <a:tr h="401509">
                <a:tc>
                  <a:txBody>
                    <a:bodyPr/>
                    <a:lstStyle/>
                    <a:p>
                      <a:pPr algn="l" fontAlgn="ctr"/>
                      <a:r>
                        <a:rPr lang="en-US" sz="1800" u="none" strike="noStrike">
                          <a:effectLst/>
                        </a:rPr>
                        <a:t>n4</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800" u="none" strike="noStrike">
                          <a:effectLst/>
                        </a:rPr>
                        <a:t>4/1</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a:effectLst/>
                        </a:rPr>
                        <a:t>0.819973</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a:effectLst/>
                        </a:rPr>
                        <a:t>0.698</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extLst>
                  <a:ext uri="{0D108BD9-81ED-4DB2-BD59-A6C34878D82A}">
                    <a16:rowId xmlns:a16="http://schemas.microsoft.com/office/drawing/2014/main" val="4018915054"/>
                  </a:ext>
                </a:extLst>
              </a:tr>
              <a:tr h="401509">
                <a:tc>
                  <a:txBody>
                    <a:bodyPr/>
                    <a:lstStyle/>
                    <a:p>
                      <a:pPr algn="l" fontAlgn="ctr"/>
                      <a:r>
                        <a:rPr lang="en-US" sz="1800" u="none" strike="noStrike">
                          <a:effectLst/>
                        </a:rPr>
                        <a:t>n5</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800" u="none" strike="noStrike">
                          <a:effectLst/>
                        </a:rPr>
                        <a:t>4/10</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a:effectLst/>
                        </a:rPr>
                        <a:t>0.676</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dirty="0">
                          <a:effectLst/>
                        </a:rPr>
                        <a:t>0.953</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3510332376"/>
                  </a:ext>
                </a:extLst>
              </a:tr>
              <a:tr h="401509">
                <a:tc>
                  <a:txBody>
                    <a:bodyPr/>
                    <a:lstStyle/>
                    <a:p>
                      <a:pPr algn="l" fontAlgn="ctr"/>
                      <a:r>
                        <a:rPr lang="en-US" sz="1800" u="none" strike="noStrike">
                          <a:effectLst/>
                        </a:rPr>
                        <a:t>n6</a:t>
                      </a:r>
                      <a:endParaRPr 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l" fontAlgn="ctr"/>
                      <a:r>
                        <a:rPr lang="en-US" altLang="ja-JP" sz="1800" u="none" strike="noStrike">
                          <a:effectLst/>
                        </a:rPr>
                        <a:t>4/10</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a:effectLst/>
                        </a:rPr>
                        <a:t>0.68</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r" fontAlgn="ctr"/>
                      <a:r>
                        <a:rPr lang="en-US" altLang="ja-JP" sz="1800" u="none" strike="noStrike" dirty="0">
                          <a:effectLst/>
                        </a:rPr>
                        <a:t>0.953</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solidFill>
                      <a:srgbClr val="FFC000"/>
                    </a:solidFill>
                  </a:tcPr>
                </a:tc>
                <a:extLst>
                  <a:ext uri="{0D108BD9-81ED-4DB2-BD59-A6C34878D82A}">
                    <a16:rowId xmlns:a16="http://schemas.microsoft.com/office/drawing/2014/main" val="890650507"/>
                  </a:ext>
                </a:extLst>
              </a:tr>
            </a:tbl>
          </a:graphicData>
        </a:graphic>
      </p:graphicFrame>
      <p:sp>
        <p:nvSpPr>
          <p:cNvPr id="5" name="テキスト ボックス 4">
            <a:extLst>
              <a:ext uri="{FF2B5EF4-FFF2-40B4-BE49-F238E27FC236}">
                <a16:creationId xmlns:a16="http://schemas.microsoft.com/office/drawing/2014/main" id="{4A269886-E77D-43C1-A1A1-C50247909787}"/>
              </a:ext>
            </a:extLst>
          </p:cNvPr>
          <p:cNvSpPr txBox="1"/>
          <p:nvPr/>
        </p:nvSpPr>
        <p:spPr>
          <a:xfrm>
            <a:off x="884793" y="5613508"/>
            <a:ext cx="3775393" cy="1015663"/>
          </a:xfrm>
          <a:prstGeom prst="rect">
            <a:avLst/>
          </a:prstGeom>
          <a:noFill/>
        </p:spPr>
        <p:txBody>
          <a:bodyPr wrap="none" rtlCol="0">
            <a:spAutoFit/>
          </a:bodyPr>
          <a:lstStyle/>
          <a:p>
            <a:r>
              <a:rPr kumimoji="1" lang="en-US" altLang="ja-JP" sz="2000" dirty="0"/>
              <a:t>1.0V&lt;</a:t>
            </a:r>
            <a:r>
              <a:rPr kumimoji="1" lang="en-US" altLang="ja-JP" sz="2000" dirty="0" err="1"/>
              <a:t>Vds</a:t>
            </a:r>
            <a:endParaRPr kumimoji="1" lang="en-US" altLang="ja-JP" sz="2000" dirty="0"/>
          </a:p>
          <a:p>
            <a:r>
              <a:rPr kumimoji="1" lang="en-US" altLang="ja-JP" sz="2000" dirty="0"/>
              <a:t>0.8V&lt;</a:t>
            </a:r>
            <a:r>
              <a:rPr kumimoji="1" lang="en-US" altLang="ja-JP" sz="2000" dirty="0" err="1"/>
              <a:t>Vgs</a:t>
            </a:r>
            <a:endParaRPr kumimoji="1" lang="en-US" altLang="ja-JP" sz="2000" dirty="0"/>
          </a:p>
          <a:p>
            <a:r>
              <a:rPr kumimoji="1" lang="ja-JP" altLang="en-US" sz="2000" dirty="0"/>
              <a:t>の領域でドレインアバランシェ</a:t>
            </a:r>
            <a:endParaRPr kumimoji="1" lang="en-US" altLang="ja-JP" sz="2000" dirty="0"/>
          </a:p>
        </p:txBody>
      </p:sp>
      <p:sp>
        <p:nvSpPr>
          <p:cNvPr id="6" name="矢印: 下 5">
            <a:extLst>
              <a:ext uri="{FF2B5EF4-FFF2-40B4-BE49-F238E27FC236}">
                <a16:creationId xmlns:a16="http://schemas.microsoft.com/office/drawing/2014/main" id="{032D5254-E14C-4E05-9C50-15FE821B443B}"/>
              </a:ext>
            </a:extLst>
          </p:cNvPr>
          <p:cNvSpPr/>
          <p:nvPr/>
        </p:nvSpPr>
        <p:spPr>
          <a:xfrm rot="16200000">
            <a:off x="131523" y="5854639"/>
            <a:ext cx="6731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7" name="グラフ 6">
            <a:extLst>
              <a:ext uri="{FF2B5EF4-FFF2-40B4-BE49-F238E27FC236}">
                <a16:creationId xmlns:a16="http://schemas.microsoft.com/office/drawing/2014/main" id="{B03D2945-5441-431B-9C14-013D5E371FE6}"/>
              </a:ext>
            </a:extLst>
          </p:cNvPr>
          <p:cNvGraphicFramePr>
            <a:graphicFrameLocks/>
          </p:cNvGraphicFramePr>
          <p:nvPr>
            <p:extLst/>
          </p:nvPr>
        </p:nvGraphicFramePr>
        <p:xfrm>
          <a:off x="77293" y="1199068"/>
          <a:ext cx="4616450" cy="5258821"/>
        </p:xfrm>
        <a:graphic>
          <a:graphicData uri="http://schemas.openxmlformats.org/drawingml/2006/chart">
            <c:chart xmlns:c="http://schemas.openxmlformats.org/drawingml/2006/chart" xmlns:r="http://schemas.openxmlformats.org/officeDocument/2006/relationships" r:id="rId2"/>
          </a:graphicData>
        </a:graphic>
      </p:graphicFrame>
      <p:sp>
        <p:nvSpPr>
          <p:cNvPr id="9" name="テキスト ボックス 8">
            <a:extLst>
              <a:ext uri="{FF2B5EF4-FFF2-40B4-BE49-F238E27FC236}">
                <a16:creationId xmlns:a16="http://schemas.microsoft.com/office/drawing/2014/main" id="{21014A3B-2557-4F9D-BC97-B603064B5636}"/>
              </a:ext>
            </a:extLst>
          </p:cNvPr>
          <p:cNvSpPr txBox="1"/>
          <p:nvPr/>
        </p:nvSpPr>
        <p:spPr>
          <a:xfrm>
            <a:off x="4693743" y="5878146"/>
            <a:ext cx="4496744" cy="707886"/>
          </a:xfrm>
          <a:prstGeom prst="rect">
            <a:avLst/>
          </a:prstGeom>
          <a:noFill/>
        </p:spPr>
        <p:txBody>
          <a:bodyPr wrap="none" rtlCol="0">
            <a:spAutoFit/>
          </a:bodyPr>
          <a:lstStyle/>
          <a:p>
            <a:r>
              <a:rPr kumimoji="1" lang="en-US" altLang="ja-JP" sz="2000" dirty="0"/>
              <a:t>Bias</a:t>
            </a:r>
            <a:r>
              <a:rPr kumimoji="1" lang="ja-JP" altLang="en-US" sz="2000" dirty="0"/>
              <a:t>段の</a:t>
            </a:r>
            <a:r>
              <a:rPr kumimoji="1" lang="en-US" altLang="ja-JP" sz="2000" dirty="0"/>
              <a:t>n1,n2</a:t>
            </a:r>
            <a:r>
              <a:rPr kumimoji="1" lang="ja-JP" altLang="en-US" sz="2000" dirty="0"/>
              <a:t>でドレインアバランシェ</a:t>
            </a:r>
            <a:br>
              <a:rPr kumimoji="1" lang="en-US" altLang="ja-JP" sz="2000" dirty="0"/>
            </a:br>
            <a:r>
              <a:rPr kumimoji="1" lang="ja-JP" altLang="en-US" sz="2000" dirty="0"/>
              <a:t>の可能性有</a:t>
            </a:r>
          </a:p>
        </p:txBody>
      </p:sp>
      <p:sp>
        <p:nvSpPr>
          <p:cNvPr id="10" name="テキスト ボックス 9">
            <a:extLst>
              <a:ext uri="{FF2B5EF4-FFF2-40B4-BE49-F238E27FC236}">
                <a16:creationId xmlns:a16="http://schemas.microsoft.com/office/drawing/2014/main" id="{81A6EDAF-2AC0-42F1-A5E2-BD06BB96C378}"/>
              </a:ext>
            </a:extLst>
          </p:cNvPr>
          <p:cNvSpPr txBox="1"/>
          <p:nvPr/>
        </p:nvSpPr>
        <p:spPr>
          <a:xfrm>
            <a:off x="5138290" y="1341682"/>
            <a:ext cx="3124766" cy="646331"/>
          </a:xfrm>
          <a:prstGeom prst="rect">
            <a:avLst/>
          </a:prstGeom>
          <a:noFill/>
        </p:spPr>
        <p:txBody>
          <a:bodyPr wrap="none" rtlCol="0">
            <a:spAutoFit/>
          </a:bodyPr>
          <a:lstStyle/>
          <a:p>
            <a:r>
              <a:rPr kumimoji="1" lang="en-US" altLang="ja-JP" dirty="0"/>
              <a:t>Simulation</a:t>
            </a:r>
            <a:r>
              <a:rPr kumimoji="1" lang="ja-JP" altLang="en-US" dirty="0"/>
              <a:t>による</a:t>
            </a:r>
            <a:r>
              <a:rPr kumimoji="1" lang="en-US" altLang="ja-JP" dirty="0"/>
              <a:t>SOI-STJ5</a:t>
            </a:r>
            <a:r>
              <a:rPr kumimoji="1" lang="ja-JP" altLang="en-US" dirty="0"/>
              <a:t>上の</a:t>
            </a:r>
            <a:br>
              <a:rPr kumimoji="1" lang="en-US" altLang="ja-JP" dirty="0"/>
            </a:br>
            <a:r>
              <a:rPr kumimoji="1" lang="ja-JP" altLang="en-US" dirty="0"/>
              <a:t>各</a:t>
            </a:r>
            <a:r>
              <a:rPr kumimoji="1" lang="en-US" altLang="ja-JP" dirty="0" err="1"/>
              <a:t>nch</a:t>
            </a:r>
            <a:r>
              <a:rPr kumimoji="1" lang="ja-JP" altLang="en-US" dirty="0" err="1"/>
              <a:t>での</a:t>
            </a:r>
            <a:r>
              <a:rPr kumimoji="1" lang="en-US" altLang="ja-JP" dirty="0" err="1"/>
              <a:t>Vds,Vgs</a:t>
            </a:r>
            <a:endParaRPr kumimoji="1" lang="ja-JP" altLang="en-US" dirty="0"/>
          </a:p>
        </p:txBody>
      </p:sp>
      <p:sp>
        <p:nvSpPr>
          <p:cNvPr id="11" name="矢印: 下 10">
            <a:extLst>
              <a:ext uri="{FF2B5EF4-FFF2-40B4-BE49-F238E27FC236}">
                <a16:creationId xmlns:a16="http://schemas.microsoft.com/office/drawing/2014/main" id="{82A3DCC0-35AC-4402-8872-24DD4F814237}"/>
              </a:ext>
            </a:extLst>
          </p:cNvPr>
          <p:cNvSpPr/>
          <p:nvPr/>
        </p:nvSpPr>
        <p:spPr>
          <a:xfrm>
            <a:off x="6478093" y="5348870"/>
            <a:ext cx="673100" cy="5292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7E8A3ACE-649E-47C6-A2C2-9604BE108809}"/>
              </a:ext>
            </a:extLst>
          </p:cNvPr>
          <p:cNvSpPr>
            <a:spLocks noGrp="1"/>
          </p:cNvSpPr>
          <p:nvPr>
            <p:ph type="title"/>
          </p:nvPr>
        </p:nvSpPr>
        <p:spPr>
          <a:xfrm>
            <a:off x="628650" y="-638"/>
            <a:ext cx="7886700" cy="799535"/>
          </a:xfrm>
        </p:spPr>
        <p:txBody>
          <a:bodyPr>
            <a:normAutofit/>
          </a:bodyPr>
          <a:lstStyle/>
          <a:p>
            <a:r>
              <a:rPr kumimoji="1" lang="en-US" altLang="ja-JP" sz="3600" dirty="0"/>
              <a:t>SOI-STJ5</a:t>
            </a:r>
            <a:r>
              <a:rPr kumimoji="1" lang="ja-JP" altLang="en-US" sz="3600" dirty="0"/>
              <a:t>回路上の</a:t>
            </a:r>
            <a:r>
              <a:rPr lang="en-US" altLang="ja-JP" sz="3600" dirty="0" err="1"/>
              <a:t>n</a:t>
            </a:r>
            <a:r>
              <a:rPr kumimoji="1" lang="en-US" altLang="ja-JP" sz="3600" dirty="0" err="1"/>
              <a:t>ch</a:t>
            </a:r>
            <a:r>
              <a:rPr kumimoji="1" lang="ja-JP" altLang="en-US" sz="3600" dirty="0"/>
              <a:t>の動作点</a:t>
            </a:r>
          </a:p>
        </p:txBody>
      </p:sp>
      <p:sp>
        <p:nvSpPr>
          <p:cNvPr id="2" name="スライド番号プレースホルダー 1">
            <a:extLst>
              <a:ext uri="{FF2B5EF4-FFF2-40B4-BE49-F238E27FC236}">
                <a16:creationId xmlns:a16="http://schemas.microsoft.com/office/drawing/2014/main" id="{FB1D0280-9987-4810-9F5E-5D5BD94B5CD3}"/>
              </a:ext>
            </a:extLst>
          </p:cNvPr>
          <p:cNvSpPr>
            <a:spLocks noGrp="1"/>
          </p:cNvSpPr>
          <p:nvPr>
            <p:ph type="sldNum" sz="quarter" idx="12"/>
          </p:nvPr>
        </p:nvSpPr>
        <p:spPr/>
        <p:txBody>
          <a:bodyPr/>
          <a:lstStyle/>
          <a:p>
            <a:fld id="{D57F1E4F-1CFF-5643-939E-217C01CDF565}" type="slidenum">
              <a:rPr lang="en-US" smtClean="0"/>
              <a:pPr/>
              <a:t>52</a:t>
            </a:fld>
            <a:endParaRPr lang="en-US" dirty="0"/>
          </a:p>
        </p:txBody>
      </p:sp>
    </p:spTree>
    <p:extLst>
      <p:ext uri="{BB962C8B-B14F-4D97-AF65-F5344CB8AC3E}">
        <p14:creationId xmlns:p14="http://schemas.microsoft.com/office/powerpoint/2010/main" val="3469507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9302187-CF8E-F54B-BA4E-890D8E08248E}"/>
              </a:ext>
            </a:extLst>
          </p:cNvPr>
          <p:cNvSpPr>
            <a:spLocks noGrp="1"/>
          </p:cNvSpPr>
          <p:nvPr>
            <p:ph type="title"/>
          </p:nvPr>
        </p:nvSpPr>
        <p:spPr/>
        <p:txBody>
          <a:bodyPr/>
          <a:lstStyle/>
          <a:p>
            <a:r>
              <a:rPr kumimoji="1" lang="ja-JP" altLang="en-US"/>
              <a:t>ニュートリノの寿命</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0763780C-CA27-4C4E-8939-9CB47B347ED2}"/>
                  </a:ext>
                </a:extLst>
              </p:cNvPr>
              <p:cNvSpPr>
                <a:spLocks noGrp="1"/>
              </p:cNvSpPr>
              <p:nvPr>
                <p:ph idx="1"/>
              </p:nvPr>
            </p:nvSpPr>
            <p:spPr>
              <a:xfrm>
                <a:off x="1124467" y="1845825"/>
                <a:ext cx="7607117" cy="3022153"/>
              </a:xfrm>
            </p:spPr>
            <p:txBody>
              <a:bodyPr>
                <a:normAutofit/>
              </a:bodyPr>
              <a:lstStyle/>
              <a:p>
                <a:r>
                  <a:rPr lang="ja-JP" altLang="en-US"/>
                  <a:t>ニュートリノの寿命はとても長い。</a:t>
                </a:r>
                <a:endParaRPr lang="en-US" altLang="ja-JP" dirty="0"/>
              </a:p>
              <a:p>
                <a:pPr lvl="1">
                  <a:buFont typeface="Wingdings" pitchFamily="2" charset="2"/>
                  <a:buChar char="Ø"/>
                </a:pP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𝜏</m:t>
                        </m:r>
                      </m:e>
                      <m:sub>
                        <m:r>
                          <m:rPr>
                            <m:sty m:val="p"/>
                          </m:rPr>
                          <a:rPr lang="en-US" altLang="ja-JP">
                            <a:latin typeface="Cambria Math" panose="02040503050406030204" pitchFamily="18" charset="0"/>
                          </a:rPr>
                          <m:t>SM</m:t>
                        </m:r>
                      </m:sub>
                    </m:sSub>
                    <m:r>
                      <a:rPr lang="en-US" altLang="ja-JP" i="1">
                        <a:latin typeface="Cambria Math" panose="02040503050406030204" pitchFamily="18" charset="0"/>
                      </a:rPr>
                      <m:t>~</m:t>
                    </m:r>
                    <m:sSup>
                      <m:sSupPr>
                        <m:ctrlPr>
                          <a:rPr lang="en-US" altLang="ja-JP" i="1">
                            <a:latin typeface="Cambria Math" panose="02040503050406030204" pitchFamily="18" charset="0"/>
                          </a:rPr>
                        </m:ctrlPr>
                      </m:sSupPr>
                      <m:e>
                        <m:r>
                          <a:rPr lang="en-US" altLang="ja-JP" i="1">
                            <a:latin typeface="Cambria Math" panose="02040503050406030204" pitchFamily="18" charset="0"/>
                          </a:rPr>
                          <m:t>10</m:t>
                        </m:r>
                      </m:e>
                      <m:sup>
                        <m:r>
                          <a:rPr lang="en-US" altLang="ja-JP" i="1">
                            <a:latin typeface="Cambria Math" panose="02040503050406030204" pitchFamily="18" charset="0"/>
                          </a:rPr>
                          <m:t>43</m:t>
                        </m:r>
                      </m:sup>
                    </m:sSup>
                    <m:r>
                      <m:rPr>
                        <m:nor/>
                      </m:rPr>
                      <a:rPr lang="en-US" altLang="ja-JP">
                        <a:latin typeface="Cambria Math" panose="02040503050406030204" pitchFamily="18" charset="0"/>
                      </a:rPr>
                      <m:t> </m:t>
                    </m:r>
                    <m:r>
                      <m:rPr>
                        <m:nor/>
                      </m:rPr>
                      <a:rPr lang="en-US" altLang="ja-JP">
                        <a:latin typeface="Cambria Math" panose="02040503050406030204" pitchFamily="18" charset="0"/>
                      </a:rPr>
                      <m:t>years</m:t>
                    </m:r>
                  </m:oMath>
                </a14:m>
                <a:r>
                  <a:rPr lang="ja-JP" altLang="en-US" dirty="0"/>
                  <a:t> </a:t>
                </a:r>
                <a:r>
                  <a:rPr lang="ja-JP" altLang="en-US"/>
                  <a:t>（標準模型）</a:t>
                </a:r>
                <a:endParaRPr lang="en-US" altLang="ja-JP" dirty="0"/>
              </a:p>
              <a:p>
                <a:pPr lvl="1">
                  <a:buFont typeface="Wingdings" pitchFamily="2" charset="2"/>
                  <a:buChar char="Ø"/>
                </a:pP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𝜏</m:t>
                        </m:r>
                      </m:e>
                      <m:sub>
                        <m:r>
                          <m:rPr>
                            <m:sty m:val="p"/>
                          </m:rPr>
                          <a:rPr lang="en-US" altLang="ja-JP">
                            <a:latin typeface="Cambria Math" panose="02040503050406030204" pitchFamily="18" charset="0"/>
                          </a:rPr>
                          <m:t>LRSM</m:t>
                        </m:r>
                      </m:sub>
                    </m:sSub>
                    <m:r>
                      <a:rPr lang="en-US" altLang="ja-JP" i="1">
                        <a:latin typeface="Cambria Math" panose="02040503050406030204" pitchFamily="18" charset="0"/>
                      </a:rPr>
                      <m:t>~</m:t>
                    </m:r>
                    <m:sSup>
                      <m:sSupPr>
                        <m:ctrlPr>
                          <a:rPr lang="en-US" altLang="ja-JP" i="1">
                            <a:latin typeface="Cambria Math" panose="02040503050406030204" pitchFamily="18" charset="0"/>
                          </a:rPr>
                        </m:ctrlPr>
                      </m:sSupPr>
                      <m:e>
                        <m:r>
                          <a:rPr lang="en-US" altLang="ja-JP" i="1">
                            <a:latin typeface="Cambria Math" panose="02040503050406030204" pitchFamily="18" charset="0"/>
                          </a:rPr>
                          <m:t>10</m:t>
                        </m:r>
                      </m:e>
                      <m:sup>
                        <m:r>
                          <a:rPr lang="en-US" altLang="ja-JP" i="1">
                            <a:latin typeface="Cambria Math" panose="02040503050406030204" pitchFamily="18" charset="0"/>
                          </a:rPr>
                          <m:t>17</m:t>
                        </m:r>
                      </m:sup>
                    </m:sSup>
                    <m:r>
                      <a:rPr lang="en-US" altLang="ja-JP">
                        <a:latin typeface="Cambria Math" panose="02040503050406030204" pitchFamily="18" charset="0"/>
                      </a:rPr>
                      <m:t> </m:t>
                    </m:r>
                    <m:r>
                      <m:rPr>
                        <m:sty m:val="p"/>
                      </m:rPr>
                      <a:rPr lang="en-US" altLang="ja-JP">
                        <a:latin typeface="Cambria Math" panose="02040503050406030204" pitchFamily="18" charset="0"/>
                      </a:rPr>
                      <m:t>years</m:t>
                    </m:r>
                  </m:oMath>
                </a14:m>
                <a:r>
                  <a:rPr lang="ja-JP" altLang="en-US" dirty="0"/>
                  <a:t> </a:t>
                </a:r>
                <a:r>
                  <a:rPr lang="ja-JP" altLang="en-US"/>
                  <a:t>（</a:t>
                </a:r>
                <a:r>
                  <a:rPr lang="en-US" altLang="ja-JP" dirty="0"/>
                  <a:t>Left-Right</a:t>
                </a:r>
                <a:r>
                  <a:rPr lang="ja-JP" altLang="en-US"/>
                  <a:t>対称模型）</a:t>
                </a:r>
                <a:endParaRPr lang="en-US" altLang="ja-JP" dirty="0"/>
              </a:p>
              <a:p>
                <a:endParaRPr lang="en-US" altLang="ja-JP" dirty="0"/>
              </a:p>
              <a:p>
                <a:r>
                  <a:rPr lang="ja-JP" altLang="en-US"/>
                  <a:t>ニュートリノ崩壊を観測するためには</a:t>
                </a:r>
                <a:br>
                  <a:rPr lang="en-US" altLang="ja-JP" dirty="0"/>
                </a:br>
                <a:r>
                  <a:rPr lang="ja-JP" altLang="en-US"/>
                  <a:t>大量のニュートリノ源が必要となる。</a:t>
                </a:r>
                <a:endParaRPr lang="en-US" altLang="ja-JP" dirty="0"/>
              </a:p>
            </p:txBody>
          </p:sp>
        </mc:Choice>
        <mc:Fallback xmlns="">
          <p:sp>
            <p:nvSpPr>
              <p:cNvPr id="3" name="コンテンツ プレースホルダー 2">
                <a:extLst>
                  <a:ext uri="{FF2B5EF4-FFF2-40B4-BE49-F238E27FC236}">
                    <a16:creationId xmlns:a16="http://schemas.microsoft.com/office/drawing/2014/main" id="{0763780C-CA27-4C4E-8939-9CB47B347ED2}"/>
                  </a:ext>
                </a:extLst>
              </p:cNvPr>
              <p:cNvSpPr>
                <a:spLocks noGrp="1" noRot="1" noChangeAspect="1" noMove="1" noResize="1" noEditPoints="1" noAdjustHandles="1" noChangeArrowheads="1" noChangeShapeType="1" noTextEdit="1"/>
              </p:cNvSpPr>
              <p:nvPr>
                <p:ph idx="1"/>
              </p:nvPr>
            </p:nvSpPr>
            <p:spPr>
              <a:xfrm>
                <a:off x="1124467" y="1845825"/>
                <a:ext cx="7607117" cy="3022153"/>
              </a:xfrm>
              <a:blipFill>
                <a:blip r:embed="rId2"/>
                <a:stretch>
                  <a:fillRect l="-500"/>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1F69AD1A-DA0F-5A4B-A578-49562C5B8118}"/>
              </a:ext>
            </a:extLst>
          </p:cNvPr>
          <p:cNvSpPr>
            <a:spLocks noGrp="1"/>
          </p:cNvSpPr>
          <p:nvPr>
            <p:ph type="sldNum" sz="quarter" idx="12"/>
          </p:nvPr>
        </p:nvSpPr>
        <p:spPr/>
        <p:txBody>
          <a:bodyPr/>
          <a:lstStyle/>
          <a:p>
            <a:fld id="{D57F1E4F-1CFF-5643-939E-217C01CDF565}" type="slidenum">
              <a:rPr lang="en-US" smtClean="0"/>
              <a:pPr/>
              <a:t>6</a:t>
            </a:fld>
            <a:endParaRPr lang="en-US" dirty="0"/>
          </a:p>
        </p:txBody>
      </p:sp>
      <p:grpSp>
        <p:nvGrpSpPr>
          <p:cNvPr id="5" name="グループ化 4">
            <a:extLst>
              <a:ext uri="{FF2B5EF4-FFF2-40B4-BE49-F238E27FC236}">
                <a16:creationId xmlns:a16="http://schemas.microsoft.com/office/drawing/2014/main" id="{1255C27C-E4FD-1849-B6F5-4CE81201A903}"/>
              </a:ext>
            </a:extLst>
          </p:cNvPr>
          <p:cNvGrpSpPr/>
          <p:nvPr/>
        </p:nvGrpSpPr>
        <p:grpSpPr>
          <a:xfrm>
            <a:off x="6646500" y="1412622"/>
            <a:ext cx="1924444" cy="1738705"/>
            <a:chOff x="226446" y="1041489"/>
            <a:chExt cx="4429868" cy="4649760"/>
          </a:xfrm>
        </p:grpSpPr>
        <p:sp>
          <p:nvSpPr>
            <p:cNvPr id="6" name="フリーフォーム 14">
              <a:extLst>
                <a:ext uri="{FF2B5EF4-FFF2-40B4-BE49-F238E27FC236}">
                  <a16:creationId xmlns:a16="http://schemas.microsoft.com/office/drawing/2014/main" id="{9709C09C-771B-2142-BD5C-08E80EB43E8C}"/>
                </a:ext>
              </a:extLst>
            </p:cNvPr>
            <p:cNvSpPr/>
            <p:nvPr/>
          </p:nvSpPr>
          <p:spPr>
            <a:xfrm rot="4222830">
              <a:off x="692798" y="2484102"/>
              <a:ext cx="706275" cy="163897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chemeClr val="tx1"/>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a:p>
          </p:txBody>
        </p:sp>
        <p:sp>
          <p:nvSpPr>
            <p:cNvPr id="7" name="フリーフォーム 11">
              <a:extLst>
                <a:ext uri="{FF2B5EF4-FFF2-40B4-BE49-F238E27FC236}">
                  <a16:creationId xmlns:a16="http://schemas.microsoft.com/office/drawing/2014/main" id="{46A5F445-A223-3042-8DDA-DBD39029EDC3}"/>
                </a:ext>
              </a:extLst>
            </p:cNvPr>
            <p:cNvSpPr/>
            <p:nvPr/>
          </p:nvSpPr>
          <p:spPr>
            <a:xfrm rot="16200000">
              <a:off x="2121498" y="2913724"/>
              <a:ext cx="1703333" cy="715498"/>
            </a:xfrm>
            <a:custGeom>
              <a:avLst/>
              <a:gdLst>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152556 w 1087291"/>
                <a:gd name="connsiteY4" fmla="*/ 325120 h 477803"/>
                <a:gd name="connsiteX5" fmla="*/ 274476 w 1087291"/>
                <a:gd name="connsiteY5" fmla="*/ 325120 h 477803"/>
                <a:gd name="connsiteX6" fmla="*/ 335436 w 1087291"/>
                <a:gd name="connsiteY6" fmla="*/ 426720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104868 w 1087291"/>
                <a:gd name="connsiteY4" fmla="*/ 370625 h 477803"/>
                <a:gd name="connsiteX5" fmla="*/ 274476 w 1087291"/>
                <a:gd name="connsiteY5" fmla="*/ 325120 h 477803"/>
                <a:gd name="connsiteX6" fmla="*/ 335436 w 1087291"/>
                <a:gd name="connsiteY6" fmla="*/ 426720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66717 w 1087291"/>
                <a:gd name="connsiteY4" fmla="*/ 325120 h 477803"/>
                <a:gd name="connsiteX5" fmla="*/ 274476 w 1087291"/>
                <a:gd name="connsiteY5" fmla="*/ 325120 h 477803"/>
                <a:gd name="connsiteX6" fmla="*/ 335436 w 1087291"/>
                <a:gd name="connsiteY6" fmla="*/ 426720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495113"/>
                <a:gd name="connsiteX1" fmla="*/ 122076 w 1087291"/>
                <a:gd name="connsiteY1" fmla="*/ 60960 h 495113"/>
                <a:gd name="connsiteX2" fmla="*/ 156 w 1087291"/>
                <a:gd name="connsiteY2" fmla="*/ 162560 h 495113"/>
                <a:gd name="connsiteX3" fmla="*/ 152556 w 1087291"/>
                <a:gd name="connsiteY3" fmla="*/ 213360 h 495113"/>
                <a:gd name="connsiteX4" fmla="*/ 66717 w 1087291"/>
                <a:gd name="connsiteY4" fmla="*/ 325120 h 495113"/>
                <a:gd name="connsiteX5" fmla="*/ 274476 w 1087291"/>
                <a:gd name="connsiteY5" fmla="*/ 325120 h 495113"/>
                <a:gd name="connsiteX6" fmla="*/ 297285 w 1087291"/>
                <a:gd name="connsiteY6" fmla="*/ 494978 h 495113"/>
                <a:gd name="connsiteX7" fmla="*/ 437036 w 1087291"/>
                <a:gd name="connsiteY7" fmla="*/ 355600 h 495113"/>
                <a:gd name="connsiteX8" fmla="*/ 518316 w 1087291"/>
                <a:gd name="connsiteY8" fmla="*/ 467360 h 495113"/>
                <a:gd name="connsiteX9" fmla="*/ 609756 w 1087291"/>
                <a:gd name="connsiteY9" fmla="*/ 365760 h 495113"/>
                <a:gd name="connsiteX10" fmla="*/ 701196 w 1087291"/>
                <a:gd name="connsiteY10" fmla="*/ 477520 h 495113"/>
                <a:gd name="connsiteX11" fmla="*/ 741836 w 1087291"/>
                <a:gd name="connsiteY11" fmla="*/ 325120 h 495113"/>
                <a:gd name="connsiteX12" fmla="*/ 863756 w 1087291"/>
                <a:gd name="connsiteY12" fmla="*/ 426720 h 495113"/>
                <a:gd name="connsiteX13" fmla="*/ 863756 w 1087291"/>
                <a:gd name="connsiteY13" fmla="*/ 284480 h 495113"/>
                <a:gd name="connsiteX14" fmla="*/ 975516 w 1087291"/>
                <a:gd name="connsiteY14" fmla="*/ 294640 h 495113"/>
                <a:gd name="connsiteX15" fmla="*/ 934876 w 1087291"/>
                <a:gd name="connsiteY15" fmla="*/ 172720 h 495113"/>
                <a:gd name="connsiteX16" fmla="*/ 1087276 w 1087291"/>
                <a:gd name="connsiteY16" fmla="*/ 172720 h 495113"/>
                <a:gd name="connsiteX17" fmla="*/ 945036 w 1087291"/>
                <a:gd name="connsiteY17" fmla="*/ 71120 h 495113"/>
                <a:gd name="connsiteX18" fmla="*/ 1026316 w 1087291"/>
                <a:gd name="connsiteY18" fmla="*/ 0 h 495113"/>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66717 w 1087291"/>
                <a:gd name="connsiteY4" fmla="*/ 325120 h 477803"/>
                <a:gd name="connsiteX5" fmla="*/ 274476 w 1087291"/>
                <a:gd name="connsiteY5" fmla="*/ 325120 h 477803"/>
                <a:gd name="connsiteX6" fmla="*/ 259135 w 1087291"/>
                <a:gd name="connsiteY6" fmla="*/ 472225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558381"/>
                <a:gd name="connsiteX1" fmla="*/ 122076 w 1087291"/>
                <a:gd name="connsiteY1" fmla="*/ 60960 h 558381"/>
                <a:gd name="connsiteX2" fmla="*/ 156 w 1087291"/>
                <a:gd name="connsiteY2" fmla="*/ 162560 h 558381"/>
                <a:gd name="connsiteX3" fmla="*/ 152556 w 1087291"/>
                <a:gd name="connsiteY3" fmla="*/ 213360 h 558381"/>
                <a:gd name="connsiteX4" fmla="*/ 66717 w 1087291"/>
                <a:gd name="connsiteY4" fmla="*/ 325120 h 558381"/>
                <a:gd name="connsiteX5" fmla="*/ 274476 w 1087291"/>
                <a:gd name="connsiteY5" fmla="*/ 325120 h 558381"/>
                <a:gd name="connsiteX6" fmla="*/ 259135 w 1087291"/>
                <a:gd name="connsiteY6" fmla="*/ 472225 h 558381"/>
                <a:gd name="connsiteX7" fmla="*/ 437036 w 1087291"/>
                <a:gd name="connsiteY7" fmla="*/ 355600 h 558381"/>
                <a:gd name="connsiteX8" fmla="*/ 518316 w 1087291"/>
                <a:gd name="connsiteY8" fmla="*/ 558370 h 558381"/>
                <a:gd name="connsiteX9" fmla="*/ 609756 w 1087291"/>
                <a:gd name="connsiteY9" fmla="*/ 365760 h 558381"/>
                <a:gd name="connsiteX10" fmla="*/ 701196 w 1087291"/>
                <a:gd name="connsiteY10" fmla="*/ 477520 h 558381"/>
                <a:gd name="connsiteX11" fmla="*/ 741836 w 1087291"/>
                <a:gd name="connsiteY11" fmla="*/ 325120 h 558381"/>
                <a:gd name="connsiteX12" fmla="*/ 863756 w 1087291"/>
                <a:gd name="connsiteY12" fmla="*/ 426720 h 558381"/>
                <a:gd name="connsiteX13" fmla="*/ 863756 w 1087291"/>
                <a:gd name="connsiteY13" fmla="*/ 284480 h 558381"/>
                <a:gd name="connsiteX14" fmla="*/ 975516 w 1087291"/>
                <a:gd name="connsiteY14" fmla="*/ 294640 h 558381"/>
                <a:gd name="connsiteX15" fmla="*/ 934876 w 1087291"/>
                <a:gd name="connsiteY15" fmla="*/ 172720 h 558381"/>
                <a:gd name="connsiteX16" fmla="*/ 1087276 w 1087291"/>
                <a:gd name="connsiteY16" fmla="*/ 172720 h 558381"/>
                <a:gd name="connsiteX17" fmla="*/ 945036 w 1087291"/>
                <a:gd name="connsiteY17" fmla="*/ 71120 h 558381"/>
                <a:gd name="connsiteX18" fmla="*/ 1026316 w 1087291"/>
                <a:gd name="connsiteY18" fmla="*/ 0 h 558381"/>
                <a:gd name="connsiteX0" fmla="*/ 40796 w 1087291"/>
                <a:gd name="connsiteY0" fmla="*/ 0 h 558381"/>
                <a:gd name="connsiteX1" fmla="*/ 122076 w 1087291"/>
                <a:gd name="connsiteY1" fmla="*/ 60960 h 558381"/>
                <a:gd name="connsiteX2" fmla="*/ 156 w 1087291"/>
                <a:gd name="connsiteY2" fmla="*/ 162560 h 558381"/>
                <a:gd name="connsiteX3" fmla="*/ 152556 w 1087291"/>
                <a:gd name="connsiteY3" fmla="*/ 213360 h 558381"/>
                <a:gd name="connsiteX4" fmla="*/ 66717 w 1087291"/>
                <a:gd name="connsiteY4" fmla="*/ 325120 h 558381"/>
                <a:gd name="connsiteX5" fmla="*/ 274476 w 1087291"/>
                <a:gd name="connsiteY5" fmla="*/ 325120 h 558381"/>
                <a:gd name="connsiteX6" fmla="*/ 259135 w 1087291"/>
                <a:gd name="connsiteY6" fmla="*/ 472225 h 558381"/>
                <a:gd name="connsiteX7" fmla="*/ 437036 w 1087291"/>
                <a:gd name="connsiteY7" fmla="*/ 355600 h 558381"/>
                <a:gd name="connsiteX8" fmla="*/ 518316 w 1087291"/>
                <a:gd name="connsiteY8" fmla="*/ 558370 h 558381"/>
                <a:gd name="connsiteX9" fmla="*/ 609756 w 1087291"/>
                <a:gd name="connsiteY9" fmla="*/ 365760 h 558381"/>
                <a:gd name="connsiteX10" fmla="*/ 758422 w 1087291"/>
                <a:gd name="connsiteY10" fmla="*/ 545778 h 558381"/>
                <a:gd name="connsiteX11" fmla="*/ 741836 w 1087291"/>
                <a:gd name="connsiteY11" fmla="*/ 325120 h 558381"/>
                <a:gd name="connsiteX12" fmla="*/ 863756 w 1087291"/>
                <a:gd name="connsiteY12" fmla="*/ 426720 h 558381"/>
                <a:gd name="connsiteX13" fmla="*/ 863756 w 1087291"/>
                <a:gd name="connsiteY13" fmla="*/ 284480 h 558381"/>
                <a:gd name="connsiteX14" fmla="*/ 975516 w 1087291"/>
                <a:gd name="connsiteY14" fmla="*/ 294640 h 558381"/>
                <a:gd name="connsiteX15" fmla="*/ 934876 w 1087291"/>
                <a:gd name="connsiteY15" fmla="*/ 172720 h 558381"/>
                <a:gd name="connsiteX16" fmla="*/ 1087276 w 1087291"/>
                <a:gd name="connsiteY16" fmla="*/ 172720 h 558381"/>
                <a:gd name="connsiteX17" fmla="*/ 945036 w 1087291"/>
                <a:gd name="connsiteY17" fmla="*/ 71120 h 558381"/>
                <a:gd name="connsiteX18" fmla="*/ 1026316 w 1087291"/>
                <a:gd name="connsiteY18" fmla="*/ 0 h 558381"/>
                <a:gd name="connsiteX0" fmla="*/ 40796 w 1087291"/>
                <a:gd name="connsiteY0" fmla="*/ 0 h 558381"/>
                <a:gd name="connsiteX1" fmla="*/ 122076 w 1087291"/>
                <a:gd name="connsiteY1" fmla="*/ 60960 h 558381"/>
                <a:gd name="connsiteX2" fmla="*/ 156 w 1087291"/>
                <a:gd name="connsiteY2" fmla="*/ 162560 h 558381"/>
                <a:gd name="connsiteX3" fmla="*/ 152556 w 1087291"/>
                <a:gd name="connsiteY3" fmla="*/ 213360 h 558381"/>
                <a:gd name="connsiteX4" fmla="*/ 66717 w 1087291"/>
                <a:gd name="connsiteY4" fmla="*/ 325120 h 558381"/>
                <a:gd name="connsiteX5" fmla="*/ 274476 w 1087291"/>
                <a:gd name="connsiteY5" fmla="*/ 325120 h 558381"/>
                <a:gd name="connsiteX6" fmla="*/ 259135 w 1087291"/>
                <a:gd name="connsiteY6" fmla="*/ 472225 h 558381"/>
                <a:gd name="connsiteX7" fmla="*/ 437036 w 1087291"/>
                <a:gd name="connsiteY7" fmla="*/ 355600 h 558381"/>
                <a:gd name="connsiteX8" fmla="*/ 518316 w 1087291"/>
                <a:gd name="connsiteY8" fmla="*/ 558370 h 558381"/>
                <a:gd name="connsiteX9" fmla="*/ 609756 w 1087291"/>
                <a:gd name="connsiteY9" fmla="*/ 365760 h 558381"/>
                <a:gd name="connsiteX10" fmla="*/ 758422 w 1087291"/>
                <a:gd name="connsiteY10" fmla="*/ 545778 h 558381"/>
                <a:gd name="connsiteX11" fmla="*/ 741836 w 1087291"/>
                <a:gd name="connsiteY11" fmla="*/ 325120 h 558381"/>
                <a:gd name="connsiteX12" fmla="*/ 949595 w 1087291"/>
                <a:gd name="connsiteY12" fmla="*/ 464641 h 558381"/>
                <a:gd name="connsiteX13" fmla="*/ 863756 w 1087291"/>
                <a:gd name="connsiteY13" fmla="*/ 284480 h 558381"/>
                <a:gd name="connsiteX14" fmla="*/ 975516 w 1087291"/>
                <a:gd name="connsiteY14" fmla="*/ 294640 h 558381"/>
                <a:gd name="connsiteX15" fmla="*/ 934876 w 1087291"/>
                <a:gd name="connsiteY15" fmla="*/ 172720 h 558381"/>
                <a:gd name="connsiteX16" fmla="*/ 1087276 w 1087291"/>
                <a:gd name="connsiteY16" fmla="*/ 172720 h 558381"/>
                <a:gd name="connsiteX17" fmla="*/ 945036 w 1087291"/>
                <a:gd name="connsiteY17" fmla="*/ 71120 h 558381"/>
                <a:gd name="connsiteX18" fmla="*/ 1026316 w 1087291"/>
                <a:gd name="connsiteY18" fmla="*/ 0 h 558381"/>
                <a:gd name="connsiteX0" fmla="*/ 40796 w 1119111"/>
                <a:gd name="connsiteY0" fmla="*/ 0 h 558381"/>
                <a:gd name="connsiteX1" fmla="*/ 122076 w 1119111"/>
                <a:gd name="connsiteY1" fmla="*/ 60960 h 558381"/>
                <a:gd name="connsiteX2" fmla="*/ 156 w 1119111"/>
                <a:gd name="connsiteY2" fmla="*/ 162560 h 558381"/>
                <a:gd name="connsiteX3" fmla="*/ 152556 w 1119111"/>
                <a:gd name="connsiteY3" fmla="*/ 213360 h 558381"/>
                <a:gd name="connsiteX4" fmla="*/ 66717 w 1119111"/>
                <a:gd name="connsiteY4" fmla="*/ 325120 h 558381"/>
                <a:gd name="connsiteX5" fmla="*/ 274476 w 1119111"/>
                <a:gd name="connsiteY5" fmla="*/ 325120 h 558381"/>
                <a:gd name="connsiteX6" fmla="*/ 259135 w 1119111"/>
                <a:gd name="connsiteY6" fmla="*/ 472225 h 558381"/>
                <a:gd name="connsiteX7" fmla="*/ 437036 w 1119111"/>
                <a:gd name="connsiteY7" fmla="*/ 355600 h 558381"/>
                <a:gd name="connsiteX8" fmla="*/ 518316 w 1119111"/>
                <a:gd name="connsiteY8" fmla="*/ 558370 h 558381"/>
                <a:gd name="connsiteX9" fmla="*/ 609756 w 1119111"/>
                <a:gd name="connsiteY9" fmla="*/ 365760 h 558381"/>
                <a:gd name="connsiteX10" fmla="*/ 758422 w 1119111"/>
                <a:gd name="connsiteY10" fmla="*/ 545778 h 558381"/>
                <a:gd name="connsiteX11" fmla="*/ 741836 w 1119111"/>
                <a:gd name="connsiteY11" fmla="*/ 325120 h 558381"/>
                <a:gd name="connsiteX12" fmla="*/ 949595 w 1119111"/>
                <a:gd name="connsiteY12" fmla="*/ 464641 h 558381"/>
                <a:gd name="connsiteX13" fmla="*/ 863756 w 1119111"/>
                <a:gd name="connsiteY13" fmla="*/ 284480 h 558381"/>
                <a:gd name="connsiteX14" fmla="*/ 1118580 w 1119111"/>
                <a:gd name="connsiteY14" fmla="*/ 340145 h 558381"/>
                <a:gd name="connsiteX15" fmla="*/ 934876 w 1119111"/>
                <a:gd name="connsiteY15" fmla="*/ 172720 h 558381"/>
                <a:gd name="connsiteX16" fmla="*/ 1087276 w 1119111"/>
                <a:gd name="connsiteY16" fmla="*/ 172720 h 558381"/>
                <a:gd name="connsiteX17" fmla="*/ 945036 w 1119111"/>
                <a:gd name="connsiteY17" fmla="*/ 71120 h 558381"/>
                <a:gd name="connsiteX18" fmla="*/ 1026316 w 1119111"/>
                <a:gd name="connsiteY18" fmla="*/ 0 h 558381"/>
                <a:gd name="connsiteX0" fmla="*/ 40796 w 1182663"/>
                <a:gd name="connsiteY0" fmla="*/ 0 h 558381"/>
                <a:gd name="connsiteX1" fmla="*/ 122076 w 1182663"/>
                <a:gd name="connsiteY1" fmla="*/ 60960 h 558381"/>
                <a:gd name="connsiteX2" fmla="*/ 156 w 1182663"/>
                <a:gd name="connsiteY2" fmla="*/ 162560 h 558381"/>
                <a:gd name="connsiteX3" fmla="*/ 152556 w 1182663"/>
                <a:gd name="connsiteY3" fmla="*/ 213360 h 558381"/>
                <a:gd name="connsiteX4" fmla="*/ 66717 w 1182663"/>
                <a:gd name="connsiteY4" fmla="*/ 325120 h 558381"/>
                <a:gd name="connsiteX5" fmla="*/ 274476 w 1182663"/>
                <a:gd name="connsiteY5" fmla="*/ 325120 h 558381"/>
                <a:gd name="connsiteX6" fmla="*/ 259135 w 1182663"/>
                <a:gd name="connsiteY6" fmla="*/ 472225 h 558381"/>
                <a:gd name="connsiteX7" fmla="*/ 437036 w 1182663"/>
                <a:gd name="connsiteY7" fmla="*/ 355600 h 558381"/>
                <a:gd name="connsiteX8" fmla="*/ 518316 w 1182663"/>
                <a:gd name="connsiteY8" fmla="*/ 558370 h 558381"/>
                <a:gd name="connsiteX9" fmla="*/ 609756 w 1182663"/>
                <a:gd name="connsiteY9" fmla="*/ 365760 h 558381"/>
                <a:gd name="connsiteX10" fmla="*/ 758422 w 1182663"/>
                <a:gd name="connsiteY10" fmla="*/ 545778 h 558381"/>
                <a:gd name="connsiteX11" fmla="*/ 741836 w 1182663"/>
                <a:gd name="connsiteY11" fmla="*/ 325120 h 558381"/>
                <a:gd name="connsiteX12" fmla="*/ 949595 w 1182663"/>
                <a:gd name="connsiteY12" fmla="*/ 464641 h 558381"/>
                <a:gd name="connsiteX13" fmla="*/ 863756 w 1182663"/>
                <a:gd name="connsiteY13" fmla="*/ 284480 h 558381"/>
                <a:gd name="connsiteX14" fmla="*/ 1118580 w 1182663"/>
                <a:gd name="connsiteY14" fmla="*/ 340145 h 558381"/>
                <a:gd name="connsiteX15" fmla="*/ 934876 w 1182663"/>
                <a:gd name="connsiteY15" fmla="*/ 172720 h 558381"/>
                <a:gd name="connsiteX16" fmla="*/ 1182653 w 1182663"/>
                <a:gd name="connsiteY16" fmla="*/ 119631 h 558381"/>
                <a:gd name="connsiteX17" fmla="*/ 945036 w 1182663"/>
                <a:gd name="connsiteY17" fmla="*/ 71120 h 558381"/>
                <a:gd name="connsiteX18" fmla="*/ 1026316 w 1182663"/>
                <a:gd name="connsiteY18" fmla="*/ 0 h 558381"/>
                <a:gd name="connsiteX0" fmla="*/ 40796 w 1154051"/>
                <a:gd name="connsiteY0" fmla="*/ 0 h 558381"/>
                <a:gd name="connsiteX1" fmla="*/ 122076 w 1154051"/>
                <a:gd name="connsiteY1" fmla="*/ 60960 h 558381"/>
                <a:gd name="connsiteX2" fmla="*/ 156 w 1154051"/>
                <a:gd name="connsiteY2" fmla="*/ 162560 h 558381"/>
                <a:gd name="connsiteX3" fmla="*/ 152556 w 1154051"/>
                <a:gd name="connsiteY3" fmla="*/ 213360 h 558381"/>
                <a:gd name="connsiteX4" fmla="*/ 66717 w 1154051"/>
                <a:gd name="connsiteY4" fmla="*/ 325120 h 558381"/>
                <a:gd name="connsiteX5" fmla="*/ 274476 w 1154051"/>
                <a:gd name="connsiteY5" fmla="*/ 325120 h 558381"/>
                <a:gd name="connsiteX6" fmla="*/ 259135 w 1154051"/>
                <a:gd name="connsiteY6" fmla="*/ 472225 h 558381"/>
                <a:gd name="connsiteX7" fmla="*/ 437036 w 1154051"/>
                <a:gd name="connsiteY7" fmla="*/ 355600 h 558381"/>
                <a:gd name="connsiteX8" fmla="*/ 518316 w 1154051"/>
                <a:gd name="connsiteY8" fmla="*/ 558370 h 558381"/>
                <a:gd name="connsiteX9" fmla="*/ 609756 w 1154051"/>
                <a:gd name="connsiteY9" fmla="*/ 365760 h 558381"/>
                <a:gd name="connsiteX10" fmla="*/ 758422 w 1154051"/>
                <a:gd name="connsiteY10" fmla="*/ 545778 h 558381"/>
                <a:gd name="connsiteX11" fmla="*/ 741836 w 1154051"/>
                <a:gd name="connsiteY11" fmla="*/ 325120 h 558381"/>
                <a:gd name="connsiteX12" fmla="*/ 949595 w 1154051"/>
                <a:gd name="connsiteY12" fmla="*/ 464641 h 558381"/>
                <a:gd name="connsiteX13" fmla="*/ 863756 w 1154051"/>
                <a:gd name="connsiteY13" fmla="*/ 284480 h 558381"/>
                <a:gd name="connsiteX14" fmla="*/ 1118580 w 1154051"/>
                <a:gd name="connsiteY14" fmla="*/ 340145 h 558381"/>
                <a:gd name="connsiteX15" fmla="*/ 934876 w 1154051"/>
                <a:gd name="connsiteY15" fmla="*/ 172720 h 558381"/>
                <a:gd name="connsiteX16" fmla="*/ 1154040 w 1154051"/>
                <a:gd name="connsiteY16" fmla="*/ 142384 h 558381"/>
                <a:gd name="connsiteX17" fmla="*/ 945036 w 1154051"/>
                <a:gd name="connsiteY17" fmla="*/ 71120 h 558381"/>
                <a:gd name="connsiteX18" fmla="*/ 1026316 w 1154051"/>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213360 h 558381"/>
                <a:gd name="connsiteX4" fmla="*/ 85774 w 1173108"/>
                <a:gd name="connsiteY4" fmla="*/ 325120 h 558381"/>
                <a:gd name="connsiteX5" fmla="*/ 293533 w 1173108"/>
                <a:gd name="connsiteY5" fmla="*/ 325120 h 558381"/>
                <a:gd name="connsiteX6" fmla="*/ 278192 w 1173108"/>
                <a:gd name="connsiteY6" fmla="*/ 472225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213360 h 558381"/>
                <a:gd name="connsiteX4" fmla="*/ 66699 w 1173108"/>
                <a:gd name="connsiteY4" fmla="*/ 370625 h 558381"/>
                <a:gd name="connsiteX5" fmla="*/ 293533 w 1173108"/>
                <a:gd name="connsiteY5" fmla="*/ 325120 h 558381"/>
                <a:gd name="connsiteX6" fmla="*/ 278192 w 1173108"/>
                <a:gd name="connsiteY6" fmla="*/ 472225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213360 h 558381"/>
                <a:gd name="connsiteX4" fmla="*/ 66699 w 1173108"/>
                <a:gd name="connsiteY4" fmla="*/ 370625 h 558381"/>
                <a:gd name="connsiteX5" fmla="*/ 293533 w 1173108"/>
                <a:gd name="connsiteY5" fmla="*/ 325120 h 558381"/>
                <a:gd name="connsiteX6" fmla="*/ 278192 w 1173108"/>
                <a:gd name="connsiteY6" fmla="*/ 532899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198192 h 558381"/>
                <a:gd name="connsiteX4" fmla="*/ 66699 w 1173108"/>
                <a:gd name="connsiteY4" fmla="*/ 370625 h 558381"/>
                <a:gd name="connsiteX5" fmla="*/ 293533 w 1173108"/>
                <a:gd name="connsiteY5" fmla="*/ 325120 h 558381"/>
                <a:gd name="connsiteX6" fmla="*/ 278192 w 1173108"/>
                <a:gd name="connsiteY6" fmla="*/ 532899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198192 h 558381"/>
                <a:gd name="connsiteX4" fmla="*/ 66699 w 1173108"/>
                <a:gd name="connsiteY4" fmla="*/ 370625 h 558381"/>
                <a:gd name="connsiteX5" fmla="*/ 293533 w 1173108"/>
                <a:gd name="connsiteY5" fmla="*/ 309952 h 558381"/>
                <a:gd name="connsiteX6" fmla="*/ 278192 w 1173108"/>
                <a:gd name="connsiteY6" fmla="*/ 532899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8"/>
                <a:gd name="connsiteX1" fmla="*/ 141133 w 1173108"/>
                <a:gd name="connsiteY1" fmla="*/ 60960 h 558388"/>
                <a:gd name="connsiteX2" fmla="*/ 138 w 1173108"/>
                <a:gd name="connsiteY2" fmla="*/ 132224 h 558388"/>
                <a:gd name="connsiteX3" fmla="*/ 171613 w 1173108"/>
                <a:gd name="connsiteY3" fmla="*/ 198192 h 558388"/>
                <a:gd name="connsiteX4" fmla="*/ 66699 w 1173108"/>
                <a:gd name="connsiteY4" fmla="*/ 370625 h 558388"/>
                <a:gd name="connsiteX5" fmla="*/ 293533 w 1173108"/>
                <a:gd name="connsiteY5" fmla="*/ 309952 h 558388"/>
                <a:gd name="connsiteX6" fmla="*/ 278192 w 1173108"/>
                <a:gd name="connsiteY6" fmla="*/ 532899 h 558388"/>
                <a:gd name="connsiteX7" fmla="*/ 465631 w 1173108"/>
                <a:gd name="connsiteY7" fmla="*/ 378352 h 558388"/>
                <a:gd name="connsiteX8" fmla="*/ 537373 w 1173108"/>
                <a:gd name="connsiteY8" fmla="*/ 558370 h 558388"/>
                <a:gd name="connsiteX9" fmla="*/ 628813 w 1173108"/>
                <a:gd name="connsiteY9" fmla="*/ 365760 h 558388"/>
                <a:gd name="connsiteX10" fmla="*/ 777479 w 1173108"/>
                <a:gd name="connsiteY10" fmla="*/ 545778 h 558388"/>
                <a:gd name="connsiteX11" fmla="*/ 760893 w 1173108"/>
                <a:gd name="connsiteY11" fmla="*/ 325120 h 558388"/>
                <a:gd name="connsiteX12" fmla="*/ 968652 w 1173108"/>
                <a:gd name="connsiteY12" fmla="*/ 464641 h 558388"/>
                <a:gd name="connsiteX13" fmla="*/ 882813 w 1173108"/>
                <a:gd name="connsiteY13" fmla="*/ 284480 h 558388"/>
                <a:gd name="connsiteX14" fmla="*/ 1137637 w 1173108"/>
                <a:gd name="connsiteY14" fmla="*/ 340145 h 558388"/>
                <a:gd name="connsiteX15" fmla="*/ 953933 w 1173108"/>
                <a:gd name="connsiteY15" fmla="*/ 172720 h 558388"/>
                <a:gd name="connsiteX16" fmla="*/ 1173097 w 1173108"/>
                <a:gd name="connsiteY16" fmla="*/ 142384 h 558388"/>
                <a:gd name="connsiteX17" fmla="*/ 964093 w 1173108"/>
                <a:gd name="connsiteY17" fmla="*/ 71120 h 558388"/>
                <a:gd name="connsiteX18" fmla="*/ 1045373 w 1173108"/>
                <a:gd name="connsiteY18" fmla="*/ 0 h 558388"/>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78192 w 1173108"/>
                <a:gd name="connsiteY6" fmla="*/ 532899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882813 w 1173108"/>
                <a:gd name="connsiteY13" fmla="*/ 284480 h 558409"/>
                <a:gd name="connsiteX14" fmla="*/ 1137637 w 1173108"/>
                <a:gd name="connsiteY14" fmla="*/ 340145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882813 w 1173108"/>
                <a:gd name="connsiteY13" fmla="*/ 284480 h 558409"/>
                <a:gd name="connsiteX14" fmla="*/ 1137637 w 1173108"/>
                <a:gd name="connsiteY14" fmla="*/ 340145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882813 w 1173108"/>
                <a:gd name="connsiteY13" fmla="*/ 284480 h 558409"/>
                <a:gd name="connsiteX14" fmla="*/ 1128099 w 1173108"/>
                <a:gd name="connsiteY14" fmla="*/ 324977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901888 w 1173108"/>
                <a:gd name="connsiteY13" fmla="*/ 269311 h 558409"/>
                <a:gd name="connsiteX14" fmla="*/ 1128099 w 1173108"/>
                <a:gd name="connsiteY14" fmla="*/ 324977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79969 w 1173108"/>
                <a:gd name="connsiteY11" fmla="*/ 355457 h 558409"/>
                <a:gd name="connsiteX12" fmla="*/ 968652 w 1173108"/>
                <a:gd name="connsiteY12" fmla="*/ 464641 h 558409"/>
                <a:gd name="connsiteX13" fmla="*/ 901888 w 1173108"/>
                <a:gd name="connsiteY13" fmla="*/ 269311 h 558409"/>
                <a:gd name="connsiteX14" fmla="*/ 1128099 w 1173108"/>
                <a:gd name="connsiteY14" fmla="*/ 324977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73108" h="558409">
                  <a:moveTo>
                    <a:pt x="59853" y="0"/>
                  </a:moveTo>
                  <a:cubicBezTo>
                    <a:pt x="103879" y="16933"/>
                    <a:pt x="151085" y="38923"/>
                    <a:pt x="141133" y="60960"/>
                  </a:cubicBezTo>
                  <a:cubicBezTo>
                    <a:pt x="131181" y="82997"/>
                    <a:pt x="-4942" y="109352"/>
                    <a:pt x="138" y="132224"/>
                  </a:cubicBezTo>
                  <a:cubicBezTo>
                    <a:pt x="5218" y="155096"/>
                    <a:pt x="160520" y="158459"/>
                    <a:pt x="171613" y="198192"/>
                  </a:cubicBezTo>
                  <a:cubicBezTo>
                    <a:pt x="182707" y="237926"/>
                    <a:pt x="46379" y="351998"/>
                    <a:pt x="66699" y="370625"/>
                  </a:cubicBezTo>
                  <a:cubicBezTo>
                    <a:pt x="87019" y="389252"/>
                    <a:pt x="261463" y="286699"/>
                    <a:pt x="293533" y="309952"/>
                  </a:cubicBezTo>
                  <a:cubicBezTo>
                    <a:pt x="325603" y="333205"/>
                    <a:pt x="230434" y="498746"/>
                    <a:pt x="259117" y="510146"/>
                  </a:cubicBezTo>
                  <a:cubicBezTo>
                    <a:pt x="287800" y="521546"/>
                    <a:pt x="419255" y="370315"/>
                    <a:pt x="465631" y="378352"/>
                  </a:cubicBezTo>
                  <a:cubicBezTo>
                    <a:pt x="512007" y="386389"/>
                    <a:pt x="510176" y="555413"/>
                    <a:pt x="537373" y="558370"/>
                  </a:cubicBezTo>
                  <a:cubicBezTo>
                    <a:pt x="564570" y="561327"/>
                    <a:pt x="588795" y="398196"/>
                    <a:pt x="628813" y="396097"/>
                  </a:cubicBezTo>
                  <a:cubicBezTo>
                    <a:pt x="668831" y="393998"/>
                    <a:pt x="752286" y="552551"/>
                    <a:pt x="777479" y="545778"/>
                  </a:cubicBezTo>
                  <a:cubicBezTo>
                    <a:pt x="802672" y="539005"/>
                    <a:pt x="748107" y="368980"/>
                    <a:pt x="779969" y="355457"/>
                  </a:cubicBezTo>
                  <a:cubicBezTo>
                    <a:pt x="811831" y="341934"/>
                    <a:pt x="948332" y="478999"/>
                    <a:pt x="968652" y="464641"/>
                  </a:cubicBezTo>
                  <a:cubicBezTo>
                    <a:pt x="988972" y="450283"/>
                    <a:pt x="875314" y="292588"/>
                    <a:pt x="901888" y="269311"/>
                  </a:cubicBezTo>
                  <a:cubicBezTo>
                    <a:pt x="928462" y="246034"/>
                    <a:pt x="1119425" y="341075"/>
                    <a:pt x="1128099" y="324977"/>
                  </a:cubicBezTo>
                  <a:cubicBezTo>
                    <a:pt x="1136773" y="308879"/>
                    <a:pt x="946433" y="203152"/>
                    <a:pt x="953933" y="172720"/>
                  </a:cubicBezTo>
                  <a:cubicBezTo>
                    <a:pt x="961433" y="142288"/>
                    <a:pt x="1171404" y="159317"/>
                    <a:pt x="1173097" y="142384"/>
                  </a:cubicBezTo>
                  <a:cubicBezTo>
                    <a:pt x="1174790" y="125451"/>
                    <a:pt x="985380" y="94851"/>
                    <a:pt x="964093" y="71120"/>
                  </a:cubicBezTo>
                  <a:cubicBezTo>
                    <a:pt x="942806" y="47389"/>
                    <a:pt x="999653" y="21166"/>
                    <a:pt x="1045373"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p>
          </p:txBody>
        </p:sp>
        <p:cxnSp>
          <p:nvCxnSpPr>
            <p:cNvPr id="8" name="直線矢印コネクタ 7">
              <a:extLst>
                <a:ext uri="{FF2B5EF4-FFF2-40B4-BE49-F238E27FC236}">
                  <a16:creationId xmlns:a16="http://schemas.microsoft.com/office/drawing/2014/main" id="{21C71259-F439-2946-B4E9-B5168C8ED04F}"/>
                </a:ext>
              </a:extLst>
            </p:cNvPr>
            <p:cNvCxnSpPr>
              <a:cxnSpLocks/>
            </p:cNvCxnSpPr>
            <p:nvPr/>
          </p:nvCxnSpPr>
          <p:spPr>
            <a:xfrm>
              <a:off x="1887437" y="3334463"/>
              <a:ext cx="1684602" cy="1705177"/>
            </a:xfrm>
            <a:prstGeom prst="straightConnector1">
              <a:avLst/>
            </a:prstGeom>
            <a:ln w="28575">
              <a:gradFill>
                <a:gsLst>
                  <a:gs pos="0">
                    <a:srgbClr val="FF0000"/>
                  </a:gs>
                  <a:gs pos="72000">
                    <a:srgbClr val="FF0000"/>
                  </a:gs>
                  <a:gs pos="77000">
                    <a:srgbClr val="1D1DFF"/>
                  </a:gs>
                  <a:gs pos="100000">
                    <a:srgbClr val="1D1DFF"/>
                  </a:gs>
                </a:gsLst>
                <a:lin ang="5400000" scaled="1"/>
              </a:gradFill>
              <a:tailEnd type="none"/>
            </a:ln>
          </p:spPr>
          <p:style>
            <a:lnRef idx="1">
              <a:schemeClr val="accent1"/>
            </a:lnRef>
            <a:fillRef idx="0">
              <a:schemeClr val="accent1"/>
            </a:fillRef>
            <a:effectRef idx="0">
              <a:schemeClr val="accent1"/>
            </a:effectRef>
            <a:fontRef idx="minor">
              <a:schemeClr val="tx1"/>
            </a:fontRef>
          </p:style>
        </p:cxnSp>
        <p:cxnSp>
          <p:nvCxnSpPr>
            <p:cNvPr id="9" name="直線矢印コネクタ 8">
              <a:extLst>
                <a:ext uri="{FF2B5EF4-FFF2-40B4-BE49-F238E27FC236}">
                  <a16:creationId xmlns:a16="http://schemas.microsoft.com/office/drawing/2014/main" id="{289D7C7B-851A-DC42-B46E-1FABF8844B6B}"/>
                </a:ext>
              </a:extLst>
            </p:cNvPr>
            <p:cNvCxnSpPr>
              <a:cxnSpLocks/>
            </p:cNvCxnSpPr>
            <p:nvPr/>
          </p:nvCxnSpPr>
          <p:spPr>
            <a:xfrm flipV="1">
              <a:off x="1887437" y="1629286"/>
              <a:ext cx="1684602" cy="170517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D9ADFA52-A919-8D46-AE7F-72E38E359516}"/>
                </a:ext>
              </a:extLst>
            </p:cNvPr>
            <p:cNvSpPr txBox="1"/>
            <p:nvPr/>
          </p:nvSpPr>
          <p:spPr>
            <a:xfrm>
              <a:off x="2690420" y="4130275"/>
              <a:ext cx="861924" cy="832751"/>
            </a:xfrm>
            <a:prstGeom prst="rect">
              <a:avLst/>
            </a:prstGeom>
            <a:noFill/>
          </p:spPr>
          <p:txBody>
            <a:bodyPr wrap="none" rtlCol="0">
              <a:spAutoFit/>
            </a:bodyPr>
            <a:lstStyle/>
            <a:p>
              <a:r>
                <a:rPr kumimoji="1" lang="ja-JP" altLang="en-US" sz="2000" b="1" dirty="0"/>
                <a:t>＊</a:t>
              </a:r>
            </a:p>
          </p:txBody>
        </p:sp>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id="{7F602A2B-96A7-D54F-9141-EC04E058591B}"/>
                    </a:ext>
                  </a:extLst>
                </p:cNvPr>
                <p:cNvSpPr txBox="1"/>
                <p:nvPr/>
              </p:nvSpPr>
              <p:spPr>
                <a:xfrm>
                  <a:off x="3233401" y="4858499"/>
                  <a:ext cx="1359729" cy="8327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i="1" smtClean="0">
                                <a:latin typeface="Cambria Math" panose="02040503050406030204" pitchFamily="18" charset="0"/>
                              </a:rPr>
                            </m:ctrlPr>
                          </m:sSubPr>
                          <m:e>
                            <m:r>
                              <a:rPr lang="en-US" altLang="ja-JP" sz="2000" i="1">
                                <a:latin typeface="Cambria Math" panose="02040503050406030204" pitchFamily="18" charset="0"/>
                              </a:rPr>
                              <m:t>𝜈</m:t>
                            </m:r>
                          </m:e>
                          <m:sub>
                            <m:r>
                              <a:rPr lang="en-US" altLang="ja-JP" sz="2000" i="1">
                                <a:latin typeface="Cambria Math" panose="02040503050406030204" pitchFamily="18" charset="0"/>
                              </a:rPr>
                              <m:t>3</m:t>
                            </m:r>
                            <m:r>
                              <m:rPr>
                                <m:sty m:val="p"/>
                              </m:rPr>
                              <a:rPr lang="en-US" altLang="ja-JP" sz="2000" b="0" i="0" smtClean="0">
                                <a:latin typeface="Cambria Math" panose="02040503050406030204" pitchFamily="18" charset="0"/>
                              </a:rPr>
                              <m:t>R</m:t>
                            </m:r>
                          </m:sub>
                        </m:sSub>
                      </m:oMath>
                    </m:oMathPara>
                  </a14:m>
                  <a:endParaRPr lang="ja-JP" altLang="en-US" sz="2000" dirty="0"/>
                </a:p>
              </p:txBody>
            </p:sp>
          </mc:Choice>
          <mc:Fallback xmlns="">
            <p:sp>
              <p:nvSpPr>
                <p:cNvPr id="11" name="テキスト ボックス 10">
                  <a:extLst>
                    <a:ext uri="{FF2B5EF4-FFF2-40B4-BE49-F238E27FC236}">
                      <a16:creationId xmlns:a16="http://schemas.microsoft.com/office/drawing/2014/main" id="{901B6DF1-0B3B-4271-B6D6-FFD110784698}"/>
                    </a:ext>
                  </a:extLst>
                </p:cNvPr>
                <p:cNvSpPr txBox="1">
                  <a:spLocks noRot="1" noChangeAspect="1" noMove="1" noResize="1" noEditPoints="1" noAdjustHandles="1" noChangeArrowheads="1" noChangeShapeType="1" noTextEdit="1"/>
                </p:cNvSpPr>
                <p:nvPr/>
              </p:nvSpPr>
              <p:spPr>
                <a:xfrm>
                  <a:off x="3233401" y="4858499"/>
                  <a:ext cx="1359729" cy="832750"/>
                </a:xfrm>
                <a:prstGeom prst="rect">
                  <a:avLst/>
                </a:prstGeom>
                <a:blipFill>
                  <a:blip r:embed="rId5"/>
                  <a:stretch>
                    <a:fillRect b="-313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B921DE2F-D285-CD41-BECA-B3F0ACAFFB19}"/>
                    </a:ext>
                  </a:extLst>
                </p:cNvPr>
                <p:cNvSpPr txBox="1"/>
                <p:nvPr/>
              </p:nvSpPr>
              <p:spPr>
                <a:xfrm>
                  <a:off x="708294" y="2131929"/>
                  <a:ext cx="909608" cy="8327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ja-JP" sz="2000" i="1">
                            <a:latin typeface="Cambria Math" panose="02040503050406030204" pitchFamily="18" charset="0"/>
                          </a:rPr>
                          <m:t>𝛾</m:t>
                        </m:r>
                      </m:oMath>
                    </m:oMathPara>
                  </a14:m>
                  <a:endParaRPr lang="ja-JP" altLang="en-US" sz="2000" dirty="0"/>
                </a:p>
              </p:txBody>
            </p:sp>
          </mc:Choice>
          <mc:Fallback xmlns="">
            <p:sp>
              <p:nvSpPr>
                <p:cNvPr id="12" name="テキスト ボックス 11">
                  <a:extLst>
                    <a:ext uri="{FF2B5EF4-FFF2-40B4-BE49-F238E27FC236}">
                      <a16:creationId xmlns:a16="http://schemas.microsoft.com/office/drawing/2014/main" id="{8E0D2D81-5631-46BF-88C3-575941E8D7A7}"/>
                    </a:ext>
                  </a:extLst>
                </p:cNvPr>
                <p:cNvSpPr txBox="1">
                  <a:spLocks noRot="1" noChangeAspect="1" noMove="1" noResize="1" noEditPoints="1" noAdjustHandles="1" noChangeArrowheads="1" noChangeShapeType="1" noTextEdit="1"/>
                </p:cNvSpPr>
                <p:nvPr/>
              </p:nvSpPr>
              <p:spPr>
                <a:xfrm>
                  <a:off x="708294" y="2131929"/>
                  <a:ext cx="909608" cy="832751"/>
                </a:xfrm>
                <a:prstGeom prst="rect">
                  <a:avLst/>
                </a:prstGeom>
                <a:blipFill>
                  <a:blip r:embed="rId6"/>
                  <a:stretch>
                    <a:fillRect b="-3529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 name="テキスト ボックス 12">
                  <a:extLst>
                    <a:ext uri="{FF2B5EF4-FFF2-40B4-BE49-F238E27FC236}">
                      <a16:creationId xmlns:a16="http://schemas.microsoft.com/office/drawing/2014/main" id="{B326344F-6577-9849-8C5C-2658F263F347}"/>
                    </a:ext>
                  </a:extLst>
                </p:cNvPr>
                <p:cNvSpPr txBox="1"/>
                <p:nvPr/>
              </p:nvSpPr>
              <p:spPr>
                <a:xfrm>
                  <a:off x="3371688" y="3046865"/>
                  <a:ext cx="1278216" cy="8327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b="0" i="1" smtClean="0">
                                <a:latin typeface="Cambria Math" panose="02040503050406030204" pitchFamily="18" charset="0"/>
                              </a:rPr>
                            </m:ctrlPr>
                          </m:sSubPr>
                          <m:e>
                            <m:r>
                              <a:rPr lang="en-US" altLang="ja-JP" sz="2000" i="1" smtClean="0">
                                <a:latin typeface="Cambria Math" panose="02040503050406030204" pitchFamily="18" charset="0"/>
                              </a:rPr>
                              <m:t>𝑊</m:t>
                            </m:r>
                          </m:e>
                          <m:sub>
                            <m:r>
                              <m:rPr>
                                <m:sty m:val="p"/>
                              </m:rPr>
                              <a:rPr lang="en-US" altLang="ja-JP" sz="2000" b="0" i="0" smtClean="0">
                                <a:latin typeface="Cambria Math" panose="02040503050406030204" pitchFamily="18" charset="0"/>
                              </a:rPr>
                              <m:t>L</m:t>
                            </m:r>
                          </m:sub>
                        </m:sSub>
                      </m:oMath>
                    </m:oMathPara>
                  </a14:m>
                  <a:endParaRPr lang="ja-JP" altLang="en-US" sz="2000" dirty="0"/>
                </a:p>
              </p:txBody>
            </p:sp>
          </mc:Choice>
          <mc:Fallback xmlns="">
            <p:sp>
              <p:nvSpPr>
                <p:cNvPr id="13" name="テキスト ボックス 12">
                  <a:extLst>
                    <a:ext uri="{FF2B5EF4-FFF2-40B4-BE49-F238E27FC236}">
                      <a16:creationId xmlns:a16="http://schemas.microsoft.com/office/drawing/2014/main" id="{B023E8F7-3E3D-475F-AA5C-B4C86CCD9F23}"/>
                    </a:ext>
                  </a:extLst>
                </p:cNvPr>
                <p:cNvSpPr txBox="1">
                  <a:spLocks noRot="1" noChangeAspect="1" noMove="1" noResize="1" noEditPoints="1" noAdjustHandles="1" noChangeArrowheads="1" noChangeShapeType="1" noTextEdit="1"/>
                </p:cNvSpPr>
                <p:nvPr/>
              </p:nvSpPr>
              <p:spPr>
                <a:xfrm>
                  <a:off x="3371688" y="3046865"/>
                  <a:ext cx="1278216" cy="832750"/>
                </a:xfrm>
                <a:prstGeom prst="rect">
                  <a:avLst/>
                </a:prstGeom>
                <a:blipFill>
                  <a:blip r:embed="rId7"/>
                  <a:stretch>
                    <a:fillRect b="-313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4" name="テキスト ボックス 13">
                  <a:extLst>
                    <a:ext uri="{FF2B5EF4-FFF2-40B4-BE49-F238E27FC236}">
                      <a16:creationId xmlns:a16="http://schemas.microsoft.com/office/drawing/2014/main" id="{53C7DE67-9ACF-4545-AB5A-7FC1C949BBE7}"/>
                    </a:ext>
                  </a:extLst>
                </p:cNvPr>
                <p:cNvSpPr txBox="1"/>
                <p:nvPr/>
              </p:nvSpPr>
              <p:spPr>
                <a:xfrm>
                  <a:off x="1967819" y="3863886"/>
                  <a:ext cx="1029313" cy="8327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b="0" i="1" smtClean="0">
                                <a:latin typeface="Cambria Math" panose="02040503050406030204" pitchFamily="18" charset="0"/>
                              </a:rPr>
                            </m:ctrlPr>
                          </m:sSubPr>
                          <m:e>
                            <m:r>
                              <a:rPr lang="en-US" altLang="ja-JP" sz="2000" i="1" smtClean="0">
                                <a:latin typeface="Cambria Math" panose="02040503050406030204" pitchFamily="18" charset="0"/>
                              </a:rPr>
                              <m:t>𝑙</m:t>
                            </m:r>
                          </m:e>
                          <m:sub>
                            <m:r>
                              <m:rPr>
                                <m:sty m:val="p"/>
                              </m:rPr>
                              <a:rPr lang="en-US" altLang="ja-JP" sz="2000" b="0" i="0" smtClean="0">
                                <a:latin typeface="Cambria Math" panose="02040503050406030204" pitchFamily="18" charset="0"/>
                              </a:rPr>
                              <m:t>L</m:t>
                            </m:r>
                          </m:sub>
                        </m:sSub>
                      </m:oMath>
                    </m:oMathPara>
                  </a14:m>
                  <a:endParaRPr lang="ja-JP" altLang="en-US" sz="2000" dirty="0"/>
                </a:p>
              </p:txBody>
            </p:sp>
          </mc:Choice>
          <mc:Fallback xmlns="">
            <p:sp>
              <p:nvSpPr>
                <p:cNvPr id="14" name="テキスト ボックス 13">
                  <a:extLst>
                    <a:ext uri="{FF2B5EF4-FFF2-40B4-BE49-F238E27FC236}">
                      <a16:creationId xmlns:a16="http://schemas.microsoft.com/office/drawing/2014/main" id="{E1A2FE1A-105F-4424-B57B-DD135D97B919}"/>
                    </a:ext>
                  </a:extLst>
                </p:cNvPr>
                <p:cNvSpPr txBox="1">
                  <a:spLocks noRot="1" noChangeAspect="1" noMove="1" noResize="1" noEditPoints="1" noAdjustHandles="1" noChangeArrowheads="1" noChangeShapeType="1" noTextEdit="1"/>
                </p:cNvSpPr>
                <p:nvPr/>
              </p:nvSpPr>
              <p:spPr>
                <a:xfrm>
                  <a:off x="1967819" y="3863886"/>
                  <a:ext cx="1029313" cy="832750"/>
                </a:xfrm>
                <a:prstGeom prst="rect">
                  <a:avLst/>
                </a:prstGeom>
                <a:blipFill>
                  <a:blip r:embed="rId8"/>
                  <a:stretch>
                    <a:fillRect b="-313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9069CB03-B3A4-8145-B8E3-82E24651C90A}"/>
                    </a:ext>
                  </a:extLst>
                </p:cNvPr>
                <p:cNvSpPr txBox="1"/>
                <p:nvPr/>
              </p:nvSpPr>
              <p:spPr>
                <a:xfrm>
                  <a:off x="3330914" y="1041489"/>
                  <a:ext cx="1325400" cy="8327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i="1" smtClean="0">
                                <a:latin typeface="Cambria Math" panose="02040503050406030204" pitchFamily="18" charset="0"/>
                              </a:rPr>
                            </m:ctrlPr>
                          </m:sSubPr>
                          <m:e>
                            <m:r>
                              <a:rPr lang="en-US" altLang="ja-JP" sz="2000" i="1">
                                <a:latin typeface="Cambria Math" panose="02040503050406030204" pitchFamily="18" charset="0"/>
                              </a:rPr>
                              <m:t>𝜈</m:t>
                            </m:r>
                          </m:e>
                          <m:sub>
                            <m:r>
                              <a:rPr lang="en-US" altLang="ja-JP" sz="2000" b="0" i="1" smtClean="0">
                                <a:latin typeface="Cambria Math" panose="02040503050406030204" pitchFamily="18" charset="0"/>
                              </a:rPr>
                              <m:t>2</m:t>
                            </m:r>
                            <m:r>
                              <m:rPr>
                                <m:sty m:val="p"/>
                              </m:rPr>
                              <a:rPr lang="en-US" altLang="ja-JP" sz="2000" b="0" i="0" smtClean="0">
                                <a:latin typeface="Cambria Math" panose="02040503050406030204" pitchFamily="18" charset="0"/>
                              </a:rPr>
                              <m:t>L</m:t>
                            </m:r>
                          </m:sub>
                        </m:sSub>
                      </m:oMath>
                    </m:oMathPara>
                  </a14:m>
                  <a:endParaRPr lang="ja-JP" altLang="en-US" sz="2000" dirty="0"/>
                </a:p>
              </p:txBody>
            </p:sp>
          </mc:Choice>
          <mc:Fallback xmlns="">
            <p:sp>
              <p:nvSpPr>
                <p:cNvPr id="15" name="テキスト ボックス 14">
                  <a:extLst>
                    <a:ext uri="{FF2B5EF4-FFF2-40B4-BE49-F238E27FC236}">
                      <a16:creationId xmlns:a16="http://schemas.microsoft.com/office/drawing/2014/main" id="{607EEA00-4723-4761-81BA-14195A371A8E}"/>
                    </a:ext>
                  </a:extLst>
                </p:cNvPr>
                <p:cNvSpPr txBox="1">
                  <a:spLocks noRot="1" noChangeAspect="1" noMove="1" noResize="1" noEditPoints="1" noAdjustHandles="1" noChangeArrowheads="1" noChangeShapeType="1" noTextEdit="1"/>
                </p:cNvSpPr>
                <p:nvPr/>
              </p:nvSpPr>
              <p:spPr>
                <a:xfrm>
                  <a:off x="3330914" y="1041489"/>
                  <a:ext cx="1325400" cy="832750"/>
                </a:xfrm>
                <a:prstGeom prst="rect">
                  <a:avLst/>
                </a:prstGeom>
                <a:blipFill>
                  <a:blip r:embed="rId9"/>
                  <a:stretch>
                    <a:fillRect b="-313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46E79C0F-A824-AB42-B3B0-90BAA355A906}"/>
                    </a:ext>
                  </a:extLst>
                </p:cNvPr>
                <p:cNvSpPr txBox="1"/>
                <p:nvPr/>
              </p:nvSpPr>
              <p:spPr>
                <a:xfrm>
                  <a:off x="1679965" y="1753938"/>
                  <a:ext cx="1029313" cy="8327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b="0" i="1" smtClean="0">
                                <a:latin typeface="Cambria Math" panose="02040503050406030204" pitchFamily="18" charset="0"/>
                              </a:rPr>
                            </m:ctrlPr>
                          </m:sSubPr>
                          <m:e>
                            <m:r>
                              <a:rPr lang="en-US" altLang="ja-JP" sz="2000" i="1" smtClean="0">
                                <a:latin typeface="Cambria Math" panose="02040503050406030204" pitchFamily="18" charset="0"/>
                              </a:rPr>
                              <m:t>𝑙</m:t>
                            </m:r>
                          </m:e>
                          <m:sub>
                            <m:r>
                              <m:rPr>
                                <m:sty m:val="p"/>
                              </m:rPr>
                              <a:rPr lang="en-US" altLang="ja-JP" sz="2000" b="0" i="0" smtClean="0">
                                <a:latin typeface="Cambria Math" panose="02040503050406030204" pitchFamily="18" charset="0"/>
                              </a:rPr>
                              <m:t>L</m:t>
                            </m:r>
                          </m:sub>
                        </m:sSub>
                      </m:oMath>
                    </m:oMathPara>
                  </a14:m>
                  <a:endParaRPr lang="ja-JP" altLang="en-US" sz="2000" dirty="0"/>
                </a:p>
              </p:txBody>
            </p:sp>
          </mc:Choice>
          <mc:Fallback xmlns="">
            <p:sp>
              <p:nvSpPr>
                <p:cNvPr id="16" name="テキスト ボックス 15">
                  <a:extLst>
                    <a:ext uri="{FF2B5EF4-FFF2-40B4-BE49-F238E27FC236}">
                      <a16:creationId xmlns:a16="http://schemas.microsoft.com/office/drawing/2014/main" id="{224978D3-07AC-4A7B-A8A5-297F400E6C62}"/>
                    </a:ext>
                  </a:extLst>
                </p:cNvPr>
                <p:cNvSpPr txBox="1">
                  <a:spLocks noRot="1" noChangeAspect="1" noMove="1" noResize="1" noEditPoints="1" noAdjustHandles="1" noChangeArrowheads="1" noChangeShapeType="1" noTextEdit="1"/>
                </p:cNvSpPr>
                <p:nvPr/>
              </p:nvSpPr>
              <p:spPr>
                <a:xfrm>
                  <a:off x="1679965" y="1753938"/>
                  <a:ext cx="1029313" cy="832751"/>
                </a:xfrm>
                <a:prstGeom prst="rect">
                  <a:avLst/>
                </a:prstGeom>
                <a:blipFill>
                  <a:blip r:embed="rId10"/>
                  <a:stretch>
                    <a:fillRect b="-29412"/>
                  </a:stretch>
                </a:blipFill>
              </p:spPr>
              <p:txBody>
                <a:bodyPr/>
                <a:lstStyle/>
                <a:p>
                  <a:r>
                    <a:rPr lang="ja-JP" altLang="en-US">
                      <a:noFill/>
                    </a:rPr>
                    <a:t> </a:t>
                  </a:r>
                </a:p>
              </p:txBody>
            </p:sp>
          </mc:Fallback>
        </mc:AlternateContent>
      </p:grpSp>
      <p:sp>
        <p:nvSpPr>
          <p:cNvPr id="27" name="下矢印 10">
            <a:extLst>
              <a:ext uri="{FF2B5EF4-FFF2-40B4-BE49-F238E27FC236}">
                <a16:creationId xmlns:a16="http://schemas.microsoft.com/office/drawing/2014/main" id="{308CC8F5-CBA2-3F47-8CE0-F522A70CE710}"/>
              </a:ext>
            </a:extLst>
          </p:cNvPr>
          <p:cNvSpPr/>
          <p:nvPr/>
        </p:nvSpPr>
        <p:spPr>
          <a:xfrm>
            <a:off x="3010870" y="4802539"/>
            <a:ext cx="832086" cy="542716"/>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28" name="テキスト ボックス 27">
                <a:extLst>
                  <a:ext uri="{FF2B5EF4-FFF2-40B4-BE49-F238E27FC236}">
                    <a16:creationId xmlns:a16="http://schemas.microsoft.com/office/drawing/2014/main" id="{EC8F9589-3EE4-A845-9EBA-B73AAA1F7B37}"/>
                  </a:ext>
                </a:extLst>
              </p:cNvPr>
              <p:cNvSpPr txBox="1"/>
              <p:nvPr/>
            </p:nvSpPr>
            <p:spPr>
              <a:xfrm>
                <a:off x="425614" y="5579991"/>
                <a:ext cx="6928144" cy="830997"/>
              </a:xfrm>
              <a:prstGeom prst="rect">
                <a:avLst/>
              </a:prstGeom>
              <a:noFill/>
            </p:spPr>
            <p:txBody>
              <a:bodyPr wrap="square" rtlCol="0">
                <a:spAutoFit/>
              </a:bodyPr>
              <a:lstStyle/>
              <a:p>
                <a:r>
                  <a:rPr kumimoji="1" lang="ja-JP" altLang="en-US" sz="2400">
                    <a:solidFill>
                      <a:srgbClr val="FF8524"/>
                    </a:solidFill>
                  </a:rPr>
                  <a:t>宇宙背景ニュートリノ</a:t>
                </a:r>
                <a:r>
                  <a:rPr kumimoji="1" lang="en-US" altLang="ja-JP" sz="2400" dirty="0">
                    <a:solidFill>
                      <a:schemeClr val="accent2"/>
                    </a:solidFill>
                  </a:rPr>
                  <a:t>(</a:t>
                </a:r>
                <a:r>
                  <a:rPr kumimoji="1" lang="en-US" altLang="ja-JP" sz="2400" dirty="0" err="1">
                    <a:solidFill>
                      <a:schemeClr val="accent2"/>
                    </a:solidFill>
                  </a:rPr>
                  <a:t>CνB</a:t>
                </a:r>
                <a:r>
                  <a:rPr kumimoji="1" lang="en-US" altLang="ja-JP" sz="2400" dirty="0">
                    <a:solidFill>
                      <a:schemeClr val="accent2"/>
                    </a:solidFill>
                  </a:rPr>
                  <a:t>, </a:t>
                </a:r>
                <a14:m>
                  <m:oMath xmlns:m="http://schemas.openxmlformats.org/officeDocument/2006/math">
                    <m:r>
                      <a:rPr kumimoji="1" lang="en-US" altLang="ja-JP" sz="2400" i="1" smtClean="0">
                        <a:solidFill>
                          <a:schemeClr val="accent2"/>
                        </a:solidFill>
                        <a:latin typeface="Cambria Math" panose="02040503050406030204" pitchFamily="18" charset="0"/>
                      </a:rPr>
                      <m:t>𝜌</m:t>
                    </m:r>
                    <m:r>
                      <a:rPr kumimoji="1" lang="en-US" altLang="ja-JP" sz="2400" i="1" smtClean="0">
                        <a:solidFill>
                          <a:schemeClr val="accent2"/>
                        </a:solidFill>
                        <a:latin typeface="Cambria Math" panose="02040503050406030204" pitchFamily="18" charset="0"/>
                      </a:rPr>
                      <m:t>~110 /</m:t>
                    </m:r>
                    <m:r>
                      <m:rPr>
                        <m:sty m:val="p"/>
                      </m:rPr>
                      <a:rPr kumimoji="1" lang="en-US" altLang="ja-JP" sz="2400">
                        <a:solidFill>
                          <a:schemeClr val="accent2"/>
                        </a:solidFill>
                        <a:latin typeface="Cambria Math" panose="02040503050406030204" pitchFamily="18" charset="0"/>
                      </a:rPr>
                      <m:t>c</m:t>
                    </m:r>
                    <m:sSup>
                      <m:sSupPr>
                        <m:ctrlPr>
                          <a:rPr kumimoji="1" lang="en-US" altLang="ja-JP" sz="2400" i="1">
                            <a:solidFill>
                              <a:schemeClr val="accent2"/>
                            </a:solidFill>
                            <a:latin typeface="Cambria Math" panose="02040503050406030204" pitchFamily="18" charset="0"/>
                          </a:rPr>
                        </m:ctrlPr>
                      </m:sSupPr>
                      <m:e>
                        <m:r>
                          <m:rPr>
                            <m:sty m:val="p"/>
                          </m:rPr>
                          <a:rPr kumimoji="1" lang="en-US" altLang="ja-JP" sz="2400">
                            <a:solidFill>
                              <a:schemeClr val="accent2"/>
                            </a:solidFill>
                            <a:latin typeface="Cambria Math" panose="02040503050406030204" pitchFamily="18" charset="0"/>
                          </a:rPr>
                          <m:t>m</m:t>
                        </m:r>
                      </m:e>
                      <m:sup>
                        <m:r>
                          <a:rPr kumimoji="1" lang="en-US" altLang="ja-JP" sz="2400">
                            <a:solidFill>
                              <a:schemeClr val="accent2"/>
                            </a:solidFill>
                            <a:latin typeface="Cambria Math" panose="02040503050406030204" pitchFamily="18" charset="0"/>
                          </a:rPr>
                          <m:t>3</m:t>
                        </m:r>
                      </m:sup>
                    </m:sSup>
                  </m:oMath>
                </a14:m>
                <a:r>
                  <a:rPr kumimoji="1" lang="en-US" altLang="ja-JP" sz="2400" dirty="0">
                    <a:solidFill>
                      <a:schemeClr val="accent2"/>
                    </a:solidFill>
                  </a:rPr>
                  <a:t>)</a:t>
                </a:r>
                <a:r>
                  <a:rPr kumimoji="1" lang="ja-JP" altLang="en-US" sz="2400">
                    <a:solidFill>
                      <a:schemeClr val="accent2"/>
                    </a:solidFill>
                  </a:rPr>
                  <a:t>を</a:t>
                </a:r>
                <a:endParaRPr kumimoji="1" lang="en-US" altLang="ja-JP" sz="2400" dirty="0">
                  <a:solidFill>
                    <a:schemeClr val="accent2"/>
                  </a:solidFill>
                </a:endParaRPr>
              </a:p>
              <a:p>
                <a:r>
                  <a:rPr kumimoji="1" lang="ja-JP" altLang="en-US" sz="2400">
                    <a:solidFill>
                      <a:schemeClr val="accent2"/>
                    </a:solidFill>
                  </a:rPr>
                  <a:t>ニュートリノ源として採用。</a:t>
                </a:r>
                <a:endParaRPr kumimoji="1" lang="ja-JP" altLang="en-US" sz="2400" dirty="0">
                  <a:solidFill>
                    <a:schemeClr val="accent2"/>
                  </a:solidFill>
                </a:endParaRPr>
              </a:p>
            </p:txBody>
          </p:sp>
        </mc:Choice>
        <mc:Fallback xmlns="">
          <p:sp>
            <p:nvSpPr>
              <p:cNvPr id="28" name="テキスト ボックス 27">
                <a:extLst>
                  <a:ext uri="{FF2B5EF4-FFF2-40B4-BE49-F238E27FC236}">
                    <a16:creationId xmlns:a16="http://schemas.microsoft.com/office/drawing/2014/main" id="{EC8F9589-3EE4-A845-9EBA-B73AAA1F7B37}"/>
                  </a:ext>
                </a:extLst>
              </p:cNvPr>
              <p:cNvSpPr txBox="1">
                <a:spLocks noRot="1" noChangeAspect="1" noMove="1" noResize="1" noEditPoints="1" noAdjustHandles="1" noChangeArrowheads="1" noChangeShapeType="1" noTextEdit="1"/>
              </p:cNvSpPr>
              <p:nvPr/>
            </p:nvSpPr>
            <p:spPr>
              <a:xfrm>
                <a:off x="425614" y="5579991"/>
                <a:ext cx="6928144" cy="830997"/>
              </a:xfrm>
              <a:prstGeom prst="rect">
                <a:avLst/>
              </a:prstGeom>
              <a:blipFill>
                <a:blip r:embed="rId11"/>
                <a:stretch>
                  <a:fillRect l="-1465" t="-7463" b="-11940"/>
                </a:stretch>
              </a:blipFill>
            </p:spPr>
            <p:txBody>
              <a:bodyPr/>
              <a:lstStyle/>
              <a:p>
                <a:r>
                  <a:rPr lang="ja-JP" altLang="en-US">
                    <a:noFill/>
                  </a:rPr>
                  <a:t> </a:t>
                </a:r>
              </a:p>
            </p:txBody>
          </p:sp>
        </mc:Fallback>
      </mc:AlternateContent>
      <p:sp>
        <p:nvSpPr>
          <p:cNvPr id="29" name="テキスト ボックス 28">
            <a:extLst>
              <a:ext uri="{FF2B5EF4-FFF2-40B4-BE49-F238E27FC236}">
                <a16:creationId xmlns:a16="http://schemas.microsoft.com/office/drawing/2014/main" id="{BFDB4706-BE36-524D-BA19-1888A99D8A40}"/>
              </a:ext>
            </a:extLst>
          </p:cNvPr>
          <p:cNvSpPr txBox="1"/>
          <p:nvPr/>
        </p:nvSpPr>
        <p:spPr>
          <a:xfrm>
            <a:off x="7069370" y="3242753"/>
            <a:ext cx="1114408" cy="369332"/>
          </a:xfrm>
          <a:prstGeom prst="rect">
            <a:avLst/>
          </a:prstGeom>
          <a:noFill/>
        </p:spPr>
        <p:txBody>
          <a:bodyPr wrap="none" rtlCol="0">
            <a:spAutoFit/>
          </a:bodyPr>
          <a:lstStyle/>
          <a:p>
            <a:r>
              <a:rPr kumimoji="1" lang="ja-JP" altLang="en-US">
                <a:solidFill>
                  <a:schemeClr val="tx2"/>
                </a:solidFill>
              </a:rPr>
              <a:t>標準模型</a:t>
            </a:r>
            <a:endParaRPr kumimoji="1" lang="ja-JP" altLang="en-US" dirty="0">
              <a:solidFill>
                <a:schemeClr val="tx2"/>
              </a:solidFill>
            </a:endParaRPr>
          </a:p>
        </p:txBody>
      </p:sp>
      <p:sp>
        <p:nvSpPr>
          <p:cNvPr id="30" name="テキスト ボックス 29">
            <a:extLst>
              <a:ext uri="{FF2B5EF4-FFF2-40B4-BE49-F238E27FC236}">
                <a16:creationId xmlns:a16="http://schemas.microsoft.com/office/drawing/2014/main" id="{017BE5CF-3C31-C944-B168-106CB0A38FA8}"/>
              </a:ext>
            </a:extLst>
          </p:cNvPr>
          <p:cNvSpPr txBox="1"/>
          <p:nvPr/>
        </p:nvSpPr>
        <p:spPr>
          <a:xfrm>
            <a:off x="6896227" y="5690276"/>
            <a:ext cx="1451038" cy="646331"/>
          </a:xfrm>
          <a:prstGeom prst="rect">
            <a:avLst/>
          </a:prstGeom>
          <a:noFill/>
        </p:spPr>
        <p:txBody>
          <a:bodyPr wrap="none" rtlCol="0">
            <a:spAutoFit/>
          </a:bodyPr>
          <a:lstStyle/>
          <a:p>
            <a:pPr algn="ctr"/>
            <a:r>
              <a:rPr kumimoji="1" lang="en-US" altLang="ja-JP" dirty="0">
                <a:solidFill>
                  <a:schemeClr val="tx2"/>
                </a:solidFill>
              </a:rPr>
              <a:t>Left-Right</a:t>
            </a:r>
            <a:br>
              <a:rPr kumimoji="1" lang="en-US" altLang="ja-JP" dirty="0">
                <a:solidFill>
                  <a:schemeClr val="tx2"/>
                </a:solidFill>
              </a:rPr>
            </a:br>
            <a:r>
              <a:rPr kumimoji="1" lang="ja-JP" altLang="en-US">
                <a:solidFill>
                  <a:schemeClr val="tx2"/>
                </a:solidFill>
              </a:rPr>
              <a:t>対称模型</a:t>
            </a:r>
            <a:endParaRPr kumimoji="1" lang="ja-JP" altLang="en-US" dirty="0">
              <a:solidFill>
                <a:schemeClr val="tx2"/>
              </a:solidFill>
            </a:endParaRPr>
          </a:p>
        </p:txBody>
      </p:sp>
      <p:grpSp>
        <p:nvGrpSpPr>
          <p:cNvPr id="31" name="グループ化 30">
            <a:extLst>
              <a:ext uri="{FF2B5EF4-FFF2-40B4-BE49-F238E27FC236}">
                <a16:creationId xmlns:a16="http://schemas.microsoft.com/office/drawing/2014/main" id="{79DB97FD-0F4A-D04E-B965-B286D69234D6}"/>
              </a:ext>
            </a:extLst>
          </p:cNvPr>
          <p:cNvGrpSpPr/>
          <p:nvPr/>
        </p:nvGrpSpPr>
        <p:grpSpPr>
          <a:xfrm>
            <a:off x="6619051" y="3924483"/>
            <a:ext cx="1924444" cy="1738705"/>
            <a:chOff x="4803205" y="1158556"/>
            <a:chExt cx="4429868" cy="4649760"/>
          </a:xfrm>
        </p:grpSpPr>
        <p:sp>
          <p:nvSpPr>
            <p:cNvPr id="43" name="フリーフォーム 14">
              <a:extLst>
                <a:ext uri="{FF2B5EF4-FFF2-40B4-BE49-F238E27FC236}">
                  <a16:creationId xmlns:a16="http://schemas.microsoft.com/office/drawing/2014/main" id="{1AE6F93E-09BC-4A4D-A94D-7916325BD6C5}"/>
                </a:ext>
              </a:extLst>
            </p:cNvPr>
            <p:cNvSpPr/>
            <p:nvPr/>
          </p:nvSpPr>
          <p:spPr>
            <a:xfrm rot="4222830">
              <a:off x="5269557" y="2601170"/>
              <a:ext cx="706275" cy="163897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chemeClr val="tx1"/>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a:p>
          </p:txBody>
        </p:sp>
        <p:sp>
          <p:nvSpPr>
            <p:cNvPr id="44" name="フリーフォーム 11">
              <a:extLst>
                <a:ext uri="{FF2B5EF4-FFF2-40B4-BE49-F238E27FC236}">
                  <a16:creationId xmlns:a16="http://schemas.microsoft.com/office/drawing/2014/main" id="{12D1C40C-1A7E-D448-8807-F202EDE10541}"/>
                </a:ext>
              </a:extLst>
            </p:cNvPr>
            <p:cNvSpPr/>
            <p:nvPr/>
          </p:nvSpPr>
          <p:spPr>
            <a:xfrm rot="16200000">
              <a:off x="6698257" y="3030792"/>
              <a:ext cx="1703333" cy="715498"/>
            </a:xfrm>
            <a:custGeom>
              <a:avLst/>
              <a:gdLst>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152556 w 1087291"/>
                <a:gd name="connsiteY4" fmla="*/ 325120 h 477803"/>
                <a:gd name="connsiteX5" fmla="*/ 274476 w 1087291"/>
                <a:gd name="connsiteY5" fmla="*/ 325120 h 477803"/>
                <a:gd name="connsiteX6" fmla="*/ 335436 w 1087291"/>
                <a:gd name="connsiteY6" fmla="*/ 426720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104868 w 1087291"/>
                <a:gd name="connsiteY4" fmla="*/ 370625 h 477803"/>
                <a:gd name="connsiteX5" fmla="*/ 274476 w 1087291"/>
                <a:gd name="connsiteY5" fmla="*/ 325120 h 477803"/>
                <a:gd name="connsiteX6" fmla="*/ 335436 w 1087291"/>
                <a:gd name="connsiteY6" fmla="*/ 426720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66717 w 1087291"/>
                <a:gd name="connsiteY4" fmla="*/ 325120 h 477803"/>
                <a:gd name="connsiteX5" fmla="*/ 274476 w 1087291"/>
                <a:gd name="connsiteY5" fmla="*/ 325120 h 477803"/>
                <a:gd name="connsiteX6" fmla="*/ 335436 w 1087291"/>
                <a:gd name="connsiteY6" fmla="*/ 426720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495113"/>
                <a:gd name="connsiteX1" fmla="*/ 122076 w 1087291"/>
                <a:gd name="connsiteY1" fmla="*/ 60960 h 495113"/>
                <a:gd name="connsiteX2" fmla="*/ 156 w 1087291"/>
                <a:gd name="connsiteY2" fmla="*/ 162560 h 495113"/>
                <a:gd name="connsiteX3" fmla="*/ 152556 w 1087291"/>
                <a:gd name="connsiteY3" fmla="*/ 213360 h 495113"/>
                <a:gd name="connsiteX4" fmla="*/ 66717 w 1087291"/>
                <a:gd name="connsiteY4" fmla="*/ 325120 h 495113"/>
                <a:gd name="connsiteX5" fmla="*/ 274476 w 1087291"/>
                <a:gd name="connsiteY5" fmla="*/ 325120 h 495113"/>
                <a:gd name="connsiteX6" fmla="*/ 297285 w 1087291"/>
                <a:gd name="connsiteY6" fmla="*/ 494978 h 495113"/>
                <a:gd name="connsiteX7" fmla="*/ 437036 w 1087291"/>
                <a:gd name="connsiteY7" fmla="*/ 355600 h 495113"/>
                <a:gd name="connsiteX8" fmla="*/ 518316 w 1087291"/>
                <a:gd name="connsiteY8" fmla="*/ 467360 h 495113"/>
                <a:gd name="connsiteX9" fmla="*/ 609756 w 1087291"/>
                <a:gd name="connsiteY9" fmla="*/ 365760 h 495113"/>
                <a:gd name="connsiteX10" fmla="*/ 701196 w 1087291"/>
                <a:gd name="connsiteY10" fmla="*/ 477520 h 495113"/>
                <a:gd name="connsiteX11" fmla="*/ 741836 w 1087291"/>
                <a:gd name="connsiteY11" fmla="*/ 325120 h 495113"/>
                <a:gd name="connsiteX12" fmla="*/ 863756 w 1087291"/>
                <a:gd name="connsiteY12" fmla="*/ 426720 h 495113"/>
                <a:gd name="connsiteX13" fmla="*/ 863756 w 1087291"/>
                <a:gd name="connsiteY13" fmla="*/ 284480 h 495113"/>
                <a:gd name="connsiteX14" fmla="*/ 975516 w 1087291"/>
                <a:gd name="connsiteY14" fmla="*/ 294640 h 495113"/>
                <a:gd name="connsiteX15" fmla="*/ 934876 w 1087291"/>
                <a:gd name="connsiteY15" fmla="*/ 172720 h 495113"/>
                <a:gd name="connsiteX16" fmla="*/ 1087276 w 1087291"/>
                <a:gd name="connsiteY16" fmla="*/ 172720 h 495113"/>
                <a:gd name="connsiteX17" fmla="*/ 945036 w 1087291"/>
                <a:gd name="connsiteY17" fmla="*/ 71120 h 495113"/>
                <a:gd name="connsiteX18" fmla="*/ 1026316 w 1087291"/>
                <a:gd name="connsiteY18" fmla="*/ 0 h 495113"/>
                <a:gd name="connsiteX0" fmla="*/ 40796 w 1087291"/>
                <a:gd name="connsiteY0" fmla="*/ 0 h 477803"/>
                <a:gd name="connsiteX1" fmla="*/ 122076 w 1087291"/>
                <a:gd name="connsiteY1" fmla="*/ 60960 h 477803"/>
                <a:gd name="connsiteX2" fmla="*/ 156 w 1087291"/>
                <a:gd name="connsiteY2" fmla="*/ 162560 h 477803"/>
                <a:gd name="connsiteX3" fmla="*/ 152556 w 1087291"/>
                <a:gd name="connsiteY3" fmla="*/ 213360 h 477803"/>
                <a:gd name="connsiteX4" fmla="*/ 66717 w 1087291"/>
                <a:gd name="connsiteY4" fmla="*/ 325120 h 477803"/>
                <a:gd name="connsiteX5" fmla="*/ 274476 w 1087291"/>
                <a:gd name="connsiteY5" fmla="*/ 325120 h 477803"/>
                <a:gd name="connsiteX6" fmla="*/ 259135 w 1087291"/>
                <a:gd name="connsiteY6" fmla="*/ 472225 h 477803"/>
                <a:gd name="connsiteX7" fmla="*/ 437036 w 1087291"/>
                <a:gd name="connsiteY7" fmla="*/ 355600 h 477803"/>
                <a:gd name="connsiteX8" fmla="*/ 518316 w 1087291"/>
                <a:gd name="connsiteY8" fmla="*/ 467360 h 477803"/>
                <a:gd name="connsiteX9" fmla="*/ 609756 w 1087291"/>
                <a:gd name="connsiteY9" fmla="*/ 365760 h 477803"/>
                <a:gd name="connsiteX10" fmla="*/ 701196 w 1087291"/>
                <a:gd name="connsiteY10" fmla="*/ 477520 h 477803"/>
                <a:gd name="connsiteX11" fmla="*/ 741836 w 1087291"/>
                <a:gd name="connsiteY11" fmla="*/ 325120 h 477803"/>
                <a:gd name="connsiteX12" fmla="*/ 863756 w 1087291"/>
                <a:gd name="connsiteY12" fmla="*/ 426720 h 477803"/>
                <a:gd name="connsiteX13" fmla="*/ 863756 w 1087291"/>
                <a:gd name="connsiteY13" fmla="*/ 284480 h 477803"/>
                <a:gd name="connsiteX14" fmla="*/ 975516 w 1087291"/>
                <a:gd name="connsiteY14" fmla="*/ 294640 h 477803"/>
                <a:gd name="connsiteX15" fmla="*/ 934876 w 1087291"/>
                <a:gd name="connsiteY15" fmla="*/ 172720 h 477803"/>
                <a:gd name="connsiteX16" fmla="*/ 1087276 w 1087291"/>
                <a:gd name="connsiteY16" fmla="*/ 172720 h 477803"/>
                <a:gd name="connsiteX17" fmla="*/ 945036 w 1087291"/>
                <a:gd name="connsiteY17" fmla="*/ 71120 h 477803"/>
                <a:gd name="connsiteX18" fmla="*/ 1026316 w 1087291"/>
                <a:gd name="connsiteY18" fmla="*/ 0 h 477803"/>
                <a:gd name="connsiteX0" fmla="*/ 40796 w 1087291"/>
                <a:gd name="connsiteY0" fmla="*/ 0 h 558381"/>
                <a:gd name="connsiteX1" fmla="*/ 122076 w 1087291"/>
                <a:gd name="connsiteY1" fmla="*/ 60960 h 558381"/>
                <a:gd name="connsiteX2" fmla="*/ 156 w 1087291"/>
                <a:gd name="connsiteY2" fmla="*/ 162560 h 558381"/>
                <a:gd name="connsiteX3" fmla="*/ 152556 w 1087291"/>
                <a:gd name="connsiteY3" fmla="*/ 213360 h 558381"/>
                <a:gd name="connsiteX4" fmla="*/ 66717 w 1087291"/>
                <a:gd name="connsiteY4" fmla="*/ 325120 h 558381"/>
                <a:gd name="connsiteX5" fmla="*/ 274476 w 1087291"/>
                <a:gd name="connsiteY5" fmla="*/ 325120 h 558381"/>
                <a:gd name="connsiteX6" fmla="*/ 259135 w 1087291"/>
                <a:gd name="connsiteY6" fmla="*/ 472225 h 558381"/>
                <a:gd name="connsiteX7" fmla="*/ 437036 w 1087291"/>
                <a:gd name="connsiteY7" fmla="*/ 355600 h 558381"/>
                <a:gd name="connsiteX8" fmla="*/ 518316 w 1087291"/>
                <a:gd name="connsiteY8" fmla="*/ 558370 h 558381"/>
                <a:gd name="connsiteX9" fmla="*/ 609756 w 1087291"/>
                <a:gd name="connsiteY9" fmla="*/ 365760 h 558381"/>
                <a:gd name="connsiteX10" fmla="*/ 701196 w 1087291"/>
                <a:gd name="connsiteY10" fmla="*/ 477520 h 558381"/>
                <a:gd name="connsiteX11" fmla="*/ 741836 w 1087291"/>
                <a:gd name="connsiteY11" fmla="*/ 325120 h 558381"/>
                <a:gd name="connsiteX12" fmla="*/ 863756 w 1087291"/>
                <a:gd name="connsiteY12" fmla="*/ 426720 h 558381"/>
                <a:gd name="connsiteX13" fmla="*/ 863756 w 1087291"/>
                <a:gd name="connsiteY13" fmla="*/ 284480 h 558381"/>
                <a:gd name="connsiteX14" fmla="*/ 975516 w 1087291"/>
                <a:gd name="connsiteY14" fmla="*/ 294640 h 558381"/>
                <a:gd name="connsiteX15" fmla="*/ 934876 w 1087291"/>
                <a:gd name="connsiteY15" fmla="*/ 172720 h 558381"/>
                <a:gd name="connsiteX16" fmla="*/ 1087276 w 1087291"/>
                <a:gd name="connsiteY16" fmla="*/ 172720 h 558381"/>
                <a:gd name="connsiteX17" fmla="*/ 945036 w 1087291"/>
                <a:gd name="connsiteY17" fmla="*/ 71120 h 558381"/>
                <a:gd name="connsiteX18" fmla="*/ 1026316 w 1087291"/>
                <a:gd name="connsiteY18" fmla="*/ 0 h 558381"/>
                <a:gd name="connsiteX0" fmla="*/ 40796 w 1087291"/>
                <a:gd name="connsiteY0" fmla="*/ 0 h 558381"/>
                <a:gd name="connsiteX1" fmla="*/ 122076 w 1087291"/>
                <a:gd name="connsiteY1" fmla="*/ 60960 h 558381"/>
                <a:gd name="connsiteX2" fmla="*/ 156 w 1087291"/>
                <a:gd name="connsiteY2" fmla="*/ 162560 h 558381"/>
                <a:gd name="connsiteX3" fmla="*/ 152556 w 1087291"/>
                <a:gd name="connsiteY3" fmla="*/ 213360 h 558381"/>
                <a:gd name="connsiteX4" fmla="*/ 66717 w 1087291"/>
                <a:gd name="connsiteY4" fmla="*/ 325120 h 558381"/>
                <a:gd name="connsiteX5" fmla="*/ 274476 w 1087291"/>
                <a:gd name="connsiteY5" fmla="*/ 325120 h 558381"/>
                <a:gd name="connsiteX6" fmla="*/ 259135 w 1087291"/>
                <a:gd name="connsiteY6" fmla="*/ 472225 h 558381"/>
                <a:gd name="connsiteX7" fmla="*/ 437036 w 1087291"/>
                <a:gd name="connsiteY7" fmla="*/ 355600 h 558381"/>
                <a:gd name="connsiteX8" fmla="*/ 518316 w 1087291"/>
                <a:gd name="connsiteY8" fmla="*/ 558370 h 558381"/>
                <a:gd name="connsiteX9" fmla="*/ 609756 w 1087291"/>
                <a:gd name="connsiteY9" fmla="*/ 365760 h 558381"/>
                <a:gd name="connsiteX10" fmla="*/ 758422 w 1087291"/>
                <a:gd name="connsiteY10" fmla="*/ 545778 h 558381"/>
                <a:gd name="connsiteX11" fmla="*/ 741836 w 1087291"/>
                <a:gd name="connsiteY11" fmla="*/ 325120 h 558381"/>
                <a:gd name="connsiteX12" fmla="*/ 863756 w 1087291"/>
                <a:gd name="connsiteY12" fmla="*/ 426720 h 558381"/>
                <a:gd name="connsiteX13" fmla="*/ 863756 w 1087291"/>
                <a:gd name="connsiteY13" fmla="*/ 284480 h 558381"/>
                <a:gd name="connsiteX14" fmla="*/ 975516 w 1087291"/>
                <a:gd name="connsiteY14" fmla="*/ 294640 h 558381"/>
                <a:gd name="connsiteX15" fmla="*/ 934876 w 1087291"/>
                <a:gd name="connsiteY15" fmla="*/ 172720 h 558381"/>
                <a:gd name="connsiteX16" fmla="*/ 1087276 w 1087291"/>
                <a:gd name="connsiteY16" fmla="*/ 172720 h 558381"/>
                <a:gd name="connsiteX17" fmla="*/ 945036 w 1087291"/>
                <a:gd name="connsiteY17" fmla="*/ 71120 h 558381"/>
                <a:gd name="connsiteX18" fmla="*/ 1026316 w 1087291"/>
                <a:gd name="connsiteY18" fmla="*/ 0 h 558381"/>
                <a:gd name="connsiteX0" fmla="*/ 40796 w 1087291"/>
                <a:gd name="connsiteY0" fmla="*/ 0 h 558381"/>
                <a:gd name="connsiteX1" fmla="*/ 122076 w 1087291"/>
                <a:gd name="connsiteY1" fmla="*/ 60960 h 558381"/>
                <a:gd name="connsiteX2" fmla="*/ 156 w 1087291"/>
                <a:gd name="connsiteY2" fmla="*/ 162560 h 558381"/>
                <a:gd name="connsiteX3" fmla="*/ 152556 w 1087291"/>
                <a:gd name="connsiteY3" fmla="*/ 213360 h 558381"/>
                <a:gd name="connsiteX4" fmla="*/ 66717 w 1087291"/>
                <a:gd name="connsiteY4" fmla="*/ 325120 h 558381"/>
                <a:gd name="connsiteX5" fmla="*/ 274476 w 1087291"/>
                <a:gd name="connsiteY5" fmla="*/ 325120 h 558381"/>
                <a:gd name="connsiteX6" fmla="*/ 259135 w 1087291"/>
                <a:gd name="connsiteY6" fmla="*/ 472225 h 558381"/>
                <a:gd name="connsiteX7" fmla="*/ 437036 w 1087291"/>
                <a:gd name="connsiteY7" fmla="*/ 355600 h 558381"/>
                <a:gd name="connsiteX8" fmla="*/ 518316 w 1087291"/>
                <a:gd name="connsiteY8" fmla="*/ 558370 h 558381"/>
                <a:gd name="connsiteX9" fmla="*/ 609756 w 1087291"/>
                <a:gd name="connsiteY9" fmla="*/ 365760 h 558381"/>
                <a:gd name="connsiteX10" fmla="*/ 758422 w 1087291"/>
                <a:gd name="connsiteY10" fmla="*/ 545778 h 558381"/>
                <a:gd name="connsiteX11" fmla="*/ 741836 w 1087291"/>
                <a:gd name="connsiteY11" fmla="*/ 325120 h 558381"/>
                <a:gd name="connsiteX12" fmla="*/ 949595 w 1087291"/>
                <a:gd name="connsiteY12" fmla="*/ 464641 h 558381"/>
                <a:gd name="connsiteX13" fmla="*/ 863756 w 1087291"/>
                <a:gd name="connsiteY13" fmla="*/ 284480 h 558381"/>
                <a:gd name="connsiteX14" fmla="*/ 975516 w 1087291"/>
                <a:gd name="connsiteY14" fmla="*/ 294640 h 558381"/>
                <a:gd name="connsiteX15" fmla="*/ 934876 w 1087291"/>
                <a:gd name="connsiteY15" fmla="*/ 172720 h 558381"/>
                <a:gd name="connsiteX16" fmla="*/ 1087276 w 1087291"/>
                <a:gd name="connsiteY16" fmla="*/ 172720 h 558381"/>
                <a:gd name="connsiteX17" fmla="*/ 945036 w 1087291"/>
                <a:gd name="connsiteY17" fmla="*/ 71120 h 558381"/>
                <a:gd name="connsiteX18" fmla="*/ 1026316 w 1087291"/>
                <a:gd name="connsiteY18" fmla="*/ 0 h 558381"/>
                <a:gd name="connsiteX0" fmla="*/ 40796 w 1119111"/>
                <a:gd name="connsiteY0" fmla="*/ 0 h 558381"/>
                <a:gd name="connsiteX1" fmla="*/ 122076 w 1119111"/>
                <a:gd name="connsiteY1" fmla="*/ 60960 h 558381"/>
                <a:gd name="connsiteX2" fmla="*/ 156 w 1119111"/>
                <a:gd name="connsiteY2" fmla="*/ 162560 h 558381"/>
                <a:gd name="connsiteX3" fmla="*/ 152556 w 1119111"/>
                <a:gd name="connsiteY3" fmla="*/ 213360 h 558381"/>
                <a:gd name="connsiteX4" fmla="*/ 66717 w 1119111"/>
                <a:gd name="connsiteY4" fmla="*/ 325120 h 558381"/>
                <a:gd name="connsiteX5" fmla="*/ 274476 w 1119111"/>
                <a:gd name="connsiteY5" fmla="*/ 325120 h 558381"/>
                <a:gd name="connsiteX6" fmla="*/ 259135 w 1119111"/>
                <a:gd name="connsiteY6" fmla="*/ 472225 h 558381"/>
                <a:gd name="connsiteX7" fmla="*/ 437036 w 1119111"/>
                <a:gd name="connsiteY7" fmla="*/ 355600 h 558381"/>
                <a:gd name="connsiteX8" fmla="*/ 518316 w 1119111"/>
                <a:gd name="connsiteY8" fmla="*/ 558370 h 558381"/>
                <a:gd name="connsiteX9" fmla="*/ 609756 w 1119111"/>
                <a:gd name="connsiteY9" fmla="*/ 365760 h 558381"/>
                <a:gd name="connsiteX10" fmla="*/ 758422 w 1119111"/>
                <a:gd name="connsiteY10" fmla="*/ 545778 h 558381"/>
                <a:gd name="connsiteX11" fmla="*/ 741836 w 1119111"/>
                <a:gd name="connsiteY11" fmla="*/ 325120 h 558381"/>
                <a:gd name="connsiteX12" fmla="*/ 949595 w 1119111"/>
                <a:gd name="connsiteY12" fmla="*/ 464641 h 558381"/>
                <a:gd name="connsiteX13" fmla="*/ 863756 w 1119111"/>
                <a:gd name="connsiteY13" fmla="*/ 284480 h 558381"/>
                <a:gd name="connsiteX14" fmla="*/ 1118580 w 1119111"/>
                <a:gd name="connsiteY14" fmla="*/ 340145 h 558381"/>
                <a:gd name="connsiteX15" fmla="*/ 934876 w 1119111"/>
                <a:gd name="connsiteY15" fmla="*/ 172720 h 558381"/>
                <a:gd name="connsiteX16" fmla="*/ 1087276 w 1119111"/>
                <a:gd name="connsiteY16" fmla="*/ 172720 h 558381"/>
                <a:gd name="connsiteX17" fmla="*/ 945036 w 1119111"/>
                <a:gd name="connsiteY17" fmla="*/ 71120 h 558381"/>
                <a:gd name="connsiteX18" fmla="*/ 1026316 w 1119111"/>
                <a:gd name="connsiteY18" fmla="*/ 0 h 558381"/>
                <a:gd name="connsiteX0" fmla="*/ 40796 w 1182663"/>
                <a:gd name="connsiteY0" fmla="*/ 0 h 558381"/>
                <a:gd name="connsiteX1" fmla="*/ 122076 w 1182663"/>
                <a:gd name="connsiteY1" fmla="*/ 60960 h 558381"/>
                <a:gd name="connsiteX2" fmla="*/ 156 w 1182663"/>
                <a:gd name="connsiteY2" fmla="*/ 162560 h 558381"/>
                <a:gd name="connsiteX3" fmla="*/ 152556 w 1182663"/>
                <a:gd name="connsiteY3" fmla="*/ 213360 h 558381"/>
                <a:gd name="connsiteX4" fmla="*/ 66717 w 1182663"/>
                <a:gd name="connsiteY4" fmla="*/ 325120 h 558381"/>
                <a:gd name="connsiteX5" fmla="*/ 274476 w 1182663"/>
                <a:gd name="connsiteY5" fmla="*/ 325120 h 558381"/>
                <a:gd name="connsiteX6" fmla="*/ 259135 w 1182663"/>
                <a:gd name="connsiteY6" fmla="*/ 472225 h 558381"/>
                <a:gd name="connsiteX7" fmla="*/ 437036 w 1182663"/>
                <a:gd name="connsiteY7" fmla="*/ 355600 h 558381"/>
                <a:gd name="connsiteX8" fmla="*/ 518316 w 1182663"/>
                <a:gd name="connsiteY8" fmla="*/ 558370 h 558381"/>
                <a:gd name="connsiteX9" fmla="*/ 609756 w 1182663"/>
                <a:gd name="connsiteY9" fmla="*/ 365760 h 558381"/>
                <a:gd name="connsiteX10" fmla="*/ 758422 w 1182663"/>
                <a:gd name="connsiteY10" fmla="*/ 545778 h 558381"/>
                <a:gd name="connsiteX11" fmla="*/ 741836 w 1182663"/>
                <a:gd name="connsiteY11" fmla="*/ 325120 h 558381"/>
                <a:gd name="connsiteX12" fmla="*/ 949595 w 1182663"/>
                <a:gd name="connsiteY12" fmla="*/ 464641 h 558381"/>
                <a:gd name="connsiteX13" fmla="*/ 863756 w 1182663"/>
                <a:gd name="connsiteY13" fmla="*/ 284480 h 558381"/>
                <a:gd name="connsiteX14" fmla="*/ 1118580 w 1182663"/>
                <a:gd name="connsiteY14" fmla="*/ 340145 h 558381"/>
                <a:gd name="connsiteX15" fmla="*/ 934876 w 1182663"/>
                <a:gd name="connsiteY15" fmla="*/ 172720 h 558381"/>
                <a:gd name="connsiteX16" fmla="*/ 1182653 w 1182663"/>
                <a:gd name="connsiteY16" fmla="*/ 119631 h 558381"/>
                <a:gd name="connsiteX17" fmla="*/ 945036 w 1182663"/>
                <a:gd name="connsiteY17" fmla="*/ 71120 h 558381"/>
                <a:gd name="connsiteX18" fmla="*/ 1026316 w 1182663"/>
                <a:gd name="connsiteY18" fmla="*/ 0 h 558381"/>
                <a:gd name="connsiteX0" fmla="*/ 40796 w 1154051"/>
                <a:gd name="connsiteY0" fmla="*/ 0 h 558381"/>
                <a:gd name="connsiteX1" fmla="*/ 122076 w 1154051"/>
                <a:gd name="connsiteY1" fmla="*/ 60960 h 558381"/>
                <a:gd name="connsiteX2" fmla="*/ 156 w 1154051"/>
                <a:gd name="connsiteY2" fmla="*/ 162560 h 558381"/>
                <a:gd name="connsiteX3" fmla="*/ 152556 w 1154051"/>
                <a:gd name="connsiteY3" fmla="*/ 213360 h 558381"/>
                <a:gd name="connsiteX4" fmla="*/ 66717 w 1154051"/>
                <a:gd name="connsiteY4" fmla="*/ 325120 h 558381"/>
                <a:gd name="connsiteX5" fmla="*/ 274476 w 1154051"/>
                <a:gd name="connsiteY5" fmla="*/ 325120 h 558381"/>
                <a:gd name="connsiteX6" fmla="*/ 259135 w 1154051"/>
                <a:gd name="connsiteY6" fmla="*/ 472225 h 558381"/>
                <a:gd name="connsiteX7" fmla="*/ 437036 w 1154051"/>
                <a:gd name="connsiteY7" fmla="*/ 355600 h 558381"/>
                <a:gd name="connsiteX8" fmla="*/ 518316 w 1154051"/>
                <a:gd name="connsiteY8" fmla="*/ 558370 h 558381"/>
                <a:gd name="connsiteX9" fmla="*/ 609756 w 1154051"/>
                <a:gd name="connsiteY9" fmla="*/ 365760 h 558381"/>
                <a:gd name="connsiteX10" fmla="*/ 758422 w 1154051"/>
                <a:gd name="connsiteY10" fmla="*/ 545778 h 558381"/>
                <a:gd name="connsiteX11" fmla="*/ 741836 w 1154051"/>
                <a:gd name="connsiteY11" fmla="*/ 325120 h 558381"/>
                <a:gd name="connsiteX12" fmla="*/ 949595 w 1154051"/>
                <a:gd name="connsiteY12" fmla="*/ 464641 h 558381"/>
                <a:gd name="connsiteX13" fmla="*/ 863756 w 1154051"/>
                <a:gd name="connsiteY13" fmla="*/ 284480 h 558381"/>
                <a:gd name="connsiteX14" fmla="*/ 1118580 w 1154051"/>
                <a:gd name="connsiteY14" fmla="*/ 340145 h 558381"/>
                <a:gd name="connsiteX15" fmla="*/ 934876 w 1154051"/>
                <a:gd name="connsiteY15" fmla="*/ 172720 h 558381"/>
                <a:gd name="connsiteX16" fmla="*/ 1154040 w 1154051"/>
                <a:gd name="connsiteY16" fmla="*/ 142384 h 558381"/>
                <a:gd name="connsiteX17" fmla="*/ 945036 w 1154051"/>
                <a:gd name="connsiteY17" fmla="*/ 71120 h 558381"/>
                <a:gd name="connsiteX18" fmla="*/ 1026316 w 1154051"/>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213360 h 558381"/>
                <a:gd name="connsiteX4" fmla="*/ 85774 w 1173108"/>
                <a:gd name="connsiteY4" fmla="*/ 325120 h 558381"/>
                <a:gd name="connsiteX5" fmla="*/ 293533 w 1173108"/>
                <a:gd name="connsiteY5" fmla="*/ 325120 h 558381"/>
                <a:gd name="connsiteX6" fmla="*/ 278192 w 1173108"/>
                <a:gd name="connsiteY6" fmla="*/ 472225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213360 h 558381"/>
                <a:gd name="connsiteX4" fmla="*/ 66699 w 1173108"/>
                <a:gd name="connsiteY4" fmla="*/ 370625 h 558381"/>
                <a:gd name="connsiteX5" fmla="*/ 293533 w 1173108"/>
                <a:gd name="connsiteY5" fmla="*/ 325120 h 558381"/>
                <a:gd name="connsiteX6" fmla="*/ 278192 w 1173108"/>
                <a:gd name="connsiteY6" fmla="*/ 472225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213360 h 558381"/>
                <a:gd name="connsiteX4" fmla="*/ 66699 w 1173108"/>
                <a:gd name="connsiteY4" fmla="*/ 370625 h 558381"/>
                <a:gd name="connsiteX5" fmla="*/ 293533 w 1173108"/>
                <a:gd name="connsiteY5" fmla="*/ 325120 h 558381"/>
                <a:gd name="connsiteX6" fmla="*/ 278192 w 1173108"/>
                <a:gd name="connsiteY6" fmla="*/ 532899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198192 h 558381"/>
                <a:gd name="connsiteX4" fmla="*/ 66699 w 1173108"/>
                <a:gd name="connsiteY4" fmla="*/ 370625 h 558381"/>
                <a:gd name="connsiteX5" fmla="*/ 293533 w 1173108"/>
                <a:gd name="connsiteY5" fmla="*/ 325120 h 558381"/>
                <a:gd name="connsiteX6" fmla="*/ 278192 w 1173108"/>
                <a:gd name="connsiteY6" fmla="*/ 532899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1"/>
                <a:gd name="connsiteX1" fmla="*/ 141133 w 1173108"/>
                <a:gd name="connsiteY1" fmla="*/ 60960 h 558381"/>
                <a:gd name="connsiteX2" fmla="*/ 138 w 1173108"/>
                <a:gd name="connsiteY2" fmla="*/ 132224 h 558381"/>
                <a:gd name="connsiteX3" fmla="*/ 171613 w 1173108"/>
                <a:gd name="connsiteY3" fmla="*/ 198192 h 558381"/>
                <a:gd name="connsiteX4" fmla="*/ 66699 w 1173108"/>
                <a:gd name="connsiteY4" fmla="*/ 370625 h 558381"/>
                <a:gd name="connsiteX5" fmla="*/ 293533 w 1173108"/>
                <a:gd name="connsiteY5" fmla="*/ 309952 h 558381"/>
                <a:gd name="connsiteX6" fmla="*/ 278192 w 1173108"/>
                <a:gd name="connsiteY6" fmla="*/ 532899 h 558381"/>
                <a:gd name="connsiteX7" fmla="*/ 456093 w 1173108"/>
                <a:gd name="connsiteY7" fmla="*/ 355600 h 558381"/>
                <a:gd name="connsiteX8" fmla="*/ 537373 w 1173108"/>
                <a:gd name="connsiteY8" fmla="*/ 558370 h 558381"/>
                <a:gd name="connsiteX9" fmla="*/ 628813 w 1173108"/>
                <a:gd name="connsiteY9" fmla="*/ 365760 h 558381"/>
                <a:gd name="connsiteX10" fmla="*/ 777479 w 1173108"/>
                <a:gd name="connsiteY10" fmla="*/ 545778 h 558381"/>
                <a:gd name="connsiteX11" fmla="*/ 760893 w 1173108"/>
                <a:gd name="connsiteY11" fmla="*/ 325120 h 558381"/>
                <a:gd name="connsiteX12" fmla="*/ 968652 w 1173108"/>
                <a:gd name="connsiteY12" fmla="*/ 464641 h 558381"/>
                <a:gd name="connsiteX13" fmla="*/ 882813 w 1173108"/>
                <a:gd name="connsiteY13" fmla="*/ 284480 h 558381"/>
                <a:gd name="connsiteX14" fmla="*/ 1137637 w 1173108"/>
                <a:gd name="connsiteY14" fmla="*/ 340145 h 558381"/>
                <a:gd name="connsiteX15" fmla="*/ 953933 w 1173108"/>
                <a:gd name="connsiteY15" fmla="*/ 172720 h 558381"/>
                <a:gd name="connsiteX16" fmla="*/ 1173097 w 1173108"/>
                <a:gd name="connsiteY16" fmla="*/ 142384 h 558381"/>
                <a:gd name="connsiteX17" fmla="*/ 964093 w 1173108"/>
                <a:gd name="connsiteY17" fmla="*/ 71120 h 558381"/>
                <a:gd name="connsiteX18" fmla="*/ 1045373 w 1173108"/>
                <a:gd name="connsiteY18" fmla="*/ 0 h 558381"/>
                <a:gd name="connsiteX0" fmla="*/ 59853 w 1173108"/>
                <a:gd name="connsiteY0" fmla="*/ 0 h 558388"/>
                <a:gd name="connsiteX1" fmla="*/ 141133 w 1173108"/>
                <a:gd name="connsiteY1" fmla="*/ 60960 h 558388"/>
                <a:gd name="connsiteX2" fmla="*/ 138 w 1173108"/>
                <a:gd name="connsiteY2" fmla="*/ 132224 h 558388"/>
                <a:gd name="connsiteX3" fmla="*/ 171613 w 1173108"/>
                <a:gd name="connsiteY3" fmla="*/ 198192 h 558388"/>
                <a:gd name="connsiteX4" fmla="*/ 66699 w 1173108"/>
                <a:gd name="connsiteY4" fmla="*/ 370625 h 558388"/>
                <a:gd name="connsiteX5" fmla="*/ 293533 w 1173108"/>
                <a:gd name="connsiteY5" fmla="*/ 309952 h 558388"/>
                <a:gd name="connsiteX6" fmla="*/ 278192 w 1173108"/>
                <a:gd name="connsiteY6" fmla="*/ 532899 h 558388"/>
                <a:gd name="connsiteX7" fmla="*/ 465631 w 1173108"/>
                <a:gd name="connsiteY7" fmla="*/ 378352 h 558388"/>
                <a:gd name="connsiteX8" fmla="*/ 537373 w 1173108"/>
                <a:gd name="connsiteY8" fmla="*/ 558370 h 558388"/>
                <a:gd name="connsiteX9" fmla="*/ 628813 w 1173108"/>
                <a:gd name="connsiteY9" fmla="*/ 365760 h 558388"/>
                <a:gd name="connsiteX10" fmla="*/ 777479 w 1173108"/>
                <a:gd name="connsiteY10" fmla="*/ 545778 h 558388"/>
                <a:gd name="connsiteX11" fmla="*/ 760893 w 1173108"/>
                <a:gd name="connsiteY11" fmla="*/ 325120 h 558388"/>
                <a:gd name="connsiteX12" fmla="*/ 968652 w 1173108"/>
                <a:gd name="connsiteY12" fmla="*/ 464641 h 558388"/>
                <a:gd name="connsiteX13" fmla="*/ 882813 w 1173108"/>
                <a:gd name="connsiteY13" fmla="*/ 284480 h 558388"/>
                <a:gd name="connsiteX14" fmla="*/ 1137637 w 1173108"/>
                <a:gd name="connsiteY14" fmla="*/ 340145 h 558388"/>
                <a:gd name="connsiteX15" fmla="*/ 953933 w 1173108"/>
                <a:gd name="connsiteY15" fmla="*/ 172720 h 558388"/>
                <a:gd name="connsiteX16" fmla="*/ 1173097 w 1173108"/>
                <a:gd name="connsiteY16" fmla="*/ 142384 h 558388"/>
                <a:gd name="connsiteX17" fmla="*/ 964093 w 1173108"/>
                <a:gd name="connsiteY17" fmla="*/ 71120 h 558388"/>
                <a:gd name="connsiteX18" fmla="*/ 1045373 w 1173108"/>
                <a:gd name="connsiteY18" fmla="*/ 0 h 558388"/>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78192 w 1173108"/>
                <a:gd name="connsiteY6" fmla="*/ 532899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882813 w 1173108"/>
                <a:gd name="connsiteY13" fmla="*/ 284480 h 558409"/>
                <a:gd name="connsiteX14" fmla="*/ 1137637 w 1173108"/>
                <a:gd name="connsiteY14" fmla="*/ 340145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882813 w 1173108"/>
                <a:gd name="connsiteY13" fmla="*/ 284480 h 558409"/>
                <a:gd name="connsiteX14" fmla="*/ 1137637 w 1173108"/>
                <a:gd name="connsiteY14" fmla="*/ 340145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882813 w 1173108"/>
                <a:gd name="connsiteY13" fmla="*/ 284480 h 558409"/>
                <a:gd name="connsiteX14" fmla="*/ 1128099 w 1173108"/>
                <a:gd name="connsiteY14" fmla="*/ 324977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60893 w 1173108"/>
                <a:gd name="connsiteY11" fmla="*/ 325120 h 558409"/>
                <a:gd name="connsiteX12" fmla="*/ 968652 w 1173108"/>
                <a:gd name="connsiteY12" fmla="*/ 464641 h 558409"/>
                <a:gd name="connsiteX13" fmla="*/ 901888 w 1173108"/>
                <a:gd name="connsiteY13" fmla="*/ 269311 h 558409"/>
                <a:gd name="connsiteX14" fmla="*/ 1128099 w 1173108"/>
                <a:gd name="connsiteY14" fmla="*/ 324977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 name="connsiteX0" fmla="*/ 59853 w 1173108"/>
                <a:gd name="connsiteY0" fmla="*/ 0 h 558409"/>
                <a:gd name="connsiteX1" fmla="*/ 141133 w 1173108"/>
                <a:gd name="connsiteY1" fmla="*/ 60960 h 558409"/>
                <a:gd name="connsiteX2" fmla="*/ 138 w 1173108"/>
                <a:gd name="connsiteY2" fmla="*/ 132224 h 558409"/>
                <a:gd name="connsiteX3" fmla="*/ 171613 w 1173108"/>
                <a:gd name="connsiteY3" fmla="*/ 198192 h 558409"/>
                <a:gd name="connsiteX4" fmla="*/ 66699 w 1173108"/>
                <a:gd name="connsiteY4" fmla="*/ 370625 h 558409"/>
                <a:gd name="connsiteX5" fmla="*/ 293533 w 1173108"/>
                <a:gd name="connsiteY5" fmla="*/ 309952 h 558409"/>
                <a:gd name="connsiteX6" fmla="*/ 259117 w 1173108"/>
                <a:gd name="connsiteY6" fmla="*/ 510146 h 558409"/>
                <a:gd name="connsiteX7" fmla="*/ 465631 w 1173108"/>
                <a:gd name="connsiteY7" fmla="*/ 378352 h 558409"/>
                <a:gd name="connsiteX8" fmla="*/ 537373 w 1173108"/>
                <a:gd name="connsiteY8" fmla="*/ 558370 h 558409"/>
                <a:gd name="connsiteX9" fmla="*/ 628813 w 1173108"/>
                <a:gd name="connsiteY9" fmla="*/ 396097 h 558409"/>
                <a:gd name="connsiteX10" fmla="*/ 777479 w 1173108"/>
                <a:gd name="connsiteY10" fmla="*/ 545778 h 558409"/>
                <a:gd name="connsiteX11" fmla="*/ 779969 w 1173108"/>
                <a:gd name="connsiteY11" fmla="*/ 355457 h 558409"/>
                <a:gd name="connsiteX12" fmla="*/ 968652 w 1173108"/>
                <a:gd name="connsiteY12" fmla="*/ 464641 h 558409"/>
                <a:gd name="connsiteX13" fmla="*/ 901888 w 1173108"/>
                <a:gd name="connsiteY13" fmla="*/ 269311 h 558409"/>
                <a:gd name="connsiteX14" fmla="*/ 1128099 w 1173108"/>
                <a:gd name="connsiteY14" fmla="*/ 324977 h 558409"/>
                <a:gd name="connsiteX15" fmla="*/ 953933 w 1173108"/>
                <a:gd name="connsiteY15" fmla="*/ 172720 h 558409"/>
                <a:gd name="connsiteX16" fmla="*/ 1173097 w 1173108"/>
                <a:gd name="connsiteY16" fmla="*/ 142384 h 558409"/>
                <a:gd name="connsiteX17" fmla="*/ 964093 w 1173108"/>
                <a:gd name="connsiteY17" fmla="*/ 71120 h 558409"/>
                <a:gd name="connsiteX18" fmla="*/ 1045373 w 1173108"/>
                <a:gd name="connsiteY18" fmla="*/ 0 h 55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73108" h="558409">
                  <a:moveTo>
                    <a:pt x="59853" y="0"/>
                  </a:moveTo>
                  <a:cubicBezTo>
                    <a:pt x="103879" y="16933"/>
                    <a:pt x="151085" y="38923"/>
                    <a:pt x="141133" y="60960"/>
                  </a:cubicBezTo>
                  <a:cubicBezTo>
                    <a:pt x="131181" y="82997"/>
                    <a:pt x="-4942" y="109352"/>
                    <a:pt x="138" y="132224"/>
                  </a:cubicBezTo>
                  <a:cubicBezTo>
                    <a:pt x="5218" y="155096"/>
                    <a:pt x="160520" y="158459"/>
                    <a:pt x="171613" y="198192"/>
                  </a:cubicBezTo>
                  <a:cubicBezTo>
                    <a:pt x="182707" y="237926"/>
                    <a:pt x="46379" y="351998"/>
                    <a:pt x="66699" y="370625"/>
                  </a:cubicBezTo>
                  <a:cubicBezTo>
                    <a:pt x="87019" y="389252"/>
                    <a:pt x="261463" y="286699"/>
                    <a:pt x="293533" y="309952"/>
                  </a:cubicBezTo>
                  <a:cubicBezTo>
                    <a:pt x="325603" y="333205"/>
                    <a:pt x="230434" y="498746"/>
                    <a:pt x="259117" y="510146"/>
                  </a:cubicBezTo>
                  <a:cubicBezTo>
                    <a:pt x="287800" y="521546"/>
                    <a:pt x="419255" y="370315"/>
                    <a:pt x="465631" y="378352"/>
                  </a:cubicBezTo>
                  <a:cubicBezTo>
                    <a:pt x="512007" y="386389"/>
                    <a:pt x="510176" y="555413"/>
                    <a:pt x="537373" y="558370"/>
                  </a:cubicBezTo>
                  <a:cubicBezTo>
                    <a:pt x="564570" y="561327"/>
                    <a:pt x="588795" y="398196"/>
                    <a:pt x="628813" y="396097"/>
                  </a:cubicBezTo>
                  <a:cubicBezTo>
                    <a:pt x="668831" y="393998"/>
                    <a:pt x="752286" y="552551"/>
                    <a:pt x="777479" y="545778"/>
                  </a:cubicBezTo>
                  <a:cubicBezTo>
                    <a:pt x="802672" y="539005"/>
                    <a:pt x="748107" y="368980"/>
                    <a:pt x="779969" y="355457"/>
                  </a:cubicBezTo>
                  <a:cubicBezTo>
                    <a:pt x="811831" y="341934"/>
                    <a:pt x="948332" y="478999"/>
                    <a:pt x="968652" y="464641"/>
                  </a:cubicBezTo>
                  <a:cubicBezTo>
                    <a:pt x="988972" y="450283"/>
                    <a:pt x="875314" y="292588"/>
                    <a:pt x="901888" y="269311"/>
                  </a:cubicBezTo>
                  <a:cubicBezTo>
                    <a:pt x="928462" y="246034"/>
                    <a:pt x="1119425" y="341075"/>
                    <a:pt x="1128099" y="324977"/>
                  </a:cubicBezTo>
                  <a:cubicBezTo>
                    <a:pt x="1136773" y="308879"/>
                    <a:pt x="946433" y="203152"/>
                    <a:pt x="953933" y="172720"/>
                  </a:cubicBezTo>
                  <a:cubicBezTo>
                    <a:pt x="961433" y="142288"/>
                    <a:pt x="1171404" y="159317"/>
                    <a:pt x="1173097" y="142384"/>
                  </a:cubicBezTo>
                  <a:cubicBezTo>
                    <a:pt x="1174790" y="125451"/>
                    <a:pt x="985380" y="94851"/>
                    <a:pt x="964093" y="71120"/>
                  </a:cubicBezTo>
                  <a:cubicBezTo>
                    <a:pt x="942806" y="47389"/>
                    <a:pt x="999653" y="21166"/>
                    <a:pt x="1045373" y="0"/>
                  </a:cubicBezTo>
                </a:path>
              </a:pathLst>
            </a:custGeom>
            <a:noFill/>
            <a:ln w="19050">
              <a:gradFill>
                <a:gsLst>
                  <a:gs pos="0">
                    <a:srgbClr val="FF0000"/>
                  </a:gs>
                  <a:gs pos="50000">
                    <a:srgbClr val="FF0000"/>
                  </a:gs>
                  <a:gs pos="51000">
                    <a:srgbClr val="1D1DFF"/>
                  </a:gs>
                  <a:gs pos="100000">
                    <a:srgbClr val="1D1DFF"/>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p>
          </p:txBody>
        </p:sp>
        <p:cxnSp>
          <p:nvCxnSpPr>
            <p:cNvPr id="45" name="直線矢印コネクタ 44">
              <a:extLst>
                <a:ext uri="{FF2B5EF4-FFF2-40B4-BE49-F238E27FC236}">
                  <a16:creationId xmlns:a16="http://schemas.microsoft.com/office/drawing/2014/main" id="{DD270473-4FC2-4B44-AAB5-076FEA9B895B}"/>
                </a:ext>
              </a:extLst>
            </p:cNvPr>
            <p:cNvCxnSpPr>
              <a:cxnSpLocks/>
            </p:cNvCxnSpPr>
            <p:nvPr/>
          </p:nvCxnSpPr>
          <p:spPr>
            <a:xfrm>
              <a:off x="6464196" y="3451531"/>
              <a:ext cx="1684602" cy="1705177"/>
            </a:xfrm>
            <a:prstGeom prst="straightConnector1">
              <a:avLst/>
            </a:prstGeom>
            <a:ln w="28575">
              <a:gradFill>
                <a:gsLst>
                  <a:gs pos="0">
                    <a:srgbClr val="FF0000"/>
                  </a:gs>
                  <a:gs pos="24000">
                    <a:srgbClr val="FF0000"/>
                  </a:gs>
                  <a:gs pos="26000">
                    <a:srgbClr val="1D1DFF"/>
                  </a:gs>
                  <a:gs pos="100000">
                    <a:srgbClr val="1D1DFF"/>
                  </a:gs>
                </a:gsLst>
                <a:lin ang="5400000" scaled="1"/>
              </a:gradFill>
              <a:tailEnd type="none"/>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70AC2437-F802-D64E-B009-C3AEDA60FC37}"/>
                </a:ext>
              </a:extLst>
            </p:cNvPr>
            <p:cNvCxnSpPr>
              <a:cxnSpLocks/>
            </p:cNvCxnSpPr>
            <p:nvPr/>
          </p:nvCxnSpPr>
          <p:spPr>
            <a:xfrm flipV="1">
              <a:off x="6464196" y="1746354"/>
              <a:ext cx="1684602" cy="170517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7" name="テキスト ボックス 46">
                  <a:extLst>
                    <a:ext uri="{FF2B5EF4-FFF2-40B4-BE49-F238E27FC236}">
                      <a16:creationId xmlns:a16="http://schemas.microsoft.com/office/drawing/2014/main" id="{F0FD4530-DB0A-E343-8C12-90080F3A6CE8}"/>
                    </a:ext>
                  </a:extLst>
                </p:cNvPr>
                <p:cNvSpPr txBox="1"/>
                <p:nvPr/>
              </p:nvSpPr>
              <p:spPr>
                <a:xfrm>
                  <a:off x="7810160" y="4975566"/>
                  <a:ext cx="1359729" cy="8327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i="1" smtClean="0">
                                <a:latin typeface="Cambria Math" panose="02040503050406030204" pitchFamily="18" charset="0"/>
                              </a:rPr>
                            </m:ctrlPr>
                          </m:sSubPr>
                          <m:e>
                            <m:r>
                              <a:rPr lang="en-US" altLang="ja-JP" sz="2000" i="1">
                                <a:latin typeface="Cambria Math" panose="02040503050406030204" pitchFamily="18" charset="0"/>
                              </a:rPr>
                              <m:t>𝜈</m:t>
                            </m:r>
                          </m:e>
                          <m:sub>
                            <m:r>
                              <a:rPr lang="en-US" altLang="ja-JP" sz="2000" i="1">
                                <a:latin typeface="Cambria Math" panose="02040503050406030204" pitchFamily="18" charset="0"/>
                              </a:rPr>
                              <m:t>3</m:t>
                            </m:r>
                            <m:r>
                              <m:rPr>
                                <m:sty m:val="p"/>
                              </m:rPr>
                              <a:rPr lang="en-US" altLang="ja-JP" sz="2000" b="0" i="0" smtClean="0">
                                <a:latin typeface="Cambria Math" panose="02040503050406030204" pitchFamily="18" charset="0"/>
                              </a:rPr>
                              <m:t>R</m:t>
                            </m:r>
                          </m:sub>
                        </m:sSub>
                      </m:oMath>
                    </m:oMathPara>
                  </a14:m>
                  <a:endParaRPr lang="ja-JP" altLang="en-US" sz="2000" dirty="0"/>
                </a:p>
              </p:txBody>
            </p:sp>
          </mc:Choice>
          <mc:Fallback xmlns="">
            <p:sp>
              <p:nvSpPr>
                <p:cNvPr id="21" name="テキスト ボックス 20">
                  <a:extLst>
                    <a:ext uri="{FF2B5EF4-FFF2-40B4-BE49-F238E27FC236}">
                      <a16:creationId xmlns:a16="http://schemas.microsoft.com/office/drawing/2014/main" id="{56437A28-28CC-48E3-8A54-AF07E1950311}"/>
                    </a:ext>
                  </a:extLst>
                </p:cNvPr>
                <p:cNvSpPr txBox="1">
                  <a:spLocks noRot="1" noChangeAspect="1" noMove="1" noResize="1" noEditPoints="1" noAdjustHandles="1" noChangeArrowheads="1" noChangeShapeType="1" noTextEdit="1"/>
                </p:cNvSpPr>
                <p:nvPr/>
              </p:nvSpPr>
              <p:spPr>
                <a:xfrm>
                  <a:off x="7810160" y="4975566"/>
                  <a:ext cx="1359729" cy="832750"/>
                </a:xfrm>
                <a:prstGeom prst="rect">
                  <a:avLst/>
                </a:prstGeom>
                <a:blipFill>
                  <a:blip r:embed="rId12"/>
                  <a:stretch>
                    <a:fillRect b="-2884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8" name="テキスト ボックス 47">
                  <a:extLst>
                    <a:ext uri="{FF2B5EF4-FFF2-40B4-BE49-F238E27FC236}">
                      <a16:creationId xmlns:a16="http://schemas.microsoft.com/office/drawing/2014/main" id="{94375A8A-0D26-C148-95C2-D8D21D8D04B9}"/>
                    </a:ext>
                  </a:extLst>
                </p:cNvPr>
                <p:cNvSpPr txBox="1"/>
                <p:nvPr/>
              </p:nvSpPr>
              <p:spPr>
                <a:xfrm>
                  <a:off x="5285053" y="2248998"/>
                  <a:ext cx="909608" cy="8327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ja-JP" sz="2000" i="1">
                            <a:latin typeface="Cambria Math" panose="02040503050406030204" pitchFamily="18" charset="0"/>
                          </a:rPr>
                          <m:t>𝛾</m:t>
                        </m:r>
                      </m:oMath>
                    </m:oMathPara>
                  </a14:m>
                  <a:endParaRPr lang="ja-JP" altLang="en-US" sz="2000" dirty="0"/>
                </a:p>
              </p:txBody>
            </p:sp>
          </mc:Choice>
          <mc:Fallback xmlns="">
            <p:sp>
              <p:nvSpPr>
                <p:cNvPr id="22" name="テキスト ボックス 21">
                  <a:extLst>
                    <a:ext uri="{FF2B5EF4-FFF2-40B4-BE49-F238E27FC236}">
                      <a16:creationId xmlns:a16="http://schemas.microsoft.com/office/drawing/2014/main" id="{7013DD9D-DD03-4551-8904-46FC2B6EE2C4}"/>
                    </a:ext>
                  </a:extLst>
                </p:cNvPr>
                <p:cNvSpPr txBox="1">
                  <a:spLocks noRot="1" noChangeAspect="1" noMove="1" noResize="1" noEditPoints="1" noAdjustHandles="1" noChangeArrowheads="1" noChangeShapeType="1" noTextEdit="1"/>
                </p:cNvSpPr>
                <p:nvPr/>
              </p:nvSpPr>
              <p:spPr>
                <a:xfrm>
                  <a:off x="5285053" y="2248998"/>
                  <a:ext cx="909608" cy="832751"/>
                </a:xfrm>
                <a:prstGeom prst="rect">
                  <a:avLst/>
                </a:prstGeom>
                <a:blipFill>
                  <a:blip r:embed="rId13"/>
                  <a:stretch>
                    <a:fillRect b="-3529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B2728A8C-DD58-6E42-93A1-B234629CEBD7}"/>
                    </a:ext>
                  </a:extLst>
                </p:cNvPr>
                <p:cNvSpPr txBox="1"/>
                <p:nvPr/>
              </p:nvSpPr>
              <p:spPr>
                <a:xfrm>
                  <a:off x="7948448" y="3163934"/>
                  <a:ext cx="1263487" cy="8327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b="0" i="1" smtClean="0">
                                <a:latin typeface="Cambria Math" panose="02040503050406030204" pitchFamily="18" charset="0"/>
                              </a:rPr>
                            </m:ctrlPr>
                          </m:sSubPr>
                          <m:e>
                            <m:r>
                              <a:rPr lang="en-US" altLang="ja-JP" sz="2000" i="1" smtClean="0">
                                <a:latin typeface="Cambria Math" panose="02040503050406030204" pitchFamily="18" charset="0"/>
                              </a:rPr>
                              <m:t>𝑊</m:t>
                            </m:r>
                          </m:e>
                          <m:sub>
                            <m:r>
                              <a:rPr lang="en-US" altLang="ja-JP" sz="2000" b="0" i="0" smtClean="0">
                                <a:latin typeface="Cambria Math" panose="02040503050406030204" pitchFamily="18" charset="0"/>
                              </a:rPr>
                              <m:t>1</m:t>
                            </m:r>
                          </m:sub>
                        </m:sSub>
                      </m:oMath>
                    </m:oMathPara>
                  </a14:m>
                  <a:endParaRPr lang="ja-JP" altLang="en-US" sz="2000" dirty="0"/>
                </a:p>
              </p:txBody>
            </p:sp>
          </mc:Choice>
          <mc:Fallback xmlns="">
            <p:sp>
              <p:nvSpPr>
                <p:cNvPr id="23" name="テキスト ボックス 22">
                  <a:extLst>
                    <a:ext uri="{FF2B5EF4-FFF2-40B4-BE49-F238E27FC236}">
                      <a16:creationId xmlns:a16="http://schemas.microsoft.com/office/drawing/2014/main" id="{BF8AC569-AC28-4926-BF39-EB6207E488AB}"/>
                    </a:ext>
                  </a:extLst>
                </p:cNvPr>
                <p:cNvSpPr txBox="1">
                  <a:spLocks noRot="1" noChangeAspect="1" noMove="1" noResize="1" noEditPoints="1" noAdjustHandles="1" noChangeArrowheads="1" noChangeShapeType="1" noTextEdit="1"/>
                </p:cNvSpPr>
                <p:nvPr/>
              </p:nvSpPr>
              <p:spPr>
                <a:xfrm>
                  <a:off x="7948448" y="3163934"/>
                  <a:ext cx="1263487" cy="832750"/>
                </a:xfrm>
                <a:prstGeom prst="rect">
                  <a:avLst/>
                </a:prstGeom>
                <a:blipFill>
                  <a:blip r:embed="rId14"/>
                  <a:stretch>
                    <a:fillRect b="-2941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0" name="テキスト ボックス 49">
                  <a:extLst>
                    <a:ext uri="{FF2B5EF4-FFF2-40B4-BE49-F238E27FC236}">
                      <a16:creationId xmlns:a16="http://schemas.microsoft.com/office/drawing/2014/main" id="{95FF0E32-2640-6B41-8AAA-E9EFF51FAAD0}"/>
                    </a:ext>
                  </a:extLst>
                </p:cNvPr>
                <p:cNvSpPr txBox="1"/>
                <p:nvPr/>
              </p:nvSpPr>
              <p:spPr>
                <a:xfrm>
                  <a:off x="6353490" y="3907480"/>
                  <a:ext cx="1063639" cy="832750"/>
                </a:xfrm>
                <a:prstGeom prst="rect">
                  <a:avLst/>
                </a:prstGeom>
                <a:noFill/>
              </p:spPr>
              <p:txBody>
                <a:bodyPr wrap="none" rtlCol="0">
                  <a:spAutoFit/>
                </a:bodyPr>
                <a:lstStyle/>
                <a:p>
                  <a:pPr algn="r"/>
                  <a14:m>
                    <m:oMathPara xmlns:m="http://schemas.openxmlformats.org/officeDocument/2006/math">
                      <m:oMathParaPr>
                        <m:jc m:val="centerGroup"/>
                      </m:oMathParaPr>
                      <m:oMath xmlns:m="http://schemas.openxmlformats.org/officeDocument/2006/math">
                        <m:sSub>
                          <m:sSubPr>
                            <m:ctrlPr>
                              <a:rPr lang="en-US" altLang="ja-JP" sz="2000" b="0" i="1" smtClean="0">
                                <a:latin typeface="Cambria Math" panose="02040503050406030204" pitchFamily="18" charset="0"/>
                              </a:rPr>
                            </m:ctrlPr>
                          </m:sSubPr>
                          <m:e>
                            <m:r>
                              <a:rPr lang="en-US" altLang="ja-JP" sz="2000" i="1" smtClean="0">
                                <a:latin typeface="Cambria Math" panose="02040503050406030204" pitchFamily="18" charset="0"/>
                              </a:rPr>
                              <m:t>𝑙</m:t>
                            </m:r>
                          </m:e>
                          <m:sub>
                            <m:r>
                              <m:rPr>
                                <m:sty m:val="p"/>
                              </m:rPr>
                              <a:rPr lang="en-US" altLang="ja-JP" sz="2000" b="0" i="0" smtClean="0">
                                <a:latin typeface="Cambria Math" panose="02040503050406030204" pitchFamily="18" charset="0"/>
                              </a:rPr>
                              <m:t>R</m:t>
                            </m:r>
                          </m:sub>
                        </m:sSub>
                      </m:oMath>
                    </m:oMathPara>
                  </a14:m>
                  <a:endParaRPr lang="ja-JP" altLang="en-US" sz="2000" dirty="0"/>
                </a:p>
              </p:txBody>
            </p:sp>
          </mc:Choice>
          <mc:Fallback xmlns="">
            <p:sp>
              <p:nvSpPr>
                <p:cNvPr id="50" name="テキスト ボックス 49">
                  <a:extLst>
                    <a:ext uri="{FF2B5EF4-FFF2-40B4-BE49-F238E27FC236}">
                      <a16:creationId xmlns:a16="http://schemas.microsoft.com/office/drawing/2014/main" id="{95FF0E32-2640-6B41-8AAA-E9EFF51FAAD0}"/>
                    </a:ext>
                  </a:extLst>
                </p:cNvPr>
                <p:cNvSpPr txBox="1">
                  <a:spLocks noRot="1" noChangeAspect="1" noMove="1" noResize="1" noEditPoints="1" noAdjustHandles="1" noChangeArrowheads="1" noChangeShapeType="1" noTextEdit="1"/>
                </p:cNvSpPr>
                <p:nvPr/>
              </p:nvSpPr>
              <p:spPr>
                <a:xfrm>
                  <a:off x="6353490" y="3907480"/>
                  <a:ext cx="1063639" cy="832750"/>
                </a:xfrm>
                <a:prstGeom prst="rect">
                  <a:avLst/>
                </a:prstGeom>
                <a:blipFill>
                  <a:blip r:embed="rId15"/>
                  <a:stretch>
                    <a:fillRect b="-28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1" name="テキスト ボックス 50">
                  <a:extLst>
                    <a:ext uri="{FF2B5EF4-FFF2-40B4-BE49-F238E27FC236}">
                      <a16:creationId xmlns:a16="http://schemas.microsoft.com/office/drawing/2014/main" id="{9CBBBF84-688B-8043-B1AB-E924A6D4CB5A}"/>
                    </a:ext>
                  </a:extLst>
                </p:cNvPr>
                <p:cNvSpPr txBox="1"/>
                <p:nvPr/>
              </p:nvSpPr>
              <p:spPr>
                <a:xfrm>
                  <a:off x="7907673" y="1158556"/>
                  <a:ext cx="1325400" cy="83275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i="1" smtClean="0">
                                <a:latin typeface="Cambria Math" panose="02040503050406030204" pitchFamily="18" charset="0"/>
                              </a:rPr>
                            </m:ctrlPr>
                          </m:sSubPr>
                          <m:e>
                            <m:r>
                              <a:rPr lang="en-US" altLang="ja-JP" sz="2000" i="1">
                                <a:latin typeface="Cambria Math" panose="02040503050406030204" pitchFamily="18" charset="0"/>
                              </a:rPr>
                              <m:t>𝜈</m:t>
                            </m:r>
                          </m:e>
                          <m:sub>
                            <m:r>
                              <a:rPr lang="en-US" altLang="ja-JP" sz="2000" b="0" i="1" smtClean="0">
                                <a:latin typeface="Cambria Math" panose="02040503050406030204" pitchFamily="18" charset="0"/>
                              </a:rPr>
                              <m:t>2</m:t>
                            </m:r>
                            <m:r>
                              <m:rPr>
                                <m:sty m:val="p"/>
                              </m:rPr>
                              <a:rPr lang="en-US" altLang="ja-JP" sz="2000" b="0" i="0" smtClean="0">
                                <a:latin typeface="Cambria Math" panose="02040503050406030204" pitchFamily="18" charset="0"/>
                              </a:rPr>
                              <m:t>L</m:t>
                            </m:r>
                          </m:sub>
                        </m:sSub>
                      </m:oMath>
                    </m:oMathPara>
                  </a14:m>
                  <a:endParaRPr lang="ja-JP" altLang="en-US" sz="2000" dirty="0"/>
                </a:p>
              </p:txBody>
            </p:sp>
          </mc:Choice>
          <mc:Fallback xmlns="">
            <p:sp>
              <p:nvSpPr>
                <p:cNvPr id="25" name="テキスト ボックス 24">
                  <a:extLst>
                    <a:ext uri="{FF2B5EF4-FFF2-40B4-BE49-F238E27FC236}">
                      <a16:creationId xmlns:a16="http://schemas.microsoft.com/office/drawing/2014/main" id="{AE2E8AF4-B26B-469C-B26D-A6912E2CC1BF}"/>
                    </a:ext>
                  </a:extLst>
                </p:cNvPr>
                <p:cNvSpPr txBox="1">
                  <a:spLocks noRot="1" noChangeAspect="1" noMove="1" noResize="1" noEditPoints="1" noAdjustHandles="1" noChangeArrowheads="1" noChangeShapeType="1" noTextEdit="1"/>
                </p:cNvSpPr>
                <p:nvPr/>
              </p:nvSpPr>
              <p:spPr>
                <a:xfrm>
                  <a:off x="7907673" y="1158556"/>
                  <a:ext cx="1325400" cy="832750"/>
                </a:xfrm>
                <a:prstGeom prst="rect">
                  <a:avLst/>
                </a:prstGeom>
                <a:blipFill>
                  <a:blip r:embed="rId16"/>
                  <a:stretch>
                    <a:fillRect b="-313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2" name="テキスト ボックス 51">
                  <a:extLst>
                    <a:ext uri="{FF2B5EF4-FFF2-40B4-BE49-F238E27FC236}">
                      <a16:creationId xmlns:a16="http://schemas.microsoft.com/office/drawing/2014/main" id="{6FBC80B6-09D3-9847-9A06-79DD663BEEF5}"/>
                    </a:ext>
                  </a:extLst>
                </p:cNvPr>
                <p:cNvSpPr txBox="1"/>
                <p:nvPr/>
              </p:nvSpPr>
              <p:spPr>
                <a:xfrm>
                  <a:off x="6255122" y="1894730"/>
                  <a:ext cx="1029313" cy="8327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000" b="0" i="1" smtClean="0">
                                <a:latin typeface="Cambria Math" panose="02040503050406030204" pitchFamily="18" charset="0"/>
                              </a:rPr>
                            </m:ctrlPr>
                          </m:sSubPr>
                          <m:e>
                            <m:r>
                              <a:rPr lang="en-US" altLang="ja-JP" sz="2000" i="1" smtClean="0">
                                <a:latin typeface="Cambria Math" panose="02040503050406030204" pitchFamily="18" charset="0"/>
                              </a:rPr>
                              <m:t>𝑙</m:t>
                            </m:r>
                          </m:e>
                          <m:sub>
                            <m:r>
                              <m:rPr>
                                <m:sty m:val="p"/>
                              </m:rPr>
                              <a:rPr lang="en-US" altLang="ja-JP" sz="2000" b="0" i="0" smtClean="0">
                                <a:latin typeface="Cambria Math" panose="02040503050406030204" pitchFamily="18" charset="0"/>
                              </a:rPr>
                              <m:t>L</m:t>
                            </m:r>
                          </m:sub>
                        </m:sSub>
                      </m:oMath>
                    </m:oMathPara>
                  </a14:m>
                  <a:endParaRPr lang="ja-JP" altLang="en-US" sz="2000" dirty="0"/>
                </a:p>
              </p:txBody>
            </p:sp>
          </mc:Choice>
          <mc:Fallback xmlns="">
            <p:sp>
              <p:nvSpPr>
                <p:cNvPr id="26" name="テキスト ボックス 25">
                  <a:extLst>
                    <a:ext uri="{FF2B5EF4-FFF2-40B4-BE49-F238E27FC236}">
                      <a16:creationId xmlns:a16="http://schemas.microsoft.com/office/drawing/2014/main" id="{395DA629-35D5-4458-BE10-8A3A0586F52A}"/>
                    </a:ext>
                  </a:extLst>
                </p:cNvPr>
                <p:cNvSpPr txBox="1">
                  <a:spLocks noRot="1" noChangeAspect="1" noMove="1" noResize="1" noEditPoints="1" noAdjustHandles="1" noChangeArrowheads="1" noChangeShapeType="1" noTextEdit="1"/>
                </p:cNvSpPr>
                <p:nvPr/>
              </p:nvSpPr>
              <p:spPr>
                <a:xfrm>
                  <a:off x="6255122" y="1894730"/>
                  <a:ext cx="1029313" cy="832751"/>
                </a:xfrm>
                <a:prstGeom prst="rect">
                  <a:avLst/>
                </a:prstGeom>
                <a:blipFill>
                  <a:blip r:embed="rId17"/>
                  <a:stretch>
                    <a:fillRect b="-29412"/>
                  </a:stretch>
                </a:blipFill>
              </p:spPr>
              <p:txBody>
                <a:bodyPr/>
                <a:lstStyle/>
                <a:p>
                  <a:r>
                    <a:rPr lang="ja-JP" altLang="en-US">
                      <a:noFill/>
                    </a:rPr>
                    <a:t> </a:t>
                  </a:r>
                </a:p>
              </p:txBody>
            </p:sp>
          </mc:Fallback>
        </mc:AlternateContent>
      </p:grpSp>
      <p:sp>
        <p:nvSpPr>
          <p:cNvPr id="75" name="テキスト ボックス 74">
            <a:extLst>
              <a:ext uri="{FF2B5EF4-FFF2-40B4-BE49-F238E27FC236}">
                <a16:creationId xmlns:a16="http://schemas.microsoft.com/office/drawing/2014/main" id="{18E8A2FE-5268-DF4B-B335-DFF3E4BA2E87}"/>
              </a:ext>
            </a:extLst>
          </p:cNvPr>
          <p:cNvSpPr txBox="1"/>
          <p:nvPr/>
        </p:nvSpPr>
        <p:spPr>
          <a:xfrm>
            <a:off x="425614" y="1657546"/>
            <a:ext cx="4466287" cy="369332"/>
          </a:xfrm>
          <a:prstGeom prst="rect">
            <a:avLst/>
          </a:prstGeom>
          <a:noFill/>
        </p:spPr>
        <p:txBody>
          <a:bodyPr wrap="none" rtlCol="0">
            <a:spAutoFit/>
          </a:bodyPr>
          <a:lstStyle/>
          <a:p>
            <a:r>
              <a:rPr kumimoji="1" lang="ja-JP" altLang="en-US">
                <a:solidFill>
                  <a:schemeClr val="accent2"/>
                </a:solidFill>
              </a:rPr>
              <a:t>ニュートリノの崩壊光を探索するために</a:t>
            </a:r>
            <a:r>
              <a:rPr kumimoji="1" lang="en-US" altLang="ja-JP" dirty="0">
                <a:solidFill>
                  <a:schemeClr val="accent2"/>
                </a:solidFill>
              </a:rPr>
              <a:t>…</a:t>
            </a:r>
            <a:endParaRPr kumimoji="1" lang="ja-JP" altLang="en-US">
              <a:solidFill>
                <a:schemeClr val="accent2"/>
              </a:solidFill>
            </a:endParaRPr>
          </a:p>
        </p:txBody>
      </p:sp>
      <p:sp>
        <p:nvSpPr>
          <p:cNvPr id="33" name="テキスト ボックス 32">
            <a:extLst>
              <a:ext uri="{FF2B5EF4-FFF2-40B4-BE49-F238E27FC236}">
                <a16:creationId xmlns:a16="http://schemas.microsoft.com/office/drawing/2014/main" id="{FA0EBC5C-174D-8E41-A50E-6427A598BBB7}"/>
              </a:ext>
            </a:extLst>
          </p:cNvPr>
          <p:cNvSpPr txBox="1"/>
          <p:nvPr/>
        </p:nvSpPr>
        <p:spPr>
          <a:xfrm>
            <a:off x="7289180" y="4734484"/>
            <a:ext cx="374441" cy="311394"/>
          </a:xfrm>
          <a:prstGeom prst="rect">
            <a:avLst/>
          </a:prstGeom>
          <a:noFill/>
        </p:spPr>
        <p:txBody>
          <a:bodyPr wrap="none" rtlCol="0">
            <a:spAutoFit/>
          </a:bodyPr>
          <a:lstStyle/>
          <a:p>
            <a:r>
              <a:rPr kumimoji="1" lang="ja-JP" altLang="en-US" sz="2000" b="1" dirty="0"/>
              <a:t>＊</a:t>
            </a:r>
          </a:p>
        </p:txBody>
      </p:sp>
    </p:spTree>
    <p:extLst>
      <p:ext uri="{BB962C8B-B14F-4D97-AF65-F5344CB8AC3E}">
        <p14:creationId xmlns:p14="http://schemas.microsoft.com/office/powerpoint/2010/main" val="4294705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611140-3042-2D4E-9441-6E1F424ABFA0}"/>
              </a:ext>
            </a:extLst>
          </p:cNvPr>
          <p:cNvSpPr>
            <a:spLocks noGrp="1"/>
          </p:cNvSpPr>
          <p:nvPr>
            <p:ph type="title"/>
          </p:nvPr>
        </p:nvSpPr>
        <p:spPr/>
        <p:txBody>
          <a:bodyPr/>
          <a:lstStyle/>
          <a:p>
            <a:r>
              <a:rPr kumimoji="1" lang="ja-JP" altLang="en-US"/>
              <a:t>宇宙背景ニュートリノ</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F11D66BA-90C5-394A-A6F0-3DD7A36E7E4B}"/>
                  </a:ext>
                </a:extLst>
              </p:cNvPr>
              <p:cNvSpPr>
                <a:spLocks noGrp="1"/>
              </p:cNvSpPr>
              <p:nvPr>
                <p:ph idx="1"/>
              </p:nvPr>
            </p:nvSpPr>
            <p:spPr>
              <a:xfrm>
                <a:off x="577124" y="5980670"/>
                <a:ext cx="7989752" cy="841955"/>
              </a:xfrm>
            </p:spPr>
            <p:txBody>
              <a:bodyPr/>
              <a:lstStyle/>
              <a:p>
                <a:r>
                  <a:rPr kumimoji="1" lang="ja-JP" altLang="en-US"/>
                  <a:t>ニュートリノ初期に生成され密度</a:t>
                </a:r>
                <a14:m>
                  <m:oMath xmlns:m="http://schemas.openxmlformats.org/officeDocument/2006/math">
                    <m:r>
                      <a:rPr kumimoji="1" lang="en-US" altLang="ja-JP" b="0" i="1" smtClean="0">
                        <a:latin typeface="Cambria Math" panose="02040503050406030204" pitchFamily="18" charset="0"/>
                      </a:rPr>
                      <m:t>110 </m:t>
                    </m:r>
                    <m:r>
                      <a:rPr kumimoji="1" lang="en-US" altLang="ja-JP" b="0" i="0" smtClean="0">
                        <a:latin typeface="Cambria Math" panose="02040503050406030204" pitchFamily="18" charset="0"/>
                      </a:rPr>
                      <m:t>/</m:t>
                    </m:r>
                    <m:sSup>
                      <m:sSupPr>
                        <m:ctrlPr>
                          <a:rPr kumimoji="1" lang="en-US" altLang="ja-JP" b="0" i="1" smtClean="0">
                            <a:latin typeface="Cambria Math" panose="02040503050406030204" pitchFamily="18" charset="0"/>
                          </a:rPr>
                        </m:ctrlPr>
                      </m:sSupPr>
                      <m:e>
                        <m:r>
                          <m:rPr>
                            <m:sty m:val="p"/>
                          </m:rPr>
                          <a:rPr kumimoji="1" lang="en-US" altLang="ja-JP" b="0" i="0" smtClean="0">
                            <a:latin typeface="Cambria Math" panose="02040503050406030204" pitchFamily="18" charset="0"/>
                          </a:rPr>
                          <m:t>cm</m:t>
                        </m:r>
                      </m:e>
                      <m:sup>
                        <m:r>
                          <a:rPr kumimoji="1" lang="en-US" altLang="ja-JP" b="0" i="0" smtClean="0">
                            <a:latin typeface="Cambria Math" panose="02040503050406030204" pitchFamily="18" charset="0"/>
                          </a:rPr>
                          <m:t>3</m:t>
                        </m:r>
                      </m:sup>
                    </m:sSup>
                  </m:oMath>
                </a14:m>
                <a:r>
                  <a:rPr kumimoji="1" lang="ja-JP" altLang="en-US"/>
                  <a:t>で宇宙全空間に漂う。</a:t>
                </a:r>
                <a:endParaRPr kumimoji="1" lang="en-US" altLang="ja-JP" dirty="0"/>
              </a:p>
              <a:p>
                <a:r>
                  <a:rPr kumimoji="1" lang="ja-JP" altLang="en-US"/>
                  <a:t>現在、間接的証拠はあるが</a:t>
                </a:r>
                <a:r>
                  <a:rPr kumimoji="1" lang="ja-JP" altLang="en-US">
                    <a:solidFill>
                      <a:srgbClr val="FF8524"/>
                    </a:solidFill>
                  </a:rPr>
                  <a:t>直接観測されたことはない</a:t>
                </a:r>
                <a:r>
                  <a:rPr kumimoji="1" lang="ja-JP" altLang="en-US"/>
                  <a:t>。</a:t>
                </a:r>
              </a:p>
            </p:txBody>
          </p:sp>
        </mc:Choice>
        <mc:Fallback xmlns="">
          <p:sp>
            <p:nvSpPr>
              <p:cNvPr id="3" name="コンテンツ プレースホルダー 2">
                <a:extLst>
                  <a:ext uri="{FF2B5EF4-FFF2-40B4-BE49-F238E27FC236}">
                    <a16:creationId xmlns:a16="http://schemas.microsoft.com/office/drawing/2014/main" id="{F11D66BA-90C5-394A-A6F0-3DD7A36E7E4B}"/>
                  </a:ext>
                </a:extLst>
              </p:cNvPr>
              <p:cNvSpPr>
                <a:spLocks noGrp="1" noRot="1" noChangeAspect="1" noMove="1" noResize="1" noEditPoints="1" noAdjustHandles="1" noChangeArrowheads="1" noChangeShapeType="1" noTextEdit="1"/>
              </p:cNvSpPr>
              <p:nvPr>
                <p:ph idx="1"/>
              </p:nvPr>
            </p:nvSpPr>
            <p:spPr>
              <a:xfrm>
                <a:off x="577124" y="5980670"/>
                <a:ext cx="7989752" cy="841955"/>
              </a:xfrm>
              <a:blipFill>
                <a:blip r:embed="rId2"/>
                <a:stretch>
                  <a:fillRect l="-317" t="-5970" b="-8955"/>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F367EEDA-EA73-6940-9157-BD7752D78F86}"/>
              </a:ext>
            </a:extLst>
          </p:cNvPr>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5" name="図 4">
            <a:extLst>
              <a:ext uri="{FF2B5EF4-FFF2-40B4-BE49-F238E27FC236}">
                <a16:creationId xmlns:a16="http://schemas.microsoft.com/office/drawing/2014/main" id="{B74EC7EF-A5C9-9846-971E-72D6A6005F78}"/>
              </a:ext>
            </a:extLst>
          </p:cNvPr>
          <p:cNvPicPr>
            <a:picLocks noChangeAspect="1"/>
          </p:cNvPicPr>
          <p:nvPr/>
        </p:nvPicPr>
        <p:blipFill>
          <a:blip r:embed="rId3"/>
          <a:stretch>
            <a:fillRect/>
          </a:stretch>
        </p:blipFill>
        <p:spPr>
          <a:xfrm>
            <a:off x="0" y="1446259"/>
            <a:ext cx="9144000" cy="4528038"/>
          </a:xfrm>
          <a:prstGeom prst="rect">
            <a:avLst/>
          </a:prstGeom>
        </p:spPr>
      </p:pic>
    </p:spTree>
    <p:extLst>
      <p:ext uri="{BB962C8B-B14F-4D97-AF65-F5344CB8AC3E}">
        <p14:creationId xmlns:p14="http://schemas.microsoft.com/office/powerpoint/2010/main" val="4175994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5F26DD-C0F1-4818-8B62-B844A3C1F0DB}"/>
              </a:ext>
            </a:extLst>
          </p:cNvPr>
          <p:cNvSpPr>
            <a:spLocks noGrp="1"/>
          </p:cNvSpPr>
          <p:nvPr>
            <p:ph type="title"/>
          </p:nvPr>
        </p:nvSpPr>
        <p:spPr/>
        <p:txBody>
          <a:bodyPr/>
          <a:lstStyle/>
          <a:p>
            <a:r>
              <a:rPr kumimoji="1" lang="en-US" altLang="ja-JP" dirty="0" err="1"/>
              <a:t>CνB</a:t>
            </a:r>
            <a:r>
              <a:rPr lang="ja-JP" altLang="en-US"/>
              <a:t>崩壊光</a:t>
            </a:r>
            <a:r>
              <a:rPr kumimoji="1" lang="ja-JP" altLang="en-US"/>
              <a:t>と背景事象</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3DB91A39-383A-4FAD-B7C1-3DAE6531C15B}"/>
                  </a:ext>
                </a:extLst>
              </p:cNvPr>
              <p:cNvSpPr>
                <a:spLocks noGrp="1"/>
              </p:cNvSpPr>
              <p:nvPr>
                <p:ph idx="1"/>
              </p:nvPr>
            </p:nvSpPr>
            <p:spPr>
              <a:xfrm>
                <a:off x="5667568" y="1597045"/>
                <a:ext cx="3476432" cy="4651384"/>
              </a:xfrm>
            </p:spPr>
            <p:txBody>
              <a:bodyPr>
                <a:normAutofit lnSpcReduction="10000"/>
              </a:bodyPr>
              <a:lstStyle/>
              <a:p>
                <a:r>
                  <a:rPr lang="en-US" altLang="ja-JP" dirty="0"/>
                  <a:t>CνB</a:t>
                </a:r>
                <a:r>
                  <a:rPr lang="ja-JP" altLang="en-US"/>
                  <a:t>崩壊光のスペクトル</a:t>
                </a:r>
                <a:endParaRPr lang="en-US" altLang="ja-JP" dirty="0"/>
              </a:p>
              <a:p>
                <a:pPr lvl="1">
                  <a:buFont typeface="Wingdings" pitchFamily="2" charset="2"/>
                  <a:buChar char="Ø"/>
                </a:pPr>
                <a:r>
                  <a:rPr lang="ja-JP" altLang="en-US"/>
                  <a:t>鋭いカットオフを持つ</a:t>
                </a:r>
              </a:p>
              <a:p>
                <a:pPr lvl="1">
                  <a:buFont typeface="Wingdings" pitchFamily="2" charset="2"/>
                  <a:buChar char="Ø"/>
                </a:pPr>
                <a:r>
                  <a:rPr lang="ja-JP" altLang="en-US"/>
                  <a:t>赤方偏移の影響を受ける</a:t>
                </a:r>
                <a:br>
                  <a:rPr lang="en-US" altLang="ja-JP" dirty="0"/>
                </a:b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𝐸</m:t>
                        </m:r>
                      </m:e>
                      <m:sub>
                        <m:r>
                          <a:rPr lang="en-US" altLang="ja-JP" b="0" i="1" smtClean="0">
                            <a:latin typeface="Cambria Math" panose="02040503050406030204" pitchFamily="18" charset="0"/>
                          </a:rPr>
                          <m:t>𝛾</m:t>
                        </m:r>
                      </m:sub>
                    </m:sSub>
                    <m:r>
                      <a:rPr lang="en-US" altLang="ja-JP" b="0" i="1" smtClean="0">
                        <a:latin typeface="Cambria Math" panose="02040503050406030204" pitchFamily="18" charset="0"/>
                      </a:rPr>
                      <m:t>=</m:t>
                    </m:r>
                    <m:f>
                      <m:fPr>
                        <m:ctrlPr>
                          <a:rPr lang="en-US" altLang="ja-JP" b="0" i="1" smtClean="0">
                            <a:latin typeface="Cambria Math" panose="02040503050406030204" pitchFamily="18" charset="0"/>
                          </a:rPr>
                        </m:ctrlPr>
                      </m:fPr>
                      <m:num>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𝐸</m:t>
                            </m:r>
                          </m:e>
                          <m:sub>
                            <m:r>
                              <a:rPr lang="en-US" altLang="ja-JP" b="0" i="1" smtClean="0">
                                <a:latin typeface="Cambria Math" panose="02040503050406030204" pitchFamily="18" charset="0"/>
                              </a:rPr>
                              <m:t>0</m:t>
                            </m:r>
                          </m:sub>
                        </m:sSub>
                      </m:num>
                      <m:den>
                        <m:r>
                          <a:rPr lang="en-US" altLang="ja-JP" b="0" i="1" smtClean="0">
                            <a:latin typeface="Cambria Math" panose="02040503050406030204" pitchFamily="18" charset="0"/>
                          </a:rPr>
                          <m:t>1+</m:t>
                        </m:r>
                        <m:r>
                          <a:rPr lang="en-US" altLang="ja-JP" b="0" i="1" smtClean="0">
                            <a:latin typeface="Cambria Math" panose="02040503050406030204" pitchFamily="18" charset="0"/>
                          </a:rPr>
                          <m:t>𝑧</m:t>
                        </m:r>
                      </m:den>
                    </m:f>
                  </m:oMath>
                </a14:m>
                <a:endParaRPr lang="en-US" altLang="ja-JP" dirty="0"/>
              </a:p>
              <a:p>
                <a:r>
                  <a:rPr lang="ja-JP" altLang="en-US"/>
                  <a:t>それぞれの表面輝度</a:t>
                </a:r>
                <a:endParaRPr kumimoji="1" lang="en-US" altLang="ja-JP" dirty="0"/>
              </a:p>
              <a:p>
                <a:pPr lvl="1">
                  <a:buFont typeface="Wingdings" panose="05000000000000000000" pitchFamily="2" charset="2"/>
                  <a:buChar char="Ø"/>
                </a:pPr>
                <a:r>
                  <a:rPr kumimoji="1" lang="ja-JP" altLang="en-US"/>
                  <a:t>黄道放射</a:t>
                </a:r>
                <a:br>
                  <a:rPr kumimoji="1" lang="en-US" altLang="ja-JP" dirty="0"/>
                </a:b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𝐼</m:t>
                        </m:r>
                      </m:e>
                      <m:sub>
                        <m:r>
                          <a:rPr kumimoji="1" lang="en-US" altLang="ja-JP" b="0" i="1" smtClean="0">
                            <a:latin typeface="Cambria Math" panose="02040503050406030204" pitchFamily="18" charset="0"/>
                          </a:rPr>
                          <m:t>𝜈</m:t>
                        </m:r>
                      </m:sub>
                    </m:sSub>
                    <m:r>
                      <a:rPr kumimoji="1" lang="en-US" altLang="ja-JP" b="0" i="1" smtClean="0">
                        <a:latin typeface="Cambria Math" panose="02040503050406030204" pitchFamily="18" charset="0"/>
                      </a:rPr>
                      <m:t>~8</m:t>
                    </m:r>
                    <m:r>
                      <a:rPr kumimoji="1" lang="en-US" altLang="ja-JP" b="0" i="0" smtClean="0">
                        <a:latin typeface="Cambria Math" panose="02040503050406030204" pitchFamily="18" charset="0"/>
                      </a:rPr>
                      <m:t> </m:t>
                    </m:r>
                    <m:r>
                      <m:rPr>
                        <m:sty m:val="p"/>
                      </m:rPr>
                      <a:rPr kumimoji="1" lang="en-US" altLang="ja-JP" b="0" i="0" smtClean="0">
                        <a:latin typeface="Cambria Math" panose="02040503050406030204" pitchFamily="18" charset="0"/>
                      </a:rPr>
                      <m:t>MJy</m:t>
                    </m:r>
                    <m:r>
                      <a:rPr kumimoji="1" lang="en-US" altLang="ja-JP" b="0" i="0" smtClean="0">
                        <a:latin typeface="Cambria Math" panose="02040503050406030204" pitchFamily="18" charset="0"/>
                      </a:rPr>
                      <m:t>/</m:t>
                    </m:r>
                    <m:r>
                      <m:rPr>
                        <m:sty m:val="p"/>
                      </m:rPr>
                      <a:rPr kumimoji="1" lang="en-US" altLang="ja-JP" b="0" i="0" smtClean="0">
                        <a:latin typeface="Cambria Math" panose="02040503050406030204" pitchFamily="18" charset="0"/>
                      </a:rPr>
                      <m:t>sr</m:t>
                    </m:r>
                  </m:oMath>
                </a14:m>
                <a:endParaRPr kumimoji="1" lang="en-US" altLang="ja-JP" dirty="0"/>
              </a:p>
              <a:p>
                <a:pPr lvl="1">
                  <a:buFont typeface="Wingdings" panose="05000000000000000000" pitchFamily="2" charset="2"/>
                  <a:buChar char="Ø"/>
                </a:pPr>
                <a:r>
                  <a:rPr lang="ja-JP" altLang="en-US"/>
                  <a:t>赤外線宇宙背景放射</a:t>
                </a:r>
                <a:br>
                  <a:rPr lang="en-US" altLang="ja-JP" dirty="0"/>
                </a:b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𝐼</m:t>
                        </m:r>
                      </m:e>
                      <m:sub>
                        <m:r>
                          <a:rPr lang="en-US" altLang="ja-JP" i="1">
                            <a:latin typeface="Cambria Math" panose="02040503050406030204" pitchFamily="18" charset="0"/>
                          </a:rPr>
                          <m:t>𝜈</m:t>
                        </m:r>
                      </m:sub>
                    </m:sSub>
                    <m:r>
                      <a:rPr lang="en-US" altLang="ja-JP" b="0" i="1" smtClean="0">
                        <a:latin typeface="Cambria Math" panose="02040503050406030204" pitchFamily="18" charset="0"/>
                      </a:rPr>
                      <m:t>~0.1~0.5</m:t>
                    </m:r>
                    <m:r>
                      <a:rPr lang="en-US" altLang="ja-JP" i="1">
                        <a:latin typeface="Cambria Math" panose="02040503050406030204" pitchFamily="18" charset="0"/>
                      </a:rPr>
                      <m:t> </m:t>
                    </m:r>
                    <m:r>
                      <m:rPr>
                        <m:sty m:val="p"/>
                      </m:rPr>
                      <a:rPr lang="en-US" altLang="ja-JP">
                        <a:latin typeface="Cambria Math" panose="02040503050406030204" pitchFamily="18" charset="0"/>
                      </a:rPr>
                      <m:t>MJy</m:t>
                    </m:r>
                    <m:r>
                      <a:rPr lang="en-US" altLang="ja-JP">
                        <a:latin typeface="Cambria Math" panose="02040503050406030204" pitchFamily="18" charset="0"/>
                      </a:rPr>
                      <m:t>/</m:t>
                    </m:r>
                    <m:r>
                      <m:rPr>
                        <m:sty m:val="p"/>
                      </m:rPr>
                      <a:rPr lang="en-US" altLang="ja-JP">
                        <a:latin typeface="Cambria Math" panose="02040503050406030204" pitchFamily="18" charset="0"/>
                      </a:rPr>
                      <m:t>sr</m:t>
                    </m:r>
                  </m:oMath>
                </a14:m>
                <a:endParaRPr lang="en-US" altLang="ja-JP" dirty="0"/>
              </a:p>
              <a:p>
                <a:pPr lvl="1">
                  <a:buFont typeface="Wingdings" panose="05000000000000000000" pitchFamily="2" charset="2"/>
                  <a:buChar char="Ø"/>
                </a:pPr>
                <a:r>
                  <a:rPr lang="en-US" altLang="ja-JP" dirty="0" err="1"/>
                  <a:t>CνB</a:t>
                </a:r>
                <a:r>
                  <a:rPr lang="ja-JP" altLang="en-US"/>
                  <a:t>崩壊光</a:t>
                </a:r>
                <a:br>
                  <a:rPr lang="en-US" altLang="ja-JP" dirty="0"/>
                </a:br>
                <a14:m>
                  <m:oMath xmlns:m="http://schemas.openxmlformats.org/officeDocument/2006/math">
                    <m:r>
                      <a:rPr lang="en-US" altLang="ja-JP" b="0" i="1" smtClean="0">
                        <a:latin typeface="Cambria Math" panose="02040503050406030204" pitchFamily="18" charset="0"/>
                      </a:rPr>
                      <m:t>𝜏</m:t>
                    </m:r>
                    <m:r>
                      <a:rPr lang="en-US" altLang="ja-JP" b="0" i="1" smtClean="0">
                        <a:latin typeface="Cambria Math" panose="02040503050406030204" pitchFamily="18" charset="0"/>
                      </a:rPr>
                      <m:t>=</m:t>
                    </m:r>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10</m:t>
                        </m:r>
                      </m:e>
                      <m:sup>
                        <m:r>
                          <a:rPr lang="en-US" altLang="ja-JP" b="0" i="1" smtClean="0">
                            <a:latin typeface="Cambria Math" panose="02040503050406030204" pitchFamily="18" charset="0"/>
                          </a:rPr>
                          <m:t>14</m:t>
                        </m:r>
                      </m:sup>
                    </m:sSup>
                    <m:r>
                      <a:rPr lang="en-US" altLang="ja-JP" b="0" i="1" smtClean="0">
                        <a:latin typeface="Cambria Math" panose="02040503050406030204" pitchFamily="18" charset="0"/>
                      </a:rPr>
                      <m:t> </m:t>
                    </m:r>
                    <m:r>
                      <m:rPr>
                        <m:sty m:val="p"/>
                      </m:rPr>
                      <a:rPr lang="en-US" altLang="ja-JP" b="0" i="0" smtClean="0">
                        <a:latin typeface="Cambria Math" panose="02040503050406030204" pitchFamily="18" charset="0"/>
                      </a:rPr>
                      <m:t>years</m:t>
                    </m:r>
                  </m:oMath>
                </a14:m>
                <a:br>
                  <a:rPr lang="en-US" altLang="ja-JP" b="0" dirty="0"/>
                </a:br>
                <a14:m>
                  <m:oMath xmlns:m="http://schemas.openxmlformats.org/officeDocument/2006/math">
                    <m:sSub>
                      <m:sSubPr>
                        <m:ctrlPr>
                          <a:rPr lang="en-US" altLang="ja-JP" b="0" i="1" smtClean="0">
                            <a:solidFill>
                              <a:srgbClr val="FF0000"/>
                            </a:solidFill>
                            <a:latin typeface="Cambria Math" panose="02040503050406030204" pitchFamily="18" charset="0"/>
                          </a:rPr>
                        </m:ctrlPr>
                      </m:sSubPr>
                      <m:e>
                        <m:r>
                          <a:rPr lang="en-US" altLang="ja-JP" b="0" i="1" smtClean="0">
                            <a:solidFill>
                              <a:srgbClr val="FF0000"/>
                            </a:solidFill>
                            <a:latin typeface="Cambria Math" panose="02040503050406030204" pitchFamily="18" charset="0"/>
                          </a:rPr>
                          <m:t>𝐼</m:t>
                        </m:r>
                      </m:e>
                      <m:sub>
                        <m:r>
                          <a:rPr lang="en-US" altLang="ja-JP" b="0" i="1" smtClean="0">
                            <a:solidFill>
                              <a:srgbClr val="FF0000"/>
                            </a:solidFill>
                            <a:latin typeface="Cambria Math" panose="02040503050406030204" pitchFamily="18" charset="0"/>
                          </a:rPr>
                          <m:t>𝜈</m:t>
                        </m:r>
                      </m:sub>
                    </m:sSub>
                    <m:r>
                      <a:rPr lang="en-US" altLang="ja-JP" b="0" i="1" smtClean="0">
                        <a:solidFill>
                          <a:srgbClr val="FF0000"/>
                        </a:solidFill>
                        <a:latin typeface="Cambria Math" panose="02040503050406030204" pitchFamily="18" charset="0"/>
                      </a:rPr>
                      <m:t>~0.025</m:t>
                    </m:r>
                    <m:f>
                      <m:fPr>
                        <m:type m:val="lin"/>
                        <m:ctrlPr>
                          <a:rPr lang="en-US" altLang="ja-JP" b="0" i="1" smtClean="0">
                            <a:solidFill>
                              <a:srgbClr val="FF0000"/>
                            </a:solidFill>
                            <a:latin typeface="Cambria Math" panose="02040503050406030204" pitchFamily="18" charset="0"/>
                          </a:rPr>
                        </m:ctrlPr>
                      </m:fPr>
                      <m:num>
                        <m:r>
                          <m:rPr>
                            <m:sty m:val="p"/>
                          </m:rPr>
                          <a:rPr lang="en-US" altLang="ja-JP" b="0" i="0" smtClean="0">
                            <a:solidFill>
                              <a:srgbClr val="FF0000"/>
                            </a:solidFill>
                            <a:latin typeface="Cambria Math" panose="02040503050406030204" pitchFamily="18" charset="0"/>
                          </a:rPr>
                          <m:t>MJy</m:t>
                        </m:r>
                      </m:num>
                      <m:den>
                        <m:r>
                          <m:rPr>
                            <m:sty m:val="p"/>
                          </m:rPr>
                          <a:rPr lang="en-US" altLang="ja-JP" b="0" i="0" smtClean="0">
                            <a:solidFill>
                              <a:srgbClr val="FF0000"/>
                            </a:solidFill>
                            <a:latin typeface="Cambria Math" panose="02040503050406030204" pitchFamily="18" charset="0"/>
                          </a:rPr>
                          <m:t>sr</m:t>
                        </m:r>
                      </m:den>
                    </m:f>
                  </m:oMath>
                </a14:m>
                <a:br>
                  <a:rPr lang="en-US" altLang="ja-JP" b="0" i="1" dirty="0">
                    <a:solidFill>
                      <a:srgbClr val="FF0000"/>
                    </a:solidFill>
                    <a:latin typeface="Cambria Math" panose="02040503050406030204" pitchFamily="18" charset="0"/>
                  </a:rPr>
                </a:br>
                <a14:m>
                  <m:oMath xmlns:m="http://schemas.openxmlformats.org/officeDocument/2006/math">
                    <m:r>
                      <a:rPr lang="en-US" altLang="ja-JP" b="0" i="1" smtClean="0">
                        <a:solidFill>
                          <a:srgbClr val="FF0000"/>
                        </a:solidFill>
                        <a:latin typeface="Cambria Math" panose="02040503050406030204" pitchFamily="18" charset="0"/>
                      </a:rPr>
                      <m:t>   </m:t>
                    </m:r>
                    <m:r>
                      <a:rPr lang="en-US" altLang="ja-JP" b="0" i="0" smtClean="0">
                        <a:solidFill>
                          <a:srgbClr val="FF0000"/>
                        </a:solidFill>
                        <a:latin typeface="Cambria Math" panose="02040503050406030204" pitchFamily="18" charset="0"/>
                      </a:rPr>
                      <m:t>     </m:t>
                    </m:r>
                    <m:d>
                      <m:dPr>
                        <m:ctrlPr>
                          <a:rPr lang="en-US" altLang="ja-JP" b="0" i="1" smtClean="0">
                            <a:solidFill>
                              <a:srgbClr val="FF0000"/>
                            </a:solidFill>
                            <a:latin typeface="Cambria Math" panose="02040503050406030204" pitchFamily="18" charset="0"/>
                          </a:rPr>
                        </m:ctrlPr>
                      </m:dPr>
                      <m:e>
                        <m:r>
                          <a:rPr lang="en-US" altLang="ja-JP" b="0" i="1" smtClean="0">
                            <a:solidFill>
                              <a:srgbClr val="FF0000"/>
                            </a:solidFill>
                            <a:latin typeface="Cambria Math" panose="02040503050406030204" pitchFamily="18" charset="0"/>
                          </a:rPr>
                          <m:t>𝜆</m:t>
                        </m:r>
                        <m:r>
                          <a:rPr lang="en-US" altLang="ja-JP" b="0" i="1" smtClean="0">
                            <a:solidFill>
                              <a:srgbClr val="FF0000"/>
                            </a:solidFill>
                            <a:latin typeface="Cambria Math" panose="02040503050406030204" pitchFamily="18" charset="0"/>
                          </a:rPr>
                          <m:t>=51 </m:t>
                        </m:r>
                        <m:r>
                          <m:rPr>
                            <m:sty m:val="p"/>
                          </m:rPr>
                          <a:rPr lang="en-US" altLang="ja-JP" b="0" i="0" smtClean="0">
                            <a:solidFill>
                              <a:srgbClr val="FF0000"/>
                            </a:solidFill>
                            <a:latin typeface="Cambria Math" panose="02040503050406030204" pitchFamily="18" charset="0"/>
                          </a:rPr>
                          <m:t>μm</m:t>
                        </m:r>
                      </m:e>
                    </m:d>
                  </m:oMath>
                </a14:m>
                <a:endParaRPr kumimoji="1" lang="en-US" altLang="ja-JP" dirty="0"/>
              </a:p>
            </p:txBody>
          </p:sp>
        </mc:Choice>
        <mc:Fallback xmlns="">
          <p:sp>
            <p:nvSpPr>
              <p:cNvPr id="3" name="コンテンツ プレースホルダー 2">
                <a:extLst>
                  <a:ext uri="{FF2B5EF4-FFF2-40B4-BE49-F238E27FC236}">
                    <a16:creationId xmlns:a16="http://schemas.microsoft.com/office/drawing/2014/main" id="{3DB91A39-383A-4FAD-B7C1-3DAE6531C15B}"/>
                  </a:ext>
                </a:extLst>
              </p:cNvPr>
              <p:cNvSpPr>
                <a:spLocks noGrp="1" noRot="1" noChangeAspect="1" noMove="1" noResize="1" noEditPoints="1" noAdjustHandles="1" noChangeArrowheads="1" noChangeShapeType="1" noTextEdit="1"/>
              </p:cNvSpPr>
              <p:nvPr>
                <p:ph idx="1"/>
              </p:nvPr>
            </p:nvSpPr>
            <p:spPr>
              <a:xfrm>
                <a:off x="5667568" y="1597045"/>
                <a:ext cx="3476432" cy="4651384"/>
              </a:xfrm>
              <a:blipFill>
                <a:blip r:embed="rId3"/>
                <a:stretch>
                  <a:fillRect l="-727" b="-4360"/>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3CA2AABA-BAD6-4BC8-BE30-E7B95D704B27}"/>
              </a:ext>
            </a:extLst>
          </p:cNvPr>
          <p:cNvSpPr>
            <a:spLocks noGrp="1"/>
          </p:cNvSpPr>
          <p:nvPr>
            <p:ph type="sldNum" sz="quarter" idx="12"/>
          </p:nvPr>
        </p:nvSpPr>
        <p:spPr/>
        <p:txBody>
          <a:bodyPr/>
          <a:lstStyle/>
          <a:p>
            <a:fld id="{D57F1E4F-1CFF-5643-939E-217C01CDF565}" type="slidenum">
              <a:rPr lang="en-US" smtClean="0"/>
              <a:pPr/>
              <a:t>8</a:t>
            </a:fld>
            <a:endParaRPr lang="en-US" dirty="0"/>
          </a:p>
        </p:txBody>
      </p:sp>
      <p:grpSp>
        <p:nvGrpSpPr>
          <p:cNvPr id="6" name="グループ化 82">
            <a:extLst>
              <a:ext uri="{FF2B5EF4-FFF2-40B4-BE49-F238E27FC236}">
                <a16:creationId xmlns:a16="http://schemas.microsoft.com/office/drawing/2014/main" id="{08811403-590F-4209-8B96-22CA7D09FB53}"/>
              </a:ext>
            </a:extLst>
          </p:cNvPr>
          <p:cNvGrpSpPr>
            <a:grpSpLocks/>
          </p:cNvGrpSpPr>
          <p:nvPr/>
        </p:nvGrpSpPr>
        <p:grpSpPr bwMode="auto">
          <a:xfrm>
            <a:off x="21292" y="1624510"/>
            <a:ext cx="5599025" cy="4520622"/>
            <a:chOff x="373198" y="260350"/>
            <a:chExt cx="6027603" cy="4778184"/>
          </a:xfrm>
        </p:grpSpPr>
        <p:sp>
          <p:nvSpPr>
            <p:cNvPr id="7" name="Line 7">
              <a:extLst>
                <a:ext uri="{FF2B5EF4-FFF2-40B4-BE49-F238E27FC236}">
                  <a16:creationId xmlns:a16="http://schemas.microsoft.com/office/drawing/2014/main" id="{D82AAEC1-8C7E-41CA-9B28-BEA6850EAAEF}"/>
                </a:ext>
              </a:extLst>
            </p:cNvPr>
            <p:cNvSpPr>
              <a:spLocks noChangeShapeType="1"/>
            </p:cNvSpPr>
            <p:nvPr/>
          </p:nvSpPr>
          <p:spPr bwMode="auto">
            <a:xfrm flipV="1">
              <a:off x="1165225" y="311150"/>
              <a:ext cx="0" cy="37671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Line 8">
              <a:extLst>
                <a:ext uri="{FF2B5EF4-FFF2-40B4-BE49-F238E27FC236}">
                  <a16:creationId xmlns:a16="http://schemas.microsoft.com/office/drawing/2014/main" id="{6135DA12-DC3B-4140-B6CC-0695C001C8E5}"/>
                </a:ext>
              </a:extLst>
            </p:cNvPr>
            <p:cNvSpPr>
              <a:spLocks noChangeShapeType="1"/>
            </p:cNvSpPr>
            <p:nvPr/>
          </p:nvSpPr>
          <p:spPr bwMode="auto">
            <a:xfrm>
              <a:off x="1165225" y="311150"/>
              <a:ext cx="51022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 name="Line 9">
              <a:extLst>
                <a:ext uri="{FF2B5EF4-FFF2-40B4-BE49-F238E27FC236}">
                  <a16:creationId xmlns:a16="http://schemas.microsoft.com/office/drawing/2014/main" id="{8E03A574-9A0A-4E5A-876F-A35EF2D35B85}"/>
                </a:ext>
              </a:extLst>
            </p:cNvPr>
            <p:cNvSpPr>
              <a:spLocks noChangeShapeType="1"/>
            </p:cNvSpPr>
            <p:nvPr/>
          </p:nvSpPr>
          <p:spPr bwMode="auto">
            <a:xfrm>
              <a:off x="6267450" y="311150"/>
              <a:ext cx="0" cy="37671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Line 10">
              <a:extLst>
                <a:ext uri="{FF2B5EF4-FFF2-40B4-BE49-F238E27FC236}">
                  <a16:creationId xmlns:a16="http://schemas.microsoft.com/office/drawing/2014/main" id="{5A65D014-CAF2-49F5-BF9B-0D0C0DC37E14}"/>
                </a:ext>
              </a:extLst>
            </p:cNvPr>
            <p:cNvSpPr>
              <a:spLocks noChangeShapeType="1"/>
            </p:cNvSpPr>
            <p:nvPr/>
          </p:nvSpPr>
          <p:spPr bwMode="auto">
            <a:xfrm flipH="1">
              <a:off x="1165225" y="4078288"/>
              <a:ext cx="51022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 name="Freeform 11">
              <a:extLst>
                <a:ext uri="{FF2B5EF4-FFF2-40B4-BE49-F238E27FC236}">
                  <a16:creationId xmlns:a16="http://schemas.microsoft.com/office/drawing/2014/main" id="{F7A14ACB-5E15-4491-9D54-2AE8D78A1845}"/>
                </a:ext>
              </a:extLst>
            </p:cNvPr>
            <p:cNvSpPr>
              <a:spLocks/>
            </p:cNvSpPr>
            <p:nvPr/>
          </p:nvSpPr>
          <p:spPr bwMode="auto">
            <a:xfrm>
              <a:off x="1425575" y="2439988"/>
              <a:ext cx="755650" cy="396875"/>
            </a:xfrm>
            <a:custGeom>
              <a:avLst/>
              <a:gdLst>
                <a:gd name="T0" fmla="*/ 2147483647 w 476"/>
                <a:gd name="T1" fmla="*/ 0 h 250"/>
                <a:gd name="T2" fmla="*/ 2147483647 w 476"/>
                <a:gd name="T3" fmla="*/ 2147483647 h 250"/>
                <a:gd name="T4" fmla="*/ 2147483647 w 476"/>
                <a:gd name="T5" fmla="*/ 2147483647 h 250"/>
                <a:gd name="T6" fmla="*/ 2147483647 w 476"/>
                <a:gd name="T7" fmla="*/ 2147483647 h 250"/>
                <a:gd name="T8" fmla="*/ 2147483647 w 476"/>
                <a:gd name="T9" fmla="*/ 2147483647 h 250"/>
                <a:gd name="T10" fmla="*/ 2147483647 w 476"/>
                <a:gd name="T11" fmla="*/ 2147483647 h 250"/>
                <a:gd name="T12" fmla="*/ 2147483647 w 476"/>
                <a:gd name="T13" fmla="*/ 2147483647 h 250"/>
                <a:gd name="T14" fmla="*/ 2147483647 w 476"/>
                <a:gd name="T15" fmla="*/ 2147483647 h 250"/>
                <a:gd name="T16" fmla="*/ 2147483647 w 476"/>
                <a:gd name="T17" fmla="*/ 2147483647 h 250"/>
                <a:gd name="T18" fmla="*/ 2147483647 w 476"/>
                <a:gd name="T19" fmla="*/ 2147483647 h 250"/>
                <a:gd name="T20" fmla="*/ 2147483647 w 476"/>
                <a:gd name="T21" fmla="*/ 2147483647 h 250"/>
                <a:gd name="T22" fmla="*/ 2147483647 w 476"/>
                <a:gd name="T23" fmla="*/ 2147483647 h 250"/>
                <a:gd name="T24" fmla="*/ 2147483647 w 476"/>
                <a:gd name="T25" fmla="*/ 2147483647 h 250"/>
                <a:gd name="T26" fmla="*/ 2147483647 w 476"/>
                <a:gd name="T27" fmla="*/ 2147483647 h 250"/>
                <a:gd name="T28" fmla="*/ 2147483647 w 476"/>
                <a:gd name="T29" fmla="*/ 2147483647 h 250"/>
                <a:gd name="T30" fmla="*/ 2147483647 w 476"/>
                <a:gd name="T31" fmla="*/ 2147483647 h 250"/>
                <a:gd name="T32" fmla="*/ 2147483647 w 476"/>
                <a:gd name="T33" fmla="*/ 2147483647 h 250"/>
                <a:gd name="T34" fmla="*/ 2147483647 w 476"/>
                <a:gd name="T35" fmla="*/ 2147483647 h 250"/>
                <a:gd name="T36" fmla="*/ 2147483647 w 476"/>
                <a:gd name="T37" fmla="*/ 2147483647 h 250"/>
                <a:gd name="T38" fmla="*/ 2147483647 w 476"/>
                <a:gd name="T39" fmla="*/ 2147483647 h 250"/>
                <a:gd name="T40" fmla="*/ 2147483647 w 476"/>
                <a:gd name="T41" fmla="*/ 2147483647 h 250"/>
                <a:gd name="T42" fmla="*/ 2147483647 w 476"/>
                <a:gd name="T43" fmla="*/ 2147483647 h 250"/>
                <a:gd name="T44" fmla="*/ 2147483647 w 476"/>
                <a:gd name="T45" fmla="*/ 2147483647 h 250"/>
                <a:gd name="T46" fmla="*/ 2147483647 w 476"/>
                <a:gd name="T47" fmla="*/ 2147483647 h 250"/>
                <a:gd name="T48" fmla="*/ 2147483647 w 476"/>
                <a:gd name="T49" fmla="*/ 2147483647 h 250"/>
                <a:gd name="T50" fmla="*/ 2147483647 w 476"/>
                <a:gd name="T51" fmla="*/ 2147483647 h 250"/>
                <a:gd name="T52" fmla="*/ 2147483647 w 476"/>
                <a:gd name="T53" fmla="*/ 2147483647 h 250"/>
                <a:gd name="T54" fmla="*/ 2147483647 w 476"/>
                <a:gd name="T55" fmla="*/ 2147483647 h 250"/>
                <a:gd name="T56" fmla="*/ 2147483647 w 476"/>
                <a:gd name="T57" fmla="*/ 2147483647 h 250"/>
                <a:gd name="T58" fmla="*/ 2147483647 w 476"/>
                <a:gd name="T59" fmla="*/ 2147483647 h 250"/>
                <a:gd name="T60" fmla="*/ 2147483647 w 476"/>
                <a:gd name="T61" fmla="*/ 2147483647 h 250"/>
                <a:gd name="T62" fmla="*/ 2147483647 w 476"/>
                <a:gd name="T63" fmla="*/ 2147483647 h 250"/>
                <a:gd name="T64" fmla="*/ 0 w 476"/>
                <a:gd name="T65" fmla="*/ 2147483647 h 250"/>
                <a:gd name="T66" fmla="*/ 0 w 476"/>
                <a:gd name="T67" fmla="*/ 2147483647 h 250"/>
                <a:gd name="T68" fmla="*/ 2147483647 w 476"/>
                <a:gd name="T69" fmla="*/ 0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76" h="250">
                  <a:moveTo>
                    <a:pt x="27" y="0"/>
                  </a:moveTo>
                  <a:lnTo>
                    <a:pt x="59" y="4"/>
                  </a:lnTo>
                  <a:lnTo>
                    <a:pt x="112" y="25"/>
                  </a:lnTo>
                  <a:lnTo>
                    <a:pt x="139" y="47"/>
                  </a:lnTo>
                  <a:lnTo>
                    <a:pt x="160" y="52"/>
                  </a:lnTo>
                  <a:lnTo>
                    <a:pt x="187" y="64"/>
                  </a:lnTo>
                  <a:lnTo>
                    <a:pt x="220" y="84"/>
                  </a:lnTo>
                  <a:lnTo>
                    <a:pt x="252" y="111"/>
                  </a:lnTo>
                  <a:lnTo>
                    <a:pt x="273" y="111"/>
                  </a:lnTo>
                  <a:lnTo>
                    <a:pt x="326" y="116"/>
                  </a:lnTo>
                  <a:lnTo>
                    <a:pt x="358" y="111"/>
                  </a:lnTo>
                  <a:lnTo>
                    <a:pt x="379" y="128"/>
                  </a:lnTo>
                  <a:lnTo>
                    <a:pt x="401" y="138"/>
                  </a:lnTo>
                  <a:lnTo>
                    <a:pt x="422" y="116"/>
                  </a:lnTo>
                  <a:lnTo>
                    <a:pt x="454" y="106"/>
                  </a:lnTo>
                  <a:lnTo>
                    <a:pt x="476" y="84"/>
                  </a:lnTo>
                  <a:lnTo>
                    <a:pt x="476" y="192"/>
                  </a:lnTo>
                  <a:lnTo>
                    <a:pt x="459" y="224"/>
                  </a:lnTo>
                  <a:lnTo>
                    <a:pt x="443" y="250"/>
                  </a:lnTo>
                  <a:lnTo>
                    <a:pt x="422" y="235"/>
                  </a:lnTo>
                  <a:lnTo>
                    <a:pt x="390" y="244"/>
                  </a:lnTo>
                  <a:lnTo>
                    <a:pt x="375" y="206"/>
                  </a:lnTo>
                  <a:lnTo>
                    <a:pt x="346" y="181"/>
                  </a:lnTo>
                  <a:lnTo>
                    <a:pt x="316" y="176"/>
                  </a:lnTo>
                  <a:lnTo>
                    <a:pt x="278" y="176"/>
                  </a:lnTo>
                  <a:lnTo>
                    <a:pt x="252" y="192"/>
                  </a:lnTo>
                  <a:lnTo>
                    <a:pt x="235" y="192"/>
                  </a:lnTo>
                  <a:lnTo>
                    <a:pt x="176" y="133"/>
                  </a:lnTo>
                  <a:lnTo>
                    <a:pt x="150" y="121"/>
                  </a:lnTo>
                  <a:lnTo>
                    <a:pt x="112" y="96"/>
                  </a:lnTo>
                  <a:lnTo>
                    <a:pt x="69" y="70"/>
                  </a:lnTo>
                  <a:lnTo>
                    <a:pt x="27" y="70"/>
                  </a:lnTo>
                  <a:lnTo>
                    <a:pt x="0" y="84"/>
                  </a:lnTo>
                  <a:lnTo>
                    <a:pt x="0" y="15"/>
                  </a:lnTo>
                  <a:lnTo>
                    <a:pt x="27" y="0"/>
                  </a:lnTo>
                  <a:close/>
                </a:path>
              </a:pathLst>
            </a:custGeom>
            <a:solidFill>
              <a:srgbClr val="BCBCBC"/>
            </a:solidFill>
            <a:ln w="0">
              <a:solidFill>
                <a:srgbClr val="BCBCBC"/>
              </a:solidFill>
              <a:prstDash val="solid"/>
              <a:round/>
              <a:headEnd/>
              <a:tailEnd/>
            </a:ln>
          </p:spPr>
          <p:txBody>
            <a:bodyPr/>
            <a:lstStyle/>
            <a:p>
              <a:endParaRPr lang="ja-JP" altLang="en-US"/>
            </a:p>
          </p:txBody>
        </p:sp>
        <p:sp>
          <p:nvSpPr>
            <p:cNvPr id="12" name="Freeform 12">
              <a:extLst>
                <a:ext uri="{FF2B5EF4-FFF2-40B4-BE49-F238E27FC236}">
                  <a16:creationId xmlns:a16="http://schemas.microsoft.com/office/drawing/2014/main" id="{15EEA145-5A05-4C46-B636-DED6D4D46349}"/>
                </a:ext>
              </a:extLst>
            </p:cNvPr>
            <p:cNvSpPr>
              <a:spLocks/>
            </p:cNvSpPr>
            <p:nvPr/>
          </p:nvSpPr>
          <p:spPr bwMode="auto">
            <a:xfrm>
              <a:off x="4722813" y="1470025"/>
              <a:ext cx="1484313" cy="704850"/>
            </a:xfrm>
            <a:custGeom>
              <a:avLst/>
              <a:gdLst>
                <a:gd name="T0" fmla="*/ 2147483647 w 935"/>
                <a:gd name="T1" fmla="*/ 0 h 444"/>
                <a:gd name="T2" fmla="*/ 2147483647 w 935"/>
                <a:gd name="T3" fmla="*/ 2147483647 h 444"/>
                <a:gd name="T4" fmla="*/ 2147483647 w 935"/>
                <a:gd name="T5" fmla="*/ 2147483647 h 444"/>
                <a:gd name="T6" fmla="*/ 2147483647 w 935"/>
                <a:gd name="T7" fmla="*/ 2147483647 h 444"/>
                <a:gd name="T8" fmla="*/ 2147483647 w 935"/>
                <a:gd name="T9" fmla="*/ 2147483647 h 444"/>
                <a:gd name="T10" fmla="*/ 2147483647 w 935"/>
                <a:gd name="T11" fmla="*/ 2147483647 h 444"/>
                <a:gd name="T12" fmla="*/ 2147483647 w 935"/>
                <a:gd name="T13" fmla="*/ 2147483647 h 444"/>
                <a:gd name="T14" fmla="*/ 2147483647 w 935"/>
                <a:gd name="T15" fmla="*/ 2147483647 h 444"/>
                <a:gd name="T16" fmla="*/ 2147483647 w 935"/>
                <a:gd name="T17" fmla="*/ 2147483647 h 444"/>
                <a:gd name="T18" fmla="*/ 2147483647 w 935"/>
                <a:gd name="T19" fmla="*/ 2147483647 h 444"/>
                <a:gd name="T20" fmla="*/ 2147483647 w 935"/>
                <a:gd name="T21" fmla="*/ 2147483647 h 444"/>
                <a:gd name="T22" fmla="*/ 2147483647 w 935"/>
                <a:gd name="T23" fmla="*/ 2147483647 h 444"/>
                <a:gd name="T24" fmla="*/ 2147483647 w 935"/>
                <a:gd name="T25" fmla="*/ 2147483647 h 444"/>
                <a:gd name="T26" fmla="*/ 2147483647 w 935"/>
                <a:gd name="T27" fmla="*/ 2147483647 h 444"/>
                <a:gd name="T28" fmla="*/ 2147483647 w 935"/>
                <a:gd name="T29" fmla="*/ 2147483647 h 444"/>
                <a:gd name="T30" fmla="*/ 2147483647 w 935"/>
                <a:gd name="T31" fmla="*/ 2147483647 h 444"/>
                <a:gd name="T32" fmla="*/ 2147483647 w 935"/>
                <a:gd name="T33" fmla="*/ 2147483647 h 444"/>
                <a:gd name="T34" fmla="*/ 2147483647 w 935"/>
                <a:gd name="T35" fmla="*/ 2147483647 h 444"/>
                <a:gd name="T36" fmla="*/ 0 w 935"/>
                <a:gd name="T37" fmla="*/ 2147483647 h 444"/>
                <a:gd name="T38" fmla="*/ 2147483647 w 935"/>
                <a:gd name="T39" fmla="*/ 2147483647 h 444"/>
                <a:gd name="T40" fmla="*/ 2147483647 w 935"/>
                <a:gd name="T41" fmla="*/ 2147483647 h 444"/>
                <a:gd name="T42" fmla="*/ 2147483647 w 935"/>
                <a:gd name="T43" fmla="*/ 2147483647 h 444"/>
                <a:gd name="T44" fmla="*/ 2147483647 w 935"/>
                <a:gd name="T45" fmla="*/ 0 h 4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35" h="444">
                  <a:moveTo>
                    <a:pt x="225" y="0"/>
                  </a:moveTo>
                  <a:lnTo>
                    <a:pt x="300" y="7"/>
                  </a:lnTo>
                  <a:lnTo>
                    <a:pt x="370" y="33"/>
                  </a:lnTo>
                  <a:lnTo>
                    <a:pt x="439" y="54"/>
                  </a:lnTo>
                  <a:lnTo>
                    <a:pt x="525" y="96"/>
                  </a:lnTo>
                  <a:lnTo>
                    <a:pt x="621" y="157"/>
                  </a:lnTo>
                  <a:lnTo>
                    <a:pt x="733" y="232"/>
                  </a:lnTo>
                  <a:lnTo>
                    <a:pt x="844" y="322"/>
                  </a:lnTo>
                  <a:lnTo>
                    <a:pt x="930" y="380"/>
                  </a:lnTo>
                  <a:lnTo>
                    <a:pt x="935" y="444"/>
                  </a:lnTo>
                  <a:lnTo>
                    <a:pt x="803" y="348"/>
                  </a:lnTo>
                  <a:lnTo>
                    <a:pt x="663" y="269"/>
                  </a:lnTo>
                  <a:lnTo>
                    <a:pt x="557" y="215"/>
                  </a:lnTo>
                  <a:lnTo>
                    <a:pt x="448" y="173"/>
                  </a:lnTo>
                  <a:lnTo>
                    <a:pt x="338" y="161"/>
                  </a:lnTo>
                  <a:lnTo>
                    <a:pt x="236" y="167"/>
                  </a:lnTo>
                  <a:lnTo>
                    <a:pt x="129" y="215"/>
                  </a:lnTo>
                  <a:lnTo>
                    <a:pt x="6" y="315"/>
                  </a:lnTo>
                  <a:lnTo>
                    <a:pt x="0" y="81"/>
                  </a:lnTo>
                  <a:lnTo>
                    <a:pt x="38" y="64"/>
                  </a:lnTo>
                  <a:lnTo>
                    <a:pt x="96" y="33"/>
                  </a:lnTo>
                  <a:lnTo>
                    <a:pt x="151" y="13"/>
                  </a:lnTo>
                  <a:lnTo>
                    <a:pt x="225" y="0"/>
                  </a:lnTo>
                  <a:close/>
                </a:path>
              </a:pathLst>
            </a:custGeom>
            <a:solidFill>
              <a:srgbClr val="BCBCBC"/>
            </a:solidFill>
            <a:ln w="0">
              <a:solidFill>
                <a:srgbClr val="BCBCBC"/>
              </a:solidFill>
              <a:prstDash val="solid"/>
              <a:round/>
              <a:headEnd/>
              <a:tailEnd/>
            </a:ln>
          </p:spPr>
          <p:txBody>
            <a:bodyPr/>
            <a:lstStyle/>
            <a:p>
              <a:endParaRPr lang="ja-JP" altLang="en-US"/>
            </a:p>
          </p:txBody>
        </p:sp>
        <p:sp>
          <p:nvSpPr>
            <p:cNvPr id="13" name="Freeform 13">
              <a:extLst>
                <a:ext uri="{FF2B5EF4-FFF2-40B4-BE49-F238E27FC236}">
                  <a16:creationId xmlns:a16="http://schemas.microsoft.com/office/drawing/2014/main" id="{EC3D3956-3846-4E65-B90D-C6EA696FB284}"/>
                </a:ext>
              </a:extLst>
            </p:cNvPr>
            <p:cNvSpPr>
              <a:spLocks/>
            </p:cNvSpPr>
            <p:nvPr/>
          </p:nvSpPr>
          <p:spPr bwMode="auto">
            <a:xfrm>
              <a:off x="4722813" y="1598613"/>
              <a:ext cx="11113" cy="376238"/>
            </a:xfrm>
            <a:custGeom>
              <a:avLst/>
              <a:gdLst>
                <a:gd name="T0" fmla="*/ 0 w 7"/>
                <a:gd name="T1" fmla="*/ 0 h 237"/>
                <a:gd name="T2" fmla="*/ 2147483647 w 7"/>
                <a:gd name="T3" fmla="*/ 0 h 237"/>
                <a:gd name="T4" fmla="*/ 2147483647 w 7"/>
                <a:gd name="T5" fmla="*/ 2147483647 h 237"/>
                <a:gd name="T6" fmla="*/ 2147483647 w 7"/>
                <a:gd name="T7" fmla="*/ 2147483647 h 237"/>
                <a:gd name="T8" fmla="*/ 2147483647 w 7"/>
                <a:gd name="T9" fmla="*/ 2147483647 h 237"/>
                <a:gd name="T10" fmla="*/ 0 w 7"/>
                <a:gd name="T11" fmla="*/ 2147483647 h 237"/>
                <a:gd name="T12" fmla="*/ 0 w 7"/>
                <a:gd name="T13" fmla="*/ 0 h 2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237">
                  <a:moveTo>
                    <a:pt x="0" y="0"/>
                  </a:moveTo>
                  <a:lnTo>
                    <a:pt x="1" y="0"/>
                  </a:lnTo>
                  <a:lnTo>
                    <a:pt x="7" y="234"/>
                  </a:lnTo>
                  <a:lnTo>
                    <a:pt x="7" y="237"/>
                  </a:lnTo>
                  <a:lnTo>
                    <a:pt x="6" y="237"/>
                  </a:lnTo>
                  <a:lnTo>
                    <a:pt x="0" y="2"/>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4" name="Freeform 14">
              <a:extLst>
                <a:ext uri="{FF2B5EF4-FFF2-40B4-BE49-F238E27FC236}">
                  <a16:creationId xmlns:a16="http://schemas.microsoft.com/office/drawing/2014/main" id="{36E1EEB8-1AE6-4454-967F-93A08AC7F975}"/>
                </a:ext>
              </a:extLst>
            </p:cNvPr>
            <p:cNvSpPr>
              <a:spLocks/>
            </p:cNvSpPr>
            <p:nvPr/>
          </p:nvSpPr>
          <p:spPr bwMode="auto">
            <a:xfrm>
              <a:off x="4732338" y="1811338"/>
              <a:ext cx="196850" cy="163513"/>
            </a:xfrm>
            <a:custGeom>
              <a:avLst/>
              <a:gdLst>
                <a:gd name="T0" fmla="*/ 2147483647 w 124"/>
                <a:gd name="T1" fmla="*/ 0 h 103"/>
                <a:gd name="T2" fmla="*/ 2147483647 w 124"/>
                <a:gd name="T3" fmla="*/ 0 h 103"/>
                <a:gd name="T4" fmla="*/ 2147483647 w 124"/>
                <a:gd name="T5" fmla="*/ 2147483647 h 103"/>
                <a:gd name="T6" fmla="*/ 2147483647 w 124"/>
                <a:gd name="T7" fmla="*/ 2147483647 h 103"/>
                <a:gd name="T8" fmla="*/ 0 w 124"/>
                <a:gd name="T9" fmla="*/ 2147483647 h 103"/>
                <a:gd name="T10" fmla="*/ 0 w 124"/>
                <a:gd name="T11" fmla="*/ 2147483647 h 103"/>
                <a:gd name="T12" fmla="*/ 2147483647 w 124"/>
                <a:gd name="T13" fmla="*/ 0 h 1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 h="103">
                  <a:moveTo>
                    <a:pt x="123" y="0"/>
                  </a:moveTo>
                  <a:lnTo>
                    <a:pt x="124" y="0"/>
                  </a:lnTo>
                  <a:lnTo>
                    <a:pt x="124" y="1"/>
                  </a:lnTo>
                  <a:lnTo>
                    <a:pt x="1" y="103"/>
                  </a:lnTo>
                  <a:lnTo>
                    <a:pt x="0" y="103"/>
                  </a:lnTo>
                  <a:lnTo>
                    <a:pt x="0" y="100"/>
                  </a:lnTo>
                  <a:lnTo>
                    <a:pt x="123"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5" name="Freeform 15">
              <a:extLst>
                <a:ext uri="{FF2B5EF4-FFF2-40B4-BE49-F238E27FC236}">
                  <a16:creationId xmlns:a16="http://schemas.microsoft.com/office/drawing/2014/main" id="{FF6FFFB0-9C10-461A-95F8-B1B1857E46C0}"/>
                </a:ext>
              </a:extLst>
            </p:cNvPr>
            <p:cNvSpPr>
              <a:spLocks/>
            </p:cNvSpPr>
            <p:nvPr/>
          </p:nvSpPr>
          <p:spPr bwMode="auto">
            <a:xfrm>
              <a:off x="4927600" y="1735138"/>
              <a:ext cx="171450" cy="77788"/>
            </a:xfrm>
            <a:custGeom>
              <a:avLst/>
              <a:gdLst>
                <a:gd name="T0" fmla="*/ 2147483647 w 108"/>
                <a:gd name="T1" fmla="*/ 0 h 49"/>
                <a:gd name="T2" fmla="*/ 2147483647 w 108"/>
                <a:gd name="T3" fmla="*/ 0 h 49"/>
                <a:gd name="T4" fmla="*/ 2147483647 w 108"/>
                <a:gd name="T5" fmla="*/ 2147483647 h 49"/>
                <a:gd name="T6" fmla="*/ 2147483647 w 108"/>
                <a:gd name="T7" fmla="*/ 2147483647 h 49"/>
                <a:gd name="T8" fmla="*/ 0 w 108"/>
                <a:gd name="T9" fmla="*/ 2147483647 h 49"/>
                <a:gd name="T10" fmla="*/ 0 w 108"/>
                <a:gd name="T11" fmla="*/ 2147483647 h 49"/>
                <a:gd name="T12" fmla="*/ 2147483647 w 108"/>
                <a:gd name="T13" fmla="*/ 0 h 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 h="49">
                  <a:moveTo>
                    <a:pt x="107" y="0"/>
                  </a:moveTo>
                  <a:lnTo>
                    <a:pt x="108" y="0"/>
                  </a:lnTo>
                  <a:lnTo>
                    <a:pt x="108" y="1"/>
                  </a:lnTo>
                  <a:lnTo>
                    <a:pt x="1" y="49"/>
                  </a:lnTo>
                  <a:lnTo>
                    <a:pt x="0" y="49"/>
                  </a:lnTo>
                  <a:lnTo>
                    <a:pt x="0" y="48"/>
                  </a:lnTo>
                  <a:lnTo>
                    <a:pt x="107"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6" name="Freeform 16">
              <a:extLst>
                <a:ext uri="{FF2B5EF4-FFF2-40B4-BE49-F238E27FC236}">
                  <a16:creationId xmlns:a16="http://schemas.microsoft.com/office/drawing/2014/main" id="{BA1CF0A0-5FFF-46EB-9B30-82534618FC99}"/>
                </a:ext>
              </a:extLst>
            </p:cNvPr>
            <p:cNvSpPr>
              <a:spLocks/>
            </p:cNvSpPr>
            <p:nvPr/>
          </p:nvSpPr>
          <p:spPr bwMode="auto">
            <a:xfrm>
              <a:off x="5097463" y="1725613"/>
              <a:ext cx="163513" cy="11113"/>
            </a:xfrm>
            <a:custGeom>
              <a:avLst/>
              <a:gdLst>
                <a:gd name="T0" fmla="*/ 2147483647 w 103"/>
                <a:gd name="T1" fmla="*/ 0 h 7"/>
                <a:gd name="T2" fmla="*/ 2147483647 w 103"/>
                <a:gd name="T3" fmla="*/ 0 h 7"/>
                <a:gd name="T4" fmla="*/ 2147483647 w 103"/>
                <a:gd name="T5" fmla="*/ 2147483647 h 7"/>
                <a:gd name="T6" fmla="*/ 2147483647 w 103"/>
                <a:gd name="T7" fmla="*/ 2147483647 h 7"/>
                <a:gd name="T8" fmla="*/ 0 w 103"/>
                <a:gd name="T9" fmla="*/ 2147483647 h 7"/>
                <a:gd name="T10" fmla="*/ 0 w 103"/>
                <a:gd name="T11" fmla="*/ 2147483647 h 7"/>
                <a:gd name="T12" fmla="*/ 2147483647 w 10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3" h="7">
                  <a:moveTo>
                    <a:pt x="102" y="0"/>
                  </a:moveTo>
                  <a:lnTo>
                    <a:pt x="103" y="0"/>
                  </a:lnTo>
                  <a:lnTo>
                    <a:pt x="103" y="3"/>
                  </a:lnTo>
                  <a:lnTo>
                    <a:pt x="1" y="7"/>
                  </a:lnTo>
                  <a:lnTo>
                    <a:pt x="0" y="7"/>
                  </a:lnTo>
                  <a:lnTo>
                    <a:pt x="0" y="6"/>
                  </a:lnTo>
                  <a:lnTo>
                    <a:pt x="102"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7" name="Freeform 17">
              <a:extLst>
                <a:ext uri="{FF2B5EF4-FFF2-40B4-BE49-F238E27FC236}">
                  <a16:creationId xmlns:a16="http://schemas.microsoft.com/office/drawing/2014/main" id="{EF714774-DEEB-4820-9077-0E093F01A3CF}"/>
                </a:ext>
              </a:extLst>
            </p:cNvPr>
            <p:cNvSpPr>
              <a:spLocks/>
            </p:cNvSpPr>
            <p:nvPr/>
          </p:nvSpPr>
          <p:spPr bwMode="auto">
            <a:xfrm>
              <a:off x="5259388" y="1725613"/>
              <a:ext cx="179388" cy="20638"/>
            </a:xfrm>
            <a:custGeom>
              <a:avLst/>
              <a:gdLst>
                <a:gd name="T0" fmla="*/ 0 w 113"/>
                <a:gd name="T1" fmla="*/ 0 h 13"/>
                <a:gd name="T2" fmla="*/ 2147483647 w 113"/>
                <a:gd name="T3" fmla="*/ 0 h 13"/>
                <a:gd name="T4" fmla="*/ 2147483647 w 113"/>
                <a:gd name="T5" fmla="*/ 2147483647 h 13"/>
                <a:gd name="T6" fmla="*/ 2147483647 w 113"/>
                <a:gd name="T7" fmla="*/ 2147483647 h 13"/>
                <a:gd name="T8" fmla="*/ 2147483647 w 113"/>
                <a:gd name="T9" fmla="*/ 2147483647 h 13"/>
                <a:gd name="T10" fmla="*/ 0 w 113"/>
                <a:gd name="T11" fmla="*/ 2147483647 h 13"/>
                <a:gd name="T12" fmla="*/ 0 w 1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3" h="13">
                  <a:moveTo>
                    <a:pt x="0" y="0"/>
                  </a:moveTo>
                  <a:lnTo>
                    <a:pt x="1" y="0"/>
                  </a:lnTo>
                  <a:lnTo>
                    <a:pt x="113" y="12"/>
                  </a:lnTo>
                  <a:lnTo>
                    <a:pt x="113" y="13"/>
                  </a:lnTo>
                  <a:lnTo>
                    <a:pt x="110" y="13"/>
                  </a:lnTo>
                  <a:lnTo>
                    <a:pt x="0" y="3"/>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8" name="Freeform 18">
              <a:extLst>
                <a:ext uri="{FF2B5EF4-FFF2-40B4-BE49-F238E27FC236}">
                  <a16:creationId xmlns:a16="http://schemas.microsoft.com/office/drawing/2014/main" id="{BBF1960E-9AA4-41CE-BEBA-C012F3CF5B9D}"/>
                </a:ext>
              </a:extLst>
            </p:cNvPr>
            <p:cNvSpPr>
              <a:spLocks/>
            </p:cNvSpPr>
            <p:nvPr/>
          </p:nvSpPr>
          <p:spPr bwMode="auto">
            <a:xfrm>
              <a:off x="5434013" y="1744663"/>
              <a:ext cx="174625" cy="68263"/>
            </a:xfrm>
            <a:custGeom>
              <a:avLst/>
              <a:gdLst>
                <a:gd name="T0" fmla="*/ 0 w 110"/>
                <a:gd name="T1" fmla="*/ 0 h 43"/>
                <a:gd name="T2" fmla="*/ 2147483647 w 110"/>
                <a:gd name="T3" fmla="*/ 0 h 43"/>
                <a:gd name="T4" fmla="*/ 2147483647 w 110"/>
                <a:gd name="T5" fmla="*/ 2147483647 h 43"/>
                <a:gd name="T6" fmla="*/ 2147483647 w 110"/>
                <a:gd name="T7" fmla="*/ 2147483647 h 43"/>
                <a:gd name="T8" fmla="*/ 2147483647 w 110"/>
                <a:gd name="T9" fmla="*/ 2147483647 h 43"/>
                <a:gd name="T10" fmla="*/ 0 w 110"/>
                <a:gd name="T11" fmla="*/ 2147483647 h 43"/>
                <a:gd name="T12" fmla="*/ 0 w 110"/>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43">
                  <a:moveTo>
                    <a:pt x="0" y="0"/>
                  </a:moveTo>
                  <a:lnTo>
                    <a:pt x="3" y="0"/>
                  </a:lnTo>
                  <a:lnTo>
                    <a:pt x="110" y="42"/>
                  </a:lnTo>
                  <a:lnTo>
                    <a:pt x="110" y="43"/>
                  </a:lnTo>
                  <a:lnTo>
                    <a:pt x="109" y="43"/>
                  </a:lnTo>
                  <a:lnTo>
                    <a:pt x="0" y="1"/>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9" name="Freeform 19">
              <a:extLst>
                <a:ext uri="{FF2B5EF4-FFF2-40B4-BE49-F238E27FC236}">
                  <a16:creationId xmlns:a16="http://schemas.microsoft.com/office/drawing/2014/main" id="{6191B6E3-972C-48D2-82E6-3535BA9ADC72}"/>
                </a:ext>
              </a:extLst>
            </p:cNvPr>
            <p:cNvSpPr>
              <a:spLocks/>
            </p:cNvSpPr>
            <p:nvPr/>
          </p:nvSpPr>
          <p:spPr bwMode="auto">
            <a:xfrm>
              <a:off x="5607050" y="1811338"/>
              <a:ext cx="169863" cy="87313"/>
            </a:xfrm>
            <a:custGeom>
              <a:avLst/>
              <a:gdLst>
                <a:gd name="T0" fmla="*/ 0 w 107"/>
                <a:gd name="T1" fmla="*/ 0 h 55"/>
                <a:gd name="T2" fmla="*/ 2147483647 w 107"/>
                <a:gd name="T3" fmla="*/ 0 h 55"/>
                <a:gd name="T4" fmla="*/ 2147483647 w 107"/>
                <a:gd name="T5" fmla="*/ 2147483647 h 55"/>
                <a:gd name="T6" fmla="*/ 2147483647 w 107"/>
                <a:gd name="T7" fmla="*/ 2147483647 h 55"/>
                <a:gd name="T8" fmla="*/ 2147483647 w 107"/>
                <a:gd name="T9" fmla="*/ 2147483647 h 55"/>
                <a:gd name="T10" fmla="*/ 0 w 107"/>
                <a:gd name="T11" fmla="*/ 2147483647 h 55"/>
                <a:gd name="T12" fmla="*/ 0 w 107"/>
                <a:gd name="T13" fmla="*/ 0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55">
                  <a:moveTo>
                    <a:pt x="0" y="0"/>
                  </a:moveTo>
                  <a:lnTo>
                    <a:pt x="1" y="0"/>
                  </a:lnTo>
                  <a:lnTo>
                    <a:pt x="107" y="54"/>
                  </a:lnTo>
                  <a:lnTo>
                    <a:pt x="107" y="55"/>
                  </a:lnTo>
                  <a:lnTo>
                    <a:pt x="106" y="55"/>
                  </a:lnTo>
                  <a:lnTo>
                    <a:pt x="0" y="1"/>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0" name="Freeform 20">
              <a:extLst>
                <a:ext uri="{FF2B5EF4-FFF2-40B4-BE49-F238E27FC236}">
                  <a16:creationId xmlns:a16="http://schemas.microsoft.com/office/drawing/2014/main" id="{26F174EA-10A4-4B78-9F10-D41EC8765FD5}"/>
                </a:ext>
              </a:extLst>
            </p:cNvPr>
            <p:cNvSpPr>
              <a:spLocks/>
            </p:cNvSpPr>
            <p:nvPr/>
          </p:nvSpPr>
          <p:spPr bwMode="auto">
            <a:xfrm>
              <a:off x="5775325" y="1897063"/>
              <a:ext cx="222250" cy="128588"/>
            </a:xfrm>
            <a:custGeom>
              <a:avLst/>
              <a:gdLst>
                <a:gd name="T0" fmla="*/ 0 w 140"/>
                <a:gd name="T1" fmla="*/ 0 h 81"/>
                <a:gd name="T2" fmla="*/ 2147483647 w 140"/>
                <a:gd name="T3" fmla="*/ 0 h 81"/>
                <a:gd name="T4" fmla="*/ 2147483647 w 140"/>
                <a:gd name="T5" fmla="*/ 2147483647 h 81"/>
                <a:gd name="T6" fmla="*/ 2147483647 w 140"/>
                <a:gd name="T7" fmla="*/ 2147483647 h 81"/>
                <a:gd name="T8" fmla="*/ 2147483647 w 140"/>
                <a:gd name="T9" fmla="*/ 2147483647 h 81"/>
                <a:gd name="T10" fmla="*/ 0 w 140"/>
                <a:gd name="T11" fmla="*/ 2147483647 h 81"/>
                <a:gd name="T12" fmla="*/ 0 w 140"/>
                <a:gd name="T13" fmla="*/ 0 h 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81">
                  <a:moveTo>
                    <a:pt x="0" y="0"/>
                  </a:moveTo>
                  <a:lnTo>
                    <a:pt x="1" y="0"/>
                  </a:lnTo>
                  <a:lnTo>
                    <a:pt x="140" y="79"/>
                  </a:lnTo>
                  <a:lnTo>
                    <a:pt x="140" y="81"/>
                  </a:lnTo>
                  <a:lnTo>
                    <a:pt x="0" y="1"/>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1" name="Freeform 21">
              <a:extLst>
                <a:ext uri="{FF2B5EF4-FFF2-40B4-BE49-F238E27FC236}">
                  <a16:creationId xmlns:a16="http://schemas.microsoft.com/office/drawing/2014/main" id="{5A6FEC5C-779E-4C76-A8C2-F014EE5673DF}"/>
                </a:ext>
              </a:extLst>
            </p:cNvPr>
            <p:cNvSpPr>
              <a:spLocks/>
            </p:cNvSpPr>
            <p:nvPr/>
          </p:nvSpPr>
          <p:spPr bwMode="auto">
            <a:xfrm>
              <a:off x="5997575" y="2022475"/>
              <a:ext cx="211138" cy="153988"/>
            </a:xfrm>
            <a:custGeom>
              <a:avLst/>
              <a:gdLst>
                <a:gd name="T0" fmla="*/ 0 w 133"/>
                <a:gd name="T1" fmla="*/ 0 h 97"/>
                <a:gd name="T2" fmla="*/ 0 w 133"/>
                <a:gd name="T3" fmla="*/ 0 h 97"/>
                <a:gd name="T4" fmla="*/ 2147483647 w 133"/>
                <a:gd name="T5" fmla="*/ 2147483647 h 97"/>
                <a:gd name="T6" fmla="*/ 2147483647 w 133"/>
                <a:gd name="T7" fmla="*/ 2147483647 h 97"/>
                <a:gd name="T8" fmla="*/ 2147483647 w 133"/>
                <a:gd name="T9" fmla="*/ 2147483647 h 97"/>
                <a:gd name="T10" fmla="*/ 0 w 133"/>
                <a:gd name="T11" fmla="*/ 2147483647 h 97"/>
                <a:gd name="T12" fmla="*/ 0 w 133"/>
                <a:gd name="T13" fmla="*/ 0 h 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97">
                  <a:moveTo>
                    <a:pt x="0" y="0"/>
                  </a:moveTo>
                  <a:lnTo>
                    <a:pt x="0" y="0"/>
                  </a:lnTo>
                  <a:lnTo>
                    <a:pt x="133" y="96"/>
                  </a:lnTo>
                  <a:lnTo>
                    <a:pt x="133" y="97"/>
                  </a:lnTo>
                  <a:lnTo>
                    <a:pt x="132" y="97"/>
                  </a:lnTo>
                  <a:lnTo>
                    <a:pt x="0" y="2"/>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2" name="Freeform 22">
              <a:extLst>
                <a:ext uri="{FF2B5EF4-FFF2-40B4-BE49-F238E27FC236}">
                  <a16:creationId xmlns:a16="http://schemas.microsoft.com/office/drawing/2014/main" id="{D03E58D2-37DC-48AA-ABC6-63F8FCEC7114}"/>
                </a:ext>
              </a:extLst>
            </p:cNvPr>
            <p:cNvSpPr>
              <a:spLocks/>
            </p:cNvSpPr>
            <p:nvPr/>
          </p:nvSpPr>
          <p:spPr bwMode="auto">
            <a:xfrm>
              <a:off x="6199188" y="2073275"/>
              <a:ext cx="9525" cy="103188"/>
            </a:xfrm>
            <a:custGeom>
              <a:avLst/>
              <a:gdLst>
                <a:gd name="T0" fmla="*/ 0 w 6"/>
                <a:gd name="T1" fmla="*/ 0 h 65"/>
                <a:gd name="T2" fmla="*/ 2147483647 w 6"/>
                <a:gd name="T3" fmla="*/ 0 h 65"/>
                <a:gd name="T4" fmla="*/ 2147483647 w 6"/>
                <a:gd name="T5" fmla="*/ 2147483647 h 65"/>
                <a:gd name="T6" fmla="*/ 2147483647 w 6"/>
                <a:gd name="T7" fmla="*/ 2147483647 h 65"/>
                <a:gd name="T8" fmla="*/ 2147483647 w 6"/>
                <a:gd name="T9" fmla="*/ 2147483647 h 65"/>
                <a:gd name="T10" fmla="*/ 0 w 6"/>
                <a:gd name="T11" fmla="*/ 2147483647 h 65"/>
                <a:gd name="T12" fmla="*/ 0 w 6"/>
                <a:gd name="T13" fmla="*/ 0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65">
                  <a:moveTo>
                    <a:pt x="0" y="0"/>
                  </a:moveTo>
                  <a:lnTo>
                    <a:pt x="1" y="0"/>
                  </a:lnTo>
                  <a:lnTo>
                    <a:pt x="6" y="64"/>
                  </a:lnTo>
                  <a:lnTo>
                    <a:pt x="6" y="65"/>
                  </a:lnTo>
                  <a:lnTo>
                    <a:pt x="5" y="65"/>
                  </a:lnTo>
                  <a:lnTo>
                    <a:pt x="0" y="2"/>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3" name="Freeform 23">
              <a:extLst>
                <a:ext uri="{FF2B5EF4-FFF2-40B4-BE49-F238E27FC236}">
                  <a16:creationId xmlns:a16="http://schemas.microsoft.com/office/drawing/2014/main" id="{FFA45930-0680-42A4-AC95-6D44C1B2FEC1}"/>
                </a:ext>
              </a:extLst>
            </p:cNvPr>
            <p:cNvSpPr>
              <a:spLocks/>
            </p:cNvSpPr>
            <p:nvPr/>
          </p:nvSpPr>
          <p:spPr bwMode="auto">
            <a:xfrm>
              <a:off x="6062663" y="1981200"/>
              <a:ext cx="138113" cy="95250"/>
            </a:xfrm>
            <a:custGeom>
              <a:avLst/>
              <a:gdLst>
                <a:gd name="T0" fmla="*/ 0 w 87"/>
                <a:gd name="T1" fmla="*/ 0 h 60"/>
                <a:gd name="T2" fmla="*/ 2147483647 w 87"/>
                <a:gd name="T3" fmla="*/ 0 h 60"/>
                <a:gd name="T4" fmla="*/ 2147483647 w 87"/>
                <a:gd name="T5" fmla="*/ 2147483647 h 60"/>
                <a:gd name="T6" fmla="*/ 2147483647 w 87"/>
                <a:gd name="T7" fmla="*/ 2147483647 h 60"/>
                <a:gd name="T8" fmla="*/ 2147483647 w 87"/>
                <a:gd name="T9" fmla="*/ 2147483647 h 60"/>
                <a:gd name="T10" fmla="*/ 0 w 87"/>
                <a:gd name="T11" fmla="*/ 2147483647 h 60"/>
                <a:gd name="T12" fmla="*/ 0 w 87"/>
                <a:gd name="T13" fmla="*/ 0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60">
                  <a:moveTo>
                    <a:pt x="0" y="0"/>
                  </a:moveTo>
                  <a:lnTo>
                    <a:pt x="3" y="0"/>
                  </a:lnTo>
                  <a:lnTo>
                    <a:pt x="87" y="58"/>
                  </a:lnTo>
                  <a:lnTo>
                    <a:pt x="87" y="60"/>
                  </a:lnTo>
                  <a:lnTo>
                    <a:pt x="86" y="60"/>
                  </a:lnTo>
                  <a:lnTo>
                    <a:pt x="0" y="2"/>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4" name="Freeform 24">
              <a:extLst>
                <a:ext uri="{FF2B5EF4-FFF2-40B4-BE49-F238E27FC236}">
                  <a16:creationId xmlns:a16="http://schemas.microsoft.com/office/drawing/2014/main" id="{EE28D2C3-72DD-46CB-8DAD-55C7D9A582CA}"/>
                </a:ext>
              </a:extLst>
            </p:cNvPr>
            <p:cNvSpPr>
              <a:spLocks/>
            </p:cNvSpPr>
            <p:nvPr/>
          </p:nvSpPr>
          <p:spPr bwMode="auto">
            <a:xfrm>
              <a:off x="5886450" y="1838325"/>
              <a:ext cx="180975" cy="146050"/>
            </a:xfrm>
            <a:custGeom>
              <a:avLst/>
              <a:gdLst>
                <a:gd name="T0" fmla="*/ 0 w 114"/>
                <a:gd name="T1" fmla="*/ 0 h 92"/>
                <a:gd name="T2" fmla="*/ 2147483647 w 114"/>
                <a:gd name="T3" fmla="*/ 0 h 92"/>
                <a:gd name="T4" fmla="*/ 2147483647 w 114"/>
                <a:gd name="T5" fmla="*/ 2147483647 h 92"/>
                <a:gd name="T6" fmla="*/ 2147483647 w 114"/>
                <a:gd name="T7" fmla="*/ 2147483647 h 92"/>
                <a:gd name="T8" fmla="*/ 2147483647 w 114"/>
                <a:gd name="T9" fmla="*/ 2147483647 h 92"/>
                <a:gd name="T10" fmla="*/ 0 w 114"/>
                <a:gd name="T11" fmla="*/ 0 h 92"/>
                <a:gd name="T12" fmla="*/ 0 w 114"/>
                <a:gd name="T13" fmla="*/ 0 h 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92">
                  <a:moveTo>
                    <a:pt x="0" y="0"/>
                  </a:moveTo>
                  <a:lnTo>
                    <a:pt x="1" y="0"/>
                  </a:lnTo>
                  <a:lnTo>
                    <a:pt x="114" y="90"/>
                  </a:lnTo>
                  <a:lnTo>
                    <a:pt x="114" y="92"/>
                  </a:lnTo>
                  <a:lnTo>
                    <a:pt x="111" y="92"/>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5" name="Freeform 25">
              <a:extLst>
                <a:ext uri="{FF2B5EF4-FFF2-40B4-BE49-F238E27FC236}">
                  <a16:creationId xmlns:a16="http://schemas.microsoft.com/office/drawing/2014/main" id="{7C704333-56DF-4695-AED9-60C90E1473B7}"/>
                </a:ext>
              </a:extLst>
            </p:cNvPr>
            <p:cNvSpPr>
              <a:spLocks/>
            </p:cNvSpPr>
            <p:nvPr/>
          </p:nvSpPr>
          <p:spPr bwMode="auto">
            <a:xfrm>
              <a:off x="5708650" y="1719263"/>
              <a:ext cx="179388" cy="119063"/>
            </a:xfrm>
            <a:custGeom>
              <a:avLst/>
              <a:gdLst>
                <a:gd name="T0" fmla="*/ 0 w 113"/>
                <a:gd name="T1" fmla="*/ 0 h 75"/>
                <a:gd name="T2" fmla="*/ 2147483647 w 113"/>
                <a:gd name="T3" fmla="*/ 0 h 75"/>
                <a:gd name="T4" fmla="*/ 2147483647 w 113"/>
                <a:gd name="T5" fmla="*/ 2147483647 h 75"/>
                <a:gd name="T6" fmla="*/ 2147483647 w 113"/>
                <a:gd name="T7" fmla="*/ 2147483647 h 75"/>
                <a:gd name="T8" fmla="*/ 2147483647 w 113"/>
                <a:gd name="T9" fmla="*/ 2147483647 h 75"/>
                <a:gd name="T10" fmla="*/ 0 w 113"/>
                <a:gd name="T11" fmla="*/ 0 h 75"/>
                <a:gd name="T12" fmla="*/ 0 w 113"/>
                <a:gd name="T13" fmla="*/ 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3" h="75">
                  <a:moveTo>
                    <a:pt x="0" y="0"/>
                  </a:moveTo>
                  <a:lnTo>
                    <a:pt x="1" y="0"/>
                  </a:lnTo>
                  <a:lnTo>
                    <a:pt x="113" y="75"/>
                  </a:lnTo>
                  <a:lnTo>
                    <a:pt x="112" y="75"/>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6" name="Freeform 26">
              <a:extLst>
                <a:ext uri="{FF2B5EF4-FFF2-40B4-BE49-F238E27FC236}">
                  <a16:creationId xmlns:a16="http://schemas.microsoft.com/office/drawing/2014/main" id="{9609A81F-D707-4CF6-A5FD-A14150A52E13}"/>
                </a:ext>
              </a:extLst>
            </p:cNvPr>
            <p:cNvSpPr>
              <a:spLocks/>
            </p:cNvSpPr>
            <p:nvPr/>
          </p:nvSpPr>
          <p:spPr bwMode="auto">
            <a:xfrm>
              <a:off x="5556250" y="1622425"/>
              <a:ext cx="153988" cy="96838"/>
            </a:xfrm>
            <a:custGeom>
              <a:avLst/>
              <a:gdLst>
                <a:gd name="T0" fmla="*/ 0 w 97"/>
                <a:gd name="T1" fmla="*/ 0 h 61"/>
                <a:gd name="T2" fmla="*/ 2147483647 w 97"/>
                <a:gd name="T3" fmla="*/ 0 h 61"/>
                <a:gd name="T4" fmla="*/ 2147483647 w 97"/>
                <a:gd name="T5" fmla="*/ 2147483647 h 61"/>
                <a:gd name="T6" fmla="*/ 2147483647 w 97"/>
                <a:gd name="T7" fmla="*/ 2147483647 h 61"/>
                <a:gd name="T8" fmla="*/ 2147483647 w 97"/>
                <a:gd name="T9" fmla="*/ 2147483647 h 61"/>
                <a:gd name="T10" fmla="*/ 0 w 97"/>
                <a:gd name="T11" fmla="*/ 2147483647 h 61"/>
                <a:gd name="T12" fmla="*/ 0 w 97"/>
                <a:gd name="T13" fmla="*/ 0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61">
                  <a:moveTo>
                    <a:pt x="0" y="0"/>
                  </a:moveTo>
                  <a:lnTo>
                    <a:pt x="1" y="0"/>
                  </a:lnTo>
                  <a:lnTo>
                    <a:pt x="97" y="61"/>
                  </a:lnTo>
                  <a:lnTo>
                    <a:pt x="96" y="61"/>
                  </a:lnTo>
                  <a:lnTo>
                    <a:pt x="0" y="3"/>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7" name="Freeform 27">
              <a:extLst>
                <a:ext uri="{FF2B5EF4-FFF2-40B4-BE49-F238E27FC236}">
                  <a16:creationId xmlns:a16="http://schemas.microsoft.com/office/drawing/2014/main" id="{A0059535-1333-4950-9DA4-996F91A9334A}"/>
                </a:ext>
              </a:extLst>
            </p:cNvPr>
            <p:cNvSpPr>
              <a:spLocks/>
            </p:cNvSpPr>
            <p:nvPr/>
          </p:nvSpPr>
          <p:spPr bwMode="auto">
            <a:xfrm>
              <a:off x="5419725" y="1555750"/>
              <a:ext cx="138113" cy="71438"/>
            </a:xfrm>
            <a:custGeom>
              <a:avLst/>
              <a:gdLst>
                <a:gd name="T0" fmla="*/ 0 w 87"/>
                <a:gd name="T1" fmla="*/ 0 h 45"/>
                <a:gd name="T2" fmla="*/ 2147483647 w 87"/>
                <a:gd name="T3" fmla="*/ 0 h 45"/>
                <a:gd name="T4" fmla="*/ 2147483647 w 87"/>
                <a:gd name="T5" fmla="*/ 2147483647 h 45"/>
                <a:gd name="T6" fmla="*/ 2147483647 w 87"/>
                <a:gd name="T7" fmla="*/ 2147483647 h 45"/>
                <a:gd name="T8" fmla="*/ 2147483647 w 87"/>
                <a:gd name="T9" fmla="*/ 2147483647 h 45"/>
                <a:gd name="T10" fmla="*/ 0 w 87"/>
                <a:gd name="T11" fmla="*/ 2147483647 h 45"/>
                <a:gd name="T12" fmla="*/ 0 w 87"/>
                <a:gd name="T13" fmla="*/ 0 h 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45">
                  <a:moveTo>
                    <a:pt x="0" y="0"/>
                  </a:moveTo>
                  <a:lnTo>
                    <a:pt x="2" y="0"/>
                  </a:lnTo>
                  <a:lnTo>
                    <a:pt x="87" y="42"/>
                  </a:lnTo>
                  <a:lnTo>
                    <a:pt x="87" y="45"/>
                  </a:lnTo>
                  <a:lnTo>
                    <a:pt x="86" y="45"/>
                  </a:lnTo>
                  <a:lnTo>
                    <a:pt x="0" y="1"/>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8" name="Freeform 28">
              <a:extLst>
                <a:ext uri="{FF2B5EF4-FFF2-40B4-BE49-F238E27FC236}">
                  <a16:creationId xmlns:a16="http://schemas.microsoft.com/office/drawing/2014/main" id="{4C4366DC-8FBD-4B83-8EEF-C328F805D66D}"/>
                </a:ext>
              </a:extLst>
            </p:cNvPr>
            <p:cNvSpPr>
              <a:spLocks/>
            </p:cNvSpPr>
            <p:nvPr/>
          </p:nvSpPr>
          <p:spPr bwMode="auto">
            <a:xfrm>
              <a:off x="5310188" y="1522413"/>
              <a:ext cx="112713" cy="34925"/>
            </a:xfrm>
            <a:custGeom>
              <a:avLst/>
              <a:gdLst>
                <a:gd name="T0" fmla="*/ 0 w 71"/>
                <a:gd name="T1" fmla="*/ 0 h 22"/>
                <a:gd name="T2" fmla="*/ 2147483647 w 71"/>
                <a:gd name="T3" fmla="*/ 0 h 22"/>
                <a:gd name="T4" fmla="*/ 2147483647 w 71"/>
                <a:gd name="T5" fmla="*/ 2147483647 h 22"/>
                <a:gd name="T6" fmla="*/ 2147483647 w 71"/>
                <a:gd name="T7" fmla="*/ 2147483647 h 22"/>
                <a:gd name="T8" fmla="*/ 2147483647 w 71"/>
                <a:gd name="T9" fmla="*/ 2147483647 h 22"/>
                <a:gd name="T10" fmla="*/ 0 w 71"/>
                <a:gd name="T11" fmla="*/ 0 h 22"/>
                <a:gd name="T12" fmla="*/ 0 w 71"/>
                <a:gd name="T13" fmla="*/ 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22">
                  <a:moveTo>
                    <a:pt x="0" y="0"/>
                  </a:moveTo>
                  <a:lnTo>
                    <a:pt x="1" y="0"/>
                  </a:lnTo>
                  <a:lnTo>
                    <a:pt x="71" y="21"/>
                  </a:lnTo>
                  <a:lnTo>
                    <a:pt x="71" y="22"/>
                  </a:lnTo>
                  <a:lnTo>
                    <a:pt x="69" y="22"/>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29" name="Freeform 29">
              <a:extLst>
                <a:ext uri="{FF2B5EF4-FFF2-40B4-BE49-F238E27FC236}">
                  <a16:creationId xmlns:a16="http://schemas.microsoft.com/office/drawing/2014/main" id="{1FDFEC1A-7F10-450B-8493-D1E9B97BBB44}"/>
                </a:ext>
              </a:extLst>
            </p:cNvPr>
            <p:cNvSpPr>
              <a:spLocks/>
            </p:cNvSpPr>
            <p:nvPr/>
          </p:nvSpPr>
          <p:spPr bwMode="auto">
            <a:xfrm>
              <a:off x="5199063" y="1481138"/>
              <a:ext cx="112713" cy="41275"/>
            </a:xfrm>
            <a:custGeom>
              <a:avLst/>
              <a:gdLst>
                <a:gd name="T0" fmla="*/ 0 w 71"/>
                <a:gd name="T1" fmla="*/ 0 h 26"/>
                <a:gd name="T2" fmla="*/ 2147483647 w 71"/>
                <a:gd name="T3" fmla="*/ 0 h 26"/>
                <a:gd name="T4" fmla="*/ 2147483647 w 71"/>
                <a:gd name="T5" fmla="*/ 2147483647 h 26"/>
                <a:gd name="T6" fmla="*/ 2147483647 w 71"/>
                <a:gd name="T7" fmla="*/ 2147483647 h 26"/>
                <a:gd name="T8" fmla="*/ 2147483647 w 71"/>
                <a:gd name="T9" fmla="*/ 2147483647 h 26"/>
                <a:gd name="T10" fmla="*/ 0 w 71"/>
                <a:gd name="T11" fmla="*/ 0 h 26"/>
                <a:gd name="T12" fmla="*/ 0 w 71"/>
                <a:gd name="T13" fmla="*/ 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26">
                  <a:moveTo>
                    <a:pt x="0" y="0"/>
                  </a:moveTo>
                  <a:lnTo>
                    <a:pt x="1" y="0"/>
                  </a:lnTo>
                  <a:lnTo>
                    <a:pt x="71" y="26"/>
                  </a:lnTo>
                  <a:lnTo>
                    <a:pt x="70" y="26"/>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30" name="Freeform 30">
              <a:extLst>
                <a:ext uri="{FF2B5EF4-FFF2-40B4-BE49-F238E27FC236}">
                  <a16:creationId xmlns:a16="http://schemas.microsoft.com/office/drawing/2014/main" id="{13DCB9FA-20CF-4D69-8CC6-1883A12A8D6F}"/>
                </a:ext>
              </a:extLst>
            </p:cNvPr>
            <p:cNvSpPr>
              <a:spLocks/>
            </p:cNvSpPr>
            <p:nvPr/>
          </p:nvSpPr>
          <p:spPr bwMode="auto">
            <a:xfrm>
              <a:off x="5080000" y="1470025"/>
              <a:ext cx="120650" cy="11113"/>
            </a:xfrm>
            <a:custGeom>
              <a:avLst/>
              <a:gdLst>
                <a:gd name="T0" fmla="*/ 0 w 76"/>
                <a:gd name="T1" fmla="*/ 0 h 7"/>
                <a:gd name="T2" fmla="*/ 2147483647 w 76"/>
                <a:gd name="T3" fmla="*/ 0 h 7"/>
                <a:gd name="T4" fmla="*/ 2147483647 w 76"/>
                <a:gd name="T5" fmla="*/ 2147483647 h 7"/>
                <a:gd name="T6" fmla="*/ 2147483647 w 76"/>
                <a:gd name="T7" fmla="*/ 2147483647 h 7"/>
                <a:gd name="T8" fmla="*/ 2147483647 w 76"/>
                <a:gd name="T9" fmla="*/ 2147483647 h 7"/>
                <a:gd name="T10" fmla="*/ 0 w 76"/>
                <a:gd name="T11" fmla="*/ 2147483647 h 7"/>
                <a:gd name="T12" fmla="*/ 0 w 76"/>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 h="7">
                  <a:moveTo>
                    <a:pt x="0" y="0"/>
                  </a:moveTo>
                  <a:lnTo>
                    <a:pt x="1" y="0"/>
                  </a:lnTo>
                  <a:lnTo>
                    <a:pt x="76" y="7"/>
                  </a:lnTo>
                  <a:lnTo>
                    <a:pt x="75" y="7"/>
                  </a:lnTo>
                  <a:lnTo>
                    <a:pt x="0" y="3"/>
                  </a:lnTo>
                  <a:lnTo>
                    <a:pt x="0"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31" name="Freeform 31">
              <a:extLst>
                <a:ext uri="{FF2B5EF4-FFF2-40B4-BE49-F238E27FC236}">
                  <a16:creationId xmlns:a16="http://schemas.microsoft.com/office/drawing/2014/main" id="{7B7446C5-D477-477E-9DCA-6B9E12B4B8F1}"/>
                </a:ext>
              </a:extLst>
            </p:cNvPr>
            <p:cNvSpPr>
              <a:spLocks/>
            </p:cNvSpPr>
            <p:nvPr/>
          </p:nvSpPr>
          <p:spPr bwMode="auto">
            <a:xfrm>
              <a:off x="4962525" y="1470025"/>
              <a:ext cx="119063" cy="22225"/>
            </a:xfrm>
            <a:custGeom>
              <a:avLst/>
              <a:gdLst>
                <a:gd name="T0" fmla="*/ 2147483647 w 75"/>
                <a:gd name="T1" fmla="*/ 0 h 14"/>
                <a:gd name="T2" fmla="*/ 2147483647 w 75"/>
                <a:gd name="T3" fmla="*/ 0 h 14"/>
                <a:gd name="T4" fmla="*/ 2147483647 w 75"/>
                <a:gd name="T5" fmla="*/ 2147483647 h 14"/>
                <a:gd name="T6" fmla="*/ 2147483647 w 75"/>
                <a:gd name="T7" fmla="*/ 2147483647 h 14"/>
                <a:gd name="T8" fmla="*/ 0 w 75"/>
                <a:gd name="T9" fmla="*/ 2147483647 h 14"/>
                <a:gd name="T10" fmla="*/ 0 w 75"/>
                <a:gd name="T11" fmla="*/ 2147483647 h 14"/>
                <a:gd name="T12" fmla="*/ 2147483647 w 75"/>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14">
                  <a:moveTo>
                    <a:pt x="74" y="0"/>
                  </a:moveTo>
                  <a:lnTo>
                    <a:pt x="75" y="0"/>
                  </a:lnTo>
                  <a:lnTo>
                    <a:pt x="75" y="3"/>
                  </a:lnTo>
                  <a:lnTo>
                    <a:pt x="1" y="14"/>
                  </a:lnTo>
                  <a:lnTo>
                    <a:pt x="0" y="14"/>
                  </a:lnTo>
                  <a:lnTo>
                    <a:pt x="0" y="13"/>
                  </a:lnTo>
                  <a:lnTo>
                    <a:pt x="74"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32" name="Freeform 32">
              <a:extLst>
                <a:ext uri="{FF2B5EF4-FFF2-40B4-BE49-F238E27FC236}">
                  <a16:creationId xmlns:a16="http://schemas.microsoft.com/office/drawing/2014/main" id="{0A318D01-361D-4A95-983B-C908D4482BF9}"/>
                </a:ext>
              </a:extLst>
            </p:cNvPr>
            <p:cNvSpPr>
              <a:spLocks/>
            </p:cNvSpPr>
            <p:nvPr/>
          </p:nvSpPr>
          <p:spPr bwMode="auto">
            <a:xfrm>
              <a:off x="4875213" y="1490663"/>
              <a:ext cx="88900" cy="31750"/>
            </a:xfrm>
            <a:custGeom>
              <a:avLst/>
              <a:gdLst>
                <a:gd name="T0" fmla="*/ 2147483647 w 56"/>
                <a:gd name="T1" fmla="*/ 0 h 20"/>
                <a:gd name="T2" fmla="*/ 2147483647 w 56"/>
                <a:gd name="T3" fmla="*/ 0 h 20"/>
                <a:gd name="T4" fmla="*/ 2147483647 w 56"/>
                <a:gd name="T5" fmla="*/ 2147483647 h 20"/>
                <a:gd name="T6" fmla="*/ 2147483647 w 56"/>
                <a:gd name="T7" fmla="*/ 2147483647 h 20"/>
                <a:gd name="T8" fmla="*/ 0 w 56"/>
                <a:gd name="T9" fmla="*/ 2147483647 h 20"/>
                <a:gd name="T10" fmla="*/ 0 w 56"/>
                <a:gd name="T11" fmla="*/ 2147483647 h 20"/>
                <a:gd name="T12" fmla="*/ 2147483647 w 56"/>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0">
                  <a:moveTo>
                    <a:pt x="55" y="0"/>
                  </a:moveTo>
                  <a:lnTo>
                    <a:pt x="56" y="0"/>
                  </a:lnTo>
                  <a:lnTo>
                    <a:pt x="56" y="1"/>
                  </a:lnTo>
                  <a:lnTo>
                    <a:pt x="2" y="20"/>
                  </a:lnTo>
                  <a:lnTo>
                    <a:pt x="0" y="20"/>
                  </a:lnTo>
                  <a:lnTo>
                    <a:pt x="55"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33" name="Freeform 33">
              <a:extLst>
                <a:ext uri="{FF2B5EF4-FFF2-40B4-BE49-F238E27FC236}">
                  <a16:creationId xmlns:a16="http://schemas.microsoft.com/office/drawing/2014/main" id="{F9A38FEC-C065-49F1-A8A8-09827E46EC81}"/>
                </a:ext>
              </a:extLst>
            </p:cNvPr>
            <p:cNvSpPr>
              <a:spLocks/>
            </p:cNvSpPr>
            <p:nvPr/>
          </p:nvSpPr>
          <p:spPr bwMode="auto">
            <a:xfrm>
              <a:off x="4783138" y="1522413"/>
              <a:ext cx="95250" cy="53975"/>
            </a:xfrm>
            <a:custGeom>
              <a:avLst/>
              <a:gdLst>
                <a:gd name="T0" fmla="*/ 2147483647 w 60"/>
                <a:gd name="T1" fmla="*/ 0 h 34"/>
                <a:gd name="T2" fmla="*/ 2147483647 w 60"/>
                <a:gd name="T3" fmla="*/ 0 h 34"/>
                <a:gd name="T4" fmla="*/ 2147483647 w 60"/>
                <a:gd name="T5" fmla="*/ 0 h 34"/>
                <a:gd name="T6" fmla="*/ 0 w 60"/>
                <a:gd name="T7" fmla="*/ 2147483647 h 34"/>
                <a:gd name="T8" fmla="*/ 0 w 60"/>
                <a:gd name="T9" fmla="*/ 2147483647 h 34"/>
                <a:gd name="T10" fmla="*/ 0 w 60"/>
                <a:gd name="T11" fmla="*/ 2147483647 h 34"/>
                <a:gd name="T12" fmla="*/ 2147483647 w 60"/>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34">
                  <a:moveTo>
                    <a:pt x="58" y="0"/>
                  </a:moveTo>
                  <a:lnTo>
                    <a:pt x="60" y="0"/>
                  </a:lnTo>
                  <a:lnTo>
                    <a:pt x="0" y="34"/>
                  </a:lnTo>
                  <a:lnTo>
                    <a:pt x="0" y="31"/>
                  </a:lnTo>
                  <a:lnTo>
                    <a:pt x="58"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34" name="Freeform 34">
              <a:extLst>
                <a:ext uri="{FF2B5EF4-FFF2-40B4-BE49-F238E27FC236}">
                  <a16:creationId xmlns:a16="http://schemas.microsoft.com/office/drawing/2014/main" id="{EB4DD3F9-38EE-4482-A947-5768EA4BDE7D}"/>
                </a:ext>
              </a:extLst>
            </p:cNvPr>
            <p:cNvSpPr>
              <a:spLocks/>
            </p:cNvSpPr>
            <p:nvPr/>
          </p:nvSpPr>
          <p:spPr bwMode="auto">
            <a:xfrm>
              <a:off x="4722813" y="1571625"/>
              <a:ext cx="60325" cy="30163"/>
            </a:xfrm>
            <a:custGeom>
              <a:avLst/>
              <a:gdLst>
                <a:gd name="T0" fmla="*/ 2147483647 w 38"/>
                <a:gd name="T1" fmla="*/ 0 h 19"/>
                <a:gd name="T2" fmla="*/ 2147483647 w 38"/>
                <a:gd name="T3" fmla="*/ 0 h 19"/>
                <a:gd name="T4" fmla="*/ 2147483647 w 38"/>
                <a:gd name="T5" fmla="*/ 2147483647 h 19"/>
                <a:gd name="T6" fmla="*/ 2147483647 w 38"/>
                <a:gd name="T7" fmla="*/ 2147483647 h 19"/>
                <a:gd name="T8" fmla="*/ 0 w 38"/>
                <a:gd name="T9" fmla="*/ 2147483647 h 19"/>
                <a:gd name="T10" fmla="*/ 0 w 38"/>
                <a:gd name="T11" fmla="*/ 2147483647 h 19"/>
                <a:gd name="T12" fmla="*/ 2147483647 w 38"/>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19">
                  <a:moveTo>
                    <a:pt x="38" y="0"/>
                  </a:moveTo>
                  <a:lnTo>
                    <a:pt x="38" y="0"/>
                  </a:lnTo>
                  <a:lnTo>
                    <a:pt x="38" y="3"/>
                  </a:lnTo>
                  <a:lnTo>
                    <a:pt x="1" y="19"/>
                  </a:lnTo>
                  <a:lnTo>
                    <a:pt x="0" y="19"/>
                  </a:lnTo>
                  <a:lnTo>
                    <a:pt x="0" y="17"/>
                  </a:lnTo>
                  <a:lnTo>
                    <a:pt x="38"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35" name="Freeform 35">
              <a:extLst>
                <a:ext uri="{FF2B5EF4-FFF2-40B4-BE49-F238E27FC236}">
                  <a16:creationId xmlns:a16="http://schemas.microsoft.com/office/drawing/2014/main" id="{5B2BA10E-BA27-472E-9D53-E9396E075EDE}"/>
                </a:ext>
              </a:extLst>
            </p:cNvPr>
            <p:cNvSpPr>
              <a:spLocks/>
            </p:cNvSpPr>
            <p:nvPr/>
          </p:nvSpPr>
          <p:spPr bwMode="auto">
            <a:xfrm>
              <a:off x="2236788" y="3941763"/>
              <a:ext cx="34925" cy="136525"/>
            </a:xfrm>
            <a:custGeom>
              <a:avLst/>
              <a:gdLst>
                <a:gd name="T0" fmla="*/ 2147483647 w 22"/>
                <a:gd name="T1" fmla="*/ 0 h 86"/>
                <a:gd name="T2" fmla="*/ 2147483647 w 22"/>
                <a:gd name="T3" fmla="*/ 0 h 86"/>
                <a:gd name="T4" fmla="*/ 2147483647 w 22"/>
                <a:gd name="T5" fmla="*/ 2147483647 h 86"/>
                <a:gd name="T6" fmla="*/ 2147483647 w 22"/>
                <a:gd name="T7" fmla="*/ 2147483647 h 86"/>
                <a:gd name="T8" fmla="*/ 0 w 22"/>
                <a:gd name="T9" fmla="*/ 2147483647 h 86"/>
                <a:gd name="T10" fmla="*/ 0 w 22"/>
                <a:gd name="T11" fmla="*/ 2147483647 h 86"/>
                <a:gd name="T12" fmla="*/ 2147483647 w 22"/>
                <a:gd name="T13" fmla="*/ 0 h 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86">
                  <a:moveTo>
                    <a:pt x="20" y="0"/>
                  </a:moveTo>
                  <a:lnTo>
                    <a:pt x="22" y="0"/>
                  </a:lnTo>
                  <a:lnTo>
                    <a:pt x="22" y="2"/>
                  </a:lnTo>
                  <a:lnTo>
                    <a:pt x="2" y="86"/>
                  </a:lnTo>
                  <a:lnTo>
                    <a:pt x="0" y="86"/>
                  </a:lnTo>
                  <a:lnTo>
                    <a:pt x="0" y="83"/>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 name="Freeform 36">
              <a:extLst>
                <a:ext uri="{FF2B5EF4-FFF2-40B4-BE49-F238E27FC236}">
                  <a16:creationId xmlns:a16="http://schemas.microsoft.com/office/drawing/2014/main" id="{F6813E45-30F1-43C6-BBB9-FE39256FE988}"/>
                </a:ext>
              </a:extLst>
            </p:cNvPr>
            <p:cNvSpPr>
              <a:spLocks/>
            </p:cNvSpPr>
            <p:nvPr/>
          </p:nvSpPr>
          <p:spPr bwMode="auto">
            <a:xfrm>
              <a:off x="2287588" y="3859213"/>
              <a:ext cx="9525" cy="26988"/>
            </a:xfrm>
            <a:custGeom>
              <a:avLst/>
              <a:gdLst>
                <a:gd name="T0" fmla="*/ 2147483647 w 6"/>
                <a:gd name="T1" fmla="*/ 0 h 17"/>
                <a:gd name="T2" fmla="*/ 2147483647 w 6"/>
                <a:gd name="T3" fmla="*/ 0 h 17"/>
                <a:gd name="T4" fmla="*/ 2147483647 w 6"/>
                <a:gd name="T5" fmla="*/ 2147483647 h 17"/>
                <a:gd name="T6" fmla="*/ 2147483647 w 6"/>
                <a:gd name="T7" fmla="*/ 2147483647 h 17"/>
                <a:gd name="T8" fmla="*/ 0 w 6"/>
                <a:gd name="T9" fmla="*/ 2147483647 h 17"/>
                <a:gd name="T10" fmla="*/ 0 w 6"/>
                <a:gd name="T11" fmla="*/ 2147483647 h 17"/>
                <a:gd name="T12" fmla="*/ 2147483647 w 6"/>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17">
                  <a:moveTo>
                    <a:pt x="5" y="0"/>
                  </a:moveTo>
                  <a:lnTo>
                    <a:pt x="6" y="0"/>
                  </a:lnTo>
                  <a:lnTo>
                    <a:pt x="6" y="2"/>
                  </a:lnTo>
                  <a:lnTo>
                    <a:pt x="2" y="17"/>
                  </a:lnTo>
                  <a:lnTo>
                    <a:pt x="0" y="17"/>
                  </a:lnTo>
                  <a:lnTo>
                    <a:pt x="0" y="14"/>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 name="Freeform 37">
              <a:extLst>
                <a:ext uri="{FF2B5EF4-FFF2-40B4-BE49-F238E27FC236}">
                  <a16:creationId xmlns:a16="http://schemas.microsoft.com/office/drawing/2014/main" id="{57542175-719D-4BC1-939B-FB8BD112AB5E}"/>
                </a:ext>
              </a:extLst>
            </p:cNvPr>
            <p:cNvSpPr>
              <a:spLocks/>
            </p:cNvSpPr>
            <p:nvPr/>
          </p:nvSpPr>
          <p:spPr bwMode="auto">
            <a:xfrm>
              <a:off x="2314575" y="3702050"/>
              <a:ext cx="39688" cy="106363"/>
            </a:xfrm>
            <a:custGeom>
              <a:avLst/>
              <a:gdLst>
                <a:gd name="T0" fmla="*/ 2147483647 w 25"/>
                <a:gd name="T1" fmla="*/ 0 h 67"/>
                <a:gd name="T2" fmla="*/ 2147483647 w 25"/>
                <a:gd name="T3" fmla="*/ 0 h 67"/>
                <a:gd name="T4" fmla="*/ 2147483647 w 25"/>
                <a:gd name="T5" fmla="*/ 2147483647 h 67"/>
                <a:gd name="T6" fmla="*/ 2147483647 w 25"/>
                <a:gd name="T7" fmla="*/ 2147483647 h 67"/>
                <a:gd name="T8" fmla="*/ 0 w 25"/>
                <a:gd name="T9" fmla="*/ 2147483647 h 67"/>
                <a:gd name="T10" fmla="*/ 0 w 25"/>
                <a:gd name="T11" fmla="*/ 2147483647 h 67"/>
                <a:gd name="T12" fmla="*/ 2147483647 w 25"/>
                <a:gd name="T13" fmla="*/ 0 h 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67">
                  <a:moveTo>
                    <a:pt x="23" y="0"/>
                  </a:moveTo>
                  <a:lnTo>
                    <a:pt x="25" y="0"/>
                  </a:lnTo>
                  <a:lnTo>
                    <a:pt x="25" y="3"/>
                  </a:lnTo>
                  <a:lnTo>
                    <a:pt x="3" y="67"/>
                  </a:lnTo>
                  <a:lnTo>
                    <a:pt x="0" y="67"/>
                  </a:lnTo>
                  <a:lnTo>
                    <a:pt x="0" y="64"/>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 name="Freeform 38">
              <a:extLst>
                <a:ext uri="{FF2B5EF4-FFF2-40B4-BE49-F238E27FC236}">
                  <a16:creationId xmlns:a16="http://schemas.microsoft.com/office/drawing/2014/main" id="{EFFB899E-A9F7-44E0-8295-1C2834C5B5ED}"/>
                </a:ext>
              </a:extLst>
            </p:cNvPr>
            <p:cNvSpPr>
              <a:spLocks/>
            </p:cNvSpPr>
            <p:nvPr/>
          </p:nvSpPr>
          <p:spPr bwMode="auto">
            <a:xfrm>
              <a:off x="2351088" y="3670300"/>
              <a:ext cx="17463" cy="36513"/>
            </a:xfrm>
            <a:custGeom>
              <a:avLst/>
              <a:gdLst>
                <a:gd name="T0" fmla="*/ 2147483647 w 11"/>
                <a:gd name="T1" fmla="*/ 0 h 23"/>
                <a:gd name="T2" fmla="*/ 2147483647 w 11"/>
                <a:gd name="T3" fmla="*/ 0 h 23"/>
                <a:gd name="T4" fmla="*/ 2147483647 w 11"/>
                <a:gd name="T5" fmla="*/ 2147483647 h 23"/>
                <a:gd name="T6" fmla="*/ 2147483647 w 11"/>
                <a:gd name="T7" fmla="*/ 2147483647 h 23"/>
                <a:gd name="T8" fmla="*/ 0 w 11"/>
                <a:gd name="T9" fmla="*/ 2147483647 h 23"/>
                <a:gd name="T10" fmla="*/ 0 w 11"/>
                <a:gd name="T11" fmla="*/ 2147483647 h 23"/>
                <a:gd name="T12" fmla="*/ 2147483647 w 11"/>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23">
                  <a:moveTo>
                    <a:pt x="8" y="0"/>
                  </a:moveTo>
                  <a:lnTo>
                    <a:pt x="11" y="0"/>
                  </a:lnTo>
                  <a:lnTo>
                    <a:pt x="11" y="2"/>
                  </a:lnTo>
                  <a:lnTo>
                    <a:pt x="2" y="23"/>
                  </a:lnTo>
                  <a:lnTo>
                    <a:pt x="0" y="23"/>
                  </a:lnTo>
                  <a:lnTo>
                    <a:pt x="0" y="20"/>
                  </a:lnTo>
                  <a:lnTo>
                    <a:pt x="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 name="Freeform 39">
              <a:extLst>
                <a:ext uri="{FF2B5EF4-FFF2-40B4-BE49-F238E27FC236}">
                  <a16:creationId xmlns:a16="http://schemas.microsoft.com/office/drawing/2014/main" id="{F7DF9FC2-4784-4972-A32C-43BBFE1E8DED}"/>
                </a:ext>
              </a:extLst>
            </p:cNvPr>
            <p:cNvSpPr>
              <a:spLocks/>
            </p:cNvSpPr>
            <p:nvPr/>
          </p:nvSpPr>
          <p:spPr bwMode="auto">
            <a:xfrm>
              <a:off x="2390775" y="3587750"/>
              <a:ext cx="14288" cy="30163"/>
            </a:xfrm>
            <a:custGeom>
              <a:avLst/>
              <a:gdLst>
                <a:gd name="T0" fmla="*/ 2147483647 w 9"/>
                <a:gd name="T1" fmla="*/ 0 h 19"/>
                <a:gd name="T2" fmla="*/ 2147483647 w 9"/>
                <a:gd name="T3" fmla="*/ 0 h 19"/>
                <a:gd name="T4" fmla="*/ 2147483647 w 9"/>
                <a:gd name="T5" fmla="*/ 2147483647 h 19"/>
                <a:gd name="T6" fmla="*/ 2147483647 w 9"/>
                <a:gd name="T7" fmla="*/ 2147483647 h 19"/>
                <a:gd name="T8" fmla="*/ 0 w 9"/>
                <a:gd name="T9" fmla="*/ 2147483647 h 19"/>
                <a:gd name="T10" fmla="*/ 0 w 9"/>
                <a:gd name="T11" fmla="*/ 2147483647 h 19"/>
                <a:gd name="T12" fmla="*/ 2147483647 w 9"/>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9">
                  <a:moveTo>
                    <a:pt x="5" y="0"/>
                  </a:moveTo>
                  <a:lnTo>
                    <a:pt x="9" y="0"/>
                  </a:lnTo>
                  <a:lnTo>
                    <a:pt x="9" y="3"/>
                  </a:lnTo>
                  <a:lnTo>
                    <a:pt x="2" y="19"/>
                  </a:lnTo>
                  <a:lnTo>
                    <a:pt x="0" y="19"/>
                  </a:lnTo>
                  <a:lnTo>
                    <a:pt x="0" y="16"/>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0" name="Freeform 40">
              <a:extLst>
                <a:ext uri="{FF2B5EF4-FFF2-40B4-BE49-F238E27FC236}">
                  <a16:creationId xmlns:a16="http://schemas.microsoft.com/office/drawing/2014/main" id="{2DA60857-297F-4C23-8F72-AD619C7B058A}"/>
                </a:ext>
              </a:extLst>
            </p:cNvPr>
            <p:cNvSpPr>
              <a:spLocks/>
            </p:cNvSpPr>
            <p:nvPr/>
          </p:nvSpPr>
          <p:spPr bwMode="auto">
            <a:xfrm>
              <a:off x="2425700" y="3403600"/>
              <a:ext cx="63500" cy="131763"/>
            </a:xfrm>
            <a:custGeom>
              <a:avLst/>
              <a:gdLst>
                <a:gd name="T0" fmla="*/ 2147483647 w 40"/>
                <a:gd name="T1" fmla="*/ 0 h 83"/>
                <a:gd name="T2" fmla="*/ 2147483647 w 40"/>
                <a:gd name="T3" fmla="*/ 0 h 83"/>
                <a:gd name="T4" fmla="*/ 2147483647 w 40"/>
                <a:gd name="T5" fmla="*/ 2147483647 h 83"/>
                <a:gd name="T6" fmla="*/ 2147483647 w 40"/>
                <a:gd name="T7" fmla="*/ 2147483647 h 83"/>
                <a:gd name="T8" fmla="*/ 0 w 40"/>
                <a:gd name="T9" fmla="*/ 2147483647 h 83"/>
                <a:gd name="T10" fmla="*/ 0 w 40"/>
                <a:gd name="T11" fmla="*/ 2147483647 h 83"/>
                <a:gd name="T12" fmla="*/ 2147483647 w 40"/>
                <a:gd name="T13" fmla="*/ 0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83">
                  <a:moveTo>
                    <a:pt x="38" y="0"/>
                  </a:moveTo>
                  <a:lnTo>
                    <a:pt x="40" y="0"/>
                  </a:lnTo>
                  <a:lnTo>
                    <a:pt x="40" y="2"/>
                  </a:lnTo>
                  <a:lnTo>
                    <a:pt x="4" y="83"/>
                  </a:lnTo>
                  <a:lnTo>
                    <a:pt x="0" y="83"/>
                  </a:lnTo>
                  <a:lnTo>
                    <a:pt x="0" y="81"/>
                  </a:lnTo>
                  <a:lnTo>
                    <a:pt x="3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1" name="Freeform 41">
              <a:extLst>
                <a:ext uri="{FF2B5EF4-FFF2-40B4-BE49-F238E27FC236}">
                  <a16:creationId xmlns:a16="http://schemas.microsoft.com/office/drawing/2014/main" id="{600B6C8D-005D-41DC-87E9-DAD86C4DA876}"/>
                </a:ext>
              </a:extLst>
            </p:cNvPr>
            <p:cNvSpPr>
              <a:spLocks/>
            </p:cNvSpPr>
            <p:nvPr/>
          </p:nvSpPr>
          <p:spPr bwMode="auto">
            <a:xfrm>
              <a:off x="2495550" y="3316288"/>
              <a:ext cx="6350" cy="31750"/>
            </a:xfrm>
            <a:custGeom>
              <a:avLst/>
              <a:gdLst>
                <a:gd name="T0" fmla="*/ 2147483647 w 4"/>
                <a:gd name="T1" fmla="*/ 0 h 20"/>
                <a:gd name="T2" fmla="*/ 2147483647 w 4"/>
                <a:gd name="T3" fmla="*/ 0 h 20"/>
                <a:gd name="T4" fmla="*/ 2147483647 w 4"/>
                <a:gd name="T5" fmla="*/ 2147483647 h 20"/>
                <a:gd name="T6" fmla="*/ 2147483647 w 4"/>
                <a:gd name="T7" fmla="*/ 2147483647 h 20"/>
                <a:gd name="T8" fmla="*/ 0 w 4"/>
                <a:gd name="T9" fmla="*/ 2147483647 h 20"/>
                <a:gd name="T10" fmla="*/ 0 w 4"/>
                <a:gd name="T11" fmla="*/ 2147483647 h 20"/>
                <a:gd name="T12" fmla="*/ 2147483647 w 4"/>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0">
                  <a:moveTo>
                    <a:pt x="1" y="0"/>
                  </a:moveTo>
                  <a:lnTo>
                    <a:pt x="4" y="0"/>
                  </a:lnTo>
                  <a:lnTo>
                    <a:pt x="4" y="3"/>
                  </a:lnTo>
                  <a:lnTo>
                    <a:pt x="1" y="20"/>
                  </a:lnTo>
                  <a:lnTo>
                    <a:pt x="0" y="20"/>
                  </a:lnTo>
                  <a:lnTo>
                    <a:pt x="0" y="17"/>
                  </a:lnTo>
                  <a:lnTo>
                    <a:pt x="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2" name="Freeform 42">
              <a:extLst>
                <a:ext uri="{FF2B5EF4-FFF2-40B4-BE49-F238E27FC236}">
                  <a16:creationId xmlns:a16="http://schemas.microsoft.com/office/drawing/2014/main" id="{FD67BAA9-7AD4-4629-BC14-C0F269D20DA1}"/>
                </a:ext>
              </a:extLst>
            </p:cNvPr>
            <p:cNvSpPr>
              <a:spLocks/>
            </p:cNvSpPr>
            <p:nvPr/>
          </p:nvSpPr>
          <p:spPr bwMode="auto">
            <a:xfrm>
              <a:off x="2500313" y="3135313"/>
              <a:ext cx="6350" cy="130175"/>
            </a:xfrm>
            <a:custGeom>
              <a:avLst/>
              <a:gdLst>
                <a:gd name="T0" fmla="*/ 2147483647 w 4"/>
                <a:gd name="T1" fmla="*/ 0 h 82"/>
                <a:gd name="T2" fmla="*/ 2147483647 w 4"/>
                <a:gd name="T3" fmla="*/ 0 h 82"/>
                <a:gd name="T4" fmla="*/ 2147483647 w 4"/>
                <a:gd name="T5" fmla="*/ 2147483647 h 82"/>
                <a:gd name="T6" fmla="*/ 2147483647 w 4"/>
                <a:gd name="T7" fmla="*/ 2147483647 h 82"/>
                <a:gd name="T8" fmla="*/ 0 w 4"/>
                <a:gd name="T9" fmla="*/ 2147483647 h 82"/>
                <a:gd name="T10" fmla="*/ 0 w 4"/>
                <a:gd name="T11" fmla="*/ 2147483647 h 82"/>
                <a:gd name="T12" fmla="*/ 2147483647 w 4"/>
                <a:gd name="T13" fmla="*/ 0 h 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82">
                  <a:moveTo>
                    <a:pt x="1" y="0"/>
                  </a:moveTo>
                  <a:lnTo>
                    <a:pt x="4" y="0"/>
                  </a:lnTo>
                  <a:lnTo>
                    <a:pt x="4" y="2"/>
                  </a:lnTo>
                  <a:lnTo>
                    <a:pt x="2" y="82"/>
                  </a:lnTo>
                  <a:lnTo>
                    <a:pt x="0" y="82"/>
                  </a:lnTo>
                  <a:lnTo>
                    <a:pt x="0" y="80"/>
                  </a:lnTo>
                  <a:lnTo>
                    <a:pt x="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3" name="Line 43">
              <a:extLst>
                <a:ext uri="{FF2B5EF4-FFF2-40B4-BE49-F238E27FC236}">
                  <a16:creationId xmlns:a16="http://schemas.microsoft.com/office/drawing/2014/main" id="{72A42BEE-2CC5-422F-977F-C52E85F7DBD9}"/>
                </a:ext>
              </a:extLst>
            </p:cNvPr>
            <p:cNvSpPr>
              <a:spLocks noChangeShapeType="1"/>
            </p:cNvSpPr>
            <p:nvPr/>
          </p:nvSpPr>
          <p:spPr bwMode="auto">
            <a:xfrm>
              <a:off x="2506663" y="3051175"/>
              <a:ext cx="0" cy="301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 name="Freeform 44">
              <a:extLst>
                <a:ext uri="{FF2B5EF4-FFF2-40B4-BE49-F238E27FC236}">
                  <a16:creationId xmlns:a16="http://schemas.microsoft.com/office/drawing/2014/main" id="{6F32576A-A238-44B7-BEB5-EB7E2CA5485A}"/>
                </a:ext>
              </a:extLst>
            </p:cNvPr>
            <p:cNvSpPr>
              <a:spLocks/>
            </p:cNvSpPr>
            <p:nvPr/>
          </p:nvSpPr>
          <p:spPr bwMode="auto">
            <a:xfrm>
              <a:off x="2506663" y="2862263"/>
              <a:ext cx="6350" cy="131763"/>
            </a:xfrm>
            <a:custGeom>
              <a:avLst/>
              <a:gdLst>
                <a:gd name="T0" fmla="*/ 2147483647 w 4"/>
                <a:gd name="T1" fmla="*/ 0 h 83"/>
                <a:gd name="T2" fmla="*/ 2147483647 w 4"/>
                <a:gd name="T3" fmla="*/ 0 h 83"/>
                <a:gd name="T4" fmla="*/ 2147483647 w 4"/>
                <a:gd name="T5" fmla="*/ 2147483647 h 83"/>
                <a:gd name="T6" fmla="*/ 2147483647 w 4"/>
                <a:gd name="T7" fmla="*/ 2147483647 h 83"/>
                <a:gd name="T8" fmla="*/ 0 w 4"/>
                <a:gd name="T9" fmla="*/ 2147483647 h 83"/>
                <a:gd name="T10" fmla="*/ 0 w 4"/>
                <a:gd name="T11" fmla="*/ 2147483647 h 83"/>
                <a:gd name="T12" fmla="*/ 2147483647 w 4"/>
                <a:gd name="T13" fmla="*/ 0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83">
                  <a:moveTo>
                    <a:pt x="2" y="0"/>
                  </a:moveTo>
                  <a:lnTo>
                    <a:pt x="4" y="0"/>
                  </a:lnTo>
                  <a:lnTo>
                    <a:pt x="4" y="3"/>
                  </a:lnTo>
                  <a:lnTo>
                    <a:pt x="2" y="83"/>
                  </a:lnTo>
                  <a:lnTo>
                    <a:pt x="0" y="83"/>
                  </a:lnTo>
                  <a:lnTo>
                    <a:pt x="0" y="81"/>
                  </a:lnTo>
                  <a:lnTo>
                    <a:pt x="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 name="Line 45">
              <a:extLst>
                <a:ext uri="{FF2B5EF4-FFF2-40B4-BE49-F238E27FC236}">
                  <a16:creationId xmlns:a16="http://schemas.microsoft.com/office/drawing/2014/main" id="{7F25979E-D883-4856-A8FE-CDE39C4CDB67}"/>
                </a:ext>
              </a:extLst>
            </p:cNvPr>
            <p:cNvSpPr>
              <a:spLocks noChangeShapeType="1"/>
            </p:cNvSpPr>
            <p:nvPr/>
          </p:nvSpPr>
          <p:spPr bwMode="auto">
            <a:xfrm>
              <a:off x="2513013" y="2852738"/>
              <a:ext cx="0" cy="285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6" name="Freeform 46">
              <a:extLst>
                <a:ext uri="{FF2B5EF4-FFF2-40B4-BE49-F238E27FC236}">
                  <a16:creationId xmlns:a16="http://schemas.microsoft.com/office/drawing/2014/main" id="{8350E81D-C31C-4C1D-9CD3-ABCEAFEEA0A1}"/>
                </a:ext>
              </a:extLst>
            </p:cNvPr>
            <p:cNvSpPr>
              <a:spLocks/>
            </p:cNvSpPr>
            <p:nvPr/>
          </p:nvSpPr>
          <p:spPr bwMode="auto">
            <a:xfrm>
              <a:off x="2513013" y="2936875"/>
              <a:ext cx="6350" cy="130175"/>
            </a:xfrm>
            <a:custGeom>
              <a:avLst/>
              <a:gdLst>
                <a:gd name="T0" fmla="*/ 0 w 4"/>
                <a:gd name="T1" fmla="*/ 0 h 82"/>
                <a:gd name="T2" fmla="*/ 2147483647 w 4"/>
                <a:gd name="T3" fmla="*/ 0 h 82"/>
                <a:gd name="T4" fmla="*/ 2147483647 w 4"/>
                <a:gd name="T5" fmla="*/ 2147483647 h 82"/>
                <a:gd name="T6" fmla="*/ 2147483647 w 4"/>
                <a:gd name="T7" fmla="*/ 2147483647 h 82"/>
                <a:gd name="T8" fmla="*/ 0 w 4"/>
                <a:gd name="T9" fmla="*/ 2147483647 h 82"/>
                <a:gd name="T10" fmla="*/ 0 w 4"/>
                <a:gd name="T11" fmla="*/ 2147483647 h 82"/>
                <a:gd name="T12" fmla="*/ 0 w 4"/>
                <a:gd name="T13" fmla="*/ 0 h 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82">
                  <a:moveTo>
                    <a:pt x="0" y="0"/>
                  </a:moveTo>
                  <a:lnTo>
                    <a:pt x="2" y="0"/>
                  </a:lnTo>
                  <a:lnTo>
                    <a:pt x="4" y="80"/>
                  </a:lnTo>
                  <a:lnTo>
                    <a:pt x="4" y="82"/>
                  </a:lnTo>
                  <a:lnTo>
                    <a:pt x="0" y="82"/>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7" name="Line 47">
              <a:extLst>
                <a:ext uri="{FF2B5EF4-FFF2-40B4-BE49-F238E27FC236}">
                  <a16:creationId xmlns:a16="http://schemas.microsoft.com/office/drawing/2014/main" id="{923E3027-6BAF-49E8-872B-AA1C5EBD95C9}"/>
                </a:ext>
              </a:extLst>
            </p:cNvPr>
            <p:cNvSpPr>
              <a:spLocks noChangeShapeType="1"/>
            </p:cNvSpPr>
            <p:nvPr/>
          </p:nvSpPr>
          <p:spPr bwMode="auto">
            <a:xfrm>
              <a:off x="2519363" y="3121025"/>
              <a:ext cx="0" cy="301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 name="Freeform 48">
              <a:extLst>
                <a:ext uri="{FF2B5EF4-FFF2-40B4-BE49-F238E27FC236}">
                  <a16:creationId xmlns:a16="http://schemas.microsoft.com/office/drawing/2014/main" id="{89E40070-CF4A-40EA-8407-77985A922CEC}"/>
                </a:ext>
              </a:extLst>
            </p:cNvPr>
            <p:cNvSpPr>
              <a:spLocks/>
            </p:cNvSpPr>
            <p:nvPr/>
          </p:nvSpPr>
          <p:spPr bwMode="auto">
            <a:xfrm>
              <a:off x="2519363" y="3206750"/>
              <a:ext cx="4763" cy="136525"/>
            </a:xfrm>
            <a:custGeom>
              <a:avLst/>
              <a:gdLst>
                <a:gd name="T0" fmla="*/ 0 w 3"/>
                <a:gd name="T1" fmla="*/ 0 h 86"/>
                <a:gd name="T2" fmla="*/ 2147483647 w 3"/>
                <a:gd name="T3" fmla="*/ 0 h 86"/>
                <a:gd name="T4" fmla="*/ 2147483647 w 3"/>
                <a:gd name="T5" fmla="*/ 2147483647 h 86"/>
                <a:gd name="T6" fmla="*/ 2147483647 w 3"/>
                <a:gd name="T7" fmla="*/ 2147483647 h 86"/>
                <a:gd name="T8" fmla="*/ 2147483647 w 3"/>
                <a:gd name="T9" fmla="*/ 2147483647 h 86"/>
                <a:gd name="T10" fmla="*/ 0 w 3"/>
                <a:gd name="T11" fmla="*/ 2147483647 h 86"/>
                <a:gd name="T12" fmla="*/ 0 w 3"/>
                <a:gd name="T13" fmla="*/ 0 h 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86">
                  <a:moveTo>
                    <a:pt x="0" y="0"/>
                  </a:moveTo>
                  <a:lnTo>
                    <a:pt x="2" y="0"/>
                  </a:lnTo>
                  <a:lnTo>
                    <a:pt x="3" y="85"/>
                  </a:lnTo>
                  <a:lnTo>
                    <a:pt x="3" y="86"/>
                  </a:lnTo>
                  <a:lnTo>
                    <a:pt x="1" y="86"/>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9" name="Freeform 49">
              <a:extLst>
                <a:ext uri="{FF2B5EF4-FFF2-40B4-BE49-F238E27FC236}">
                  <a16:creationId xmlns:a16="http://schemas.microsoft.com/office/drawing/2014/main" id="{5D361918-2360-4C36-B6D3-49F9372F3E2B}"/>
                </a:ext>
              </a:extLst>
            </p:cNvPr>
            <p:cNvSpPr>
              <a:spLocks/>
            </p:cNvSpPr>
            <p:nvPr/>
          </p:nvSpPr>
          <p:spPr bwMode="auto">
            <a:xfrm>
              <a:off x="2562225" y="3260725"/>
              <a:ext cx="23813" cy="26988"/>
            </a:xfrm>
            <a:custGeom>
              <a:avLst/>
              <a:gdLst>
                <a:gd name="T0" fmla="*/ 2147483647 w 15"/>
                <a:gd name="T1" fmla="*/ 0 h 17"/>
                <a:gd name="T2" fmla="*/ 2147483647 w 15"/>
                <a:gd name="T3" fmla="*/ 0 h 17"/>
                <a:gd name="T4" fmla="*/ 2147483647 w 15"/>
                <a:gd name="T5" fmla="*/ 2147483647 h 17"/>
                <a:gd name="T6" fmla="*/ 2147483647 w 15"/>
                <a:gd name="T7" fmla="*/ 2147483647 h 17"/>
                <a:gd name="T8" fmla="*/ 0 w 15"/>
                <a:gd name="T9" fmla="*/ 2147483647 h 17"/>
                <a:gd name="T10" fmla="*/ 0 w 15"/>
                <a:gd name="T11" fmla="*/ 2147483647 h 17"/>
                <a:gd name="T12" fmla="*/ 2147483647 w 15"/>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7">
                  <a:moveTo>
                    <a:pt x="13" y="0"/>
                  </a:moveTo>
                  <a:lnTo>
                    <a:pt x="15" y="0"/>
                  </a:lnTo>
                  <a:lnTo>
                    <a:pt x="15" y="1"/>
                  </a:lnTo>
                  <a:lnTo>
                    <a:pt x="3" y="17"/>
                  </a:lnTo>
                  <a:lnTo>
                    <a:pt x="0" y="17"/>
                  </a:lnTo>
                  <a:lnTo>
                    <a:pt x="0" y="15"/>
                  </a:lnTo>
                  <a:lnTo>
                    <a:pt x="1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0" name="Freeform 50">
              <a:extLst>
                <a:ext uri="{FF2B5EF4-FFF2-40B4-BE49-F238E27FC236}">
                  <a16:creationId xmlns:a16="http://schemas.microsoft.com/office/drawing/2014/main" id="{D5CE4F61-34A0-4817-B9A2-94C083682299}"/>
                </a:ext>
              </a:extLst>
            </p:cNvPr>
            <p:cNvSpPr>
              <a:spLocks/>
            </p:cNvSpPr>
            <p:nvPr/>
          </p:nvSpPr>
          <p:spPr bwMode="auto">
            <a:xfrm>
              <a:off x="2620963" y="3157538"/>
              <a:ext cx="33338" cy="50800"/>
            </a:xfrm>
            <a:custGeom>
              <a:avLst/>
              <a:gdLst>
                <a:gd name="T0" fmla="*/ 2147483647 w 21"/>
                <a:gd name="T1" fmla="*/ 0 h 32"/>
                <a:gd name="T2" fmla="*/ 2147483647 w 21"/>
                <a:gd name="T3" fmla="*/ 0 h 32"/>
                <a:gd name="T4" fmla="*/ 2147483647 w 21"/>
                <a:gd name="T5" fmla="*/ 2147483647 h 32"/>
                <a:gd name="T6" fmla="*/ 2147483647 w 21"/>
                <a:gd name="T7" fmla="*/ 2147483647 h 32"/>
                <a:gd name="T8" fmla="*/ 0 w 21"/>
                <a:gd name="T9" fmla="*/ 2147483647 h 32"/>
                <a:gd name="T10" fmla="*/ 0 w 21"/>
                <a:gd name="T11" fmla="*/ 2147483647 h 32"/>
                <a:gd name="T12" fmla="*/ 2147483647 w 21"/>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32">
                  <a:moveTo>
                    <a:pt x="19" y="0"/>
                  </a:moveTo>
                  <a:lnTo>
                    <a:pt x="21" y="0"/>
                  </a:lnTo>
                  <a:lnTo>
                    <a:pt x="21" y="1"/>
                  </a:lnTo>
                  <a:lnTo>
                    <a:pt x="2" y="32"/>
                  </a:lnTo>
                  <a:lnTo>
                    <a:pt x="0" y="32"/>
                  </a:lnTo>
                  <a:lnTo>
                    <a:pt x="0" y="30"/>
                  </a:lnTo>
                  <a:lnTo>
                    <a:pt x="1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1" name="Freeform 52">
              <a:extLst>
                <a:ext uri="{FF2B5EF4-FFF2-40B4-BE49-F238E27FC236}">
                  <a16:creationId xmlns:a16="http://schemas.microsoft.com/office/drawing/2014/main" id="{DD3B038B-967B-45CE-8CD4-99BBB6874421}"/>
                </a:ext>
              </a:extLst>
            </p:cNvPr>
            <p:cNvSpPr>
              <a:spLocks/>
            </p:cNvSpPr>
            <p:nvPr/>
          </p:nvSpPr>
          <p:spPr bwMode="auto">
            <a:xfrm>
              <a:off x="4035425" y="2570163"/>
              <a:ext cx="2241550" cy="1508125"/>
            </a:xfrm>
            <a:custGeom>
              <a:avLst/>
              <a:gdLst>
                <a:gd name="T0" fmla="*/ 2147483647 w 1412"/>
                <a:gd name="T1" fmla="*/ 2147483647 h 950"/>
                <a:gd name="T2" fmla="*/ 2147483647 w 1412"/>
                <a:gd name="T3" fmla="*/ 2147483647 h 950"/>
                <a:gd name="T4" fmla="*/ 2147483647 w 1412"/>
                <a:gd name="T5" fmla="*/ 2147483647 h 950"/>
                <a:gd name="T6" fmla="*/ 2147483647 w 1412"/>
                <a:gd name="T7" fmla="*/ 2147483647 h 950"/>
                <a:gd name="T8" fmla="*/ 2147483647 w 1412"/>
                <a:gd name="T9" fmla="*/ 2147483647 h 950"/>
                <a:gd name="T10" fmla="*/ 2147483647 w 1412"/>
                <a:gd name="T11" fmla="*/ 2147483647 h 950"/>
                <a:gd name="T12" fmla="*/ 2147483647 w 1412"/>
                <a:gd name="T13" fmla="*/ 2147483647 h 950"/>
                <a:gd name="T14" fmla="*/ 2147483647 w 1412"/>
                <a:gd name="T15" fmla="*/ 2147483647 h 950"/>
                <a:gd name="T16" fmla="*/ 2147483647 w 1412"/>
                <a:gd name="T17" fmla="*/ 2147483647 h 950"/>
                <a:gd name="T18" fmla="*/ 2147483647 w 1412"/>
                <a:gd name="T19" fmla="*/ 2147483647 h 950"/>
                <a:gd name="T20" fmla="*/ 2147483647 w 1412"/>
                <a:gd name="T21" fmla="*/ 2147483647 h 950"/>
                <a:gd name="T22" fmla="*/ 2147483647 w 1412"/>
                <a:gd name="T23" fmla="*/ 2147483647 h 950"/>
                <a:gd name="T24" fmla="*/ 2147483647 w 1412"/>
                <a:gd name="T25" fmla="*/ 2147483647 h 950"/>
                <a:gd name="T26" fmla="*/ 2147483647 w 1412"/>
                <a:gd name="T27" fmla="*/ 2147483647 h 950"/>
                <a:gd name="T28" fmla="*/ 2147483647 w 1412"/>
                <a:gd name="T29" fmla="*/ 2147483647 h 950"/>
                <a:gd name="T30" fmla="*/ 2147483647 w 1412"/>
                <a:gd name="T31" fmla="*/ 2147483647 h 950"/>
                <a:gd name="T32" fmla="*/ 2147483647 w 1412"/>
                <a:gd name="T33" fmla="*/ 2147483647 h 950"/>
                <a:gd name="T34" fmla="*/ 2147483647 w 1412"/>
                <a:gd name="T35" fmla="*/ 2147483647 h 950"/>
                <a:gd name="T36" fmla="*/ 2147483647 w 1412"/>
                <a:gd name="T37" fmla="*/ 2147483647 h 950"/>
                <a:gd name="T38" fmla="*/ 2147483647 w 1412"/>
                <a:gd name="T39" fmla="*/ 2147483647 h 950"/>
                <a:gd name="T40" fmla="*/ 2147483647 w 1412"/>
                <a:gd name="T41" fmla="*/ 2147483647 h 950"/>
                <a:gd name="T42" fmla="*/ 2147483647 w 1412"/>
                <a:gd name="T43" fmla="*/ 2147483647 h 950"/>
                <a:gd name="T44" fmla="*/ 2147483647 w 1412"/>
                <a:gd name="T45" fmla="*/ 2147483647 h 950"/>
                <a:gd name="T46" fmla="*/ 2147483647 w 1412"/>
                <a:gd name="T47" fmla="*/ 2147483647 h 950"/>
                <a:gd name="T48" fmla="*/ 2147483647 w 1412"/>
                <a:gd name="T49" fmla="*/ 2147483647 h 950"/>
                <a:gd name="T50" fmla="*/ 2147483647 w 1412"/>
                <a:gd name="T51" fmla="*/ 2147483647 h 950"/>
                <a:gd name="T52" fmla="*/ 2147483647 w 1412"/>
                <a:gd name="T53" fmla="*/ 2147483647 h 950"/>
                <a:gd name="T54" fmla="*/ 2147483647 w 1412"/>
                <a:gd name="T55" fmla="*/ 2147483647 h 950"/>
                <a:gd name="T56" fmla="*/ 2147483647 w 1412"/>
                <a:gd name="T57" fmla="*/ 2147483647 h 950"/>
                <a:gd name="T58" fmla="*/ 2147483647 w 1412"/>
                <a:gd name="T59" fmla="*/ 2147483647 h 950"/>
                <a:gd name="T60" fmla="*/ 2147483647 w 1412"/>
                <a:gd name="T61" fmla="*/ 2147483647 h 950"/>
                <a:gd name="T62" fmla="*/ 2147483647 w 1412"/>
                <a:gd name="T63" fmla="*/ 2147483647 h 950"/>
                <a:gd name="T64" fmla="*/ 2147483647 w 1412"/>
                <a:gd name="T65" fmla="*/ 2147483647 h 950"/>
                <a:gd name="T66" fmla="*/ 2147483647 w 1412"/>
                <a:gd name="T67" fmla="*/ 2147483647 h 950"/>
                <a:gd name="T68" fmla="*/ 2147483647 w 1412"/>
                <a:gd name="T69" fmla="*/ 2147483647 h 950"/>
                <a:gd name="T70" fmla="*/ 2147483647 w 1412"/>
                <a:gd name="T71" fmla="*/ 2147483647 h 950"/>
                <a:gd name="T72" fmla="*/ 2147483647 w 1412"/>
                <a:gd name="T73" fmla="*/ 2147483647 h 950"/>
                <a:gd name="T74" fmla="*/ 2147483647 w 1412"/>
                <a:gd name="T75" fmla="*/ 2147483647 h 950"/>
                <a:gd name="T76" fmla="*/ 2147483647 w 1412"/>
                <a:gd name="T77" fmla="*/ 2147483647 h 950"/>
                <a:gd name="T78" fmla="*/ 2147483647 w 1412"/>
                <a:gd name="T79" fmla="*/ 2147483647 h 950"/>
                <a:gd name="T80" fmla="*/ 2147483647 w 1412"/>
                <a:gd name="T81" fmla="*/ 2147483647 h 950"/>
                <a:gd name="T82" fmla="*/ 2147483647 w 1412"/>
                <a:gd name="T83" fmla="*/ 2147483647 h 950"/>
                <a:gd name="T84" fmla="*/ 2147483647 w 1412"/>
                <a:gd name="T85" fmla="*/ 2147483647 h 950"/>
                <a:gd name="T86" fmla="*/ 2147483647 w 1412"/>
                <a:gd name="T87" fmla="*/ 2147483647 h 950"/>
                <a:gd name="T88" fmla="*/ 2147483647 w 1412"/>
                <a:gd name="T89" fmla="*/ 2147483647 h 950"/>
                <a:gd name="T90" fmla="*/ 2147483647 w 1412"/>
                <a:gd name="T91" fmla="*/ 2147483647 h 950"/>
                <a:gd name="T92" fmla="*/ 2147483647 w 1412"/>
                <a:gd name="T93" fmla="*/ 2147483647 h 950"/>
                <a:gd name="T94" fmla="*/ 2147483647 w 1412"/>
                <a:gd name="T95" fmla="*/ 2147483647 h 950"/>
                <a:gd name="T96" fmla="*/ 2147483647 w 1412"/>
                <a:gd name="T97" fmla="*/ 2147483647 h 950"/>
                <a:gd name="T98" fmla="*/ 2147483647 w 1412"/>
                <a:gd name="T99" fmla="*/ 2147483647 h 950"/>
                <a:gd name="T100" fmla="*/ 2147483647 w 1412"/>
                <a:gd name="T101" fmla="*/ 2147483647 h 950"/>
                <a:gd name="T102" fmla="*/ 2147483647 w 1412"/>
                <a:gd name="T103" fmla="*/ 2147483647 h 950"/>
                <a:gd name="T104" fmla="*/ 2147483647 w 1412"/>
                <a:gd name="T105" fmla="*/ 2147483647 h 950"/>
                <a:gd name="T106" fmla="*/ 2147483647 w 1412"/>
                <a:gd name="T107" fmla="*/ 2147483647 h 950"/>
                <a:gd name="T108" fmla="*/ 2147483647 w 1412"/>
                <a:gd name="T109" fmla="*/ 2147483647 h 950"/>
                <a:gd name="T110" fmla="*/ 2147483647 w 1412"/>
                <a:gd name="T111" fmla="*/ 2147483647 h 950"/>
                <a:gd name="T112" fmla="*/ 2147483647 w 1412"/>
                <a:gd name="T113" fmla="*/ 2147483647 h 950"/>
                <a:gd name="T114" fmla="*/ 2147483647 w 1412"/>
                <a:gd name="T115" fmla="*/ 2147483647 h 950"/>
                <a:gd name="T116" fmla="*/ 2147483647 w 1412"/>
                <a:gd name="T117" fmla="*/ 2147483647 h 950"/>
                <a:gd name="T118" fmla="*/ 2147483647 w 1412"/>
                <a:gd name="T119" fmla="*/ 2147483647 h 950"/>
                <a:gd name="T120" fmla="*/ 2147483647 w 1412"/>
                <a:gd name="T121" fmla="*/ 2147483647 h 950"/>
                <a:gd name="T122" fmla="*/ 2147483647 w 1412"/>
                <a:gd name="T123" fmla="*/ 2147483647 h 9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2" h="950">
                  <a:moveTo>
                    <a:pt x="28" y="0"/>
                  </a:moveTo>
                  <a:lnTo>
                    <a:pt x="53" y="0"/>
                  </a:lnTo>
                  <a:lnTo>
                    <a:pt x="53" y="2"/>
                  </a:lnTo>
                  <a:lnTo>
                    <a:pt x="61" y="2"/>
                  </a:lnTo>
                  <a:lnTo>
                    <a:pt x="61" y="4"/>
                  </a:lnTo>
                  <a:lnTo>
                    <a:pt x="73" y="4"/>
                  </a:lnTo>
                  <a:lnTo>
                    <a:pt x="73" y="6"/>
                  </a:lnTo>
                  <a:lnTo>
                    <a:pt x="83" y="6"/>
                  </a:lnTo>
                  <a:lnTo>
                    <a:pt x="83" y="8"/>
                  </a:lnTo>
                  <a:lnTo>
                    <a:pt x="92" y="8"/>
                  </a:lnTo>
                  <a:lnTo>
                    <a:pt x="92" y="10"/>
                  </a:lnTo>
                  <a:lnTo>
                    <a:pt x="99" y="10"/>
                  </a:lnTo>
                  <a:lnTo>
                    <a:pt x="99" y="12"/>
                  </a:lnTo>
                  <a:lnTo>
                    <a:pt x="109" y="12"/>
                  </a:lnTo>
                  <a:lnTo>
                    <a:pt x="109" y="14"/>
                  </a:lnTo>
                  <a:lnTo>
                    <a:pt x="118" y="14"/>
                  </a:lnTo>
                  <a:lnTo>
                    <a:pt x="118" y="15"/>
                  </a:lnTo>
                  <a:lnTo>
                    <a:pt x="124" y="15"/>
                  </a:lnTo>
                  <a:lnTo>
                    <a:pt x="124" y="17"/>
                  </a:lnTo>
                  <a:lnTo>
                    <a:pt x="134" y="17"/>
                  </a:lnTo>
                  <a:lnTo>
                    <a:pt x="134" y="20"/>
                  </a:lnTo>
                  <a:lnTo>
                    <a:pt x="139" y="20"/>
                  </a:lnTo>
                  <a:lnTo>
                    <a:pt x="139" y="22"/>
                  </a:lnTo>
                  <a:lnTo>
                    <a:pt x="147" y="22"/>
                  </a:lnTo>
                  <a:lnTo>
                    <a:pt x="147" y="23"/>
                  </a:lnTo>
                  <a:lnTo>
                    <a:pt x="156" y="23"/>
                  </a:lnTo>
                  <a:lnTo>
                    <a:pt x="156" y="25"/>
                  </a:lnTo>
                  <a:lnTo>
                    <a:pt x="159" y="25"/>
                  </a:lnTo>
                  <a:lnTo>
                    <a:pt x="159" y="27"/>
                  </a:lnTo>
                  <a:lnTo>
                    <a:pt x="170" y="27"/>
                  </a:lnTo>
                  <a:lnTo>
                    <a:pt x="170" y="29"/>
                  </a:lnTo>
                  <a:lnTo>
                    <a:pt x="175" y="29"/>
                  </a:lnTo>
                  <a:lnTo>
                    <a:pt x="175" y="31"/>
                  </a:lnTo>
                  <a:lnTo>
                    <a:pt x="182" y="31"/>
                  </a:lnTo>
                  <a:lnTo>
                    <a:pt x="182" y="33"/>
                  </a:lnTo>
                  <a:lnTo>
                    <a:pt x="188" y="33"/>
                  </a:lnTo>
                  <a:lnTo>
                    <a:pt x="188" y="35"/>
                  </a:lnTo>
                  <a:lnTo>
                    <a:pt x="195" y="35"/>
                  </a:lnTo>
                  <a:lnTo>
                    <a:pt x="195" y="37"/>
                  </a:lnTo>
                  <a:lnTo>
                    <a:pt x="200" y="37"/>
                  </a:lnTo>
                  <a:lnTo>
                    <a:pt x="200" y="39"/>
                  </a:lnTo>
                  <a:lnTo>
                    <a:pt x="205" y="39"/>
                  </a:lnTo>
                  <a:lnTo>
                    <a:pt x="205" y="40"/>
                  </a:lnTo>
                  <a:lnTo>
                    <a:pt x="212" y="40"/>
                  </a:lnTo>
                  <a:lnTo>
                    <a:pt x="212" y="42"/>
                  </a:lnTo>
                  <a:lnTo>
                    <a:pt x="220" y="42"/>
                  </a:lnTo>
                  <a:lnTo>
                    <a:pt x="220" y="45"/>
                  </a:lnTo>
                  <a:lnTo>
                    <a:pt x="224" y="45"/>
                  </a:lnTo>
                  <a:lnTo>
                    <a:pt x="224" y="47"/>
                  </a:lnTo>
                  <a:lnTo>
                    <a:pt x="230" y="47"/>
                  </a:lnTo>
                  <a:lnTo>
                    <a:pt x="230" y="48"/>
                  </a:lnTo>
                  <a:lnTo>
                    <a:pt x="237" y="48"/>
                  </a:lnTo>
                  <a:lnTo>
                    <a:pt x="237" y="50"/>
                  </a:lnTo>
                  <a:lnTo>
                    <a:pt x="243" y="50"/>
                  </a:lnTo>
                  <a:lnTo>
                    <a:pt x="243" y="53"/>
                  </a:lnTo>
                  <a:lnTo>
                    <a:pt x="248" y="53"/>
                  </a:lnTo>
                  <a:lnTo>
                    <a:pt x="248" y="54"/>
                  </a:lnTo>
                  <a:lnTo>
                    <a:pt x="253" y="54"/>
                  </a:lnTo>
                  <a:lnTo>
                    <a:pt x="253" y="56"/>
                  </a:lnTo>
                  <a:lnTo>
                    <a:pt x="259" y="56"/>
                  </a:lnTo>
                  <a:lnTo>
                    <a:pt x="259" y="58"/>
                  </a:lnTo>
                  <a:lnTo>
                    <a:pt x="263" y="58"/>
                  </a:lnTo>
                  <a:lnTo>
                    <a:pt x="263" y="61"/>
                  </a:lnTo>
                  <a:lnTo>
                    <a:pt x="267" y="61"/>
                  </a:lnTo>
                  <a:lnTo>
                    <a:pt x="267" y="62"/>
                  </a:lnTo>
                  <a:lnTo>
                    <a:pt x="272" y="62"/>
                  </a:lnTo>
                  <a:lnTo>
                    <a:pt x="272" y="64"/>
                  </a:lnTo>
                  <a:lnTo>
                    <a:pt x="278" y="64"/>
                  </a:lnTo>
                  <a:lnTo>
                    <a:pt x="278" y="65"/>
                  </a:lnTo>
                  <a:lnTo>
                    <a:pt x="284" y="65"/>
                  </a:lnTo>
                  <a:lnTo>
                    <a:pt x="284" y="67"/>
                  </a:lnTo>
                  <a:lnTo>
                    <a:pt x="288" y="67"/>
                  </a:lnTo>
                  <a:lnTo>
                    <a:pt x="288" y="70"/>
                  </a:lnTo>
                  <a:lnTo>
                    <a:pt x="294" y="70"/>
                  </a:lnTo>
                  <a:lnTo>
                    <a:pt x="294" y="71"/>
                  </a:lnTo>
                  <a:lnTo>
                    <a:pt x="298" y="71"/>
                  </a:lnTo>
                  <a:lnTo>
                    <a:pt x="298" y="73"/>
                  </a:lnTo>
                  <a:lnTo>
                    <a:pt x="303" y="73"/>
                  </a:lnTo>
                  <a:lnTo>
                    <a:pt x="303" y="75"/>
                  </a:lnTo>
                  <a:lnTo>
                    <a:pt x="308" y="75"/>
                  </a:lnTo>
                  <a:lnTo>
                    <a:pt x="308" y="77"/>
                  </a:lnTo>
                  <a:lnTo>
                    <a:pt x="313" y="77"/>
                  </a:lnTo>
                  <a:lnTo>
                    <a:pt x="313" y="79"/>
                  </a:lnTo>
                  <a:lnTo>
                    <a:pt x="319" y="79"/>
                  </a:lnTo>
                  <a:lnTo>
                    <a:pt x="319" y="81"/>
                  </a:lnTo>
                  <a:lnTo>
                    <a:pt x="322" y="81"/>
                  </a:lnTo>
                  <a:lnTo>
                    <a:pt x="322" y="83"/>
                  </a:lnTo>
                  <a:lnTo>
                    <a:pt x="327" y="83"/>
                  </a:lnTo>
                  <a:lnTo>
                    <a:pt x="327" y="85"/>
                  </a:lnTo>
                  <a:lnTo>
                    <a:pt x="330" y="85"/>
                  </a:lnTo>
                  <a:lnTo>
                    <a:pt x="330" y="87"/>
                  </a:lnTo>
                  <a:lnTo>
                    <a:pt x="336" y="87"/>
                  </a:lnTo>
                  <a:lnTo>
                    <a:pt x="336" y="89"/>
                  </a:lnTo>
                  <a:lnTo>
                    <a:pt x="342" y="89"/>
                  </a:lnTo>
                  <a:lnTo>
                    <a:pt x="342" y="91"/>
                  </a:lnTo>
                  <a:lnTo>
                    <a:pt x="345" y="91"/>
                  </a:lnTo>
                  <a:lnTo>
                    <a:pt x="345" y="93"/>
                  </a:lnTo>
                  <a:lnTo>
                    <a:pt x="351" y="93"/>
                  </a:lnTo>
                  <a:lnTo>
                    <a:pt x="351" y="95"/>
                  </a:lnTo>
                  <a:lnTo>
                    <a:pt x="354" y="95"/>
                  </a:lnTo>
                  <a:lnTo>
                    <a:pt x="354" y="96"/>
                  </a:lnTo>
                  <a:lnTo>
                    <a:pt x="359" y="96"/>
                  </a:lnTo>
                  <a:lnTo>
                    <a:pt x="359" y="98"/>
                  </a:lnTo>
                  <a:lnTo>
                    <a:pt x="365" y="98"/>
                  </a:lnTo>
                  <a:lnTo>
                    <a:pt x="365" y="101"/>
                  </a:lnTo>
                  <a:lnTo>
                    <a:pt x="368" y="101"/>
                  </a:lnTo>
                  <a:lnTo>
                    <a:pt x="368" y="103"/>
                  </a:lnTo>
                  <a:lnTo>
                    <a:pt x="372" y="103"/>
                  </a:lnTo>
                  <a:lnTo>
                    <a:pt x="372" y="104"/>
                  </a:lnTo>
                  <a:lnTo>
                    <a:pt x="377" y="104"/>
                  </a:lnTo>
                  <a:lnTo>
                    <a:pt x="377" y="106"/>
                  </a:lnTo>
                  <a:lnTo>
                    <a:pt x="381" y="106"/>
                  </a:lnTo>
                  <a:lnTo>
                    <a:pt x="381" y="109"/>
                  </a:lnTo>
                  <a:lnTo>
                    <a:pt x="386" y="109"/>
                  </a:lnTo>
                  <a:lnTo>
                    <a:pt x="386" y="110"/>
                  </a:lnTo>
                  <a:lnTo>
                    <a:pt x="390" y="110"/>
                  </a:lnTo>
                  <a:lnTo>
                    <a:pt x="390" y="112"/>
                  </a:lnTo>
                  <a:lnTo>
                    <a:pt x="394" y="112"/>
                  </a:lnTo>
                  <a:lnTo>
                    <a:pt x="394" y="114"/>
                  </a:lnTo>
                  <a:lnTo>
                    <a:pt x="399" y="114"/>
                  </a:lnTo>
                  <a:lnTo>
                    <a:pt x="399" y="117"/>
                  </a:lnTo>
                  <a:lnTo>
                    <a:pt x="402" y="117"/>
                  </a:lnTo>
                  <a:lnTo>
                    <a:pt x="402" y="118"/>
                  </a:lnTo>
                  <a:lnTo>
                    <a:pt x="408" y="118"/>
                  </a:lnTo>
                  <a:lnTo>
                    <a:pt x="408" y="120"/>
                  </a:lnTo>
                  <a:lnTo>
                    <a:pt x="410" y="120"/>
                  </a:lnTo>
                  <a:lnTo>
                    <a:pt x="410" y="121"/>
                  </a:lnTo>
                  <a:lnTo>
                    <a:pt x="414" y="121"/>
                  </a:lnTo>
                  <a:lnTo>
                    <a:pt x="414" y="123"/>
                  </a:lnTo>
                  <a:lnTo>
                    <a:pt x="419" y="123"/>
                  </a:lnTo>
                  <a:lnTo>
                    <a:pt x="419" y="126"/>
                  </a:lnTo>
                  <a:lnTo>
                    <a:pt x="423" y="126"/>
                  </a:lnTo>
                  <a:lnTo>
                    <a:pt x="423" y="128"/>
                  </a:lnTo>
                  <a:lnTo>
                    <a:pt x="426" y="128"/>
                  </a:lnTo>
                  <a:lnTo>
                    <a:pt x="426" y="129"/>
                  </a:lnTo>
                  <a:lnTo>
                    <a:pt x="432" y="129"/>
                  </a:lnTo>
                  <a:lnTo>
                    <a:pt x="432" y="131"/>
                  </a:lnTo>
                  <a:lnTo>
                    <a:pt x="435" y="131"/>
                  </a:lnTo>
                  <a:lnTo>
                    <a:pt x="435" y="132"/>
                  </a:lnTo>
                  <a:lnTo>
                    <a:pt x="441" y="132"/>
                  </a:lnTo>
                  <a:lnTo>
                    <a:pt x="441" y="135"/>
                  </a:lnTo>
                  <a:lnTo>
                    <a:pt x="445" y="135"/>
                  </a:lnTo>
                  <a:lnTo>
                    <a:pt x="445" y="137"/>
                  </a:lnTo>
                  <a:lnTo>
                    <a:pt x="448" y="137"/>
                  </a:lnTo>
                  <a:lnTo>
                    <a:pt x="448" y="139"/>
                  </a:lnTo>
                  <a:lnTo>
                    <a:pt x="451" y="139"/>
                  </a:lnTo>
                  <a:lnTo>
                    <a:pt x="451" y="140"/>
                  </a:lnTo>
                  <a:lnTo>
                    <a:pt x="455" y="140"/>
                  </a:lnTo>
                  <a:lnTo>
                    <a:pt x="455" y="143"/>
                  </a:lnTo>
                  <a:lnTo>
                    <a:pt x="460" y="143"/>
                  </a:lnTo>
                  <a:lnTo>
                    <a:pt x="460" y="145"/>
                  </a:lnTo>
                  <a:lnTo>
                    <a:pt x="464" y="145"/>
                  </a:lnTo>
                  <a:lnTo>
                    <a:pt x="464" y="146"/>
                  </a:lnTo>
                  <a:lnTo>
                    <a:pt x="467" y="146"/>
                  </a:lnTo>
                  <a:lnTo>
                    <a:pt x="467" y="148"/>
                  </a:lnTo>
                  <a:lnTo>
                    <a:pt x="471" y="148"/>
                  </a:lnTo>
                  <a:lnTo>
                    <a:pt x="471" y="151"/>
                  </a:lnTo>
                  <a:lnTo>
                    <a:pt x="474" y="151"/>
                  </a:lnTo>
                  <a:lnTo>
                    <a:pt x="474" y="152"/>
                  </a:lnTo>
                  <a:lnTo>
                    <a:pt x="480" y="152"/>
                  </a:lnTo>
                  <a:lnTo>
                    <a:pt x="480" y="154"/>
                  </a:lnTo>
                  <a:lnTo>
                    <a:pt x="483" y="154"/>
                  </a:lnTo>
                  <a:lnTo>
                    <a:pt x="483" y="156"/>
                  </a:lnTo>
                  <a:lnTo>
                    <a:pt x="487" y="156"/>
                  </a:lnTo>
                  <a:lnTo>
                    <a:pt x="487" y="158"/>
                  </a:lnTo>
                  <a:lnTo>
                    <a:pt x="492" y="158"/>
                  </a:lnTo>
                  <a:lnTo>
                    <a:pt x="492" y="160"/>
                  </a:lnTo>
                  <a:lnTo>
                    <a:pt x="495" y="160"/>
                  </a:lnTo>
                  <a:lnTo>
                    <a:pt x="495" y="162"/>
                  </a:lnTo>
                  <a:lnTo>
                    <a:pt x="499" y="162"/>
                  </a:lnTo>
                  <a:lnTo>
                    <a:pt x="499" y="164"/>
                  </a:lnTo>
                  <a:lnTo>
                    <a:pt x="503" y="164"/>
                  </a:lnTo>
                  <a:lnTo>
                    <a:pt x="503" y="166"/>
                  </a:lnTo>
                  <a:lnTo>
                    <a:pt x="506" y="166"/>
                  </a:lnTo>
                  <a:lnTo>
                    <a:pt x="506" y="168"/>
                  </a:lnTo>
                  <a:lnTo>
                    <a:pt x="512" y="168"/>
                  </a:lnTo>
                  <a:lnTo>
                    <a:pt x="512" y="170"/>
                  </a:lnTo>
                  <a:lnTo>
                    <a:pt x="515" y="170"/>
                  </a:lnTo>
                  <a:lnTo>
                    <a:pt x="515" y="172"/>
                  </a:lnTo>
                  <a:lnTo>
                    <a:pt x="519" y="172"/>
                  </a:lnTo>
                  <a:lnTo>
                    <a:pt x="519" y="174"/>
                  </a:lnTo>
                  <a:lnTo>
                    <a:pt x="522" y="174"/>
                  </a:lnTo>
                  <a:lnTo>
                    <a:pt x="522" y="176"/>
                  </a:lnTo>
                  <a:lnTo>
                    <a:pt x="527" y="176"/>
                  </a:lnTo>
                  <a:lnTo>
                    <a:pt x="527" y="177"/>
                  </a:lnTo>
                  <a:lnTo>
                    <a:pt x="529" y="177"/>
                  </a:lnTo>
                  <a:lnTo>
                    <a:pt x="529" y="179"/>
                  </a:lnTo>
                  <a:lnTo>
                    <a:pt x="532" y="179"/>
                  </a:lnTo>
                  <a:lnTo>
                    <a:pt x="532" y="182"/>
                  </a:lnTo>
                  <a:lnTo>
                    <a:pt x="537" y="182"/>
                  </a:lnTo>
                  <a:lnTo>
                    <a:pt x="537" y="184"/>
                  </a:lnTo>
                  <a:lnTo>
                    <a:pt x="541" y="184"/>
                  </a:lnTo>
                  <a:lnTo>
                    <a:pt x="541" y="185"/>
                  </a:lnTo>
                  <a:lnTo>
                    <a:pt x="545" y="185"/>
                  </a:lnTo>
                  <a:lnTo>
                    <a:pt x="545" y="187"/>
                  </a:lnTo>
                  <a:lnTo>
                    <a:pt x="549" y="187"/>
                  </a:lnTo>
                  <a:lnTo>
                    <a:pt x="549" y="190"/>
                  </a:lnTo>
                  <a:lnTo>
                    <a:pt x="553" y="190"/>
                  </a:lnTo>
                  <a:lnTo>
                    <a:pt x="553" y="191"/>
                  </a:lnTo>
                  <a:lnTo>
                    <a:pt x="556" y="191"/>
                  </a:lnTo>
                  <a:lnTo>
                    <a:pt x="556" y="193"/>
                  </a:lnTo>
                  <a:lnTo>
                    <a:pt x="560" y="193"/>
                  </a:lnTo>
                  <a:lnTo>
                    <a:pt x="560" y="195"/>
                  </a:lnTo>
                  <a:lnTo>
                    <a:pt x="563" y="195"/>
                  </a:lnTo>
                  <a:lnTo>
                    <a:pt x="563" y="198"/>
                  </a:lnTo>
                  <a:lnTo>
                    <a:pt x="569" y="198"/>
                  </a:lnTo>
                  <a:lnTo>
                    <a:pt x="569" y="199"/>
                  </a:lnTo>
                  <a:lnTo>
                    <a:pt x="572" y="199"/>
                  </a:lnTo>
                  <a:lnTo>
                    <a:pt x="572" y="201"/>
                  </a:lnTo>
                  <a:lnTo>
                    <a:pt x="576" y="201"/>
                  </a:lnTo>
                  <a:lnTo>
                    <a:pt x="576" y="202"/>
                  </a:lnTo>
                  <a:lnTo>
                    <a:pt x="578" y="202"/>
                  </a:lnTo>
                  <a:lnTo>
                    <a:pt x="578" y="204"/>
                  </a:lnTo>
                  <a:lnTo>
                    <a:pt x="583" y="204"/>
                  </a:lnTo>
                  <a:lnTo>
                    <a:pt x="583" y="207"/>
                  </a:lnTo>
                  <a:lnTo>
                    <a:pt x="586" y="207"/>
                  </a:lnTo>
                  <a:lnTo>
                    <a:pt x="586" y="208"/>
                  </a:lnTo>
                  <a:lnTo>
                    <a:pt x="589" y="208"/>
                  </a:lnTo>
                  <a:lnTo>
                    <a:pt x="589" y="210"/>
                  </a:lnTo>
                  <a:lnTo>
                    <a:pt x="593" y="210"/>
                  </a:lnTo>
                  <a:lnTo>
                    <a:pt x="593" y="212"/>
                  </a:lnTo>
                  <a:lnTo>
                    <a:pt x="596" y="212"/>
                  </a:lnTo>
                  <a:lnTo>
                    <a:pt x="596" y="214"/>
                  </a:lnTo>
                  <a:lnTo>
                    <a:pt x="601" y="214"/>
                  </a:lnTo>
                  <a:lnTo>
                    <a:pt x="601" y="216"/>
                  </a:lnTo>
                  <a:lnTo>
                    <a:pt x="604" y="216"/>
                  </a:lnTo>
                  <a:lnTo>
                    <a:pt x="604" y="218"/>
                  </a:lnTo>
                  <a:lnTo>
                    <a:pt x="608" y="218"/>
                  </a:lnTo>
                  <a:lnTo>
                    <a:pt x="608" y="220"/>
                  </a:lnTo>
                  <a:lnTo>
                    <a:pt x="611" y="220"/>
                  </a:lnTo>
                  <a:lnTo>
                    <a:pt x="611" y="222"/>
                  </a:lnTo>
                  <a:lnTo>
                    <a:pt x="616" y="222"/>
                  </a:lnTo>
                  <a:lnTo>
                    <a:pt x="616" y="224"/>
                  </a:lnTo>
                  <a:lnTo>
                    <a:pt x="618" y="224"/>
                  </a:lnTo>
                  <a:lnTo>
                    <a:pt x="618" y="226"/>
                  </a:lnTo>
                  <a:lnTo>
                    <a:pt x="624" y="226"/>
                  </a:lnTo>
                  <a:lnTo>
                    <a:pt x="624" y="227"/>
                  </a:lnTo>
                  <a:lnTo>
                    <a:pt x="627" y="227"/>
                  </a:lnTo>
                  <a:lnTo>
                    <a:pt x="627" y="229"/>
                  </a:lnTo>
                  <a:lnTo>
                    <a:pt x="630" y="229"/>
                  </a:lnTo>
                  <a:lnTo>
                    <a:pt x="630" y="232"/>
                  </a:lnTo>
                  <a:lnTo>
                    <a:pt x="634" y="232"/>
                  </a:lnTo>
                  <a:lnTo>
                    <a:pt x="634" y="233"/>
                  </a:lnTo>
                  <a:lnTo>
                    <a:pt x="637" y="233"/>
                  </a:lnTo>
                  <a:lnTo>
                    <a:pt x="637" y="235"/>
                  </a:lnTo>
                  <a:lnTo>
                    <a:pt x="642" y="235"/>
                  </a:lnTo>
                  <a:lnTo>
                    <a:pt x="642" y="237"/>
                  </a:lnTo>
                  <a:lnTo>
                    <a:pt x="645" y="237"/>
                  </a:lnTo>
                  <a:lnTo>
                    <a:pt x="645" y="239"/>
                  </a:lnTo>
                  <a:lnTo>
                    <a:pt x="648" y="239"/>
                  </a:lnTo>
                  <a:lnTo>
                    <a:pt x="648" y="241"/>
                  </a:lnTo>
                  <a:lnTo>
                    <a:pt x="652" y="241"/>
                  </a:lnTo>
                  <a:lnTo>
                    <a:pt x="652" y="243"/>
                  </a:lnTo>
                  <a:lnTo>
                    <a:pt x="656" y="243"/>
                  </a:lnTo>
                  <a:lnTo>
                    <a:pt x="656" y="245"/>
                  </a:lnTo>
                  <a:lnTo>
                    <a:pt x="659" y="245"/>
                  </a:lnTo>
                  <a:lnTo>
                    <a:pt x="659" y="247"/>
                  </a:lnTo>
                  <a:lnTo>
                    <a:pt x="662" y="247"/>
                  </a:lnTo>
                  <a:lnTo>
                    <a:pt x="662" y="249"/>
                  </a:lnTo>
                  <a:lnTo>
                    <a:pt x="666" y="249"/>
                  </a:lnTo>
                  <a:lnTo>
                    <a:pt x="666" y="251"/>
                  </a:lnTo>
                  <a:lnTo>
                    <a:pt x="672" y="251"/>
                  </a:lnTo>
                  <a:lnTo>
                    <a:pt x="672" y="253"/>
                  </a:lnTo>
                  <a:lnTo>
                    <a:pt x="673" y="253"/>
                  </a:lnTo>
                  <a:lnTo>
                    <a:pt x="673" y="255"/>
                  </a:lnTo>
                  <a:lnTo>
                    <a:pt x="676" y="255"/>
                  </a:lnTo>
                  <a:lnTo>
                    <a:pt x="676" y="257"/>
                  </a:lnTo>
                  <a:lnTo>
                    <a:pt x="682" y="257"/>
                  </a:lnTo>
                  <a:lnTo>
                    <a:pt x="682" y="258"/>
                  </a:lnTo>
                  <a:lnTo>
                    <a:pt x="685" y="258"/>
                  </a:lnTo>
                  <a:lnTo>
                    <a:pt x="685" y="260"/>
                  </a:lnTo>
                  <a:lnTo>
                    <a:pt x="689" y="260"/>
                  </a:lnTo>
                  <a:lnTo>
                    <a:pt x="689" y="261"/>
                  </a:lnTo>
                  <a:lnTo>
                    <a:pt x="692" y="261"/>
                  </a:lnTo>
                  <a:lnTo>
                    <a:pt x="692" y="265"/>
                  </a:lnTo>
                  <a:lnTo>
                    <a:pt x="696" y="265"/>
                  </a:lnTo>
                  <a:lnTo>
                    <a:pt x="696" y="266"/>
                  </a:lnTo>
                  <a:lnTo>
                    <a:pt x="699" y="266"/>
                  </a:lnTo>
                  <a:lnTo>
                    <a:pt x="699" y="268"/>
                  </a:lnTo>
                  <a:lnTo>
                    <a:pt x="704" y="268"/>
                  </a:lnTo>
                  <a:lnTo>
                    <a:pt x="704" y="271"/>
                  </a:lnTo>
                  <a:lnTo>
                    <a:pt x="707" y="271"/>
                  </a:lnTo>
                  <a:lnTo>
                    <a:pt x="707" y="272"/>
                  </a:lnTo>
                  <a:lnTo>
                    <a:pt x="708" y="272"/>
                  </a:lnTo>
                  <a:lnTo>
                    <a:pt x="708" y="274"/>
                  </a:lnTo>
                  <a:lnTo>
                    <a:pt x="714" y="274"/>
                  </a:lnTo>
                  <a:lnTo>
                    <a:pt x="714" y="276"/>
                  </a:lnTo>
                  <a:lnTo>
                    <a:pt x="717" y="276"/>
                  </a:lnTo>
                  <a:lnTo>
                    <a:pt x="717" y="279"/>
                  </a:lnTo>
                  <a:lnTo>
                    <a:pt x="721" y="279"/>
                  </a:lnTo>
                  <a:lnTo>
                    <a:pt x="721" y="280"/>
                  </a:lnTo>
                  <a:lnTo>
                    <a:pt x="724" y="280"/>
                  </a:lnTo>
                  <a:lnTo>
                    <a:pt x="724" y="282"/>
                  </a:lnTo>
                  <a:lnTo>
                    <a:pt x="729" y="282"/>
                  </a:lnTo>
                  <a:lnTo>
                    <a:pt x="729" y="283"/>
                  </a:lnTo>
                  <a:lnTo>
                    <a:pt x="731" y="283"/>
                  </a:lnTo>
                  <a:lnTo>
                    <a:pt x="731" y="285"/>
                  </a:lnTo>
                  <a:lnTo>
                    <a:pt x="734" y="285"/>
                  </a:lnTo>
                  <a:lnTo>
                    <a:pt x="734" y="288"/>
                  </a:lnTo>
                  <a:lnTo>
                    <a:pt x="739" y="288"/>
                  </a:lnTo>
                  <a:lnTo>
                    <a:pt x="739" y="289"/>
                  </a:lnTo>
                  <a:lnTo>
                    <a:pt x="742" y="289"/>
                  </a:lnTo>
                  <a:lnTo>
                    <a:pt x="742" y="291"/>
                  </a:lnTo>
                  <a:lnTo>
                    <a:pt x="746" y="291"/>
                  </a:lnTo>
                  <a:lnTo>
                    <a:pt x="746" y="293"/>
                  </a:lnTo>
                  <a:lnTo>
                    <a:pt x="749" y="293"/>
                  </a:lnTo>
                  <a:lnTo>
                    <a:pt x="749" y="295"/>
                  </a:lnTo>
                  <a:lnTo>
                    <a:pt x="753" y="295"/>
                  </a:lnTo>
                  <a:lnTo>
                    <a:pt x="753" y="297"/>
                  </a:lnTo>
                  <a:lnTo>
                    <a:pt x="756" y="297"/>
                  </a:lnTo>
                  <a:lnTo>
                    <a:pt x="756" y="299"/>
                  </a:lnTo>
                  <a:lnTo>
                    <a:pt x="761" y="299"/>
                  </a:lnTo>
                  <a:lnTo>
                    <a:pt x="761" y="301"/>
                  </a:lnTo>
                  <a:lnTo>
                    <a:pt x="763" y="301"/>
                  </a:lnTo>
                  <a:lnTo>
                    <a:pt x="763" y="303"/>
                  </a:lnTo>
                  <a:lnTo>
                    <a:pt x="766" y="303"/>
                  </a:lnTo>
                  <a:lnTo>
                    <a:pt x="766" y="305"/>
                  </a:lnTo>
                  <a:lnTo>
                    <a:pt x="771" y="305"/>
                  </a:lnTo>
                  <a:lnTo>
                    <a:pt x="771" y="307"/>
                  </a:lnTo>
                  <a:lnTo>
                    <a:pt x="774" y="307"/>
                  </a:lnTo>
                  <a:lnTo>
                    <a:pt x="774" y="308"/>
                  </a:lnTo>
                  <a:lnTo>
                    <a:pt x="778" y="308"/>
                  </a:lnTo>
                  <a:lnTo>
                    <a:pt x="778" y="311"/>
                  </a:lnTo>
                  <a:lnTo>
                    <a:pt x="781" y="311"/>
                  </a:lnTo>
                  <a:lnTo>
                    <a:pt x="781" y="313"/>
                  </a:lnTo>
                  <a:lnTo>
                    <a:pt x="785" y="313"/>
                  </a:lnTo>
                  <a:lnTo>
                    <a:pt x="785" y="314"/>
                  </a:lnTo>
                  <a:lnTo>
                    <a:pt x="788" y="314"/>
                  </a:lnTo>
                  <a:lnTo>
                    <a:pt x="788" y="316"/>
                  </a:lnTo>
                  <a:lnTo>
                    <a:pt x="791" y="316"/>
                  </a:lnTo>
                  <a:lnTo>
                    <a:pt x="791" y="319"/>
                  </a:lnTo>
                  <a:lnTo>
                    <a:pt x="796" y="319"/>
                  </a:lnTo>
                  <a:lnTo>
                    <a:pt x="796" y="320"/>
                  </a:lnTo>
                  <a:lnTo>
                    <a:pt x="798" y="320"/>
                  </a:lnTo>
                  <a:lnTo>
                    <a:pt x="798" y="322"/>
                  </a:lnTo>
                  <a:lnTo>
                    <a:pt x="803" y="322"/>
                  </a:lnTo>
                  <a:lnTo>
                    <a:pt x="803" y="324"/>
                  </a:lnTo>
                  <a:lnTo>
                    <a:pt x="806" y="324"/>
                  </a:lnTo>
                  <a:lnTo>
                    <a:pt x="806" y="326"/>
                  </a:lnTo>
                  <a:lnTo>
                    <a:pt x="810" y="326"/>
                  </a:lnTo>
                  <a:lnTo>
                    <a:pt x="810" y="328"/>
                  </a:lnTo>
                  <a:lnTo>
                    <a:pt x="813" y="328"/>
                  </a:lnTo>
                  <a:lnTo>
                    <a:pt x="813" y="330"/>
                  </a:lnTo>
                  <a:lnTo>
                    <a:pt x="816" y="330"/>
                  </a:lnTo>
                  <a:lnTo>
                    <a:pt x="816" y="332"/>
                  </a:lnTo>
                  <a:lnTo>
                    <a:pt x="820" y="332"/>
                  </a:lnTo>
                  <a:lnTo>
                    <a:pt x="820" y="334"/>
                  </a:lnTo>
                  <a:lnTo>
                    <a:pt x="823" y="334"/>
                  </a:lnTo>
                  <a:lnTo>
                    <a:pt x="823" y="336"/>
                  </a:lnTo>
                  <a:lnTo>
                    <a:pt x="827" y="336"/>
                  </a:lnTo>
                  <a:lnTo>
                    <a:pt x="827" y="338"/>
                  </a:lnTo>
                  <a:lnTo>
                    <a:pt x="830" y="338"/>
                  </a:lnTo>
                  <a:lnTo>
                    <a:pt x="830" y="339"/>
                  </a:lnTo>
                  <a:lnTo>
                    <a:pt x="835" y="339"/>
                  </a:lnTo>
                  <a:lnTo>
                    <a:pt x="835" y="341"/>
                  </a:lnTo>
                  <a:lnTo>
                    <a:pt x="838" y="341"/>
                  </a:lnTo>
                  <a:lnTo>
                    <a:pt x="838" y="344"/>
                  </a:lnTo>
                  <a:lnTo>
                    <a:pt x="842" y="344"/>
                  </a:lnTo>
                  <a:lnTo>
                    <a:pt x="842" y="346"/>
                  </a:lnTo>
                  <a:lnTo>
                    <a:pt x="845" y="346"/>
                  </a:lnTo>
                  <a:lnTo>
                    <a:pt x="845" y="347"/>
                  </a:lnTo>
                  <a:lnTo>
                    <a:pt x="848" y="347"/>
                  </a:lnTo>
                  <a:lnTo>
                    <a:pt x="848" y="349"/>
                  </a:lnTo>
                  <a:lnTo>
                    <a:pt x="852" y="349"/>
                  </a:lnTo>
                  <a:lnTo>
                    <a:pt x="852" y="350"/>
                  </a:lnTo>
                  <a:lnTo>
                    <a:pt x="855" y="350"/>
                  </a:lnTo>
                  <a:lnTo>
                    <a:pt x="855" y="353"/>
                  </a:lnTo>
                  <a:lnTo>
                    <a:pt x="859" y="353"/>
                  </a:lnTo>
                  <a:lnTo>
                    <a:pt x="859" y="355"/>
                  </a:lnTo>
                  <a:lnTo>
                    <a:pt x="862" y="355"/>
                  </a:lnTo>
                  <a:lnTo>
                    <a:pt x="862" y="357"/>
                  </a:lnTo>
                  <a:lnTo>
                    <a:pt x="867" y="357"/>
                  </a:lnTo>
                  <a:lnTo>
                    <a:pt x="867" y="358"/>
                  </a:lnTo>
                  <a:lnTo>
                    <a:pt x="870" y="358"/>
                  </a:lnTo>
                  <a:lnTo>
                    <a:pt x="870" y="361"/>
                  </a:lnTo>
                  <a:lnTo>
                    <a:pt x="874" y="361"/>
                  </a:lnTo>
                  <a:lnTo>
                    <a:pt x="874" y="363"/>
                  </a:lnTo>
                  <a:lnTo>
                    <a:pt x="877" y="363"/>
                  </a:lnTo>
                  <a:lnTo>
                    <a:pt x="877" y="364"/>
                  </a:lnTo>
                  <a:lnTo>
                    <a:pt x="880" y="364"/>
                  </a:lnTo>
                  <a:lnTo>
                    <a:pt x="880" y="366"/>
                  </a:lnTo>
                  <a:lnTo>
                    <a:pt x="884" y="366"/>
                  </a:lnTo>
                  <a:lnTo>
                    <a:pt x="884" y="369"/>
                  </a:lnTo>
                  <a:lnTo>
                    <a:pt x="887" y="369"/>
                  </a:lnTo>
                  <a:lnTo>
                    <a:pt x="887" y="370"/>
                  </a:lnTo>
                  <a:lnTo>
                    <a:pt x="891" y="370"/>
                  </a:lnTo>
                  <a:lnTo>
                    <a:pt x="891" y="372"/>
                  </a:lnTo>
                  <a:lnTo>
                    <a:pt x="894" y="372"/>
                  </a:lnTo>
                  <a:lnTo>
                    <a:pt x="894" y="374"/>
                  </a:lnTo>
                  <a:lnTo>
                    <a:pt x="897" y="374"/>
                  </a:lnTo>
                  <a:lnTo>
                    <a:pt x="897" y="376"/>
                  </a:lnTo>
                  <a:lnTo>
                    <a:pt x="902" y="376"/>
                  </a:lnTo>
                  <a:lnTo>
                    <a:pt x="902" y="378"/>
                  </a:lnTo>
                  <a:lnTo>
                    <a:pt x="905" y="378"/>
                  </a:lnTo>
                  <a:lnTo>
                    <a:pt x="905" y="380"/>
                  </a:lnTo>
                  <a:lnTo>
                    <a:pt x="909" y="380"/>
                  </a:lnTo>
                  <a:lnTo>
                    <a:pt x="909" y="382"/>
                  </a:lnTo>
                  <a:lnTo>
                    <a:pt x="912" y="382"/>
                  </a:lnTo>
                  <a:lnTo>
                    <a:pt x="912" y="384"/>
                  </a:lnTo>
                  <a:lnTo>
                    <a:pt x="916" y="384"/>
                  </a:lnTo>
                  <a:lnTo>
                    <a:pt x="916" y="386"/>
                  </a:lnTo>
                  <a:lnTo>
                    <a:pt x="919" y="386"/>
                  </a:lnTo>
                  <a:lnTo>
                    <a:pt x="919" y="388"/>
                  </a:lnTo>
                  <a:lnTo>
                    <a:pt x="921" y="388"/>
                  </a:lnTo>
                  <a:lnTo>
                    <a:pt x="921" y="389"/>
                  </a:lnTo>
                  <a:lnTo>
                    <a:pt x="926" y="389"/>
                  </a:lnTo>
                  <a:lnTo>
                    <a:pt x="926" y="392"/>
                  </a:lnTo>
                  <a:lnTo>
                    <a:pt x="929" y="392"/>
                  </a:lnTo>
                  <a:lnTo>
                    <a:pt x="929" y="394"/>
                  </a:lnTo>
                  <a:lnTo>
                    <a:pt x="933" y="394"/>
                  </a:lnTo>
                  <a:lnTo>
                    <a:pt x="933" y="395"/>
                  </a:lnTo>
                  <a:lnTo>
                    <a:pt x="935" y="395"/>
                  </a:lnTo>
                  <a:lnTo>
                    <a:pt x="935" y="397"/>
                  </a:lnTo>
                  <a:lnTo>
                    <a:pt x="939" y="397"/>
                  </a:lnTo>
                  <a:lnTo>
                    <a:pt x="939" y="400"/>
                  </a:lnTo>
                  <a:lnTo>
                    <a:pt x="944" y="400"/>
                  </a:lnTo>
                  <a:lnTo>
                    <a:pt x="944" y="401"/>
                  </a:lnTo>
                  <a:lnTo>
                    <a:pt x="945" y="401"/>
                  </a:lnTo>
                  <a:lnTo>
                    <a:pt x="945" y="403"/>
                  </a:lnTo>
                  <a:lnTo>
                    <a:pt x="950" y="403"/>
                  </a:lnTo>
                  <a:lnTo>
                    <a:pt x="950" y="405"/>
                  </a:lnTo>
                  <a:lnTo>
                    <a:pt x="953" y="405"/>
                  </a:lnTo>
                  <a:lnTo>
                    <a:pt x="953" y="408"/>
                  </a:lnTo>
                  <a:lnTo>
                    <a:pt x="957" y="408"/>
                  </a:lnTo>
                  <a:lnTo>
                    <a:pt x="957" y="409"/>
                  </a:lnTo>
                  <a:lnTo>
                    <a:pt x="960" y="409"/>
                  </a:lnTo>
                  <a:lnTo>
                    <a:pt x="960" y="411"/>
                  </a:lnTo>
                  <a:lnTo>
                    <a:pt x="964" y="411"/>
                  </a:lnTo>
                  <a:lnTo>
                    <a:pt x="964" y="412"/>
                  </a:lnTo>
                  <a:lnTo>
                    <a:pt x="967" y="412"/>
                  </a:lnTo>
                  <a:lnTo>
                    <a:pt x="967" y="416"/>
                  </a:lnTo>
                  <a:lnTo>
                    <a:pt x="970" y="416"/>
                  </a:lnTo>
                  <a:lnTo>
                    <a:pt x="970" y="417"/>
                  </a:lnTo>
                  <a:lnTo>
                    <a:pt x="974" y="417"/>
                  </a:lnTo>
                  <a:lnTo>
                    <a:pt x="974" y="419"/>
                  </a:lnTo>
                  <a:lnTo>
                    <a:pt x="977" y="419"/>
                  </a:lnTo>
                  <a:lnTo>
                    <a:pt x="977" y="420"/>
                  </a:lnTo>
                  <a:lnTo>
                    <a:pt x="982" y="420"/>
                  </a:lnTo>
                  <a:lnTo>
                    <a:pt x="982" y="422"/>
                  </a:lnTo>
                  <a:lnTo>
                    <a:pt x="985" y="422"/>
                  </a:lnTo>
                  <a:lnTo>
                    <a:pt x="985" y="425"/>
                  </a:lnTo>
                  <a:lnTo>
                    <a:pt x="989" y="425"/>
                  </a:lnTo>
                  <a:lnTo>
                    <a:pt x="989" y="426"/>
                  </a:lnTo>
                  <a:lnTo>
                    <a:pt x="992" y="426"/>
                  </a:lnTo>
                  <a:lnTo>
                    <a:pt x="992" y="428"/>
                  </a:lnTo>
                  <a:lnTo>
                    <a:pt x="996" y="428"/>
                  </a:lnTo>
                  <a:lnTo>
                    <a:pt x="996" y="430"/>
                  </a:lnTo>
                  <a:lnTo>
                    <a:pt x="999" y="430"/>
                  </a:lnTo>
                  <a:lnTo>
                    <a:pt x="999" y="431"/>
                  </a:lnTo>
                  <a:lnTo>
                    <a:pt x="1002" y="431"/>
                  </a:lnTo>
                  <a:lnTo>
                    <a:pt x="1002" y="434"/>
                  </a:lnTo>
                  <a:lnTo>
                    <a:pt x="1006" y="434"/>
                  </a:lnTo>
                  <a:lnTo>
                    <a:pt x="1006" y="436"/>
                  </a:lnTo>
                  <a:lnTo>
                    <a:pt x="1009" y="436"/>
                  </a:lnTo>
                  <a:lnTo>
                    <a:pt x="1009" y="438"/>
                  </a:lnTo>
                  <a:lnTo>
                    <a:pt x="1013" y="438"/>
                  </a:lnTo>
                  <a:lnTo>
                    <a:pt x="1013" y="439"/>
                  </a:lnTo>
                  <a:lnTo>
                    <a:pt x="1017" y="439"/>
                  </a:lnTo>
                  <a:lnTo>
                    <a:pt x="1017" y="442"/>
                  </a:lnTo>
                  <a:lnTo>
                    <a:pt x="1021" y="442"/>
                  </a:lnTo>
                  <a:lnTo>
                    <a:pt x="1021" y="444"/>
                  </a:lnTo>
                  <a:lnTo>
                    <a:pt x="1024" y="444"/>
                  </a:lnTo>
                  <a:lnTo>
                    <a:pt x="1024" y="445"/>
                  </a:lnTo>
                  <a:lnTo>
                    <a:pt x="1028" y="445"/>
                  </a:lnTo>
                  <a:lnTo>
                    <a:pt x="1028" y="447"/>
                  </a:lnTo>
                  <a:lnTo>
                    <a:pt x="1031" y="447"/>
                  </a:lnTo>
                  <a:lnTo>
                    <a:pt x="1031" y="450"/>
                  </a:lnTo>
                  <a:lnTo>
                    <a:pt x="1034" y="450"/>
                  </a:lnTo>
                  <a:lnTo>
                    <a:pt x="1034" y="451"/>
                  </a:lnTo>
                  <a:lnTo>
                    <a:pt x="1038" y="451"/>
                  </a:lnTo>
                  <a:lnTo>
                    <a:pt x="1038" y="453"/>
                  </a:lnTo>
                  <a:lnTo>
                    <a:pt x="1041" y="453"/>
                  </a:lnTo>
                  <a:lnTo>
                    <a:pt x="1041" y="455"/>
                  </a:lnTo>
                  <a:lnTo>
                    <a:pt x="1046" y="455"/>
                  </a:lnTo>
                  <a:lnTo>
                    <a:pt x="1046" y="457"/>
                  </a:lnTo>
                  <a:lnTo>
                    <a:pt x="1048" y="457"/>
                  </a:lnTo>
                  <a:lnTo>
                    <a:pt x="1048" y="459"/>
                  </a:lnTo>
                  <a:lnTo>
                    <a:pt x="1053" y="459"/>
                  </a:lnTo>
                  <a:lnTo>
                    <a:pt x="1053" y="461"/>
                  </a:lnTo>
                  <a:lnTo>
                    <a:pt x="1056" y="461"/>
                  </a:lnTo>
                  <a:lnTo>
                    <a:pt x="1056" y="463"/>
                  </a:lnTo>
                  <a:lnTo>
                    <a:pt x="1059" y="463"/>
                  </a:lnTo>
                  <a:lnTo>
                    <a:pt x="1059" y="465"/>
                  </a:lnTo>
                  <a:lnTo>
                    <a:pt x="1061" y="465"/>
                  </a:lnTo>
                  <a:lnTo>
                    <a:pt x="1061" y="467"/>
                  </a:lnTo>
                  <a:lnTo>
                    <a:pt x="1066" y="467"/>
                  </a:lnTo>
                  <a:lnTo>
                    <a:pt x="1066" y="469"/>
                  </a:lnTo>
                  <a:lnTo>
                    <a:pt x="1070" y="469"/>
                  </a:lnTo>
                  <a:lnTo>
                    <a:pt x="1070" y="470"/>
                  </a:lnTo>
                  <a:lnTo>
                    <a:pt x="1073" y="470"/>
                  </a:lnTo>
                  <a:lnTo>
                    <a:pt x="1073" y="473"/>
                  </a:lnTo>
                  <a:lnTo>
                    <a:pt x="1078" y="473"/>
                  </a:lnTo>
                  <a:lnTo>
                    <a:pt x="1078" y="475"/>
                  </a:lnTo>
                  <a:lnTo>
                    <a:pt x="1080" y="475"/>
                  </a:lnTo>
                  <a:lnTo>
                    <a:pt x="1080" y="476"/>
                  </a:lnTo>
                  <a:lnTo>
                    <a:pt x="1082" y="476"/>
                  </a:lnTo>
                  <a:lnTo>
                    <a:pt x="1082" y="478"/>
                  </a:lnTo>
                  <a:lnTo>
                    <a:pt x="1088" y="478"/>
                  </a:lnTo>
                  <a:lnTo>
                    <a:pt x="1088" y="481"/>
                  </a:lnTo>
                  <a:lnTo>
                    <a:pt x="1091" y="481"/>
                  </a:lnTo>
                  <a:lnTo>
                    <a:pt x="1091" y="482"/>
                  </a:lnTo>
                  <a:lnTo>
                    <a:pt x="1095" y="482"/>
                  </a:lnTo>
                  <a:lnTo>
                    <a:pt x="1095" y="484"/>
                  </a:lnTo>
                  <a:lnTo>
                    <a:pt x="1096" y="484"/>
                  </a:lnTo>
                  <a:lnTo>
                    <a:pt x="1096" y="486"/>
                  </a:lnTo>
                  <a:lnTo>
                    <a:pt x="1101" y="486"/>
                  </a:lnTo>
                  <a:lnTo>
                    <a:pt x="1101" y="487"/>
                  </a:lnTo>
                  <a:lnTo>
                    <a:pt x="1105" y="487"/>
                  </a:lnTo>
                  <a:lnTo>
                    <a:pt x="1105" y="490"/>
                  </a:lnTo>
                  <a:lnTo>
                    <a:pt x="1110" y="490"/>
                  </a:lnTo>
                  <a:lnTo>
                    <a:pt x="1110" y="492"/>
                  </a:lnTo>
                  <a:lnTo>
                    <a:pt x="1113" y="492"/>
                  </a:lnTo>
                  <a:lnTo>
                    <a:pt x="1113" y="493"/>
                  </a:lnTo>
                  <a:lnTo>
                    <a:pt x="1114" y="493"/>
                  </a:lnTo>
                  <a:lnTo>
                    <a:pt x="1114" y="497"/>
                  </a:lnTo>
                  <a:lnTo>
                    <a:pt x="1118" y="497"/>
                  </a:lnTo>
                  <a:lnTo>
                    <a:pt x="1118" y="498"/>
                  </a:lnTo>
                  <a:lnTo>
                    <a:pt x="1121" y="498"/>
                  </a:lnTo>
                  <a:lnTo>
                    <a:pt x="1121" y="500"/>
                  </a:lnTo>
                  <a:lnTo>
                    <a:pt x="1125" y="500"/>
                  </a:lnTo>
                  <a:lnTo>
                    <a:pt x="1125" y="501"/>
                  </a:lnTo>
                  <a:lnTo>
                    <a:pt x="1128" y="501"/>
                  </a:lnTo>
                  <a:lnTo>
                    <a:pt x="1128" y="503"/>
                  </a:lnTo>
                  <a:lnTo>
                    <a:pt x="1131" y="503"/>
                  </a:lnTo>
                  <a:lnTo>
                    <a:pt x="1131" y="506"/>
                  </a:lnTo>
                  <a:lnTo>
                    <a:pt x="1136" y="506"/>
                  </a:lnTo>
                  <a:lnTo>
                    <a:pt x="1136" y="507"/>
                  </a:lnTo>
                  <a:lnTo>
                    <a:pt x="1139" y="507"/>
                  </a:lnTo>
                  <a:lnTo>
                    <a:pt x="1139" y="509"/>
                  </a:lnTo>
                  <a:lnTo>
                    <a:pt x="1143" y="509"/>
                  </a:lnTo>
                  <a:lnTo>
                    <a:pt x="1143" y="511"/>
                  </a:lnTo>
                  <a:lnTo>
                    <a:pt x="1146" y="511"/>
                  </a:lnTo>
                  <a:lnTo>
                    <a:pt x="1146" y="513"/>
                  </a:lnTo>
                  <a:lnTo>
                    <a:pt x="1150" y="513"/>
                  </a:lnTo>
                  <a:lnTo>
                    <a:pt x="1150" y="515"/>
                  </a:lnTo>
                  <a:lnTo>
                    <a:pt x="1153" y="515"/>
                  </a:lnTo>
                  <a:lnTo>
                    <a:pt x="1153" y="517"/>
                  </a:lnTo>
                  <a:lnTo>
                    <a:pt x="1156" y="517"/>
                  </a:lnTo>
                  <a:lnTo>
                    <a:pt x="1156" y="519"/>
                  </a:lnTo>
                  <a:lnTo>
                    <a:pt x="1160" y="519"/>
                  </a:lnTo>
                  <a:lnTo>
                    <a:pt x="1160" y="521"/>
                  </a:lnTo>
                  <a:lnTo>
                    <a:pt x="1163" y="521"/>
                  </a:lnTo>
                  <a:lnTo>
                    <a:pt x="1163" y="523"/>
                  </a:lnTo>
                  <a:lnTo>
                    <a:pt x="1166" y="523"/>
                  </a:lnTo>
                  <a:lnTo>
                    <a:pt x="1166" y="525"/>
                  </a:lnTo>
                  <a:lnTo>
                    <a:pt x="1171" y="525"/>
                  </a:lnTo>
                  <a:lnTo>
                    <a:pt x="1171" y="526"/>
                  </a:lnTo>
                  <a:lnTo>
                    <a:pt x="1175" y="526"/>
                  </a:lnTo>
                  <a:lnTo>
                    <a:pt x="1175" y="528"/>
                  </a:lnTo>
                  <a:lnTo>
                    <a:pt x="1178" y="528"/>
                  </a:lnTo>
                  <a:lnTo>
                    <a:pt x="1178" y="531"/>
                  </a:lnTo>
                  <a:lnTo>
                    <a:pt x="1182" y="531"/>
                  </a:lnTo>
                  <a:lnTo>
                    <a:pt x="1182" y="532"/>
                  </a:lnTo>
                  <a:lnTo>
                    <a:pt x="1185" y="532"/>
                  </a:lnTo>
                  <a:lnTo>
                    <a:pt x="1185" y="534"/>
                  </a:lnTo>
                  <a:lnTo>
                    <a:pt x="1188" y="534"/>
                  </a:lnTo>
                  <a:lnTo>
                    <a:pt x="1188" y="536"/>
                  </a:lnTo>
                  <a:lnTo>
                    <a:pt x="1192" y="536"/>
                  </a:lnTo>
                  <a:lnTo>
                    <a:pt x="1192" y="538"/>
                  </a:lnTo>
                  <a:lnTo>
                    <a:pt x="1196" y="538"/>
                  </a:lnTo>
                  <a:lnTo>
                    <a:pt x="1196" y="540"/>
                  </a:lnTo>
                  <a:lnTo>
                    <a:pt x="1199" y="540"/>
                  </a:lnTo>
                  <a:lnTo>
                    <a:pt x="1199" y="542"/>
                  </a:lnTo>
                  <a:lnTo>
                    <a:pt x="1201" y="542"/>
                  </a:lnTo>
                  <a:lnTo>
                    <a:pt x="1201" y="544"/>
                  </a:lnTo>
                  <a:lnTo>
                    <a:pt x="1204" y="544"/>
                  </a:lnTo>
                  <a:lnTo>
                    <a:pt x="1204" y="546"/>
                  </a:lnTo>
                  <a:lnTo>
                    <a:pt x="1210" y="546"/>
                  </a:lnTo>
                  <a:lnTo>
                    <a:pt x="1210" y="548"/>
                  </a:lnTo>
                  <a:lnTo>
                    <a:pt x="1213" y="548"/>
                  </a:lnTo>
                  <a:lnTo>
                    <a:pt x="1213" y="550"/>
                  </a:lnTo>
                  <a:lnTo>
                    <a:pt x="1216" y="550"/>
                  </a:lnTo>
                  <a:lnTo>
                    <a:pt x="1216" y="551"/>
                  </a:lnTo>
                  <a:lnTo>
                    <a:pt x="1219" y="551"/>
                  </a:lnTo>
                  <a:lnTo>
                    <a:pt x="1219" y="554"/>
                  </a:lnTo>
                  <a:lnTo>
                    <a:pt x="1224" y="554"/>
                  </a:lnTo>
                  <a:lnTo>
                    <a:pt x="1224" y="556"/>
                  </a:lnTo>
                  <a:lnTo>
                    <a:pt x="1226" y="556"/>
                  </a:lnTo>
                  <a:lnTo>
                    <a:pt x="1226" y="557"/>
                  </a:lnTo>
                  <a:lnTo>
                    <a:pt x="1229" y="557"/>
                  </a:lnTo>
                  <a:lnTo>
                    <a:pt x="1229" y="559"/>
                  </a:lnTo>
                  <a:lnTo>
                    <a:pt x="1234" y="559"/>
                  </a:lnTo>
                  <a:lnTo>
                    <a:pt x="1234" y="562"/>
                  </a:lnTo>
                  <a:lnTo>
                    <a:pt x="1239" y="562"/>
                  </a:lnTo>
                  <a:lnTo>
                    <a:pt x="1239" y="563"/>
                  </a:lnTo>
                  <a:lnTo>
                    <a:pt x="1240" y="563"/>
                  </a:lnTo>
                  <a:lnTo>
                    <a:pt x="1240" y="565"/>
                  </a:lnTo>
                  <a:lnTo>
                    <a:pt x="1243" y="565"/>
                  </a:lnTo>
                  <a:lnTo>
                    <a:pt x="1243" y="567"/>
                  </a:lnTo>
                  <a:lnTo>
                    <a:pt x="1248" y="567"/>
                  </a:lnTo>
                  <a:lnTo>
                    <a:pt x="1248" y="568"/>
                  </a:lnTo>
                  <a:lnTo>
                    <a:pt x="1251" y="568"/>
                  </a:lnTo>
                  <a:lnTo>
                    <a:pt x="1251" y="571"/>
                  </a:lnTo>
                  <a:lnTo>
                    <a:pt x="1255" y="571"/>
                  </a:lnTo>
                  <a:lnTo>
                    <a:pt x="1255" y="573"/>
                  </a:lnTo>
                  <a:lnTo>
                    <a:pt x="1258" y="573"/>
                  </a:lnTo>
                  <a:lnTo>
                    <a:pt x="1258" y="574"/>
                  </a:lnTo>
                  <a:lnTo>
                    <a:pt x="1261" y="574"/>
                  </a:lnTo>
                  <a:lnTo>
                    <a:pt x="1261" y="576"/>
                  </a:lnTo>
                  <a:lnTo>
                    <a:pt x="1265" y="576"/>
                  </a:lnTo>
                  <a:lnTo>
                    <a:pt x="1265" y="579"/>
                  </a:lnTo>
                  <a:lnTo>
                    <a:pt x="1268" y="579"/>
                  </a:lnTo>
                  <a:lnTo>
                    <a:pt x="1268" y="581"/>
                  </a:lnTo>
                  <a:lnTo>
                    <a:pt x="1272" y="581"/>
                  </a:lnTo>
                  <a:lnTo>
                    <a:pt x="1272" y="582"/>
                  </a:lnTo>
                  <a:lnTo>
                    <a:pt x="1274" y="582"/>
                  </a:lnTo>
                  <a:lnTo>
                    <a:pt x="1274" y="584"/>
                  </a:lnTo>
                  <a:lnTo>
                    <a:pt x="1280" y="584"/>
                  </a:lnTo>
                  <a:lnTo>
                    <a:pt x="1280" y="587"/>
                  </a:lnTo>
                  <a:lnTo>
                    <a:pt x="1281" y="587"/>
                  </a:lnTo>
                  <a:lnTo>
                    <a:pt x="1281" y="588"/>
                  </a:lnTo>
                  <a:lnTo>
                    <a:pt x="1284" y="588"/>
                  </a:lnTo>
                  <a:lnTo>
                    <a:pt x="1284" y="590"/>
                  </a:lnTo>
                  <a:lnTo>
                    <a:pt x="1288" y="590"/>
                  </a:lnTo>
                  <a:lnTo>
                    <a:pt x="1288" y="592"/>
                  </a:lnTo>
                  <a:lnTo>
                    <a:pt x="1291" y="592"/>
                  </a:lnTo>
                  <a:lnTo>
                    <a:pt x="1291" y="594"/>
                  </a:lnTo>
                  <a:lnTo>
                    <a:pt x="1297" y="594"/>
                  </a:lnTo>
                  <a:lnTo>
                    <a:pt x="1297" y="596"/>
                  </a:lnTo>
                  <a:lnTo>
                    <a:pt x="1300" y="596"/>
                  </a:lnTo>
                  <a:lnTo>
                    <a:pt x="1300" y="598"/>
                  </a:lnTo>
                  <a:lnTo>
                    <a:pt x="1302" y="598"/>
                  </a:lnTo>
                  <a:lnTo>
                    <a:pt x="1302" y="600"/>
                  </a:lnTo>
                  <a:lnTo>
                    <a:pt x="1306" y="600"/>
                  </a:lnTo>
                  <a:lnTo>
                    <a:pt x="1306" y="602"/>
                  </a:lnTo>
                  <a:lnTo>
                    <a:pt x="1309" y="602"/>
                  </a:lnTo>
                  <a:lnTo>
                    <a:pt x="1309" y="604"/>
                  </a:lnTo>
                  <a:lnTo>
                    <a:pt x="1313" y="604"/>
                  </a:lnTo>
                  <a:lnTo>
                    <a:pt x="1313" y="606"/>
                  </a:lnTo>
                  <a:lnTo>
                    <a:pt x="1316" y="606"/>
                  </a:lnTo>
                  <a:lnTo>
                    <a:pt x="1316" y="607"/>
                  </a:lnTo>
                  <a:lnTo>
                    <a:pt x="1320" y="607"/>
                  </a:lnTo>
                  <a:lnTo>
                    <a:pt x="1320" y="610"/>
                  </a:lnTo>
                  <a:lnTo>
                    <a:pt x="1323" y="610"/>
                  </a:lnTo>
                  <a:lnTo>
                    <a:pt x="1323" y="612"/>
                  </a:lnTo>
                  <a:lnTo>
                    <a:pt x="1326" y="612"/>
                  </a:lnTo>
                  <a:lnTo>
                    <a:pt x="1326" y="613"/>
                  </a:lnTo>
                  <a:lnTo>
                    <a:pt x="1330" y="613"/>
                  </a:lnTo>
                  <a:lnTo>
                    <a:pt x="1330" y="615"/>
                  </a:lnTo>
                  <a:lnTo>
                    <a:pt x="1334" y="615"/>
                  </a:lnTo>
                  <a:lnTo>
                    <a:pt x="1334" y="618"/>
                  </a:lnTo>
                  <a:lnTo>
                    <a:pt x="1338" y="618"/>
                  </a:lnTo>
                  <a:lnTo>
                    <a:pt x="1338" y="619"/>
                  </a:lnTo>
                  <a:lnTo>
                    <a:pt x="1341" y="619"/>
                  </a:lnTo>
                  <a:lnTo>
                    <a:pt x="1341" y="621"/>
                  </a:lnTo>
                  <a:lnTo>
                    <a:pt x="1345" y="621"/>
                  </a:lnTo>
                  <a:lnTo>
                    <a:pt x="1345" y="623"/>
                  </a:lnTo>
                  <a:lnTo>
                    <a:pt x="1348" y="623"/>
                  </a:lnTo>
                  <a:lnTo>
                    <a:pt x="1348" y="626"/>
                  </a:lnTo>
                  <a:lnTo>
                    <a:pt x="1352" y="626"/>
                  </a:lnTo>
                  <a:lnTo>
                    <a:pt x="1352" y="627"/>
                  </a:lnTo>
                  <a:lnTo>
                    <a:pt x="1354" y="627"/>
                  </a:lnTo>
                  <a:lnTo>
                    <a:pt x="1354" y="629"/>
                  </a:lnTo>
                  <a:lnTo>
                    <a:pt x="1357" y="629"/>
                  </a:lnTo>
                  <a:lnTo>
                    <a:pt x="1357" y="630"/>
                  </a:lnTo>
                  <a:lnTo>
                    <a:pt x="1361" y="630"/>
                  </a:lnTo>
                  <a:lnTo>
                    <a:pt x="1361" y="632"/>
                  </a:lnTo>
                  <a:lnTo>
                    <a:pt x="1364" y="632"/>
                  </a:lnTo>
                  <a:lnTo>
                    <a:pt x="1364" y="635"/>
                  </a:lnTo>
                  <a:lnTo>
                    <a:pt x="1368" y="635"/>
                  </a:lnTo>
                  <a:lnTo>
                    <a:pt x="1368" y="637"/>
                  </a:lnTo>
                  <a:lnTo>
                    <a:pt x="1371" y="637"/>
                  </a:lnTo>
                  <a:lnTo>
                    <a:pt x="1371" y="638"/>
                  </a:lnTo>
                  <a:lnTo>
                    <a:pt x="1374" y="638"/>
                  </a:lnTo>
                  <a:lnTo>
                    <a:pt x="1374" y="640"/>
                  </a:lnTo>
                  <a:lnTo>
                    <a:pt x="1378" y="640"/>
                  </a:lnTo>
                  <a:lnTo>
                    <a:pt x="1378" y="643"/>
                  </a:lnTo>
                  <a:lnTo>
                    <a:pt x="1381" y="643"/>
                  </a:lnTo>
                  <a:lnTo>
                    <a:pt x="1381" y="644"/>
                  </a:lnTo>
                  <a:lnTo>
                    <a:pt x="1386" y="644"/>
                  </a:lnTo>
                  <a:lnTo>
                    <a:pt x="1386" y="646"/>
                  </a:lnTo>
                  <a:lnTo>
                    <a:pt x="1389" y="646"/>
                  </a:lnTo>
                  <a:lnTo>
                    <a:pt x="1389" y="648"/>
                  </a:lnTo>
                  <a:lnTo>
                    <a:pt x="1393" y="648"/>
                  </a:lnTo>
                  <a:lnTo>
                    <a:pt x="1393" y="649"/>
                  </a:lnTo>
                  <a:lnTo>
                    <a:pt x="1394" y="649"/>
                  </a:lnTo>
                  <a:lnTo>
                    <a:pt x="1394" y="652"/>
                  </a:lnTo>
                  <a:lnTo>
                    <a:pt x="1398" y="652"/>
                  </a:lnTo>
                  <a:lnTo>
                    <a:pt x="1398" y="654"/>
                  </a:lnTo>
                  <a:lnTo>
                    <a:pt x="1401" y="654"/>
                  </a:lnTo>
                  <a:lnTo>
                    <a:pt x="1401" y="655"/>
                  </a:lnTo>
                  <a:lnTo>
                    <a:pt x="1405" y="655"/>
                  </a:lnTo>
                  <a:lnTo>
                    <a:pt x="1405" y="657"/>
                  </a:lnTo>
                  <a:lnTo>
                    <a:pt x="1409" y="657"/>
                  </a:lnTo>
                  <a:lnTo>
                    <a:pt x="1409" y="660"/>
                  </a:lnTo>
                  <a:lnTo>
                    <a:pt x="1412" y="660"/>
                  </a:lnTo>
                  <a:lnTo>
                    <a:pt x="1412" y="667"/>
                  </a:lnTo>
                  <a:lnTo>
                    <a:pt x="1406" y="667"/>
                  </a:lnTo>
                  <a:lnTo>
                    <a:pt x="1406" y="670"/>
                  </a:lnTo>
                  <a:lnTo>
                    <a:pt x="1398" y="670"/>
                  </a:lnTo>
                  <a:lnTo>
                    <a:pt x="1398" y="668"/>
                  </a:lnTo>
                  <a:lnTo>
                    <a:pt x="1395" y="668"/>
                  </a:lnTo>
                  <a:lnTo>
                    <a:pt x="1395" y="665"/>
                  </a:lnTo>
                  <a:lnTo>
                    <a:pt x="1390" y="665"/>
                  </a:lnTo>
                  <a:lnTo>
                    <a:pt x="1390" y="664"/>
                  </a:lnTo>
                  <a:lnTo>
                    <a:pt x="1388" y="664"/>
                  </a:lnTo>
                  <a:lnTo>
                    <a:pt x="1388" y="662"/>
                  </a:lnTo>
                  <a:lnTo>
                    <a:pt x="1383" y="662"/>
                  </a:lnTo>
                  <a:lnTo>
                    <a:pt x="1383" y="660"/>
                  </a:lnTo>
                  <a:lnTo>
                    <a:pt x="1382" y="660"/>
                  </a:lnTo>
                  <a:lnTo>
                    <a:pt x="1382" y="659"/>
                  </a:lnTo>
                  <a:lnTo>
                    <a:pt x="1379" y="659"/>
                  </a:lnTo>
                  <a:lnTo>
                    <a:pt x="1379" y="656"/>
                  </a:lnTo>
                  <a:lnTo>
                    <a:pt x="1376" y="656"/>
                  </a:lnTo>
                  <a:lnTo>
                    <a:pt x="1376" y="654"/>
                  </a:lnTo>
                  <a:lnTo>
                    <a:pt x="1371" y="654"/>
                  </a:lnTo>
                  <a:lnTo>
                    <a:pt x="1371" y="653"/>
                  </a:lnTo>
                  <a:lnTo>
                    <a:pt x="1368" y="653"/>
                  </a:lnTo>
                  <a:lnTo>
                    <a:pt x="1368" y="651"/>
                  </a:lnTo>
                  <a:lnTo>
                    <a:pt x="1364" y="651"/>
                  </a:lnTo>
                  <a:lnTo>
                    <a:pt x="1364" y="648"/>
                  </a:lnTo>
                  <a:lnTo>
                    <a:pt x="1361" y="648"/>
                  </a:lnTo>
                  <a:lnTo>
                    <a:pt x="1361" y="647"/>
                  </a:lnTo>
                  <a:lnTo>
                    <a:pt x="1357" y="647"/>
                  </a:lnTo>
                  <a:lnTo>
                    <a:pt x="1357" y="645"/>
                  </a:lnTo>
                  <a:lnTo>
                    <a:pt x="1354" y="645"/>
                  </a:lnTo>
                  <a:lnTo>
                    <a:pt x="1354" y="643"/>
                  </a:lnTo>
                  <a:lnTo>
                    <a:pt x="1350" y="643"/>
                  </a:lnTo>
                  <a:lnTo>
                    <a:pt x="1350" y="640"/>
                  </a:lnTo>
                  <a:lnTo>
                    <a:pt x="1347" y="640"/>
                  </a:lnTo>
                  <a:lnTo>
                    <a:pt x="1347" y="639"/>
                  </a:lnTo>
                  <a:lnTo>
                    <a:pt x="1344" y="639"/>
                  </a:lnTo>
                  <a:lnTo>
                    <a:pt x="1344" y="637"/>
                  </a:lnTo>
                  <a:lnTo>
                    <a:pt x="1341" y="637"/>
                  </a:lnTo>
                  <a:lnTo>
                    <a:pt x="1341" y="636"/>
                  </a:lnTo>
                  <a:lnTo>
                    <a:pt x="1338" y="636"/>
                  </a:lnTo>
                  <a:lnTo>
                    <a:pt x="1338" y="633"/>
                  </a:lnTo>
                  <a:lnTo>
                    <a:pt x="1334" y="633"/>
                  </a:lnTo>
                  <a:lnTo>
                    <a:pt x="1334" y="631"/>
                  </a:lnTo>
                  <a:lnTo>
                    <a:pt x="1331" y="631"/>
                  </a:lnTo>
                  <a:lnTo>
                    <a:pt x="1331" y="629"/>
                  </a:lnTo>
                  <a:lnTo>
                    <a:pt x="1328" y="629"/>
                  </a:lnTo>
                  <a:lnTo>
                    <a:pt x="1328" y="628"/>
                  </a:lnTo>
                  <a:lnTo>
                    <a:pt x="1324" y="628"/>
                  </a:lnTo>
                  <a:lnTo>
                    <a:pt x="1324" y="626"/>
                  </a:lnTo>
                  <a:lnTo>
                    <a:pt x="1320" y="626"/>
                  </a:lnTo>
                  <a:lnTo>
                    <a:pt x="1320" y="623"/>
                  </a:lnTo>
                  <a:lnTo>
                    <a:pt x="1316" y="623"/>
                  </a:lnTo>
                  <a:lnTo>
                    <a:pt x="1316" y="622"/>
                  </a:lnTo>
                  <a:lnTo>
                    <a:pt x="1313" y="622"/>
                  </a:lnTo>
                  <a:lnTo>
                    <a:pt x="1313" y="620"/>
                  </a:lnTo>
                  <a:lnTo>
                    <a:pt x="1309" y="620"/>
                  </a:lnTo>
                  <a:lnTo>
                    <a:pt x="1309" y="618"/>
                  </a:lnTo>
                  <a:lnTo>
                    <a:pt x="1306" y="618"/>
                  </a:lnTo>
                  <a:lnTo>
                    <a:pt x="1306" y="616"/>
                  </a:lnTo>
                  <a:lnTo>
                    <a:pt x="1302" y="616"/>
                  </a:lnTo>
                  <a:lnTo>
                    <a:pt x="1302" y="614"/>
                  </a:lnTo>
                  <a:lnTo>
                    <a:pt x="1299" y="614"/>
                  </a:lnTo>
                  <a:lnTo>
                    <a:pt x="1299" y="612"/>
                  </a:lnTo>
                  <a:lnTo>
                    <a:pt x="1296" y="612"/>
                  </a:lnTo>
                  <a:lnTo>
                    <a:pt x="1296" y="611"/>
                  </a:lnTo>
                  <a:lnTo>
                    <a:pt x="1292" y="611"/>
                  </a:lnTo>
                  <a:lnTo>
                    <a:pt x="1292" y="608"/>
                  </a:lnTo>
                  <a:lnTo>
                    <a:pt x="1290" y="608"/>
                  </a:lnTo>
                  <a:lnTo>
                    <a:pt x="1290" y="606"/>
                  </a:lnTo>
                  <a:lnTo>
                    <a:pt x="1287" y="606"/>
                  </a:lnTo>
                  <a:lnTo>
                    <a:pt x="1287" y="604"/>
                  </a:lnTo>
                  <a:lnTo>
                    <a:pt x="1281" y="604"/>
                  </a:lnTo>
                  <a:lnTo>
                    <a:pt x="1281" y="603"/>
                  </a:lnTo>
                  <a:lnTo>
                    <a:pt x="1277" y="603"/>
                  </a:lnTo>
                  <a:lnTo>
                    <a:pt x="1277" y="600"/>
                  </a:lnTo>
                  <a:lnTo>
                    <a:pt x="1274" y="600"/>
                  </a:lnTo>
                  <a:lnTo>
                    <a:pt x="1274" y="598"/>
                  </a:lnTo>
                  <a:lnTo>
                    <a:pt x="1271" y="598"/>
                  </a:lnTo>
                  <a:lnTo>
                    <a:pt x="1271" y="597"/>
                  </a:lnTo>
                  <a:lnTo>
                    <a:pt x="1269" y="597"/>
                  </a:lnTo>
                  <a:lnTo>
                    <a:pt x="1269" y="595"/>
                  </a:lnTo>
                  <a:lnTo>
                    <a:pt x="1264" y="595"/>
                  </a:lnTo>
                  <a:lnTo>
                    <a:pt x="1264" y="592"/>
                  </a:lnTo>
                  <a:lnTo>
                    <a:pt x="1261" y="592"/>
                  </a:lnTo>
                  <a:lnTo>
                    <a:pt x="1261" y="591"/>
                  </a:lnTo>
                  <a:lnTo>
                    <a:pt x="1258" y="591"/>
                  </a:lnTo>
                  <a:lnTo>
                    <a:pt x="1258" y="589"/>
                  </a:lnTo>
                  <a:lnTo>
                    <a:pt x="1255" y="589"/>
                  </a:lnTo>
                  <a:lnTo>
                    <a:pt x="1255" y="587"/>
                  </a:lnTo>
                  <a:lnTo>
                    <a:pt x="1251" y="587"/>
                  </a:lnTo>
                  <a:lnTo>
                    <a:pt x="1251" y="584"/>
                  </a:lnTo>
                  <a:lnTo>
                    <a:pt x="1248" y="584"/>
                  </a:lnTo>
                  <a:lnTo>
                    <a:pt x="1248" y="583"/>
                  </a:lnTo>
                  <a:lnTo>
                    <a:pt x="1244" y="583"/>
                  </a:lnTo>
                  <a:lnTo>
                    <a:pt x="1244" y="581"/>
                  </a:lnTo>
                  <a:lnTo>
                    <a:pt x="1241" y="581"/>
                  </a:lnTo>
                  <a:lnTo>
                    <a:pt x="1241" y="579"/>
                  </a:lnTo>
                  <a:lnTo>
                    <a:pt x="1237" y="579"/>
                  </a:lnTo>
                  <a:lnTo>
                    <a:pt x="1237" y="578"/>
                  </a:lnTo>
                  <a:lnTo>
                    <a:pt x="1233" y="578"/>
                  </a:lnTo>
                  <a:lnTo>
                    <a:pt x="1233" y="575"/>
                  </a:lnTo>
                  <a:lnTo>
                    <a:pt x="1229" y="575"/>
                  </a:lnTo>
                  <a:lnTo>
                    <a:pt x="1229" y="573"/>
                  </a:lnTo>
                  <a:lnTo>
                    <a:pt x="1228" y="573"/>
                  </a:lnTo>
                  <a:lnTo>
                    <a:pt x="1228" y="572"/>
                  </a:lnTo>
                  <a:lnTo>
                    <a:pt x="1224" y="572"/>
                  </a:lnTo>
                  <a:lnTo>
                    <a:pt x="1224" y="570"/>
                  </a:lnTo>
                  <a:lnTo>
                    <a:pt x="1219" y="570"/>
                  </a:lnTo>
                  <a:lnTo>
                    <a:pt x="1219" y="567"/>
                  </a:lnTo>
                  <a:lnTo>
                    <a:pt x="1216" y="567"/>
                  </a:lnTo>
                  <a:lnTo>
                    <a:pt x="1216" y="566"/>
                  </a:lnTo>
                  <a:lnTo>
                    <a:pt x="1213" y="566"/>
                  </a:lnTo>
                  <a:lnTo>
                    <a:pt x="1213" y="564"/>
                  </a:lnTo>
                  <a:lnTo>
                    <a:pt x="1209" y="564"/>
                  </a:lnTo>
                  <a:lnTo>
                    <a:pt x="1209" y="562"/>
                  </a:lnTo>
                  <a:lnTo>
                    <a:pt x="1206" y="562"/>
                  </a:lnTo>
                  <a:lnTo>
                    <a:pt x="1206" y="560"/>
                  </a:lnTo>
                  <a:lnTo>
                    <a:pt x="1203" y="560"/>
                  </a:lnTo>
                  <a:lnTo>
                    <a:pt x="1203" y="558"/>
                  </a:lnTo>
                  <a:lnTo>
                    <a:pt x="1200" y="558"/>
                  </a:lnTo>
                  <a:lnTo>
                    <a:pt x="1200" y="556"/>
                  </a:lnTo>
                  <a:lnTo>
                    <a:pt x="1194" y="556"/>
                  </a:lnTo>
                  <a:lnTo>
                    <a:pt x="1194" y="555"/>
                  </a:lnTo>
                  <a:lnTo>
                    <a:pt x="1191" y="555"/>
                  </a:lnTo>
                  <a:lnTo>
                    <a:pt x="1191" y="552"/>
                  </a:lnTo>
                  <a:lnTo>
                    <a:pt x="1188" y="552"/>
                  </a:lnTo>
                  <a:lnTo>
                    <a:pt x="1188" y="550"/>
                  </a:lnTo>
                  <a:lnTo>
                    <a:pt x="1186" y="550"/>
                  </a:lnTo>
                  <a:lnTo>
                    <a:pt x="1186" y="548"/>
                  </a:lnTo>
                  <a:lnTo>
                    <a:pt x="1182" y="548"/>
                  </a:lnTo>
                  <a:lnTo>
                    <a:pt x="1182" y="547"/>
                  </a:lnTo>
                  <a:lnTo>
                    <a:pt x="1178" y="547"/>
                  </a:lnTo>
                  <a:lnTo>
                    <a:pt x="1178" y="544"/>
                  </a:lnTo>
                  <a:lnTo>
                    <a:pt x="1175" y="544"/>
                  </a:lnTo>
                  <a:lnTo>
                    <a:pt x="1175" y="542"/>
                  </a:lnTo>
                  <a:lnTo>
                    <a:pt x="1171" y="542"/>
                  </a:lnTo>
                  <a:lnTo>
                    <a:pt x="1171" y="541"/>
                  </a:lnTo>
                  <a:lnTo>
                    <a:pt x="1168" y="541"/>
                  </a:lnTo>
                  <a:lnTo>
                    <a:pt x="1168" y="539"/>
                  </a:lnTo>
                  <a:lnTo>
                    <a:pt x="1164" y="539"/>
                  </a:lnTo>
                  <a:lnTo>
                    <a:pt x="1164" y="536"/>
                  </a:lnTo>
                  <a:lnTo>
                    <a:pt x="1161" y="536"/>
                  </a:lnTo>
                  <a:lnTo>
                    <a:pt x="1161" y="535"/>
                  </a:lnTo>
                  <a:lnTo>
                    <a:pt x="1155" y="535"/>
                  </a:lnTo>
                  <a:lnTo>
                    <a:pt x="1155" y="533"/>
                  </a:lnTo>
                  <a:lnTo>
                    <a:pt x="1153" y="533"/>
                  </a:lnTo>
                  <a:lnTo>
                    <a:pt x="1153" y="531"/>
                  </a:lnTo>
                  <a:lnTo>
                    <a:pt x="1150" y="531"/>
                  </a:lnTo>
                  <a:lnTo>
                    <a:pt x="1150" y="530"/>
                  </a:lnTo>
                  <a:lnTo>
                    <a:pt x="1146" y="530"/>
                  </a:lnTo>
                  <a:lnTo>
                    <a:pt x="1146" y="527"/>
                  </a:lnTo>
                  <a:lnTo>
                    <a:pt x="1143" y="527"/>
                  </a:lnTo>
                  <a:lnTo>
                    <a:pt x="1143" y="525"/>
                  </a:lnTo>
                  <a:lnTo>
                    <a:pt x="1139" y="525"/>
                  </a:lnTo>
                  <a:lnTo>
                    <a:pt x="1139" y="523"/>
                  </a:lnTo>
                  <a:lnTo>
                    <a:pt x="1136" y="523"/>
                  </a:lnTo>
                  <a:lnTo>
                    <a:pt x="1136" y="522"/>
                  </a:lnTo>
                  <a:lnTo>
                    <a:pt x="1132" y="522"/>
                  </a:lnTo>
                  <a:lnTo>
                    <a:pt x="1132" y="519"/>
                  </a:lnTo>
                  <a:lnTo>
                    <a:pt x="1129" y="519"/>
                  </a:lnTo>
                  <a:lnTo>
                    <a:pt x="1129" y="517"/>
                  </a:lnTo>
                  <a:lnTo>
                    <a:pt x="1126" y="517"/>
                  </a:lnTo>
                  <a:lnTo>
                    <a:pt x="1126" y="516"/>
                  </a:lnTo>
                  <a:lnTo>
                    <a:pt x="1121" y="516"/>
                  </a:lnTo>
                  <a:lnTo>
                    <a:pt x="1121" y="514"/>
                  </a:lnTo>
                  <a:lnTo>
                    <a:pt x="1118" y="514"/>
                  </a:lnTo>
                  <a:lnTo>
                    <a:pt x="1118" y="511"/>
                  </a:lnTo>
                  <a:lnTo>
                    <a:pt x="1114" y="511"/>
                  </a:lnTo>
                  <a:lnTo>
                    <a:pt x="1114" y="510"/>
                  </a:lnTo>
                  <a:lnTo>
                    <a:pt x="1111" y="510"/>
                  </a:lnTo>
                  <a:lnTo>
                    <a:pt x="1111" y="508"/>
                  </a:lnTo>
                  <a:lnTo>
                    <a:pt x="1107" y="508"/>
                  </a:lnTo>
                  <a:lnTo>
                    <a:pt x="1107" y="507"/>
                  </a:lnTo>
                  <a:lnTo>
                    <a:pt x="1104" y="507"/>
                  </a:lnTo>
                  <a:lnTo>
                    <a:pt x="1104" y="503"/>
                  </a:lnTo>
                  <a:lnTo>
                    <a:pt x="1103" y="503"/>
                  </a:lnTo>
                  <a:lnTo>
                    <a:pt x="1103" y="502"/>
                  </a:lnTo>
                  <a:lnTo>
                    <a:pt x="1099" y="502"/>
                  </a:lnTo>
                  <a:lnTo>
                    <a:pt x="1099" y="500"/>
                  </a:lnTo>
                  <a:lnTo>
                    <a:pt x="1095" y="500"/>
                  </a:lnTo>
                  <a:lnTo>
                    <a:pt x="1095" y="498"/>
                  </a:lnTo>
                  <a:lnTo>
                    <a:pt x="1090" y="498"/>
                  </a:lnTo>
                  <a:lnTo>
                    <a:pt x="1090" y="497"/>
                  </a:lnTo>
                  <a:lnTo>
                    <a:pt x="1086" y="497"/>
                  </a:lnTo>
                  <a:lnTo>
                    <a:pt x="1086" y="494"/>
                  </a:lnTo>
                  <a:lnTo>
                    <a:pt x="1085" y="494"/>
                  </a:lnTo>
                  <a:lnTo>
                    <a:pt x="1085" y="492"/>
                  </a:lnTo>
                  <a:lnTo>
                    <a:pt x="1081" y="492"/>
                  </a:lnTo>
                  <a:lnTo>
                    <a:pt x="1081" y="491"/>
                  </a:lnTo>
                  <a:lnTo>
                    <a:pt x="1078" y="491"/>
                  </a:lnTo>
                  <a:lnTo>
                    <a:pt x="1078" y="489"/>
                  </a:lnTo>
                  <a:lnTo>
                    <a:pt x="1072" y="489"/>
                  </a:lnTo>
                  <a:lnTo>
                    <a:pt x="1072" y="486"/>
                  </a:lnTo>
                  <a:lnTo>
                    <a:pt x="1070" y="486"/>
                  </a:lnTo>
                  <a:lnTo>
                    <a:pt x="1070" y="485"/>
                  </a:lnTo>
                  <a:lnTo>
                    <a:pt x="1067" y="485"/>
                  </a:lnTo>
                  <a:lnTo>
                    <a:pt x="1067" y="483"/>
                  </a:lnTo>
                  <a:lnTo>
                    <a:pt x="1063" y="483"/>
                  </a:lnTo>
                  <a:lnTo>
                    <a:pt x="1063" y="481"/>
                  </a:lnTo>
                  <a:lnTo>
                    <a:pt x="1059" y="481"/>
                  </a:lnTo>
                  <a:lnTo>
                    <a:pt x="1059" y="479"/>
                  </a:lnTo>
                  <a:lnTo>
                    <a:pt x="1056" y="479"/>
                  </a:lnTo>
                  <a:lnTo>
                    <a:pt x="1056" y="477"/>
                  </a:lnTo>
                  <a:lnTo>
                    <a:pt x="1050" y="477"/>
                  </a:lnTo>
                  <a:lnTo>
                    <a:pt x="1050" y="475"/>
                  </a:lnTo>
                  <a:lnTo>
                    <a:pt x="1049" y="475"/>
                  </a:lnTo>
                  <a:lnTo>
                    <a:pt x="1049" y="474"/>
                  </a:lnTo>
                  <a:lnTo>
                    <a:pt x="1046" y="474"/>
                  </a:lnTo>
                  <a:lnTo>
                    <a:pt x="1046" y="471"/>
                  </a:lnTo>
                  <a:lnTo>
                    <a:pt x="1042" y="471"/>
                  </a:lnTo>
                  <a:lnTo>
                    <a:pt x="1042" y="469"/>
                  </a:lnTo>
                  <a:lnTo>
                    <a:pt x="1038" y="469"/>
                  </a:lnTo>
                  <a:lnTo>
                    <a:pt x="1038" y="467"/>
                  </a:lnTo>
                  <a:lnTo>
                    <a:pt x="1036" y="467"/>
                  </a:lnTo>
                  <a:lnTo>
                    <a:pt x="1036" y="466"/>
                  </a:lnTo>
                  <a:lnTo>
                    <a:pt x="1031" y="466"/>
                  </a:lnTo>
                  <a:lnTo>
                    <a:pt x="1031" y="463"/>
                  </a:lnTo>
                  <a:lnTo>
                    <a:pt x="1028" y="463"/>
                  </a:lnTo>
                  <a:lnTo>
                    <a:pt x="1028" y="461"/>
                  </a:lnTo>
                  <a:lnTo>
                    <a:pt x="1024" y="461"/>
                  </a:lnTo>
                  <a:lnTo>
                    <a:pt x="1024" y="460"/>
                  </a:lnTo>
                  <a:lnTo>
                    <a:pt x="1021" y="460"/>
                  </a:lnTo>
                  <a:lnTo>
                    <a:pt x="1021" y="458"/>
                  </a:lnTo>
                  <a:lnTo>
                    <a:pt x="1017" y="458"/>
                  </a:lnTo>
                  <a:lnTo>
                    <a:pt x="1017" y="455"/>
                  </a:lnTo>
                  <a:lnTo>
                    <a:pt x="1014" y="455"/>
                  </a:lnTo>
                  <a:lnTo>
                    <a:pt x="1014" y="454"/>
                  </a:lnTo>
                  <a:lnTo>
                    <a:pt x="1010" y="454"/>
                  </a:lnTo>
                  <a:lnTo>
                    <a:pt x="1010" y="452"/>
                  </a:lnTo>
                  <a:lnTo>
                    <a:pt x="1007" y="452"/>
                  </a:lnTo>
                  <a:lnTo>
                    <a:pt x="1007" y="450"/>
                  </a:lnTo>
                  <a:lnTo>
                    <a:pt x="1002" y="450"/>
                  </a:lnTo>
                  <a:lnTo>
                    <a:pt x="1002" y="449"/>
                  </a:lnTo>
                  <a:lnTo>
                    <a:pt x="999" y="449"/>
                  </a:lnTo>
                  <a:lnTo>
                    <a:pt x="999" y="446"/>
                  </a:lnTo>
                  <a:lnTo>
                    <a:pt x="996" y="446"/>
                  </a:lnTo>
                  <a:lnTo>
                    <a:pt x="996" y="444"/>
                  </a:lnTo>
                  <a:lnTo>
                    <a:pt x="992" y="444"/>
                  </a:lnTo>
                  <a:lnTo>
                    <a:pt x="992" y="442"/>
                  </a:lnTo>
                  <a:lnTo>
                    <a:pt x="989" y="442"/>
                  </a:lnTo>
                  <a:lnTo>
                    <a:pt x="989" y="441"/>
                  </a:lnTo>
                  <a:lnTo>
                    <a:pt x="985" y="441"/>
                  </a:lnTo>
                  <a:lnTo>
                    <a:pt x="985" y="438"/>
                  </a:lnTo>
                  <a:lnTo>
                    <a:pt x="982" y="438"/>
                  </a:lnTo>
                  <a:lnTo>
                    <a:pt x="982" y="436"/>
                  </a:lnTo>
                  <a:lnTo>
                    <a:pt x="978" y="436"/>
                  </a:lnTo>
                  <a:lnTo>
                    <a:pt x="978" y="435"/>
                  </a:lnTo>
                  <a:lnTo>
                    <a:pt x="975" y="435"/>
                  </a:lnTo>
                  <a:lnTo>
                    <a:pt x="975" y="433"/>
                  </a:lnTo>
                  <a:lnTo>
                    <a:pt x="972" y="433"/>
                  </a:lnTo>
                  <a:lnTo>
                    <a:pt x="972" y="430"/>
                  </a:lnTo>
                  <a:lnTo>
                    <a:pt x="967" y="430"/>
                  </a:lnTo>
                  <a:lnTo>
                    <a:pt x="967" y="429"/>
                  </a:lnTo>
                  <a:lnTo>
                    <a:pt x="964" y="429"/>
                  </a:lnTo>
                  <a:lnTo>
                    <a:pt x="964" y="427"/>
                  </a:lnTo>
                  <a:lnTo>
                    <a:pt x="960" y="427"/>
                  </a:lnTo>
                  <a:lnTo>
                    <a:pt x="960" y="426"/>
                  </a:lnTo>
                  <a:lnTo>
                    <a:pt x="957" y="426"/>
                  </a:lnTo>
                  <a:lnTo>
                    <a:pt x="957" y="422"/>
                  </a:lnTo>
                  <a:lnTo>
                    <a:pt x="953" y="422"/>
                  </a:lnTo>
                  <a:lnTo>
                    <a:pt x="953" y="421"/>
                  </a:lnTo>
                  <a:lnTo>
                    <a:pt x="950" y="421"/>
                  </a:lnTo>
                  <a:lnTo>
                    <a:pt x="950" y="419"/>
                  </a:lnTo>
                  <a:lnTo>
                    <a:pt x="947" y="419"/>
                  </a:lnTo>
                  <a:lnTo>
                    <a:pt x="947" y="418"/>
                  </a:lnTo>
                  <a:lnTo>
                    <a:pt x="943" y="418"/>
                  </a:lnTo>
                  <a:lnTo>
                    <a:pt x="943" y="416"/>
                  </a:lnTo>
                  <a:lnTo>
                    <a:pt x="940" y="416"/>
                  </a:lnTo>
                  <a:lnTo>
                    <a:pt x="940" y="413"/>
                  </a:lnTo>
                  <a:lnTo>
                    <a:pt x="935" y="413"/>
                  </a:lnTo>
                  <a:lnTo>
                    <a:pt x="935" y="411"/>
                  </a:lnTo>
                  <a:lnTo>
                    <a:pt x="934" y="411"/>
                  </a:lnTo>
                  <a:lnTo>
                    <a:pt x="934" y="410"/>
                  </a:lnTo>
                  <a:lnTo>
                    <a:pt x="928" y="410"/>
                  </a:lnTo>
                  <a:lnTo>
                    <a:pt x="928" y="408"/>
                  </a:lnTo>
                  <a:lnTo>
                    <a:pt x="925" y="408"/>
                  </a:lnTo>
                  <a:lnTo>
                    <a:pt x="925" y="405"/>
                  </a:lnTo>
                  <a:lnTo>
                    <a:pt x="923" y="405"/>
                  </a:lnTo>
                  <a:lnTo>
                    <a:pt x="923" y="404"/>
                  </a:lnTo>
                  <a:lnTo>
                    <a:pt x="919" y="404"/>
                  </a:lnTo>
                  <a:lnTo>
                    <a:pt x="919" y="402"/>
                  </a:lnTo>
                  <a:lnTo>
                    <a:pt x="916" y="402"/>
                  </a:lnTo>
                  <a:lnTo>
                    <a:pt x="916" y="400"/>
                  </a:lnTo>
                  <a:lnTo>
                    <a:pt x="911" y="400"/>
                  </a:lnTo>
                  <a:lnTo>
                    <a:pt x="911" y="398"/>
                  </a:lnTo>
                  <a:lnTo>
                    <a:pt x="909" y="398"/>
                  </a:lnTo>
                  <a:lnTo>
                    <a:pt x="909" y="396"/>
                  </a:lnTo>
                  <a:lnTo>
                    <a:pt x="905" y="396"/>
                  </a:lnTo>
                  <a:lnTo>
                    <a:pt x="905" y="394"/>
                  </a:lnTo>
                  <a:lnTo>
                    <a:pt x="902" y="394"/>
                  </a:lnTo>
                  <a:lnTo>
                    <a:pt x="902" y="393"/>
                  </a:lnTo>
                  <a:lnTo>
                    <a:pt x="899" y="393"/>
                  </a:lnTo>
                  <a:lnTo>
                    <a:pt x="899" y="390"/>
                  </a:lnTo>
                  <a:lnTo>
                    <a:pt x="895" y="390"/>
                  </a:lnTo>
                  <a:lnTo>
                    <a:pt x="895" y="388"/>
                  </a:lnTo>
                  <a:lnTo>
                    <a:pt x="892" y="388"/>
                  </a:lnTo>
                  <a:lnTo>
                    <a:pt x="892" y="386"/>
                  </a:lnTo>
                  <a:lnTo>
                    <a:pt x="887" y="386"/>
                  </a:lnTo>
                  <a:lnTo>
                    <a:pt x="887" y="385"/>
                  </a:lnTo>
                  <a:lnTo>
                    <a:pt x="884" y="385"/>
                  </a:lnTo>
                  <a:lnTo>
                    <a:pt x="884" y="382"/>
                  </a:lnTo>
                  <a:lnTo>
                    <a:pt x="880" y="382"/>
                  </a:lnTo>
                  <a:lnTo>
                    <a:pt x="880" y="380"/>
                  </a:lnTo>
                  <a:lnTo>
                    <a:pt x="877" y="380"/>
                  </a:lnTo>
                  <a:lnTo>
                    <a:pt x="877" y="379"/>
                  </a:lnTo>
                  <a:lnTo>
                    <a:pt x="874" y="379"/>
                  </a:lnTo>
                  <a:lnTo>
                    <a:pt x="874" y="377"/>
                  </a:lnTo>
                  <a:lnTo>
                    <a:pt x="870" y="377"/>
                  </a:lnTo>
                  <a:lnTo>
                    <a:pt x="870" y="374"/>
                  </a:lnTo>
                  <a:lnTo>
                    <a:pt x="867" y="374"/>
                  </a:lnTo>
                  <a:lnTo>
                    <a:pt x="867" y="373"/>
                  </a:lnTo>
                  <a:lnTo>
                    <a:pt x="863" y="373"/>
                  </a:lnTo>
                  <a:lnTo>
                    <a:pt x="863" y="371"/>
                  </a:lnTo>
                  <a:lnTo>
                    <a:pt x="860" y="371"/>
                  </a:lnTo>
                  <a:lnTo>
                    <a:pt x="860" y="369"/>
                  </a:lnTo>
                  <a:lnTo>
                    <a:pt x="856" y="369"/>
                  </a:lnTo>
                  <a:lnTo>
                    <a:pt x="856" y="368"/>
                  </a:lnTo>
                  <a:lnTo>
                    <a:pt x="852" y="368"/>
                  </a:lnTo>
                  <a:lnTo>
                    <a:pt x="852" y="365"/>
                  </a:lnTo>
                  <a:lnTo>
                    <a:pt x="848" y="365"/>
                  </a:lnTo>
                  <a:lnTo>
                    <a:pt x="848" y="363"/>
                  </a:lnTo>
                  <a:lnTo>
                    <a:pt x="845" y="363"/>
                  </a:lnTo>
                  <a:lnTo>
                    <a:pt x="845" y="361"/>
                  </a:lnTo>
                  <a:lnTo>
                    <a:pt x="842" y="361"/>
                  </a:lnTo>
                  <a:lnTo>
                    <a:pt x="842" y="360"/>
                  </a:lnTo>
                  <a:lnTo>
                    <a:pt x="838" y="360"/>
                  </a:lnTo>
                  <a:lnTo>
                    <a:pt x="838" y="357"/>
                  </a:lnTo>
                  <a:lnTo>
                    <a:pt x="835" y="357"/>
                  </a:lnTo>
                  <a:lnTo>
                    <a:pt x="835" y="356"/>
                  </a:lnTo>
                  <a:lnTo>
                    <a:pt x="831" y="356"/>
                  </a:lnTo>
                  <a:lnTo>
                    <a:pt x="831" y="354"/>
                  </a:lnTo>
                  <a:lnTo>
                    <a:pt x="828" y="354"/>
                  </a:lnTo>
                  <a:lnTo>
                    <a:pt x="828" y="352"/>
                  </a:lnTo>
                  <a:lnTo>
                    <a:pt x="824" y="352"/>
                  </a:lnTo>
                  <a:lnTo>
                    <a:pt x="824" y="349"/>
                  </a:lnTo>
                  <a:lnTo>
                    <a:pt x="820" y="349"/>
                  </a:lnTo>
                  <a:lnTo>
                    <a:pt x="820" y="348"/>
                  </a:lnTo>
                  <a:lnTo>
                    <a:pt x="816" y="348"/>
                  </a:lnTo>
                  <a:lnTo>
                    <a:pt x="816" y="346"/>
                  </a:lnTo>
                  <a:lnTo>
                    <a:pt x="813" y="346"/>
                  </a:lnTo>
                  <a:lnTo>
                    <a:pt x="813" y="345"/>
                  </a:lnTo>
                  <a:lnTo>
                    <a:pt x="810" y="345"/>
                  </a:lnTo>
                  <a:lnTo>
                    <a:pt x="810" y="342"/>
                  </a:lnTo>
                  <a:lnTo>
                    <a:pt x="806" y="342"/>
                  </a:lnTo>
                  <a:lnTo>
                    <a:pt x="806" y="340"/>
                  </a:lnTo>
                  <a:lnTo>
                    <a:pt x="803" y="340"/>
                  </a:lnTo>
                  <a:lnTo>
                    <a:pt x="803" y="338"/>
                  </a:lnTo>
                  <a:lnTo>
                    <a:pt x="799" y="338"/>
                  </a:lnTo>
                  <a:lnTo>
                    <a:pt x="799" y="337"/>
                  </a:lnTo>
                  <a:lnTo>
                    <a:pt x="796" y="337"/>
                  </a:lnTo>
                  <a:lnTo>
                    <a:pt x="796" y="334"/>
                  </a:lnTo>
                  <a:lnTo>
                    <a:pt x="792" y="334"/>
                  </a:lnTo>
                  <a:lnTo>
                    <a:pt x="792" y="332"/>
                  </a:lnTo>
                  <a:lnTo>
                    <a:pt x="788" y="332"/>
                  </a:lnTo>
                  <a:lnTo>
                    <a:pt x="788" y="330"/>
                  </a:lnTo>
                  <a:lnTo>
                    <a:pt x="786" y="330"/>
                  </a:lnTo>
                  <a:lnTo>
                    <a:pt x="786" y="329"/>
                  </a:lnTo>
                  <a:lnTo>
                    <a:pt x="781" y="329"/>
                  </a:lnTo>
                  <a:lnTo>
                    <a:pt x="781" y="326"/>
                  </a:lnTo>
                  <a:lnTo>
                    <a:pt x="778" y="326"/>
                  </a:lnTo>
                  <a:lnTo>
                    <a:pt x="778" y="324"/>
                  </a:lnTo>
                  <a:lnTo>
                    <a:pt x="774" y="324"/>
                  </a:lnTo>
                  <a:lnTo>
                    <a:pt x="774" y="323"/>
                  </a:lnTo>
                  <a:lnTo>
                    <a:pt x="771" y="323"/>
                  </a:lnTo>
                  <a:lnTo>
                    <a:pt x="771" y="321"/>
                  </a:lnTo>
                  <a:lnTo>
                    <a:pt x="767" y="321"/>
                  </a:lnTo>
                  <a:lnTo>
                    <a:pt x="767" y="319"/>
                  </a:lnTo>
                  <a:lnTo>
                    <a:pt x="764" y="319"/>
                  </a:lnTo>
                  <a:lnTo>
                    <a:pt x="764" y="317"/>
                  </a:lnTo>
                  <a:lnTo>
                    <a:pt x="761" y="317"/>
                  </a:lnTo>
                  <a:lnTo>
                    <a:pt x="761" y="315"/>
                  </a:lnTo>
                  <a:lnTo>
                    <a:pt x="756" y="315"/>
                  </a:lnTo>
                  <a:lnTo>
                    <a:pt x="756" y="313"/>
                  </a:lnTo>
                  <a:lnTo>
                    <a:pt x="753" y="313"/>
                  </a:lnTo>
                  <a:lnTo>
                    <a:pt x="753" y="312"/>
                  </a:lnTo>
                  <a:lnTo>
                    <a:pt x="750" y="312"/>
                  </a:lnTo>
                  <a:lnTo>
                    <a:pt x="750" y="309"/>
                  </a:lnTo>
                  <a:lnTo>
                    <a:pt x="746" y="309"/>
                  </a:lnTo>
                  <a:lnTo>
                    <a:pt x="746" y="307"/>
                  </a:lnTo>
                  <a:lnTo>
                    <a:pt x="742" y="307"/>
                  </a:lnTo>
                  <a:lnTo>
                    <a:pt x="742" y="305"/>
                  </a:lnTo>
                  <a:lnTo>
                    <a:pt x="739" y="305"/>
                  </a:lnTo>
                  <a:lnTo>
                    <a:pt x="739" y="304"/>
                  </a:lnTo>
                  <a:lnTo>
                    <a:pt x="735" y="304"/>
                  </a:lnTo>
                  <a:lnTo>
                    <a:pt x="735" y="301"/>
                  </a:lnTo>
                  <a:lnTo>
                    <a:pt x="732" y="301"/>
                  </a:lnTo>
                  <a:lnTo>
                    <a:pt x="732" y="299"/>
                  </a:lnTo>
                  <a:lnTo>
                    <a:pt x="729" y="299"/>
                  </a:lnTo>
                  <a:lnTo>
                    <a:pt x="729" y="298"/>
                  </a:lnTo>
                  <a:lnTo>
                    <a:pt x="724" y="298"/>
                  </a:lnTo>
                  <a:lnTo>
                    <a:pt x="724" y="296"/>
                  </a:lnTo>
                  <a:lnTo>
                    <a:pt x="721" y="296"/>
                  </a:lnTo>
                  <a:lnTo>
                    <a:pt x="721" y="293"/>
                  </a:lnTo>
                  <a:lnTo>
                    <a:pt x="718" y="293"/>
                  </a:lnTo>
                  <a:lnTo>
                    <a:pt x="718" y="292"/>
                  </a:lnTo>
                  <a:lnTo>
                    <a:pt x="714" y="292"/>
                  </a:lnTo>
                  <a:lnTo>
                    <a:pt x="714" y="290"/>
                  </a:lnTo>
                  <a:lnTo>
                    <a:pt x="710" y="290"/>
                  </a:lnTo>
                  <a:lnTo>
                    <a:pt x="710" y="289"/>
                  </a:lnTo>
                  <a:lnTo>
                    <a:pt x="707" y="289"/>
                  </a:lnTo>
                  <a:lnTo>
                    <a:pt x="707" y="287"/>
                  </a:lnTo>
                  <a:lnTo>
                    <a:pt x="704" y="287"/>
                  </a:lnTo>
                  <a:lnTo>
                    <a:pt x="704" y="284"/>
                  </a:lnTo>
                  <a:lnTo>
                    <a:pt x="698" y="284"/>
                  </a:lnTo>
                  <a:lnTo>
                    <a:pt x="698" y="282"/>
                  </a:lnTo>
                  <a:lnTo>
                    <a:pt x="697" y="282"/>
                  </a:lnTo>
                  <a:lnTo>
                    <a:pt x="697" y="281"/>
                  </a:lnTo>
                  <a:lnTo>
                    <a:pt x="693" y="281"/>
                  </a:lnTo>
                  <a:lnTo>
                    <a:pt x="693" y="279"/>
                  </a:lnTo>
                  <a:lnTo>
                    <a:pt x="689" y="279"/>
                  </a:lnTo>
                  <a:lnTo>
                    <a:pt x="689" y="276"/>
                  </a:lnTo>
                  <a:lnTo>
                    <a:pt x="685" y="276"/>
                  </a:lnTo>
                  <a:lnTo>
                    <a:pt x="685" y="275"/>
                  </a:lnTo>
                  <a:lnTo>
                    <a:pt x="682" y="275"/>
                  </a:lnTo>
                  <a:lnTo>
                    <a:pt x="682" y="272"/>
                  </a:lnTo>
                  <a:lnTo>
                    <a:pt x="678" y="272"/>
                  </a:lnTo>
                  <a:lnTo>
                    <a:pt x="678" y="271"/>
                  </a:lnTo>
                  <a:lnTo>
                    <a:pt x="675" y="271"/>
                  </a:lnTo>
                  <a:lnTo>
                    <a:pt x="675" y="268"/>
                  </a:lnTo>
                  <a:lnTo>
                    <a:pt x="672" y="268"/>
                  </a:lnTo>
                  <a:lnTo>
                    <a:pt x="672" y="267"/>
                  </a:lnTo>
                  <a:lnTo>
                    <a:pt x="666" y="267"/>
                  </a:lnTo>
                  <a:lnTo>
                    <a:pt x="666" y="265"/>
                  </a:lnTo>
                  <a:lnTo>
                    <a:pt x="662" y="265"/>
                  </a:lnTo>
                  <a:lnTo>
                    <a:pt x="662" y="264"/>
                  </a:lnTo>
                  <a:lnTo>
                    <a:pt x="661" y="264"/>
                  </a:lnTo>
                  <a:lnTo>
                    <a:pt x="661" y="261"/>
                  </a:lnTo>
                  <a:lnTo>
                    <a:pt x="656" y="261"/>
                  </a:lnTo>
                  <a:lnTo>
                    <a:pt x="656" y="259"/>
                  </a:lnTo>
                  <a:lnTo>
                    <a:pt x="652" y="259"/>
                  </a:lnTo>
                  <a:lnTo>
                    <a:pt x="652" y="257"/>
                  </a:lnTo>
                  <a:lnTo>
                    <a:pt x="649" y="257"/>
                  </a:lnTo>
                  <a:lnTo>
                    <a:pt x="649" y="256"/>
                  </a:lnTo>
                  <a:lnTo>
                    <a:pt x="645" y="256"/>
                  </a:lnTo>
                  <a:lnTo>
                    <a:pt x="645" y="253"/>
                  </a:lnTo>
                  <a:lnTo>
                    <a:pt x="642" y="253"/>
                  </a:lnTo>
                  <a:lnTo>
                    <a:pt x="642" y="251"/>
                  </a:lnTo>
                  <a:lnTo>
                    <a:pt x="637" y="251"/>
                  </a:lnTo>
                  <a:lnTo>
                    <a:pt x="637" y="249"/>
                  </a:lnTo>
                  <a:lnTo>
                    <a:pt x="635" y="249"/>
                  </a:lnTo>
                  <a:lnTo>
                    <a:pt x="635" y="248"/>
                  </a:lnTo>
                  <a:lnTo>
                    <a:pt x="632" y="248"/>
                  </a:lnTo>
                  <a:lnTo>
                    <a:pt x="632" y="245"/>
                  </a:lnTo>
                  <a:lnTo>
                    <a:pt x="627" y="245"/>
                  </a:lnTo>
                  <a:lnTo>
                    <a:pt x="627" y="243"/>
                  </a:lnTo>
                  <a:lnTo>
                    <a:pt x="624" y="243"/>
                  </a:lnTo>
                  <a:lnTo>
                    <a:pt x="624" y="242"/>
                  </a:lnTo>
                  <a:lnTo>
                    <a:pt x="620" y="242"/>
                  </a:lnTo>
                  <a:lnTo>
                    <a:pt x="620" y="240"/>
                  </a:lnTo>
                  <a:lnTo>
                    <a:pt x="617" y="240"/>
                  </a:lnTo>
                  <a:lnTo>
                    <a:pt x="617" y="237"/>
                  </a:lnTo>
                  <a:lnTo>
                    <a:pt x="613" y="237"/>
                  </a:lnTo>
                  <a:lnTo>
                    <a:pt x="613" y="236"/>
                  </a:lnTo>
                  <a:lnTo>
                    <a:pt x="608" y="236"/>
                  </a:lnTo>
                  <a:lnTo>
                    <a:pt x="608" y="234"/>
                  </a:lnTo>
                  <a:lnTo>
                    <a:pt x="605" y="234"/>
                  </a:lnTo>
                  <a:lnTo>
                    <a:pt x="605" y="232"/>
                  </a:lnTo>
                  <a:lnTo>
                    <a:pt x="601" y="232"/>
                  </a:lnTo>
                  <a:lnTo>
                    <a:pt x="601" y="231"/>
                  </a:lnTo>
                  <a:lnTo>
                    <a:pt x="597" y="231"/>
                  </a:lnTo>
                  <a:lnTo>
                    <a:pt x="597" y="228"/>
                  </a:lnTo>
                  <a:lnTo>
                    <a:pt x="594" y="228"/>
                  </a:lnTo>
                  <a:lnTo>
                    <a:pt x="594" y="226"/>
                  </a:lnTo>
                  <a:lnTo>
                    <a:pt x="591" y="226"/>
                  </a:lnTo>
                  <a:lnTo>
                    <a:pt x="591" y="224"/>
                  </a:lnTo>
                  <a:lnTo>
                    <a:pt x="586" y="224"/>
                  </a:lnTo>
                  <a:lnTo>
                    <a:pt x="586" y="223"/>
                  </a:lnTo>
                  <a:lnTo>
                    <a:pt x="583" y="223"/>
                  </a:lnTo>
                  <a:lnTo>
                    <a:pt x="583" y="220"/>
                  </a:lnTo>
                  <a:lnTo>
                    <a:pt x="579" y="220"/>
                  </a:lnTo>
                  <a:lnTo>
                    <a:pt x="579" y="218"/>
                  </a:lnTo>
                  <a:lnTo>
                    <a:pt x="576" y="218"/>
                  </a:lnTo>
                  <a:lnTo>
                    <a:pt x="576" y="217"/>
                  </a:lnTo>
                  <a:lnTo>
                    <a:pt x="572" y="217"/>
                  </a:lnTo>
                  <a:lnTo>
                    <a:pt x="572" y="215"/>
                  </a:lnTo>
                  <a:lnTo>
                    <a:pt x="568" y="215"/>
                  </a:lnTo>
                  <a:lnTo>
                    <a:pt x="568" y="212"/>
                  </a:lnTo>
                  <a:lnTo>
                    <a:pt x="565" y="212"/>
                  </a:lnTo>
                  <a:lnTo>
                    <a:pt x="565" y="211"/>
                  </a:lnTo>
                  <a:lnTo>
                    <a:pt x="562" y="211"/>
                  </a:lnTo>
                  <a:lnTo>
                    <a:pt x="562" y="209"/>
                  </a:lnTo>
                  <a:lnTo>
                    <a:pt x="559" y="209"/>
                  </a:lnTo>
                  <a:lnTo>
                    <a:pt x="559" y="208"/>
                  </a:lnTo>
                  <a:lnTo>
                    <a:pt x="553" y="208"/>
                  </a:lnTo>
                  <a:lnTo>
                    <a:pt x="553" y="206"/>
                  </a:lnTo>
                  <a:lnTo>
                    <a:pt x="549" y="206"/>
                  </a:lnTo>
                  <a:lnTo>
                    <a:pt x="549" y="203"/>
                  </a:lnTo>
                  <a:lnTo>
                    <a:pt x="546" y="203"/>
                  </a:lnTo>
                  <a:lnTo>
                    <a:pt x="546" y="201"/>
                  </a:lnTo>
                  <a:lnTo>
                    <a:pt x="543" y="201"/>
                  </a:lnTo>
                  <a:lnTo>
                    <a:pt x="543" y="200"/>
                  </a:lnTo>
                  <a:lnTo>
                    <a:pt x="539" y="200"/>
                  </a:lnTo>
                  <a:lnTo>
                    <a:pt x="539" y="198"/>
                  </a:lnTo>
                  <a:lnTo>
                    <a:pt x="535" y="198"/>
                  </a:lnTo>
                  <a:lnTo>
                    <a:pt x="535" y="195"/>
                  </a:lnTo>
                  <a:lnTo>
                    <a:pt x="531" y="195"/>
                  </a:lnTo>
                  <a:lnTo>
                    <a:pt x="531" y="194"/>
                  </a:lnTo>
                  <a:lnTo>
                    <a:pt x="527" y="194"/>
                  </a:lnTo>
                  <a:lnTo>
                    <a:pt x="527" y="192"/>
                  </a:lnTo>
                  <a:lnTo>
                    <a:pt x="522" y="192"/>
                  </a:lnTo>
                  <a:lnTo>
                    <a:pt x="522" y="190"/>
                  </a:lnTo>
                  <a:lnTo>
                    <a:pt x="519" y="190"/>
                  </a:lnTo>
                  <a:lnTo>
                    <a:pt x="519" y="187"/>
                  </a:lnTo>
                  <a:lnTo>
                    <a:pt x="516" y="187"/>
                  </a:lnTo>
                  <a:lnTo>
                    <a:pt x="516" y="186"/>
                  </a:lnTo>
                  <a:lnTo>
                    <a:pt x="512" y="186"/>
                  </a:lnTo>
                  <a:lnTo>
                    <a:pt x="512" y="184"/>
                  </a:lnTo>
                  <a:lnTo>
                    <a:pt x="508" y="184"/>
                  </a:lnTo>
                  <a:lnTo>
                    <a:pt x="508" y="183"/>
                  </a:lnTo>
                  <a:lnTo>
                    <a:pt x="505" y="183"/>
                  </a:lnTo>
                  <a:lnTo>
                    <a:pt x="505" y="180"/>
                  </a:lnTo>
                  <a:lnTo>
                    <a:pt x="502" y="180"/>
                  </a:lnTo>
                  <a:lnTo>
                    <a:pt x="502" y="178"/>
                  </a:lnTo>
                  <a:lnTo>
                    <a:pt x="496" y="178"/>
                  </a:lnTo>
                  <a:lnTo>
                    <a:pt x="496" y="176"/>
                  </a:lnTo>
                  <a:lnTo>
                    <a:pt x="492" y="176"/>
                  </a:lnTo>
                  <a:lnTo>
                    <a:pt x="492" y="175"/>
                  </a:lnTo>
                  <a:lnTo>
                    <a:pt x="489" y="175"/>
                  </a:lnTo>
                  <a:lnTo>
                    <a:pt x="489" y="172"/>
                  </a:lnTo>
                  <a:lnTo>
                    <a:pt x="484" y="172"/>
                  </a:lnTo>
                  <a:lnTo>
                    <a:pt x="484" y="170"/>
                  </a:lnTo>
                  <a:lnTo>
                    <a:pt x="482" y="170"/>
                  </a:lnTo>
                  <a:lnTo>
                    <a:pt x="482" y="168"/>
                  </a:lnTo>
                  <a:lnTo>
                    <a:pt x="476" y="168"/>
                  </a:lnTo>
                  <a:lnTo>
                    <a:pt x="476" y="167"/>
                  </a:lnTo>
                  <a:lnTo>
                    <a:pt x="473" y="167"/>
                  </a:lnTo>
                  <a:lnTo>
                    <a:pt x="473" y="164"/>
                  </a:lnTo>
                  <a:lnTo>
                    <a:pt x="470" y="164"/>
                  </a:lnTo>
                  <a:lnTo>
                    <a:pt x="470" y="162"/>
                  </a:lnTo>
                  <a:lnTo>
                    <a:pt x="464" y="162"/>
                  </a:lnTo>
                  <a:lnTo>
                    <a:pt x="464" y="161"/>
                  </a:lnTo>
                  <a:lnTo>
                    <a:pt x="460" y="161"/>
                  </a:lnTo>
                  <a:lnTo>
                    <a:pt x="460" y="159"/>
                  </a:lnTo>
                  <a:lnTo>
                    <a:pt x="457" y="159"/>
                  </a:lnTo>
                  <a:lnTo>
                    <a:pt x="457" y="156"/>
                  </a:lnTo>
                  <a:lnTo>
                    <a:pt x="454" y="156"/>
                  </a:lnTo>
                  <a:lnTo>
                    <a:pt x="454" y="155"/>
                  </a:lnTo>
                  <a:lnTo>
                    <a:pt x="450" y="155"/>
                  </a:lnTo>
                  <a:lnTo>
                    <a:pt x="450" y="153"/>
                  </a:lnTo>
                  <a:lnTo>
                    <a:pt x="445" y="153"/>
                  </a:lnTo>
                  <a:lnTo>
                    <a:pt x="445" y="151"/>
                  </a:lnTo>
                  <a:lnTo>
                    <a:pt x="441" y="151"/>
                  </a:lnTo>
                  <a:lnTo>
                    <a:pt x="441" y="150"/>
                  </a:lnTo>
                  <a:lnTo>
                    <a:pt x="438" y="150"/>
                  </a:lnTo>
                  <a:lnTo>
                    <a:pt x="438" y="147"/>
                  </a:lnTo>
                  <a:lnTo>
                    <a:pt x="434" y="147"/>
                  </a:lnTo>
                  <a:lnTo>
                    <a:pt x="434" y="145"/>
                  </a:lnTo>
                  <a:lnTo>
                    <a:pt x="431" y="145"/>
                  </a:lnTo>
                  <a:lnTo>
                    <a:pt x="431" y="143"/>
                  </a:lnTo>
                  <a:lnTo>
                    <a:pt x="425" y="143"/>
                  </a:lnTo>
                  <a:lnTo>
                    <a:pt x="425" y="142"/>
                  </a:lnTo>
                  <a:lnTo>
                    <a:pt x="422" y="142"/>
                  </a:lnTo>
                  <a:lnTo>
                    <a:pt x="422" y="139"/>
                  </a:lnTo>
                  <a:lnTo>
                    <a:pt x="416" y="139"/>
                  </a:lnTo>
                  <a:lnTo>
                    <a:pt x="416" y="138"/>
                  </a:lnTo>
                  <a:lnTo>
                    <a:pt x="413" y="138"/>
                  </a:lnTo>
                  <a:lnTo>
                    <a:pt x="413" y="136"/>
                  </a:lnTo>
                  <a:lnTo>
                    <a:pt x="409" y="136"/>
                  </a:lnTo>
                  <a:lnTo>
                    <a:pt x="409" y="134"/>
                  </a:lnTo>
                  <a:lnTo>
                    <a:pt x="403" y="134"/>
                  </a:lnTo>
                  <a:lnTo>
                    <a:pt x="403" y="131"/>
                  </a:lnTo>
                  <a:lnTo>
                    <a:pt x="400" y="131"/>
                  </a:lnTo>
                  <a:lnTo>
                    <a:pt x="400" y="130"/>
                  </a:lnTo>
                  <a:lnTo>
                    <a:pt x="398" y="130"/>
                  </a:lnTo>
                  <a:lnTo>
                    <a:pt x="398" y="128"/>
                  </a:lnTo>
                  <a:lnTo>
                    <a:pt x="392" y="128"/>
                  </a:lnTo>
                  <a:lnTo>
                    <a:pt x="392" y="127"/>
                  </a:lnTo>
                  <a:lnTo>
                    <a:pt x="389" y="127"/>
                  </a:lnTo>
                  <a:lnTo>
                    <a:pt x="389" y="124"/>
                  </a:lnTo>
                  <a:lnTo>
                    <a:pt x="384" y="124"/>
                  </a:lnTo>
                  <a:lnTo>
                    <a:pt x="384" y="122"/>
                  </a:lnTo>
                  <a:lnTo>
                    <a:pt x="379" y="122"/>
                  </a:lnTo>
                  <a:lnTo>
                    <a:pt x="379" y="120"/>
                  </a:lnTo>
                  <a:lnTo>
                    <a:pt x="376" y="120"/>
                  </a:lnTo>
                  <a:lnTo>
                    <a:pt x="376" y="119"/>
                  </a:lnTo>
                  <a:lnTo>
                    <a:pt x="370" y="119"/>
                  </a:lnTo>
                  <a:lnTo>
                    <a:pt x="370" y="117"/>
                  </a:lnTo>
                  <a:lnTo>
                    <a:pt x="367" y="117"/>
                  </a:lnTo>
                  <a:lnTo>
                    <a:pt x="367" y="114"/>
                  </a:lnTo>
                  <a:lnTo>
                    <a:pt x="361" y="114"/>
                  </a:lnTo>
                  <a:lnTo>
                    <a:pt x="361" y="113"/>
                  </a:lnTo>
                  <a:lnTo>
                    <a:pt x="358" y="113"/>
                  </a:lnTo>
                  <a:lnTo>
                    <a:pt x="358" y="111"/>
                  </a:lnTo>
                  <a:lnTo>
                    <a:pt x="354" y="111"/>
                  </a:lnTo>
                  <a:lnTo>
                    <a:pt x="354" y="109"/>
                  </a:lnTo>
                  <a:lnTo>
                    <a:pt x="349" y="109"/>
                  </a:lnTo>
                  <a:lnTo>
                    <a:pt x="349" y="106"/>
                  </a:lnTo>
                  <a:lnTo>
                    <a:pt x="344" y="106"/>
                  </a:lnTo>
                  <a:lnTo>
                    <a:pt x="344" y="105"/>
                  </a:lnTo>
                  <a:lnTo>
                    <a:pt x="341" y="105"/>
                  </a:lnTo>
                  <a:lnTo>
                    <a:pt x="341" y="103"/>
                  </a:lnTo>
                  <a:lnTo>
                    <a:pt x="335" y="103"/>
                  </a:lnTo>
                  <a:lnTo>
                    <a:pt x="335" y="102"/>
                  </a:lnTo>
                  <a:lnTo>
                    <a:pt x="332" y="102"/>
                  </a:lnTo>
                  <a:lnTo>
                    <a:pt x="332" y="99"/>
                  </a:lnTo>
                  <a:lnTo>
                    <a:pt x="326" y="99"/>
                  </a:lnTo>
                  <a:lnTo>
                    <a:pt x="326" y="97"/>
                  </a:lnTo>
                  <a:lnTo>
                    <a:pt x="320" y="97"/>
                  </a:lnTo>
                  <a:lnTo>
                    <a:pt x="320" y="95"/>
                  </a:lnTo>
                  <a:lnTo>
                    <a:pt x="317" y="95"/>
                  </a:lnTo>
                  <a:lnTo>
                    <a:pt x="317" y="94"/>
                  </a:lnTo>
                  <a:lnTo>
                    <a:pt x="312" y="94"/>
                  </a:lnTo>
                  <a:lnTo>
                    <a:pt x="312" y="91"/>
                  </a:lnTo>
                  <a:lnTo>
                    <a:pt x="309" y="91"/>
                  </a:lnTo>
                  <a:lnTo>
                    <a:pt x="309" y="89"/>
                  </a:lnTo>
                  <a:lnTo>
                    <a:pt x="303" y="89"/>
                  </a:lnTo>
                  <a:lnTo>
                    <a:pt x="303" y="87"/>
                  </a:lnTo>
                  <a:lnTo>
                    <a:pt x="297" y="87"/>
                  </a:lnTo>
                  <a:lnTo>
                    <a:pt x="297" y="86"/>
                  </a:lnTo>
                  <a:lnTo>
                    <a:pt x="293" y="86"/>
                  </a:lnTo>
                  <a:lnTo>
                    <a:pt x="293" y="83"/>
                  </a:lnTo>
                  <a:lnTo>
                    <a:pt x="288" y="83"/>
                  </a:lnTo>
                  <a:lnTo>
                    <a:pt x="288" y="81"/>
                  </a:lnTo>
                  <a:lnTo>
                    <a:pt x="284" y="81"/>
                  </a:lnTo>
                  <a:lnTo>
                    <a:pt x="284" y="80"/>
                  </a:lnTo>
                  <a:lnTo>
                    <a:pt x="278" y="80"/>
                  </a:lnTo>
                  <a:lnTo>
                    <a:pt x="278" y="78"/>
                  </a:lnTo>
                  <a:lnTo>
                    <a:pt x="273" y="78"/>
                  </a:lnTo>
                  <a:lnTo>
                    <a:pt x="273" y="75"/>
                  </a:lnTo>
                  <a:lnTo>
                    <a:pt x="268" y="75"/>
                  </a:lnTo>
                  <a:lnTo>
                    <a:pt x="268" y="74"/>
                  </a:lnTo>
                  <a:lnTo>
                    <a:pt x="262" y="74"/>
                  </a:lnTo>
                  <a:lnTo>
                    <a:pt x="262" y="72"/>
                  </a:lnTo>
                  <a:lnTo>
                    <a:pt x="256" y="72"/>
                  </a:lnTo>
                  <a:lnTo>
                    <a:pt x="256" y="71"/>
                  </a:lnTo>
                  <a:lnTo>
                    <a:pt x="253" y="71"/>
                  </a:lnTo>
                  <a:lnTo>
                    <a:pt x="253" y="69"/>
                  </a:lnTo>
                  <a:lnTo>
                    <a:pt x="248" y="69"/>
                  </a:lnTo>
                  <a:lnTo>
                    <a:pt x="248" y="66"/>
                  </a:lnTo>
                  <a:lnTo>
                    <a:pt x="243" y="66"/>
                  </a:lnTo>
                  <a:lnTo>
                    <a:pt x="243" y="64"/>
                  </a:lnTo>
                  <a:lnTo>
                    <a:pt x="238" y="64"/>
                  </a:lnTo>
                  <a:lnTo>
                    <a:pt x="238" y="63"/>
                  </a:lnTo>
                  <a:lnTo>
                    <a:pt x="232" y="63"/>
                  </a:lnTo>
                  <a:lnTo>
                    <a:pt x="232" y="61"/>
                  </a:lnTo>
                  <a:lnTo>
                    <a:pt x="227" y="61"/>
                  </a:lnTo>
                  <a:lnTo>
                    <a:pt x="227" y="58"/>
                  </a:lnTo>
                  <a:lnTo>
                    <a:pt x="220" y="58"/>
                  </a:lnTo>
                  <a:lnTo>
                    <a:pt x="220" y="57"/>
                  </a:lnTo>
                  <a:lnTo>
                    <a:pt x="214" y="57"/>
                  </a:lnTo>
                  <a:lnTo>
                    <a:pt x="214" y="55"/>
                  </a:lnTo>
                  <a:lnTo>
                    <a:pt x="209" y="55"/>
                  </a:lnTo>
                  <a:lnTo>
                    <a:pt x="209" y="53"/>
                  </a:lnTo>
                  <a:lnTo>
                    <a:pt x="202" y="53"/>
                  </a:lnTo>
                  <a:lnTo>
                    <a:pt x="202" y="50"/>
                  </a:lnTo>
                  <a:lnTo>
                    <a:pt x="195" y="50"/>
                  </a:lnTo>
                  <a:lnTo>
                    <a:pt x="195" y="49"/>
                  </a:lnTo>
                  <a:lnTo>
                    <a:pt x="190" y="49"/>
                  </a:lnTo>
                  <a:lnTo>
                    <a:pt x="190" y="47"/>
                  </a:lnTo>
                  <a:lnTo>
                    <a:pt x="184" y="47"/>
                  </a:lnTo>
                  <a:lnTo>
                    <a:pt x="184" y="46"/>
                  </a:lnTo>
                  <a:lnTo>
                    <a:pt x="178" y="46"/>
                  </a:lnTo>
                  <a:lnTo>
                    <a:pt x="178" y="43"/>
                  </a:lnTo>
                  <a:lnTo>
                    <a:pt x="172" y="43"/>
                  </a:lnTo>
                  <a:lnTo>
                    <a:pt x="172" y="41"/>
                  </a:lnTo>
                  <a:lnTo>
                    <a:pt x="165" y="41"/>
                  </a:lnTo>
                  <a:lnTo>
                    <a:pt x="165" y="39"/>
                  </a:lnTo>
                  <a:lnTo>
                    <a:pt x="159" y="39"/>
                  </a:lnTo>
                  <a:lnTo>
                    <a:pt x="159" y="38"/>
                  </a:lnTo>
                  <a:lnTo>
                    <a:pt x="149" y="38"/>
                  </a:lnTo>
                  <a:lnTo>
                    <a:pt x="149" y="35"/>
                  </a:lnTo>
                  <a:lnTo>
                    <a:pt x="146" y="35"/>
                  </a:lnTo>
                  <a:lnTo>
                    <a:pt x="146" y="33"/>
                  </a:lnTo>
                  <a:lnTo>
                    <a:pt x="136" y="33"/>
                  </a:lnTo>
                  <a:lnTo>
                    <a:pt x="136" y="32"/>
                  </a:lnTo>
                  <a:lnTo>
                    <a:pt x="128" y="32"/>
                  </a:lnTo>
                  <a:lnTo>
                    <a:pt x="128" y="30"/>
                  </a:lnTo>
                  <a:lnTo>
                    <a:pt x="124" y="30"/>
                  </a:lnTo>
                  <a:lnTo>
                    <a:pt x="124" y="27"/>
                  </a:lnTo>
                  <a:lnTo>
                    <a:pt x="114" y="27"/>
                  </a:lnTo>
                  <a:lnTo>
                    <a:pt x="114" y="25"/>
                  </a:lnTo>
                  <a:lnTo>
                    <a:pt x="108" y="25"/>
                  </a:lnTo>
                  <a:lnTo>
                    <a:pt x="108" y="24"/>
                  </a:lnTo>
                  <a:lnTo>
                    <a:pt x="99" y="24"/>
                  </a:lnTo>
                  <a:lnTo>
                    <a:pt x="99" y="22"/>
                  </a:lnTo>
                  <a:lnTo>
                    <a:pt x="89" y="22"/>
                  </a:lnTo>
                  <a:lnTo>
                    <a:pt x="89" y="21"/>
                  </a:lnTo>
                  <a:lnTo>
                    <a:pt x="82" y="21"/>
                  </a:lnTo>
                  <a:lnTo>
                    <a:pt x="82" y="18"/>
                  </a:lnTo>
                  <a:lnTo>
                    <a:pt x="73" y="18"/>
                  </a:lnTo>
                  <a:lnTo>
                    <a:pt x="73" y="16"/>
                  </a:lnTo>
                  <a:lnTo>
                    <a:pt x="62" y="16"/>
                  </a:lnTo>
                  <a:lnTo>
                    <a:pt x="62" y="14"/>
                  </a:lnTo>
                  <a:lnTo>
                    <a:pt x="51" y="14"/>
                  </a:lnTo>
                  <a:lnTo>
                    <a:pt x="51" y="13"/>
                  </a:lnTo>
                  <a:lnTo>
                    <a:pt x="39" y="13"/>
                  </a:lnTo>
                  <a:lnTo>
                    <a:pt x="39" y="10"/>
                  </a:lnTo>
                  <a:lnTo>
                    <a:pt x="38" y="10"/>
                  </a:lnTo>
                  <a:lnTo>
                    <a:pt x="38" y="13"/>
                  </a:lnTo>
                  <a:lnTo>
                    <a:pt x="37" y="13"/>
                  </a:lnTo>
                  <a:lnTo>
                    <a:pt x="37" y="18"/>
                  </a:lnTo>
                  <a:lnTo>
                    <a:pt x="35" y="18"/>
                  </a:lnTo>
                  <a:lnTo>
                    <a:pt x="35" y="32"/>
                  </a:lnTo>
                  <a:lnTo>
                    <a:pt x="33" y="32"/>
                  </a:lnTo>
                  <a:lnTo>
                    <a:pt x="33" y="58"/>
                  </a:lnTo>
                  <a:lnTo>
                    <a:pt x="32" y="58"/>
                  </a:lnTo>
                  <a:lnTo>
                    <a:pt x="32" y="103"/>
                  </a:lnTo>
                  <a:lnTo>
                    <a:pt x="29" y="103"/>
                  </a:lnTo>
                  <a:lnTo>
                    <a:pt x="29" y="150"/>
                  </a:lnTo>
                  <a:lnTo>
                    <a:pt x="28" y="150"/>
                  </a:lnTo>
                  <a:lnTo>
                    <a:pt x="28" y="178"/>
                  </a:lnTo>
                  <a:lnTo>
                    <a:pt x="26" y="178"/>
                  </a:lnTo>
                  <a:lnTo>
                    <a:pt x="26" y="195"/>
                  </a:lnTo>
                  <a:lnTo>
                    <a:pt x="25" y="195"/>
                  </a:lnTo>
                  <a:lnTo>
                    <a:pt x="25" y="203"/>
                  </a:lnTo>
                  <a:lnTo>
                    <a:pt x="22" y="203"/>
                  </a:lnTo>
                  <a:lnTo>
                    <a:pt x="22" y="215"/>
                  </a:lnTo>
                  <a:lnTo>
                    <a:pt x="21" y="215"/>
                  </a:lnTo>
                  <a:lnTo>
                    <a:pt x="21" y="234"/>
                  </a:lnTo>
                  <a:lnTo>
                    <a:pt x="19" y="234"/>
                  </a:lnTo>
                  <a:lnTo>
                    <a:pt x="19" y="282"/>
                  </a:lnTo>
                  <a:lnTo>
                    <a:pt x="18" y="282"/>
                  </a:lnTo>
                  <a:lnTo>
                    <a:pt x="18" y="374"/>
                  </a:lnTo>
                  <a:lnTo>
                    <a:pt x="16" y="374"/>
                  </a:lnTo>
                  <a:lnTo>
                    <a:pt x="16" y="511"/>
                  </a:lnTo>
                  <a:lnTo>
                    <a:pt x="14" y="511"/>
                  </a:lnTo>
                  <a:lnTo>
                    <a:pt x="14" y="668"/>
                  </a:lnTo>
                  <a:lnTo>
                    <a:pt x="12" y="668"/>
                  </a:lnTo>
                  <a:lnTo>
                    <a:pt x="12" y="843"/>
                  </a:lnTo>
                  <a:lnTo>
                    <a:pt x="10" y="843"/>
                  </a:lnTo>
                  <a:lnTo>
                    <a:pt x="10" y="950"/>
                  </a:lnTo>
                  <a:lnTo>
                    <a:pt x="0" y="950"/>
                  </a:lnTo>
                  <a:lnTo>
                    <a:pt x="0" y="833"/>
                  </a:lnTo>
                  <a:lnTo>
                    <a:pt x="2" y="833"/>
                  </a:lnTo>
                  <a:lnTo>
                    <a:pt x="2" y="657"/>
                  </a:lnTo>
                  <a:lnTo>
                    <a:pt x="4" y="657"/>
                  </a:lnTo>
                  <a:lnTo>
                    <a:pt x="4" y="501"/>
                  </a:lnTo>
                  <a:lnTo>
                    <a:pt x="5" y="501"/>
                  </a:lnTo>
                  <a:lnTo>
                    <a:pt x="5" y="364"/>
                  </a:lnTo>
                  <a:lnTo>
                    <a:pt x="8" y="364"/>
                  </a:lnTo>
                  <a:lnTo>
                    <a:pt x="8" y="272"/>
                  </a:lnTo>
                  <a:lnTo>
                    <a:pt x="9" y="272"/>
                  </a:lnTo>
                  <a:lnTo>
                    <a:pt x="9" y="224"/>
                  </a:lnTo>
                  <a:lnTo>
                    <a:pt x="11" y="224"/>
                  </a:lnTo>
                  <a:lnTo>
                    <a:pt x="11" y="204"/>
                  </a:lnTo>
                  <a:lnTo>
                    <a:pt x="12" y="204"/>
                  </a:lnTo>
                  <a:lnTo>
                    <a:pt x="12" y="193"/>
                  </a:lnTo>
                  <a:lnTo>
                    <a:pt x="14" y="193"/>
                  </a:lnTo>
                  <a:lnTo>
                    <a:pt x="14" y="185"/>
                  </a:lnTo>
                  <a:lnTo>
                    <a:pt x="16" y="185"/>
                  </a:lnTo>
                  <a:lnTo>
                    <a:pt x="16" y="168"/>
                  </a:lnTo>
                  <a:lnTo>
                    <a:pt x="18" y="168"/>
                  </a:lnTo>
                  <a:lnTo>
                    <a:pt x="18" y="139"/>
                  </a:lnTo>
                  <a:lnTo>
                    <a:pt x="19" y="139"/>
                  </a:lnTo>
                  <a:lnTo>
                    <a:pt x="19" y="93"/>
                  </a:lnTo>
                  <a:lnTo>
                    <a:pt x="21" y="93"/>
                  </a:lnTo>
                  <a:lnTo>
                    <a:pt x="21" y="48"/>
                  </a:lnTo>
                  <a:lnTo>
                    <a:pt x="22" y="48"/>
                  </a:lnTo>
                  <a:lnTo>
                    <a:pt x="22" y="22"/>
                  </a:lnTo>
                  <a:lnTo>
                    <a:pt x="25" y="22"/>
                  </a:lnTo>
                  <a:lnTo>
                    <a:pt x="25" y="8"/>
                  </a:lnTo>
                  <a:lnTo>
                    <a:pt x="27" y="8"/>
                  </a:lnTo>
                  <a:lnTo>
                    <a:pt x="27" y="2"/>
                  </a:lnTo>
                  <a:lnTo>
                    <a:pt x="28" y="2"/>
                  </a:lnTo>
                  <a:lnTo>
                    <a:pt x="28" y="0"/>
                  </a:lnTo>
                  <a:close/>
                </a:path>
              </a:pathLst>
            </a:custGeom>
            <a:solidFill>
              <a:srgbClr val="FF0000"/>
            </a:solidFill>
            <a:ln w="0">
              <a:solidFill>
                <a:srgbClr val="FF3300"/>
              </a:solidFill>
              <a:prstDash val="solid"/>
              <a:round/>
              <a:headEnd/>
              <a:tailEnd/>
            </a:ln>
          </p:spPr>
          <p:txBody>
            <a:bodyPr/>
            <a:lstStyle/>
            <a:p>
              <a:endParaRPr lang="ja-JP" altLang="en-US"/>
            </a:p>
          </p:txBody>
        </p:sp>
        <p:sp>
          <p:nvSpPr>
            <p:cNvPr id="52" name="Freeform 53">
              <a:extLst>
                <a:ext uri="{FF2B5EF4-FFF2-40B4-BE49-F238E27FC236}">
                  <a16:creationId xmlns:a16="http://schemas.microsoft.com/office/drawing/2014/main" id="{51D76294-3EC4-4B46-A523-7DE722AACD8A}"/>
                </a:ext>
              </a:extLst>
            </p:cNvPr>
            <p:cNvSpPr>
              <a:spLocks/>
            </p:cNvSpPr>
            <p:nvPr/>
          </p:nvSpPr>
          <p:spPr bwMode="auto">
            <a:xfrm>
              <a:off x="2651125" y="3076575"/>
              <a:ext cx="9525" cy="82550"/>
            </a:xfrm>
            <a:custGeom>
              <a:avLst/>
              <a:gdLst>
                <a:gd name="T0" fmla="*/ 2147483647 w 6"/>
                <a:gd name="T1" fmla="*/ 0 h 52"/>
                <a:gd name="T2" fmla="*/ 2147483647 w 6"/>
                <a:gd name="T3" fmla="*/ 0 h 52"/>
                <a:gd name="T4" fmla="*/ 2147483647 w 6"/>
                <a:gd name="T5" fmla="*/ 2147483647 h 52"/>
                <a:gd name="T6" fmla="*/ 2147483647 w 6"/>
                <a:gd name="T7" fmla="*/ 2147483647 h 52"/>
                <a:gd name="T8" fmla="*/ 0 w 6"/>
                <a:gd name="T9" fmla="*/ 2147483647 h 52"/>
                <a:gd name="T10" fmla="*/ 0 w 6"/>
                <a:gd name="T11" fmla="*/ 2147483647 h 52"/>
                <a:gd name="T12" fmla="*/ 2147483647 w 6"/>
                <a:gd name="T13" fmla="*/ 0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52">
                  <a:moveTo>
                    <a:pt x="2" y="0"/>
                  </a:moveTo>
                  <a:lnTo>
                    <a:pt x="6" y="0"/>
                  </a:lnTo>
                  <a:lnTo>
                    <a:pt x="6" y="1"/>
                  </a:lnTo>
                  <a:lnTo>
                    <a:pt x="2" y="52"/>
                  </a:lnTo>
                  <a:lnTo>
                    <a:pt x="0" y="52"/>
                  </a:lnTo>
                  <a:lnTo>
                    <a:pt x="0" y="51"/>
                  </a:lnTo>
                  <a:lnTo>
                    <a:pt x="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3" name="Freeform 54">
              <a:extLst>
                <a:ext uri="{FF2B5EF4-FFF2-40B4-BE49-F238E27FC236}">
                  <a16:creationId xmlns:a16="http://schemas.microsoft.com/office/drawing/2014/main" id="{5D84FD81-E47E-4DF0-889F-753253ADE269}"/>
                </a:ext>
              </a:extLst>
            </p:cNvPr>
            <p:cNvSpPr>
              <a:spLocks/>
            </p:cNvSpPr>
            <p:nvPr/>
          </p:nvSpPr>
          <p:spPr bwMode="auto">
            <a:xfrm>
              <a:off x="2657475" y="2994025"/>
              <a:ext cx="6350" cy="26988"/>
            </a:xfrm>
            <a:custGeom>
              <a:avLst/>
              <a:gdLst>
                <a:gd name="T0" fmla="*/ 2147483647 w 4"/>
                <a:gd name="T1" fmla="*/ 0 h 17"/>
                <a:gd name="T2" fmla="*/ 2147483647 w 4"/>
                <a:gd name="T3" fmla="*/ 0 h 17"/>
                <a:gd name="T4" fmla="*/ 2147483647 w 4"/>
                <a:gd name="T5" fmla="*/ 2147483647 h 17"/>
                <a:gd name="T6" fmla="*/ 2147483647 w 4"/>
                <a:gd name="T7" fmla="*/ 2147483647 h 17"/>
                <a:gd name="T8" fmla="*/ 0 w 4"/>
                <a:gd name="T9" fmla="*/ 2147483647 h 17"/>
                <a:gd name="T10" fmla="*/ 0 w 4"/>
                <a:gd name="T11" fmla="*/ 2147483647 h 17"/>
                <a:gd name="T12" fmla="*/ 2147483647 w 4"/>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17">
                  <a:moveTo>
                    <a:pt x="2" y="0"/>
                  </a:moveTo>
                  <a:lnTo>
                    <a:pt x="4" y="0"/>
                  </a:lnTo>
                  <a:lnTo>
                    <a:pt x="4" y="1"/>
                  </a:lnTo>
                  <a:lnTo>
                    <a:pt x="2" y="17"/>
                  </a:lnTo>
                  <a:lnTo>
                    <a:pt x="0" y="17"/>
                  </a:lnTo>
                  <a:lnTo>
                    <a:pt x="0" y="15"/>
                  </a:lnTo>
                  <a:lnTo>
                    <a:pt x="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4" name="Freeform 55">
              <a:extLst>
                <a:ext uri="{FF2B5EF4-FFF2-40B4-BE49-F238E27FC236}">
                  <a16:creationId xmlns:a16="http://schemas.microsoft.com/office/drawing/2014/main" id="{A38C6E1F-E6AE-46F5-B595-291DC05147FD}"/>
                </a:ext>
              </a:extLst>
            </p:cNvPr>
            <p:cNvSpPr>
              <a:spLocks/>
            </p:cNvSpPr>
            <p:nvPr/>
          </p:nvSpPr>
          <p:spPr bwMode="auto">
            <a:xfrm>
              <a:off x="2660650" y="2803525"/>
              <a:ext cx="9525" cy="134938"/>
            </a:xfrm>
            <a:custGeom>
              <a:avLst/>
              <a:gdLst>
                <a:gd name="T0" fmla="*/ 2147483647 w 6"/>
                <a:gd name="T1" fmla="*/ 0 h 85"/>
                <a:gd name="T2" fmla="*/ 2147483647 w 6"/>
                <a:gd name="T3" fmla="*/ 0 h 85"/>
                <a:gd name="T4" fmla="*/ 2147483647 w 6"/>
                <a:gd name="T5" fmla="*/ 2147483647 h 85"/>
                <a:gd name="T6" fmla="*/ 2147483647 w 6"/>
                <a:gd name="T7" fmla="*/ 2147483647 h 85"/>
                <a:gd name="T8" fmla="*/ 0 w 6"/>
                <a:gd name="T9" fmla="*/ 2147483647 h 85"/>
                <a:gd name="T10" fmla="*/ 0 w 6"/>
                <a:gd name="T11" fmla="*/ 2147483647 h 85"/>
                <a:gd name="T12" fmla="*/ 2147483647 w 6"/>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85">
                  <a:moveTo>
                    <a:pt x="4" y="0"/>
                  </a:moveTo>
                  <a:lnTo>
                    <a:pt x="6" y="0"/>
                  </a:lnTo>
                  <a:lnTo>
                    <a:pt x="6" y="4"/>
                  </a:lnTo>
                  <a:lnTo>
                    <a:pt x="3" y="85"/>
                  </a:lnTo>
                  <a:lnTo>
                    <a:pt x="0" y="85"/>
                  </a:lnTo>
                  <a:lnTo>
                    <a:pt x="0" y="82"/>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5" name="Freeform 56">
              <a:extLst>
                <a:ext uri="{FF2B5EF4-FFF2-40B4-BE49-F238E27FC236}">
                  <a16:creationId xmlns:a16="http://schemas.microsoft.com/office/drawing/2014/main" id="{7C432A3C-165A-4EA2-8C74-4883EECA21CA}"/>
                </a:ext>
              </a:extLst>
            </p:cNvPr>
            <p:cNvSpPr>
              <a:spLocks/>
            </p:cNvSpPr>
            <p:nvPr/>
          </p:nvSpPr>
          <p:spPr bwMode="auto">
            <a:xfrm>
              <a:off x="2670175" y="2792413"/>
              <a:ext cx="6350" cy="30163"/>
            </a:xfrm>
            <a:custGeom>
              <a:avLst/>
              <a:gdLst>
                <a:gd name="T0" fmla="*/ 0 w 4"/>
                <a:gd name="T1" fmla="*/ 0 h 19"/>
                <a:gd name="T2" fmla="*/ 2147483647 w 4"/>
                <a:gd name="T3" fmla="*/ 0 h 19"/>
                <a:gd name="T4" fmla="*/ 2147483647 w 4"/>
                <a:gd name="T5" fmla="*/ 2147483647 h 19"/>
                <a:gd name="T6" fmla="*/ 2147483647 w 4"/>
                <a:gd name="T7" fmla="*/ 2147483647 h 19"/>
                <a:gd name="T8" fmla="*/ 2147483647 w 4"/>
                <a:gd name="T9" fmla="*/ 2147483647 h 19"/>
                <a:gd name="T10" fmla="*/ 0 w 4"/>
                <a:gd name="T11" fmla="*/ 2147483647 h 19"/>
                <a:gd name="T12" fmla="*/ 0 w 4"/>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19">
                  <a:moveTo>
                    <a:pt x="0" y="0"/>
                  </a:moveTo>
                  <a:lnTo>
                    <a:pt x="4" y="0"/>
                  </a:lnTo>
                  <a:lnTo>
                    <a:pt x="4" y="16"/>
                  </a:lnTo>
                  <a:lnTo>
                    <a:pt x="4" y="19"/>
                  </a:lnTo>
                  <a:lnTo>
                    <a:pt x="2" y="19"/>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6" name="Freeform 57">
              <a:extLst>
                <a:ext uri="{FF2B5EF4-FFF2-40B4-BE49-F238E27FC236}">
                  <a16:creationId xmlns:a16="http://schemas.microsoft.com/office/drawing/2014/main" id="{0A27D67B-7051-4BEA-87A7-9658644C818D}"/>
                </a:ext>
              </a:extLst>
            </p:cNvPr>
            <p:cNvSpPr>
              <a:spLocks/>
            </p:cNvSpPr>
            <p:nvPr/>
          </p:nvSpPr>
          <p:spPr bwMode="auto">
            <a:xfrm>
              <a:off x="2676525" y="2874963"/>
              <a:ext cx="15875" cy="134938"/>
            </a:xfrm>
            <a:custGeom>
              <a:avLst/>
              <a:gdLst>
                <a:gd name="T0" fmla="*/ 0 w 10"/>
                <a:gd name="T1" fmla="*/ 0 h 85"/>
                <a:gd name="T2" fmla="*/ 2147483647 w 10"/>
                <a:gd name="T3" fmla="*/ 0 h 85"/>
                <a:gd name="T4" fmla="*/ 2147483647 w 10"/>
                <a:gd name="T5" fmla="*/ 2147483647 h 85"/>
                <a:gd name="T6" fmla="*/ 2147483647 w 10"/>
                <a:gd name="T7" fmla="*/ 2147483647 h 85"/>
                <a:gd name="T8" fmla="*/ 2147483647 w 10"/>
                <a:gd name="T9" fmla="*/ 2147483647 h 85"/>
                <a:gd name="T10" fmla="*/ 0 w 10"/>
                <a:gd name="T11" fmla="*/ 2147483647 h 85"/>
                <a:gd name="T12" fmla="*/ 0 w 10"/>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5">
                  <a:moveTo>
                    <a:pt x="0" y="0"/>
                  </a:moveTo>
                  <a:lnTo>
                    <a:pt x="3" y="0"/>
                  </a:lnTo>
                  <a:lnTo>
                    <a:pt x="10" y="82"/>
                  </a:lnTo>
                  <a:lnTo>
                    <a:pt x="10" y="85"/>
                  </a:lnTo>
                  <a:lnTo>
                    <a:pt x="8" y="85"/>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7" name="Freeform 58">
              <a:extLst>
                <a:ext uri="{FF2B5EF4-FFF2-40B4-BE49-F238E27FC236}">
                  <a16:creationId xmlns:a16="http://schemas.microsoft.com/office/drawing/2014/main" id="{FD120E47-3C69-413A-9B65-640E8869DDA7}"/>
                </a:ext>
              </a:extLst>
            </p:cNvPr>
            <p:cNvSpPr>
              <a:spLocks/>
            </p:cNvSpPr>
            <p:nvPr/>
          </p:nvSpPr>
          <p:spPr bwMode="auto">
            <a:xfrm>
              <a:off x="2692400" y="3067050"/>
              <a:ext cx="7938" cy="30163"/>
            </a:xfrm>
            <a:custGeom>
              <a:avLst/>
              <a:gdLst>
                <a:gd name="T0" fmla="*/ 0 w 5"/>
                <a:gd name="T1" fmla="*/ 0 h 19"/>
                <a:gd name="T2" fmla="*/ 2147483647 w 5"/>
                <a:gd name="T3" fmla="*/ 0 h 19"/>
                <a:gd name="T4" fmla="*/ 2147483647 w 5"/>
                <a:gd name="T5" fmla="*/ 2147483647 h 19"/>
                <a:gd name="T6" fmla="*/ 2147483647 w 5"/>
                <a:gd name="T7" fmla="*/ 2147483647 h 19"/>
                <a:gd name="T8" fmla="*/ 2147483647 w 5"/>
                <a:gd name="T9" fmla="*/ 2147483647 h 19"/>
                <a:gd name="T10" fmla="*/ 0 w 5"/>
                <a:gd name="T11" fmla="*/ 2147483647 h 19"/>
                <a:gd name="T12" fmla="*/ 0 w 5"/>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19">
                  <a:moveTo>
                    <a:pt x="0" y="0"/>
                  </a:moveTo>
                  <a:lnTo>
                    <a:pt x="4" y="0"/>
                  </a:lnTo>
                  <a:lnTo>
                    <a:pt x="5" y="16"/>
                  </a:lnTo>
                  <a:lnTo>
                    <a:pt x="5" y="19"/>
                  </a:lnTo>
                  <a:lnTo>
                    <a:pt x="1" y="19"/>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8" name="Freeform 59">
              <a:extLst>
                <a:ext uri="{FF2B5EF4-FFF2-40B4-BE49-F238E27FC236}">
                  <a16:creationId xmlns:a16="http://schemas.microsoft.com/office/drawing/2014/main" id="{4F7354BA-05CD-4B89-8C40-BC4FDBAA6237}"/>
                </a:ext>
              </a:extLst>
            </p:cNvPr>
            <p:cNvSpPr>
              <a:spLocks/>
            </p:cNvSpPr>
            <p:nvPr/>
          </p:nvSpPr>
          <p:spPr bwMode="auto">
            <a:xfrm>
              <a:off x="2732088" y="3000375"/>
              <a:ext cx="134938" cy="92075"/>
            </a:xfrm>
            <a:custGeom>
              <a:avLst/>
              <a:gdLst>
                <a:gd name="T0" fmla="*/ 2147483647 w 85"/>
                <a:gd name="T1" fmla="*/ 0 h 58"/>
                <a:gd name="T2" fmla="*/ 2147483647 w 85"/>
                <a:gd name="T3" fmla="*/ 0 h 58"/>
                <a:gd name="T4" fmla="*/ 2147483647 w 85"/>
                <a:gd name="T5" fmla="*/ 2147483647 h 58"/>
                <a:gd name="T6" fmla="*/ 2147483647 w 85"/>
                <a:gd name="T7" fmla="*/ 2147483647 h 58"/>
                <a:gd name="T8" fmla="*/ 0 w 85"/>
                <a:gd name="T9" fmla="*/ 2147483647 h 58"/>
                <a:gd name="T10" fmla="*/ 0 w 85"/>
                <a:gd name="T11" fmla="*/ 2147483647 h 58"/>
                <a:gd name="T12" fmla="*/ 2147483647 w 85"/>
                <a:gd name="T13" fmla="*/ 0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58">
                  <a:moveTo>
                    <a:pt x="81" y="0"/>
                  </a:moveTo>
                  <a:lnTo>
                    <a:pt x="85" y="0"/>
                  </a:lnTo>
                  <a:lnTo>
                    <a:pt x="85" y="2"/>
                  </a:lnTo>
                  <a:lnTo>
                    <a:pt x="3" y="58"/>
                  </a:lnTo>
                  <a:lnTo>
                    <a:pt x="0" y="58"/>
                  </a:lnTo>
                  <a:lnTo>
                    <a:pt x="0" y="54"/>
                  </a:lnTo>
                  <a:lnTo>
                    <a:pt x="8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59" name="Freeform 60">
              <a:extLst>
                <a:ext uri="{FF2B5EF4-FFF2-40B4-BE49-F238E27FC236}">
                  <a16:creationId xmlns:a16="http://schemas.microsoft.com/office/drawing/2014/main" id="{786FE68E-14FA-48CA-AB2E-4C2BC81BBFE6}"/>
                </a:ext>
              </a:extLst>
            </p:cNvPr>
            <p:cNvSpPr>
              <a:spLocks/>
            </p:cNvSpPr>
            <p:nvPr/>
          </p:nvSpPr>
          <p:spPr bwMode="auto">
            <a:xfrm>
              <a:off x="2924175" y="2971800"/>
              <a:ext cx="11113" cy="9525"/>
            </a:xfrm>
            <a:custGeom>
              <a:avLst/>
              <a:gdLst>
                <a:gd name="T0" fmla="*/ 2147483647 w 7"/>
                <a:gd name="T1" fmla="*/ 0 h 6"/>
                <a:gd name="T2" fmla="*/ 2147483647 w 7"/>
                <a:gd name="T3" fmla="*/ 0 h 6"/>
                <a:gd name="T4" fmla="*/ 2147483647 w 7"/>
                <a:gd name="T5" fmla="*/ 2147483647 h 6"/>
                <a:gd name="T6" fmla="*/ 2147483647 w 7"/>
                <a:gd name="T7" fmla="*/ 2147483647 h 6"/>
                <a:gd name="T8" fmla="*/ 0 w 7"/>
                <a:gd name="T9" fmla="*/ 2147483647 h 6"/>
                <a:gd name="T10" fmla="*/ 0 w 7"/>
                <a:gd name="T11" fmla="*/ 2147483647 h 6"/>
                <a:gd name="T12" fmla="*/ 2147483647 w 7"/>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6">
                  <a:moveTo>
                    <a:pt x="5" y="0"/>
                  </a:moveTo>
                  <a:lnTo>
                    <a:pt x="7" y="0"/>
                  </a:lnTo>
                  <a:lnTo>
                    <a:pt x="7" y="3"/>
                  </a:lnTo>
                  <a:lnTo>
                    <a:pt x="1" y="6"/>
                  </a:lnTo>
                  <a:lnTo>
                    <a:pt x="0" y="6"/>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0" name="Line 61">
              <a:extLst>
                <a:ext uri="{FF2B5EF4-FFF2-40B4-BE49-F238E27FC236}">
                  <a16:creationId xmlns:a16="http://schemas.microsoft.com/office/drawing/2014/main" id="{E036C47F-F708-45DA-9CD6-E0F3D80A438A}"/>
                </a:ext>
              </a:extLst>
            </p:cNvPr>
            <p:cNvSpPr>
              <a:spLocks noChangeShapeType="1"/>
            </p:cNvSpPr>
            <p:nvPr/>
          </p:nvSpPr>
          <p:spPr bwMode="auto">
            <a:xfrm>
              <a:off x="2933700" y="2955925"/>
              <a:ext cx="0" cy="206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 name="Freeform 62">
              <a:extLst>
                <a:ext uri="{FF2B5EF4-FFF2-40B4-BE49-F238E27FC236}">
                  <a16:creationId xmlns:a16="http://schemas.microsoft.com/office/drawing/2014/main" id="{96929E6D-05F9-4A38-95B9-1C67195A554D}"/>
                </a:ext>
              </a:extLst>
            </p:cNvPr>
            <p:cNvSpPr>
              <a:spLocks/>
            </p:cNvSpPr>
            <p:nvPr/>
          </p:nvSpPr>
          <p:spPr bwMode="auto">
            <a:xfrm>
              <a:off x="2935288" y="2774950"/>
              <a:ext cx="9525" cy="130175"/>
            </a:xfrm>
            <a:custGeom>
              <a:avLst/>
              <a:gdLst>
                <a:gd name="T0" fmla="*/ 2147483647 w 6"/>
                <a:gd name="T1" fmla="*/ 0 h 82"/>
                <a:gd name="T2" fmla="*/ 2147483647 w 6"/>
                <a:gd name="T3" fmla="*/ 0 h 82"/>
                <a:gd name="T4" fmla="*/ 2147483647 w 6"/>
                <a:gd name="T5" fmla="*/ 2147483647 h 82"/>
                <a:gd name="T6" fmla="*/ 2147483647 w 6"/>
                <a:gd name="T7" fmla="*/ 2147483647 h 82"/>
                <a:gd name="T8" fmla="*/ 0 w 6"/>
                <a:gd name="T9" fmla="*/ 2147483647 h 82"/>
                <a:gd name="T10" fmla="*/ 0 w 6"/>
                <a:gd name="T11" fmla="*/ 2147483647 h 82"/>
                <a:gd name="T12" fmla="*/ 2147483647 w 6"/>
                <a:gd name="T13" fmla="*/ 0 h 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82">
                  <a:moveTo>
                    <a:pt x="5" y="0"/>
                  </a:moveTo>
                  <a:lnTo>
                    <a:pt x="6" y="0"/>
                  </a:lnTo>
                  <a:lnTo>
                    <a:pt x="6" y="2"/>
                  </a:lnTo>
                  <a:lnTo>
                    <a:pt x="2" y="82"/>
                  </a:lnTo>
                  <a:lnTo>
                    <a:pt x="0" y="82"/>
                  </a:lnTo>
                  <a:lnTo>
                    <a:pt x="0" y="80"/>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2" name="Freeform 63">
              <a:extLst>
                <a:ext uri="{FF2B5EF4-FFF2-40B4-BE49-F238E27FC236}">
                  <a16:creationId xmlns:a16="http://schemas.microsoft.com/office/drawing/2014/main" id="{601C1CCF-642B-4D7E-BEAB-6D2297A5DB54}"/>
                </a:ext>
              </a:extLst>
            </p:cNvPr>
            <p:cNvSpPr>
              <a:spLocks/>
            </p:cNvSpPr>
            <p:nvPr/>
          </p:nvSpPr>
          <p:spPr bwMode="auto">
            <a:xfrm>
              <a:off x="2943225" y="2689225"/>
              <a:ext cx="6350" cy="31750"/>
            </a:xfrm>
            <a:custGeom>
              <a:avLst/>
              <a:gdLst>
                <a:gd name="T0" fmla="*/ 2147483647 w 4"/>
                <a:gd name="T1" fmla="*/ 0 h 20"/>
                <a:gd name="T2" fmla="*/ 2147483647 w 4"/>
                <a:gd name="T3" fmla="*/ 0 h 20"/>
                <a:gd name="T4" fmla="*/ 2147483647 w 4"/>
                <a:gd name="T5" fmla="*/ 2147483647 h 20"/>
                <a:gd name="T6" fmla="*/ 2147483647 w 4"/>
                <a:gd name="T7" fmla="*/ 2147483647 h 20"/>
                <a:gd name="T8" fmla="*/ 0 w 4"/>
                <a:gd name="T9" fmla="*/ 2147483647 h 20"/>
                <a:gd name="T10" fmla="*/ 0 w 4"/>
                <a:gd name="T11" fmla="*/ 2147483647 h 20"/>
                <a:gd name="T12" fmla="*/ 2147483647 w 4"/>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0">
                  <a:moveTo>
                    <a:pt x="1" y="0"/>
                  </a:moveTo>
                  <a:lnTo>
                    <a:pt x="4" y="0"/>
                  </a:lnTo>
                  <a:lnTo>
                    <a:pt x="4" y="3"/>
                  </a:lnTo>
                  <a:lnTo>
                    <a:pt x="3" y="20"/>
                  </a:lnTo>
                  <a:lnTo>
                    <a:pt x="0" y="20"/>
                  </a:lnTo>
                  <a:lnTo>
                    <a:pt x="0" y="18"/>
                  </a:lnTo>
                  <a:lnTo>
                    <a:pt x="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3" name="Freeform 64">
              <a:extLst>
                <a:ext uri="{FF2B5EF4-FFF2-40B4-BE49-F238E27FC236}">
                  <a16:creationId xmlns:a16="http://schemas.microsoft.com/office/drawing/2014/main" id="{7AF61D42-6F1E-4F9C-A1D2-F10674B67C5A}"/>
                </a:ext>
              </a:extLst>
            </p:cNvPr>
            <p:cNvSpPr>
              <a:spLocks/>
            </p:cNvSpPr>
            <p:nvPr/>
          </p:nvSpPr>
          <p:spPr bwMode="auto">
            <a:xfrm>
              <a:off x="2947988" y="2527300"/>
              <a:ext cx="7938" cy="107950"/>
            </a:xfrm>
            <a:custGeom>
              <a:avLst/>
              <a:gdLst>
                <a:gd name="T0" fmla="*/ 2147483647 w 5"/>
                <a:gd name="T1" fmla="*/ 0 h 68"/>
                <a:gd name="T2" fmla="*/ 2147483647 w 5"/>
                <a:gd name="T3" fmla="*/ 0 h 68"/>
                <a:gd name="T4" fmla="*/ 2147483647 w 5"/>
                <a:gd name="T5" fmla="*/ 2147483647 h 68"/>
                <a:gd name="T6" fmla="*/ 2147483647 w 5"/>
                <a:gd name="T7" fmla="*/ 2147483647 h 68"/>
                <a:gd name="T8" fmla="*/ 0 w 5"/>
                <a:gd name="T9" fmla="*/ 2147483647 h 68"/>
                <a:gd name="T10" fmla="*/ 0 w 5"/>
                <a:gd name="T11" fmla="*/ 2147483647 h 68"/>
                <a:gd name="T12" fmla="*/ 2147483647 w 5"/>
                <a:gd name="T13" fmla="*/ 0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68">
                  <a:moveTo>
                    <a:pt x="1" y="0"/>
                  </a:moveTo>
                  <a:lnTo>
                    <a:pt x="5" y="0"/>
                  </a:lnTo>
                  <a:lnTo>
                    <a:pt x="5" y="3"/>
                  </a:lnTo>
                  <a:lnTo>
                    <a:pt x="1" y="68"/>
                  </a:lnTo>
                  <a:lnTo>
                    <a:pt x="0" y="68"/>
                  </a:lnTo>
                  <a:lnTo>
                    <a:pt x="0" y="65"/>
                  </a:lnTo>
                  <a:lnTo>
                    <a:pt x="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4" name="Freeform 65">
              <a:extLst>
                <a:ext uri="{FF2B5EF4-FFF2-40B4-BE49-F238E27FC236}">
                  <a16:creationId xmlns:a16="http://schemas.microsoft.com/office/drawing/2014/main" id="{F8DA2DA6-AAB6-4315-8A16-0679134BA837}"/>
                </a:ext>
              </a:extLst>
            </p:cNvPr>
            <p:cNvSpPr>
              <a:spLocks/>
            </p:cNvSpPr>
            <p:nvPr/>
          </p:nvSpPr>
          <p:spPr bwMode="auto">
            <a:xfrm>
              <a:off x="2949575" y="2527300"/>
              <a:ext cx="9525" cy="28575"/>
            </a:xfrm>
            <a:custGeom>
              <a:avLst/>
              <a:gdLst>
                <a:gd name="T0" fmla="*/ 0 w 6"/>
                <a:gd name="T1" fmla="*/ 0 h 18"/>
                <a:gd name="T2" fmla="*/ 2147483647 w 6"/>
                <a:gd name="T3" fmla="*/ 0 h 18"/>
                <a:gd name="T4" fmla="*/ 2147483647 w 6"/>
                <a:gd name="T5" fmla="*/ 2147483647 h 18"/>
                <a:gd name="T6" fmla="*/ 2147483647 w 6"/>
                <a:gd name="T7" fmla="*/ 2147483647 h 18"/>
                <a:gd name="T8" fmla="*/ 2147483647 w 6"/>
                <a:gd name="T9" fmla="*/ 2147483647 h 18"/>
                <a:gd name="T10" fmla="*/ 0 w 6"/>
                <a:gd name="T11" fmla="*/ 2147483647 h 18"/>
                <a:gd name="T12" fmla="*/ 0 w 6"/>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18">
                  <a:moveTo>
                    <a:pt x="0" y="0"/>
                  </a:moveTo>
                  <a:lnTo>
                    <a:pt x="4" y="0"/>
                  </a:lnTo>
                  <a:lnTo>
                    <a:pt x="6" y="15"/>
                  </a:lnTo>
                  <a:lnTo>
                    <a:pt x="6" y="18"/>
                  </a:lnTo>
                  <a:lnTo>
                    <a:pt x="2" y="18"/>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5" name="Freeform 66">
              <a:extLst>
                <a:ext uri="{FF2B5EF4-FFF2-40B4-BE49-F238E27FC236}">
                  <a16:creationId xmlns:a16="http://schemas.microsoft.com/office/drawing/2014/main" id="{0E05C59D-9933-47DE-9CEC-23AD628866F6}"/>
                </a:ext>
              </a:extLst>
            </p:cNvPr>
            <p:cNvSpPr>
              <a:spLocks/>
            </p:cNvSpPr>
            <p:nvPr/>
          </p:nvSpPr>
          <p:spPr bwMode="auto">
            <a:xfrm>
              <a:off x="2955925" y="2609850"/>
              <a:ext cx="6350" cy="28575"/>
            </a:xfrm>
            <a:custGeom>
              <a:avLst/>
              <a:gdLst>
                <a:gd name="T0" fmla="*/ 0 w 4"/>
                <a:gd name="T1" fmla="*/ 0 h 18"/>
                <a:gd name="T2" fmla="*/ 2147483647 w 4"/>
                <a:gd name="T3" fmla="*/ 0 h 18"/>
                <a:gd name="T4" fmla="*/ 2147483647 w 4"/>
                <a:gd name="T5" fmla="*/ 2147483647 h 18"/>
                <a:gd name="T6" fmla="*/ 2147483647 w 4"/>
                <a:gd name="T7" fmla="*/ 2147483647 h 18"/>
                <a:gd name="T8" fmla="*/ 2147483647 w 4"/>
                <a:gd name="T9" fmla="*/ 2147483647 h 18"/>
                <a:gd name="T10" fmla="*/ 0 w 4"/>
                <a:gd name="T11" fmla="*/ 2147483647 h 18"/>
                <a:gd name="T12" fmla="*/ 0 w 4"/>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18">
                  <a:moveTo>
                    <a:pt x="0" y="0"/>
                  </a:moveTo>
                  <a:lnTo>
                    <a:pt x="2" y="0"/>
                  </a:lnTo>
                  <a:lnTo>
                    <a:pt x="4" y="16"/>
                  </a:lnTo>
                  <a:lnTo>
                    <a:pt x="4" y="18"/>
                  </a:lnTo>
                  <a:lnTo>
                    <a:pt x="2" y="18"/>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6" name="Freeform 67">
              <a:extLst>
                <a:ext uri="{FF2B5EF4-FFF2-40B4-BE49-F238E27FC236}">
                  <a16:creationId xmlns:a16="http://schemas.microsoft.com/office/drawing/2014/main" id="{E5E8E95C-7C3A-4847-9ECC-6BED84FE8506}"/>
                </a:ext>
              </a:extLst>
            </p:cNvPr>
            <p:cNvSpPr>
              <a:spLocks/>
            </p:cNvSpPr>
            <p:nvPr/>
          </p:nvSpPr>
          <p:spPr bwMode="auto">
            <a:xfrm>
              <a:off x="2959100" y="2693988"/>
              <a:ext cx="11113" cy="131763"/>
            </a:xfrm>
            <a:custGeom>
              <a:avLst/>
              <a:gdLst>
                <a:gd name="T0" fmla="*/ 0 w 7"/>
                <a:gd name="T1" fmla="*/ 0 h 83"/>
                <a:gd name="T2" fmla="*/ 2147483647 w 7"/>
                <a:gd name="T3" fmla="*/ 0 h 83"/>
                <a:gd name="T4" fmla="*/ 2147483647 w 7"/>
                <a:gd name="T5" fmla="*/ 2147483647 h 83"/>
                <a:gd name="T6" fmla="*/ 2147483647 w 7"/>
                <a:gd name="T7" fmla="*/ 2147483647 h 83"/>
                <a:gd name="T8" fmla="*/ 2147483647 w 7"/>
                <a:gd name="T9" fmla="*/ 2147483647 h 83"/>
                <a:gd name="T10" fmla="*/ 0 w 7"/>
                <a:gd name="T11" fmla="*/ 2147483647 h 83"/>
                <a:gd name="T12" fmla="*/ 0 w 7"/>
                <a:gd name="T13" fmla="*/ 0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83">
                  <a:moveTo>
                    <a:pt x="0" y="0"/>
                  </a:moveTo>
                  <a:lnTo>
                    <a:pt x="3" y="0"/>
                  </a:lnTo>
                  <a:lnTo>
                    <a:pt x="7" y="81"/>
                  </a:lnTo>
                  <a:lnTo>
                    <a:pt x="7" y="83"/>
                  </a:lnTo>
                  <a:lnTo>
                    <a:pt x="4" y="8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7" name="Freeform 68">
              <a:extLst>
                <a:ext uri="{FF2B5EF4-FFF2-40B4-BE49-F238E27FC236}">
                  <a16:creationId xmlns:a16="http://schemas.microsoft.com/office/drawing/2014/main" id="{2CB7934E-B3D1-44E1-A892-201E0C39A2FC}"/>
                </a:ext>
              </a:extLst>
            </p:cNvPr>
            <p:cNvSpPr>
              <a:spLocks/>
            </p:cNvSpPr>
            <p:nvPr/>
          </p:nvSpPr>
          <p:spPr bwMode="auto">
            <a:xfrm>
              <a:off x="2968625" y="2881313"/>
              <a:ext cx="6350" cy="31750"/>
            </a:xfrm>
            <a:custGeom>
              <a:avLst/>
              <a:gdLst>
                <a:gd name="T0" fmla="*/ 0 w 4"/>
                <a:gd name="T1" fmla="*/ 0 h 20"/>
                <a:gd name="T2" fmla="*/ 2147483647 w 4"/>
                <a:gd name="T3" fmla="*/ 0 h 20"/>
                <a:gd name="T4" fmla="*/ 2147483647 w 4"/>
                <a:gd name="T5" fmla="*/ 2147483647 h 20"/>
                <a:gd name="T6" fmla="*/ 2147483647 w 4"/>
                <a:gd name="T7" fmla="*/ 2147483647 h 20"/>
                <a:gd name="T8" fmla="*/ 2147483647 w 4"/>
                <a:gd name="T9" fmla="*/ 2147483647 h 20"/>
                <a:gd name="T10" fmla="*/ 0 w 4"/>
                <a:gd name="T11" fmla="*/ 2147483647 h 20"/>
                <a:gd name="T12" fmla="*/ 0 w 4"/>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0">
                  <a:moveTo>
                    <a:pt x="0" y="0"/>
                  </a:moveTo>
                  <a:lnTo>
                    <a:pt x="2" y="0"/>
                  </a:lnTo>
                  <a:lnTo>
                    <a:pt x="4" y="16"/>
                  </a:lnTo>
                  <a:lnTo>
                    <a:pt x="4" y="20"/>
                  </a:lnTo>
                  <a:lnTo>
                    <a:pt x="1" y="20"/>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8" name="Freeform 69">
              <a:extLst>
                <a:ext uri="{FF2B5EF4-FFF2-40B4-BE49-F238E27FC236}">
                  <a16:creationId xmlns:a16="http://schemas.microsoft.com/office/drawing/2014/main" id="{1A0F3686-4CD5-4412-9862-45FB902C5706}"/>
                </a:ext>
              </a:extLst>
            </p:cNvPr>
            <p:cNvSpPr>
              <a:spLocks/>
            </p:cNvSpPr>
            <p:nvPr/>
          </p:nvSpPr>
          <p:spPr bwMode="auto">
            <a:xfrm>
              <a:off x="2978150" y="2949575"/>
              <a:ext cx="22225" cy="9525"/>
            </a:xfrm>
            <a:custGeom>
              <a:avLst/>
              <a:gdLst>
                <a:gd name="T0" fmla="*/ 2147483647 w 14"/>
                <a:gd name="T1" fmla="*/ 0 h 6"/>
                <a:gd name="T2" fmla="*/ 2147483647 w 14"/>
                <a:gd name="T3" fmla="*/ 0 h 6"/>
                <a:gd name="T4" fmla="*/ 2147483647 w 14"/>
                <a:gd name="T5" fmla="*/ 2147483647 h 6"/>
                <a:gd name="T6" fmla="*/ 2147483647 w 14"/>
                <a:gd name="T7" fmla="*/ 2147483647 h 6"/>
                <a:gd name="T8" fmla="*/ 0 w 14"/>
                <a:gd name="T9" fmla="*/ 2147483647 h 6"/>
                <a:gd name="T10" fmla="*/ 0 w 14"/>
                <a:gd name="T11" fmla="*/ 2147483647 h 6"/>
                <a:gd name="T12" fmla="*/ 2147483647 w 14"/>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6">
                  <a:moveTo>
                    <a:pt x="12" y="0"/>
                  </a:moveTo>
                  <a:lnTo>
                    <a:pt x="14" y="0"/>
                  </a:lnTo>
                  <a:lnTo>
                    <a:pt x="14" y="2"/>
                  </a:lnTo>
                  <a:lnTo>
                    <a:pt x="3" y="6"/>
                  </a:lnTo>
                  <a:lnTo>
                    <a:pt x="0" y="6"/>
                  </a:lnTo>
                  <a:lnTo>
                    <a:pt x="0" y="4"/>
                  </a:lnTo>
                  <a:lnTo>
                    <a:pt x="1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69" name="Line 70">
              <a:extLst>
                <a:ext uri="{FF2B5EF4-FFF2-40B4-BE49-F238E27FC236}">
                  <a16:creationId xmlns:a16="http://schemas.microsoft.com/office/drawing/2014/main" id="{2E29E13C-BBB9-4DF0-8036-65316898DADC}"/>
                </a:ext>
              </a:extLst>
            </p:cNvPr>
            <p:cNvSpPr>
              <a:spLocks noChangeShapeType="1"/>
            </p:cNvSpPr>
            <p:nvPr/>
          </p:nvSpPr>
          <p:spPr bwMode="auto">
            <a:xfrm>
              <a:off x="2997200" y="2951163"/>
              <a:ext cx="11430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0" name="Line 71">
              <a:extLst>
                <a:ext uri="{FF2B5EF4-FFF2-40B4-BE49-F238E27FC236}">
                  <a16:creationId xmlns:a16="http://schemas.microsoft.com/office/drawing/2014/main" id="{214E6A94-D7F2-48F5-ABB3-F70021137748}"/>
                </a:ext>
              </a:extLst>
            </p:cNvPr>
            <p:cNvSpPr>
              <a:spLocks noChangeShapeType="1"/>
            </p:cNvSpPr>
            <p:nvPr/>
          </p:nvSpPr>
          <p:spPr bwMode="auto">
            <a:xfrm>
              <a:off x="3167063" y="2951163"/>
              <a:ext cx="301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 name="Freeform 72">
              <a:extLst>
                <a:ext uri="{FF2B5EF4-FFF2-40B4-BE49-F238E27FC236}">
                  <a16:creationId xmlns:a16="http://schemas.microsoft.com/office/drawing/2014/main" id="{B1903228-A23C-469F-818A-4472199B5B7E}"/>
                </a:ext>
              </a:extLst>
            </p:cNvPr>
            <p:cNvSpPr>
              <a:spLocks/>
            </p:cNvSpPr>
            <p:nvPr/>
          </p:nvSpPr>
          <p:spPr bwMode="auto">
            <a:xfrm>
              <a:off x="3248025" y="2928938"/>
              <a:ext cx="131763" cy="20638"/>
            </a:xfrm>
            <a:custGeom>
              <a:avLst/>
              <a:gdLst>
                <a:gd name="T0" fmla="*/ 2147483647 w 83"/>
                <a:gd name="T1" fmla="*/ 0 h 13"/>
                <a:gd name="T2" fmla="*/ 2147483647 w 83"/>
                <a:gd name="T3" fmla="*/ 0 h 13"/>
                <a:gd name="T4" fmla="*/ 2147483647 w 83"/>
                <a:gd name="T5" fmla="*/ 2147483647 h 13"/>
                <a:gd name="T6" fmla="*/ 2147483647 w 83"/>
                <a:gd name="T7" fmla="*/ 2147483647 h 13"/>
                <a:gd name="T8" fmla="*/ 0 w 83"/>
                <a:gd name="T9" fmla="*/ 2147483647 h 13"/>
                <a:gd name="T10" fmla="*/ 0 w 83"/>
                <a:gd name="T11" fmla="*/ 2147483647 h 13"/>
                <a:gd name="T12" fmla="*/ 2147483647 w 8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13">
                  <a:moveTo>
                    <a:pt x="80" y="0"/>
                  </a:moveTo>
                  <a:lnTo>
                    <a:pt x="83" y="0"/>
                  </a:lnTo>
                  <a:lnTo>
                    <a:pt x="83" y="1"/>
                  </a:lnTo>
                  <a:lnTo>
                    <a:pt x="3" y="13"/>
                  </a:lnTo>
                  <a:lnTo>
                    <a:pt x="0" y="13"/>
                  </a:lnTo>
                  <a:lnTo>
                    <a:pt x="0" y="9"/>
                  </a:lnTo>
                  <a:lnTo>
                    <a:pt x="8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2" name="Freeform 73">
              <a:extLst>
                <a:ext uri="{FF2B5EF4-FFF2-40B4-BE49-F238E27FC236}">
                  <a16:creationId xmlns:a16="http://schemas.microsoft.com/office/drawing/2014/main" id="{70DA463E-D12E-4924-8DB4-3F691EFB53DC}"/>
                </a:ext>
              </a:extLst>
            </p:cNvPr>
            <p:cNvSpPr>
              <a:spLocks/>
            </p:cNvSpPr>
            <p:nvPr/>
          </p:nvSpPr>
          <p:spPr bwMode="auto">
            <a:xfrm>
              <a:off x="3375025" y="2925763"/>
              <a:ext cx="11113" cy="4763"/>
            </a:xfrm>
            <a:custGeom>
              <a:avLst/>
              <a:gdLst>
                <a:gd name="T0" fmla="*/ 2147483647 w 7"/>
                <a:gd name="T1" fmla="*/ 0 h 3"/>
                <a:gd name="T2" fmla="*/ 2147483647 w 7"/>
                <a:gd name="T3" fmla="*/ 0 h 3"/>
                <a:gd name="T4" fmla="*/ 2147483647 w 7"/>
                <a:gd name="T5" fmla="*/ 2147483647 h 3"/>
                <a:gd name="T6" fmla="*/ 2147483647 w 7"/>
                <a:gd name="T7" fmla="*/ 2147483647 h 3"/>
                <a:gd name="T8" fmla="*/ 0 w 7"/>
                <a:gd name="T9" fmla="*/ 2147483647 h 3"/>
                <a:gd name="T10" fmla="*/ 0 w 7"/>
                <a:gd name="T11" fmla="*/ 2147483647 h 3"/>
                <a:gd name="T12" fmla="*/ 2147483647 w 7"/>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
                  <a:moveTo>
                    <a:pt x="5" y="0"/>
                  </a:moveTo>
                  <a:lnTo>
                    <a:pt x="7" y="0"/>
                  </a:lnTo>
                  <a:lnTo>
                    <a:pt x="7" y="3"/>
                  </a:lnTo>
                  <a:lnTo>
                    <a:pt x="3" y="3"/>
                  </a:lnTo>
                  <a:lnTo>
                    <a:pt x="0" y="3"/>
                  </a:lnTo>
                  <a:lnTo>
                    <a:pt x="0" y="2"/>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3" name="Freeform 74">
              <a:extLst>
                <a:ext uri="{FF2B5EF4-FFF2-40B4-BE49-F238E27FC236}">
                  <a16:creationId xmlns:a16="http://schemas.microsoft.com/office/drawing/2014/main" id="{1ACD4E1E-37EF-41CC-B42B-29052D7D8FBE}"/>
                </a:ext>
              </a:extLst>
            </p:cNvPr>
            <p:cNvSpPr>
              <a:spLocks/>
            </p:cNvSpPr>
            <p:nvPr/>
          </p:nvSpPr>
          <p:spPr bwMode="auto">
            <a:xfrm>
              <a:off x="3438525" y="2905125"/>
              <a:ext cx="28575" cy="9525"/>
            </a:xfrm>
            <a:custGeom>
              <a:avLst/>
              <a:gdLst>
                <a:gd name="T0" fmla="*/ 2147483647 w 18"/>
                <a:gd name="T1" fmla="*/ 0 h 6"/>
                <a:gd name="T2" fmla="*/ 2147483647 w 18"/>
                <a:gd name="T3" fmla="*/ 0 h 6"/>
                <a:gd name="T4" fmla="*/ 2147483647 w 18"/>
                <a:gd name="T5" fmla="*/ 2147483647 h 6"/>
                <a:gd name="T6" fmla="*/ 2147483647 w 18"/>
                <a:gd name="T7" fmla="*/ 2147483647 h 6"/>
                <a:gd name="T8" fmla="*/ 0 w 18"/>
                <a:gd name="T9" fmla="*/ 2147483647 h 6"/>
                <a:gd name="T10" fmla="*/ 0 w 18"/>
                <a:gd name="T11" fmla="*/ 2147483647 h 6"/>
                <a:gd name="T12" fmla="*/ 2147483647 w 18"/>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
                  <a:moveTo>
                    <a:pt x="16" y="0"/>
                  </a:moveTo>
                  <a:lnTo>
                    <a:pt x="18" y="0"/>
                  </a:lnTo>
                  <a:lnTo>
                    <a:pt x="18" y="3"/>
                  </a:lnTo>
                  <a:lnTo>
                    <a:pt x="4" y="6"/>
                  </a:lnTo>
                  <a:lnTo>
                    <a:pt x="0" y="6"/>
                  </a:lnTo>
                  <a:lnTo>
                    <a:pt x="0" y="5"/>
                  </a:lnTo>
                  <a:lnTo>
                    <a:pt x="1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4" name="Freeform 75">
              <a:extLst>
                <a:ext uri="{FF2B5EF4-FFF2-40B4-BE49-F238E27FC236}">
                  <a16:creationId xmlns:a16="http://schemas.microsoft.com/office/drawing/2014/main" id="{C30AEE6B-550D-443B-B7F6-D35420585A0C}"/>
                </a:ext>
              </a:extLst>
            </p:cNvPr>
            <p:cNvSpPr>
              <a:spLocks/>
            </p:cNvSpPr>
            <p:nvPr/>
          </p:nvSpPr>
          <p:spPr bwMode="auto">
            <a:xfrm>
              <a:off x="3517900" y="2887663"/>
              <a:ext cx="25400" cy="6350"/>
            </a:xfrm>
            <a:custGeom>
              <a:avLst/>
              <a:gdLst>
                <a:gd name="T0" fmla="*/ 2147483647 w 16"/>
                <a:gd name="T1" fmla="*/ 0 h 4"/>
                <a:gd name="T2" fmla="*/ 2147483647 w 16"/>
                <a:gd name="T3" fmla="*/ 0 h 4"/>
                <a:gd name="T4" fmla="*/ 2147483647 w 16"/>
                <a:gd name="T5" fmla="*/ 2147483647 h 4"/>
                <a:gd name="T6" fmla="*/ 2147483647 w 16"/>
                <a:gd name="T7" fmla="*/ 2147483647 h 4"/>
                <a:gd name="T8" fmla="*/ 0 w 16"/>
                <a:gd name="T9" fmla="*/ 2147483647 h 4"/>
                <a:gd name="T10" fmla="*/ 0 w 16"/>
                <a:gd name="T11" fmla="*/ 2147483647 h 4"/>
                <a:gd name="T12" fmla="*/ 2147483647 w 16"/>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
                  <a:moveTo>
                    <a:pt x="14" y="0"/>
                  </a:moveTo>
                  <a:lnTo>
                    <a:pt x="16" y="0"/>
                  </a:lnTo>
                  <a:lnTo>
                    <a:pt x="16" y="2"/>
                  </a:lnTo>
                  <a:lnTo>
                    <a:pt x="4" y="4"/>
                  </a:lnTo>
                  <a:lnTo>
                    <a:pt x="0" y="4"/>
                  </a:lnTo>
                  <a:lnTo>
                    <a:pt x="0" y="2"/>
                  </a:lnTo>
                  <a:lnTo>
                    <a:pt x="1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5" name="Freeform 76">
              <a:extLst>
                <a:ext uri="{FF2B5EF4-FFF2-40B4-BE49-F238E27FC236}">
                  <a16:creationId xmlns:a16="http://schemas.microsoft.com/office/drawing/2014/main" id="{B46CC57C-B164-498C-B766-5C0419FBF76A}"/>
                </a:ext>
              </a:extLst>
            </p:cNvPr>
            <p:cNvSpPr>
              <a:spLocks/>
            </p:cNvSpPr>
            <p:nvPr/>
          </p:nvSpPr>
          <p:spPr bwMode="auto">
            <a:xfrm>
              <a:off x="3540125" y="2830513"/>
              <a:ext cx="112713" cy="60325"/>
            </a:xfrm>
            <a:custGeom>
              <a:avLst/>
              <a:gdLst>
                <a:gd name="T0" fmla="*/ 2147483647 w 71"/>
                <a:gd name="T1" fmla="*/ 0 h 38"/>
                <a:gd name="T2" fmla="*/ 2147483647 w 71"/>
                <a:gd name="T3" fmla="*/ 0 h 38"/>
                <a:gd name="T4" fmla="*/ 2147483647 w 71"/>
                <a:gd name="T5" fmla="*/ 2147483647 h 38"/>
                <a:gd name="T6" fmla="*/ 2147483647 w 71"/>
                <a:gd name="T7" fmla="*/ 2147483647 h 38"/>
                <a:gd name="T8" fmla="*/ 0 w 71"/>
                <a:gd name="T9" fmla="*/ 2147483647 h 38"/>
                <a:gd name="T10" fmla="*/ 0 w 71"/>
                <a:gd name="T11" fmla="*/ 2147483647 h 38"/>
                <a:gd name="T12" fmla="*/ 2147483647 w 71"/>
                <a:gd name="T13" fmla="*/ 0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8">
                  <a:moveTo>
                    <a:pt x="69" y="0"/>
                  </a:moveTo>
                  <a:lnTo>
                    <a:pt x="71" y="0"/>
                  </a:lnTo>
                  <a:lnTo>
                    <a:pt x="71" y="2"/>
                  </a:lnTo>
                  <a:lnTo>
                    <a:pt x="2" y="38"/>
                  </a:lnTo>
                  <a:lnTo>
                    <a:pt x="0" y="38"/>
                  </a:lnTo>
                  <a:lnTo>
                    <a:pt x="0" y="36"/>
                  </a:lnTo>
                  <a:lnTo>
                    <a:pt x="6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6" name="Freeform 77">
              <a:extLst>
                <a:ext uri="{FF2B5EF4-FFF2-40B4-BE49-F238E27FC236}">
                  <a16:creationId xmlns:a16="http://schemas.microsoft.com/office/drawing/2014/main" id="{51F82BBF-7FF5-42B7-A340-6A5583374557}"/>
                </a:ext>
              </a:extLst>
            </p:cNvPr>
            <p:cNvSpPr>
              <a:spLocks/>
            </p:cNvSpPr>
            <p:nvPr/>
          </p:nvSpPr>
          <p:spPr bwMode="auto">
            <a:xfrm>
              <a:off x="3706813" y="2789238"/>
              <a:ext cx="26988" cy="15875"/>
            </a:xfrm>
            <a:custGeom>
              <a:avLst/>
              <a:gdLst>
                <a:gd name="T0" fmla="*/ 2147483647 w 17"/>
                <a:gd name="T1" fmla="*/ 0 h 10"/>
                <a:gd name="T2" fmla="*/ 2147483647 w 17"/>
                <a:gd name="T3" fmla="*/ 0 h 10"/>
                <a:gd name="T4" fmla="*/ 2147483647 w 17"/>
                <a:gd name="T5" fmla="*/ 2147483647 h 10"/>
                <a:gd name="T6" fmla="*/ 2147483647 w 17"/>
                <a:gd name="T7" fmla="*/ 2147483647 h 10"/>
                <a:gd name="T8" fmla="*/ 0 w 17"/>
                <a:gd name="T9" fmla="*/ 2147483647 h 10"/>
                <a:gd name="T10" fmla="*/ 0 w 17"/>
                <a:gd name="T11" fmla="*/ 2147483647 h 10"/>
                <a:gd name="T12" fmla="*/ 2147483647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15" y="0"/>
                  </a:moveTo>
                  <a:lnTo>
                    <a:pt x="17" y="0"/>
                  </a:lnTo>
                  <a:lnTo>
                    <a:pt x="17" y="2"/>
                  </a:lnTo>
                  <a:lnTo>
                    <a:pt x="2" y="10"/>
                  </a:lnTo>
                  <a:lnTo>
                    <a:pt x="0" y="10"/>
                  </a:lnTo>
                  <a:lnTo>
                    <a:pt x="0" y="7"/>
                  </a:lnTo>
                  <a:lnTo>
                    <a:pt x="1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7" name="Freeform 78">
              <a:extLst>
                <a:ext uri="{FF2B5EF4-FFF2-40B4-BE49-F238E27FC236}">
                  <a16:creationId xmlns:a16="http://schemas.microsoft.com/office/drawing/2014/main" id="{66EC0A49-FC96-40EC-9E7F-E53C818D031D}"/>
                </a:ext>
              </a:extLst>
            </p:cNvPr>
            <p:cNvSpPr>
              <a:spLocks/>
            </p:cNvSpPr>
            <p:nvPr/>
          </p:nvSpPr>
          <p:spPr bwMode="auto">
            <a:xfrm>
              <a:off x="3790950" y="2719388"/>
              <a:ext cx="98425" cy="47625"/>
            </a:xfrm>
            <a:custGeom>
              <a:avLst/>
              <a:gdLst>
                <a:gd name="T0" fmla="*/ 2147483647 w 62"/>
                <a:gd name="T1" fmla="*/ 0 h 30"/>
                <a:gd name="T2" fmla="*/ 2147483647 w 62"/>
                <a:gd name="T3" fmla="*/ 0 h 30"/>
                <a:gd name="T4" fmla="*/ 2147483647 w 62"/>
                <a:gd name="T5" fmla="*/ 2147483647 h 30"/>
                <a:gd name="T6" fmla="*/ 2147483647 w 62"/>
                <a:gd name="T7" fmla="*/ 2147483647 h 30"/>
                <a:gd name="T8" fmla="*/ 0 w 62"/>
                <a:gd name="T9" fmla="*/ 2147483647 h 30"/>
                <a:gd name="T10" fmla="*/ 0 w 62"/>
                <a:gd name="T11" fmla="*/ 2147483647 h 30"/>
                <a:gd name="T12" fmla="*/ 2147483647 w 62"/>
                <a:gd name="T13" fmla="*/ 0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30">
                  <a:moveTo>
                    <a:pt x="60" y="0"/>
                  </a:moveTo>
                  <a:lnTo>
                    <a:pt x="62" y="0"/>
                  </a:lnTo>
                  <a:lnTo>
                    <a:pt x="62" y="2"/>
                  </a:lnTo>
                  <a:lnTo>
                    <a:pt x="2" y="30"/>
                  </a:lnTo>
                  <a:lnTo>
                    <a:pt x="0" y="30"/>
                  </a:lnTo>
                  <a:lnTo>
                    <a:pt x="0" y="27"/>
                  </a:lnTo>
                  <a:lnTo>
                    <a:pt x="6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8" name="Freeform 79">
              <a:extLst>
                <a:ext uri="{FF2B5EF4-FFF2-40B4-BE49-F238E27FC236}">
                  <a16:creationId xmlns:a16="http://schemas.microsoft.com/office/drawing/2014/main" id="{0A9299B7-9D4A-4271-BE21-FA1902C3A227}"/>
                </a:ext>
              </a:extLst>
            </p:cNvPr>
            <p:cNvSpPr>
              <a:spLocks/>
            </p:cNvSpPr>
            <p:nvPr/>
          </p:nvSpPr>
          <p:spPr bwMode="auto">
            <a:xfrm>
              <a:off x="3886200" y="2701925"/>
              <a:ext cx="38100" cy="20638"/>
            </a:xfrm>
            <a:custGeom>
              <a:avLst/>
              <a:gdLst>
                <a:gd name="T0" fmla="*/ 2147483647 w 24"/>
                <a:gd name="T1" fmla="*/ 0 h 13"/>
                <a:gd name="T2" fmla="*/ 2147483647 w 24"/>
                <a:gd name="T3" fmla="*/ 0 h 13"/>
                <a:gd name="T4" fmla="*/ 2147483647 w 24"/>
                <a:gd name="T5" fmla="*/ 2147483647 h 13"/>
                <a:gd name="T6" fmla="*/ 2147483647 w 24"/>
                <a:gd name="T7" fmla="*/ 2147483647 h 13"/>
                <a:gd name="T8" fmla="*/ 0 w 24"/>
                <a:gd name="T9" fmla="*/ 2147483647 h 13"/>
                <a:gd name="T10" fmla="*/ 0 w 24"/>
                <a:gd name="T11" fmla="*/ 2147483647 h 13"/>
                <a:gd name="T12" fmla="*/ 2147483647 w 24"/>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3">
                  <a:moveTo>
                    <a:pt x="22" y="0"/>
                  </a:moveTo>
                  <a:lnTo>
                    <a:pt x="24" y="0"/>
                  </a:lnTo>
                  <a:lnTo>
                    <a:pt x="24" y="3"/>
                  </a:lnTo>
                  <a:lnTo>
                    <a:pt x="2" y="13"/>
                  </a:lnTo>
                  <a:lnTo>
                    <a:pt x="0" y="13"/>
                  </a:lnTo>
                  <a:lnTo>
                    <a:pt x="0" y="11"/>
                  </a:lnTo>
                  <a:lnTo>
                    <a:pt x="2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9" name="Freeform 80">
              <a:extLst>
                <a:ext uri="{FF2B5EF4-FFF2-40B4-BE49-F238E27FC236}">
                  <a16:creationId xmlns:a16="http://schemas.microsoft.com/office/drawing/2014/main" id="{EE536DDE-EEC9-4441-8A17-B8E9E608B1D6}"/>
                </a:ext>
              </a:extLst>
            </p:cNvPr>
            <p:cNvSpPr>
              <a:spLocks/>
            </p:cNvSpPr>
            <p:nvPr/>
          </p:nvSpPr>
          <p:spPr bwMode="auto">
            <a:xfrm>
              <a:off x="3979863" y="2659063"/>
              <a:ext cx="31750" cy="15875"/>
            </a:xfrm>
            <a:custGeom>
              <a:avLst/>
              <a:gdLst>
                <a:gd name="T0" fmla="*/ 2147483647 w 20"/>
                <a:gd name="T1" fmla="*/ 0 h 10"/>
                <a:gd name="T2" fmla="*/ 2147483647 w 20"/>
                <a:gd name="T3" fmla="*/ 0 h 10"/>
                <a:gd name="T4" fmla="*/ 2147483647 w 20"/>
                <a:gd name="T5" fmla="*/ 2147483647 h 10"/>
                <a:gd name="T6" fmla="*/ 2147483647 w 20"/>
                <a:gd name="T7" fmla="*/ 2147483647 h 10"/>
                <a:gd name="T8" fmla="*/ 0 w 20"/>
                <a:gd name="T9" fmla="*/ 2147483647 h 10"/>
                <a:gd name="T10" fmla="*/ 0 w 20"/>
                <a:gd name="T11" fmla="*/ 2147483647 h 10"/>
                <a:gd name="T12" fmla="*/ 2147483647 w 20"/>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0">
                  <a:moveTo>
                    <a:pt x="17" y="0"/>
                  </a:moveTo>
                  <a:lnTo>
                    <a:pt x="20" y="0"/>
                  </a:lnTo>
                  <a:lnTo>
                    <a:pt x="20" y="2"/>
                  </a:lnTo>
                  <a:lnTo>
                    <a:pt x="3" y="10"/>
                  </a:lnTo>
                  <a:lnTo>
                    <a:pt x="0" y="10"/>
                  </a:lnTo>
                  <a:lnTo>
                    <a:pt x="0" y="9"/>
                  </a:lnTo>
                  <a:lnTo>
                    <a:pt x="1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0" name="Freeform 81">
              <a:extLst>
                <a:ext uri="{FF2B5EF4-FFF2-40B4-BE49-F238E27FC236}">
                  <a16:creationId xmlns:a16="http://schemas.microsoft.com/office/drawing/2014/main" id="{826047E7-5D59-44B7-AA2D-22C29CE3BE8A}"/>
                </a:ext>
              </a:extLst>
            </p:cNvPr>
            <p:cNvSpPr>
              <a:spLocks/>
            </p:cNvSpPr>
            <p:nvPr/>
          </p:nvSpPr>
          <p:spPr bwMode="auto">
            <a:xfrm>
              <a:off x="4060825" y="2509838"/>
              <a:ext cx="128588" cy="120650"/>
            </a:xfrm>
            <a:custGeom>
              <a:avLst/>
              <a:gdLst>
                <a:gd name="T0" fmla="*/ 2147483647 w 81"/>
                <a:gd name="T1" fmla="*/ 0 h 76"/>
                <a:gd name="T2" fmla="*/ 2147483647 w 81"/>
                <a:gd name="T3" fmla="*/ 0 h 76"/>
                <a:gd name="T4" fmla="*/ 2147483647 w 81"/>
                <a:gd name="T5" fmla="*/ 2147483647 h 76"/>
                <a:gd name="T6" fmla="*/ 2147483647 w 81"/>
                <a:gd name="T7" fmla="*/ 2147483647 h 76"/>
                <a:gd name="T8" fmla="*/ 0 w 81"/>
                <a:gd name="T9" fmla="*/ 2147483647 h 76"/>
                <a:gd name="T10" fmla="*/ 0 w 81"/>
                <a:gd name="T11" fmla="*/ 2147483647 h 76"/>
                <a:gd name="T12" fmla="*/ 2147483647 w 81"/>
                <a:gd name="T13" fmla="*/ 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76">
                  <a:moveTo>
                    <a:pt x="78" y="0"/>
                  </a:moveTo>
                  <a:lnTo>
                    <a:pt x="81" y="0"/>
                  </a:lnTo>
                  <a:lnTo>
                    <a:pt x="81" y="3"/>
                  </a:lnTo>
                  <a:lnTo>
                    <a:pt x="3" y="76"/>
                  </a:lnTo>
                  <a:lnTo>
                    <a:pt x="0" y="76"/>
                  </a:lnTo>
                  <a:lnTo>
                    <a:pt x="0" y="73"/>
                  </a:lnTo>
                  <a:lnTo>
                    <a:pt x="7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1" name="Freeform 82">
              <a:extLst>
                <a:ext uri="{FF2B5EF4-FFF2-40B4-BE49-F238E27FC236}">
                  <a16:creationId xmlns:a16="http://schemas.microsoft.com/office/drawing/2014/main" id="{A1106FD2-D20A-4976-8628-DC884F738FBC}"/>
                </a:ext>
              </a:extLst>
            </p:cNvPr>
            <p:cNvSpPr>
              <a:spLocks/>
            </p:cNvSpPr>
            <p:nvPr/>
          </p:nvSpPr>
          <p:spPr bwMode="auto">
            <a:xfrm>
              <a:off x="4184650" y="2501900"/>
              <a:ext cx="11113" cy="12700"/>
            </a:xfrm>
            <a:custGeom>
              <a:avLst/>
              <a:gdLst>
                <a:gd name="T0" fmla="*/ 2147483647 w 7"/>
                <a:gd name="T1" fmla="*/ 0 h 8"/>
                <a:gd name="T2" fmla="*/ 2147483647 w 7"/>
                <a:gd name="T3" fmla="*/ 0 h 8"/>
                <a:gd name="T4" fmla="*/ 2147483647 w 7"/>
                <a:gd name="T5" fmla="*/ 2147483647 h 8"/>
                <a:gd name="T6" fmla="*/ 2147483647 w 7"/>
                <a:gd name="T7" fmla="*/ 2147483647 h 8"/>
                <a:gd name="T8" fmla="*/ 0 w 7"/>
                <a:gd name="T9" fmla="*/ 2147483647 h 8"/>
                <a:gd name="T10" fmla="*/ 0 w 7"/>
                <a:gd name="T11" fmla="*/ 2147483647 h 8"/>
                <a:gd name="T12" fmla="*/ 2147483647 w 7"/>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8">
                  <a:moveTo>
                    <a:pt x="5" y="0"/>
                  </a:moveTo>
                  <a:lnTo>
                    <a:pt x="7" y="0"/>
                  </a:lnTo>
                  <a:lnTo>
                    <a:pt x="7" y="3"/>
                  </a:lnTo>
                  <a:lnTo>
                    <a:pt x="3" y="8"/>
                  </a:lnTo>
                  <a:lnTo>
                    <a:pt x="0" y="8"/>
                  </a:lnTo>
                  <a:lnTo>
                    <a:pt x="0" y="5"/>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2" name="Freeform 83">
              <a:extLst>
                <a:ext uri="{FF2B5EF4-FFF2-40B4-BE49-F238E27FC236}">
                  <a16:creationId xmlns:a16="http://schemas.microsoft.com/office/drawing/2014/main" id="{90F07A98-E1D4-46F7-A731-5687F0B55538}"/>
                </a:ext>
              </a:extLst>
            </p:cNvPr>
            <p:cNvSpPr>
              <a:spLocks/>
            </p:cNvSpPr>
            <p:nvPr/>
          </p:nvSpPr>
          <p:spPr bwMode="auto">
            <a:xfrm>
              <a:off x="4249738" y="2428875"/>
              <a:ext cx="26988" cy="25400"/>
            </a:xfrm>
            <a:custGeom>
              <a:avLst/>
              <a:gdLst>
                <a:gd name="T0" fmla="*/ 2147483647 w 17"/>
                <a:gd name="T1" fmla="*/ 0 h 16"/>
                <a:gd name="T2" fmla="*/ 2147483647 w 17"/>
                <a:gd name="T3" fmla="*/ 0 h 16"/>
                <a:gd name="T4" fmla="*/ 2147483647 w 17"/>
                <a:gd name="T5" fmla="*/ 2147483647 h 16"/>
                <a:gd name="T6" fmla="*/ 2147483647 w 17"/>
                <a:gd name="T7" fmla="*/ 2147483647 h 16"/>
                <a:gd name="T8" fmla="*/ 0 w 17"/>
                <a:gd name="T9" fmla="*/ 2147483647 h 16"/>
                <a:gd name="T10" fmla="*/ 0 w 17"/>
                <a:gd name="T11" fmla="*/ 2147483647 h 16"/>
                <a:gd name="T12" fmla="*/ 2147483647 w 17"/>
                <a:gd name="T13" fmla="*/ 0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6">
                  <a:moveTo>
                    <a:pt x="15" y="0"/>
                  </a:moveTo>
                  <a:lnTo>
                    <a:pt x="17" y="0"/>
                  </a:lnTo>
                  <a:lnTo>
                    <a:pt x="17" y="4"/>
                  </a:lnTo>
                  <a:lnTo>
                    <a:pt x="3" y="16"/>
                  </a:lnTo>
                  <a:lnTo>
                    <a:pt x="0" y="16"/>
                  </a:lnTo>
                  <a:lnTo>
                    <a:pt x="0" y="15"/>
                  </a:lnTo>
                  <a:lnTo>
                    <a:pt x="1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3" name="Freeform 84">
              <a:extLst>
                <a:ext uri="{FF2B5EF4-FFF2-40B4-BE49-F238E27FC236}">
                  <a16:creationId xmlns:a16="http://schemas.microsoft.com/office/drawing/2014/main" id="{77444A1D-642B-4BC3-BDCD-4141673BD1B7}"/>
                </a:ext>
              </a:extLst>
            </p:cNvPr>
            <p:cNvSpPr>
              <a:spLocks/>
            </p:cNvSpPr>
            <p:nvPr/>
          </p:nvSpPr>
          <p:spPr bwMode="auto">
            <a:xfrm>
              <a:off x="4332288" y="2322513"/>
              <a:ext cx="69850" cy="61913"/>
            </a:xfrm>
            <a:custGeom>
              <a:avLst/>
              <a:gdLst>
                <a:gd name="T0" fmla="*/ 2147483647 w 44"/>
                <a:gd name="T1" fmla="*/ 0 h 39"/>
                <a:gd name="T2" fmla="*/ 2147483647 w 44"/>
                <a:gd name="T3" fmla="*/ 0 h 39"/>
                <a:gd name="T4" fmla="*/ 2147483647 w 44"/>
                <a:gd name="T5" fmla="*/ 2147483647 h 39"/>
                <a:gd name="T6" fmla="*/ 2147483647 w 44"/>
                <a:gd name="T7" fmla="*/ 2147483647 h 39"/>
                <a:gd name="T8" fmla="*/ 0 w 44"/>
                <a:gd name="T9" fmla="*/ 2147483647 h 39"/>
                <a:gd name="T10" fmla="*/ 0 w 44"/>
                <a:gd name="T11" fmla="*/ 2147483647 h 39"/>
                <a:gd name="T12" fmla="*/ 2147483647 w 44"/>
                <a:gd name="T13" fmla="*/ 0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39">
                  <a:moveTo>
                    <a:pt x="41" y="0"/>
                  </a:moveTo>
                  <a:lnTo>
                    <a:pt x="44" y="0"/>
                  </a:lnTo>
                  <a:lnTo>
                    <a:pt x="44" y="2"/>
                  </a:lnTo>
                  <a:lnTo>
                    <a:pt x="2" y="39"/>
                  </a:lnTo>
                  <a:lnTo>
                    <a:pt x="0" y="39"/>
                  </a:lnTo>
                  <a:lnTo>
                    <a:pt x="0" y="37"/>
                  </a:lnTo>
                  <a:lnTo>
                    <a:pt x="4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4" name="Freeform 85">
              <a:extLst>
                <a:ext uri="{FF2B5EF4-FFF2-40B4-BE49-F238E27FC236}">
                  <a16:creationId xmlns:a16="http://schemas.microsoft.com/office/drawing/2014/main" id="{FB9F2E87-71D8-4594-A6A9-53B4F9B696B4}"/>
                </a:ext>
              </a:extLst>
            </p:cNvPr>
            <p:cNvSpPr>
              <a:spLocks/>
            </p:cNvSpPr>
            <p:nvPr/>
          </p:nvSpPr>
          <p:spPr bwMode="auto">
            <a:xfrm>
              <a:off x="4397375" y="2257425"/>
              <a:ext cx="41275" cy="68263"/>
            </a:xfrm>
            <a:custGeom>
              <a:avLst/>
              <a:gdLst>
                <a:gd name="T0" fmla="*/ 2147483647 w 26"/>
                <a:gd name="T1" fmla="*/ 0 h 43"/>
                <a:gd name="T2" fmla="*/ 2147483647 w 26"/>
                <a:gd name="T3" fmla="*/ 0 h 43"/>
                <a:gd name="T4" fmla="*/ 2147483647 w 26"/>
                <a:gd name="T5" fmla="*/ 2147483647 h 43"/>
                <a:gd name="T6" fmla="*/ 2147483647 w 26"/>
                <a:gd name="T7" fmla="*/ 2147483647 h 43"/>
                <a:gd name="T8" fmla="*/ 0 w 26"/>
                <a:gd name="T9" fmla="*/ 2147483647 h 43"/>
                <a:gd name="T10" fmla="*/ 0 w 26"/>
                <a:gd name="T11" fmla="*/ 2147483647 h 43"/>
                <a:gd name="T12" fmla="*/ 2147483647 w 26"/>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3">
                  <a:moveTo>
                    <a:pt x="24" y="0"/>
                  </a:moveTo>
                  <a:lnTo>
                    <a:pt x="26" y="0"/>
                  </a:lnTo>
                  <a:lnTo>
                    <a:pt x="26" y="2"/>
                  </a:lnTo>
                  <a:lnTo>
                    <a:pt x="3" y="43"/>
                  </a:lnTo>
                  <a:lnTo>
                    <a:pt x="0" y="43"/>
                  </a:lnTo>
                  <a:lnTo>
                    <a:pt x="0" y="4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5" name="Freeform 86">
              <a:extLst>
                <a:ext uri="{FF2B5EF4-FFF2-40B4-BE49-F238E27FC236}">
                  <a16:creationId xmlns:a16="http://schemas.microsoft.com/office/drawing/2014/main" id="{5B7DEDD0-A1C6-4770-A67D-DAE7F9FFDCEB}"/>
                </a:ext>
              </a:extLst>
            </p:cNvPr>
            <p:cNvSpPr>
              <a:spLocks/>
            </p:cNvSpPr>
            <p:nvPr/>
          </p:nvSpPr>
          <p:spPr bwMode="auto">
            <a:xfrm>
              <a:off x="4467225" y="2174875"/>
              <a:ext cx="19050" cy="26988"/>
            </a:xfrm>
            <a:custGeom>
              <a:avLst/>
              <a:gdLst>
                <a:gd name="T0" fmla="*/ 2147483647 w 12"/>
                <a:gd name="T1" fmla="*/ 0 h 17"/>
                <a:gd name="T2" fmla="*/ 2147483647 w 12"/>
                <a:gd name="T3" fmla="*/ 0 h 17"/>
                <a:gd name="T4" fmla="*/ 2147483647 w 12"/>
                <a:gd name="T5" fmla="*/ 2147483647 h 17"/>
                <a:gd name="T6" fmla="*/ 2147483647 w 12"/>
                <a:gd name="T7" fmla="*/ 2147483647 h 17"/>
                <a:gd name="T8" fmla="*/ 0 w 12"/>
                <a:gd name="T9" fmla="*/ 2147483647 h 17"/>
                <a:gd name="T10" fmla="*/ 0 w 12"/>
                <a:gd name="T11" fmla="*/ 2147483647 h 17"/>
                <a:gd name="T12" fmla="*/ 2147483647 w 12"/>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7">
                  <a:moveTo>
                    <a:pt x="9" y="0"/>
                  </a:moveTo>
                  <a:lnTo>
                    <a:pt x="12" y="0"/>
                  </a:lnTo>
                  <a:lnTo>
                    <a:pt x="12" y="3"/>
                  </a:lnTo>
                  <a:lnTo>
                    <a:pt x="3" y="17"/>
                  </a:lnTo>
                  <a:lnTo>
                    <a:pt x="0" y="17"/>
                  </a:lnTo>
                  <a:lnTo>
                    <a:pt x="0" y="15"/>
                  </a:lnTo>
                  <a:lnTo>
                    <a:pt x="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6" name="Freeform 87">
              <a:extLst>
                <a:ext uri="{FF2B5EF4-FFF2-40B4-BE49-F238E27FC236}">
                  <a16:creationId xmlns:a16="http://schemas.microsoft.com/office/drawing/2014/main" id="{56B9304D-0DC2-4B02-93DB-75B6E2AAF1AE}"/>
                </a:ext>
              </a:extLst>
            </p:cNvPr>
            <p:cNvSpPr>
              <a:spLocks/>
            </p:cNvSpPr>
            <p:nvPr/>
          </p:nvSpPr>
          <p:spPr bwMode="auto">
            <a:xfrm>
              <a:off x="4514850" y="2030413"/>
              <a:ext cx="52388" cy="90488"/>
            </a:xfrm>
            <a:custGeom>
              <a:avLst/>
              <a:gdLst>
                <a:gd name="T0" fmla="*/ 2147483647 w 33"/>
                <a:gd name="T1" fmla="*/ 0 h 57"/>
                <a:gd name="T2" fmla="*/ 2147483647 w 33"/>
                <a:gd name="T3" fmla="*/ 0 h 57"/>
                <a:gd name="T4" fmla="*/ 2147483647 w 33"/>
                <a:gd name="T5" fmla="*/ 2147483647 h 57"/>
                <a:gd name="T6" fmla="*/ 2147483647 w 33"/>
                <a:gd name="T7" fmla="*/ 2147483647 h 57"/>
                <a:gd name="T8" fmla="*/ 0 w 33"/>
                <a:gd name="T9" fmla="*/ 2147483647 h 57"/>
                <a:gd name="T10" fmla="*/ 0 w 33"/>
                <a:gd name="T11" fmla="*/ 2147483647 h 57"/>
                <a:gd name="T12" fmla="*/ 2147483647 w 33"/>
                <a:gd name="T13" fmla="*/ 0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57">
                  <a:moveTo>
                    <a:pt x="31" y="0"/>
                  </a:moveTo>
                  <a:lnTo>
                    <a:pt x="33" y="0"/>
                  </a:lnTo>
                  <a:lnTo>
                    <a:pt x="33" y="2"/>
                  </a:lnTo>
                  <a:lnTo>
                    <a:pt x="2" y="57"/>
                  </a:lnTo>
                  <a:lnTo>
                    <a:pt x="0" y="57"/>
                  </a:lnTo>
                  <a:lnTo>
                    <a:pt x="0" y="55"/>
                  </a:lnTo>
                  <a:lnTo>
                    <a:pt x="3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7" name="Freeform 88">
              <a:extLst>
                <a:ext uri="{FF2B5EF4-FFF2-40B4-BE49-F238E27FC236}">
                  <a16:creationId xmlns:a16="http://schemas.microsoft.com/office/drawing/2014/main" id="{ACC3CD82-29C7-4AF1-8975-46743C32C310}"/>
                </a:ext>
              </a:extLst>
            </p:cNvPr>
            <p:cNvSpPr>
              <a:spLocks/>
            </p:cNvSpPr>
            <p:nvPr/>
          </p:nvSpPr>
          <p:spPr bwMode="auto">
            <a:xfrm>
              <a:off x="4564063" y="1989138"/>
              <a:ext cx="44450" cy="44450"/>
            </a:xfrm>
            <a:custGeom>
              <a:avLst/>
              <a:gdLst>
                <a:gd name="T0" fmla="*/ 2147483647 w 28"/>
                <a:gd name="T1" fmla="*/ 0 h 28"/>
                <a:gd name="T2" fmla="*/ 2147483647 w 28"/>
                <a:gd name="T3" fmla="*/ 0 h 28"/>
                <a:gd name="T4" fmla="*/ 2147483647 w 28"/>
                <a:gd name="T5" fmla="*/ 2147483647 h 28"/>
                <a:gd name="T6" fmla="*/ 2147483647 w 28"/>
                <a:gd name="T7" fmla="*/ 2147483647 h 28"/>
                <a:gd name="T8" fmla="*/ 0 w 28"/>
                <a:gd name="T9" fmla="*/ 2147483647 h 28"/>
                <a:gd name="T10" fmla="*/ 0 w 28"/>
                <a:gd name="T11" fmla="*/ 2147483647 h 28"/>
                <a:gd name="T12" fmla="*/ 2147483647 w 28"/>
                <a:gd name="T13" fmla="*/ 0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28">
                  <a:moveTo>
                    <a:pt x="26" y="0"/>
                  </a:moveTo>
                  <a:lnTo>
                    <a:pt x="28" y="0"/>
                  </a:lnTo>
                  <a:lnTo>
                    <a:pt x="28" y="2"/>
                  </a:lnTo>
                  <a:lnTo>
                    <a:pt x="2" y="28"/>
                  </a:lnTo>
                  <a:lnTo>
                    <a:pt x="0" y="28"/>
                  </a:lnTo>
                  <a:lnTo>
                    <a:pt x="0" y="26"/>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8" name="Freeform 89">
              <a:extLst>
                <a:ext uri="{FF2B5EF4-FFF2-40B4-BE49-F238E27FC236}">
                  <a16:creationId xmlns:a16="http://schemas.microsoft.com/office/drawing/2014/main" id="{8CF5B1A3-B2A6-41DD-B294-8AB1B7811DCA}"/>
                </a:ext>
              </a:extLst>
            </p:cNvPr>
            <p:cNvSpPr>
              <a:spLocks/>
            </p:cNvSpPr>
            <p:nvPr/>
          </p:nvSpPr>
          <p:spPr bwMode="auto">
            <a:xfrm>
              <a:off x="4665663" y="1903413"/>
              <a:ext cx="30163" cy="31750"/>
            </a:xfrm>
            <a:custGeom>
              <a:avLst/>
              <a:gdLst>
                <a:gd name="T0" fmla="*/ 2147483647 w 19"/>
                <a:gd name="T1" fmla="*/ 0 h 20"/>
                <a:gd name="T2" fmla="*/ 2147483647 w 19"/>
                <a:gd name="T3" fmla="*/ 0 h 20"/>
                <a:gd name="T4" fmla="*/ 2147483647 w 19"/>
                <a:gd name="T5" fmla="*/ 2147483647 h 20"/>
                <a:gd name="T6" fmla="*/ 2147483647 w 19"/>
                <a:gd name="T7" fmla="*/ 2147483647 h 20"/>
                <a:gd name="T8" fmla="*/ 0 w 19"/>
                <a:gd name="T9" fmla="*/ 2147483647 h 20"/>
                <a:gd name="T10" fmla="*/ 0 w 19"/>
                <a:gd name="T11" fmla="*/ 2147483647 h 20"/>
                <a:gd name="T12" fmla="*/ 2147483647 w 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0">
                  <a:moveTo>
                    <a:pt x="18" y="0"/>
                  </a:moveTo>
                  <a:lnTo>
                    <a:pt x="19" y="0"/>
                  </a:lnTo>
                  <a:lnTo>
                    <a:pt x="19" y="4"/>
                  </a:lnTo>
                  <a:lnTo>
                    <a:pt x="3" y="20"/>
                  </a:lnTo>
                  <a:lnTo>
                    <a:pt x="0" y="20"/>
                  </a:lnTo>
                  <a:lnTo>
                    <a:pt x="0" y="16"/>
                  </a:lnTo>
                  <a:lnTo>
                    <a:pt x="1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89" name="Freeform 90">
              <a:extLst>
                <a:ext uri="{FF2B5EF4-FFF2-40B4-BE49-F238E27FC236}">
                  <a16:creationId xmlns:a16="http://schemas.microsoft.com/office/drawing/2014/main" id="{FA714F41-B231-416E-851D-DFE5557C2415}"/>
                </a:ext>
              </a:extLst>
            </p:cNvPr>
            <p:cNvSpPr>
              <a:spLocks/>
            </p:cNvSpPr>
            <p:nvPr/>
          </p:nvSpPr>
          <p:spPr bwMode="auto">
            <a:xfrm>
              <a:off x="4746625" y="1866900"/>
              <a:ext cx="133350" cy="9525"/>
            </a:xfrm>
            <a:custGeom>
              <a:avLst/>
              <a:gdLst>
                <a:gd name="T0" fmla="*/ 2147483647 w 84"/>
                <a:gd name="T1" fmla="*/ 0 h 6"/>
                <a:gd name="T2" fmla="*/ 2147483647 w 84"/>
                <a:gd name="T3" fmla="*/ 0 h 6"/>
                <a:gd name="T4" fmla="*/ 2147483647 w 84"/>
                <a:gd name="T5" fmla="*/ 2147483647 h 6"/>
                <a:gd name="T6" fmla="*/ 2147483647 w 84"/>
                <a:gd name="T7" fmla="*/ 2147483647 h 6"/>
                <a:gd name="T8" fmla="*/ 0 w 84"/>
                <a:gd name="T9" fmla="*/ 2147483647 h 6"/>
                <a:gd name="T10" fmla="*/ 0 w 84"/>
                <a:gd name="T11" fmla="*/ 2147483647 h 6"/>
                <a:gd name="T12" fmla="*/ 2147483647 w 84"/>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 h="6">
                  <a:moveTo>
                    <a:pt x="81" y="0"/>
                  </a:moveTo>
                  <a:lnTo>
                    <a:pt x="84" y="0"/>
                  </a:lnTo>
                  <a:lnTo>
                    <a:pt x="84" y="3"/>
                  </a:lnTo>
                  <a:lnTo>
                    <a:pt x="2" y="6"/>
                  </a:lnTo>
                  <a:lnTo>
                    <a:pt x="0" y="6"/>
                  </a:lnTo>
                  <a:lnTo>
                    <a:pt x="0" y="3"/>
                  </a:lnTo>
                  <a:lnTo>
                    <a:pt x="8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0" name="Freeform 91">
              <a:extLst>
                <a:ext uri="{FF2B5EF4-FFF2-40B4-BE49-F238E27FC236}">
                  <a16:creationId xmlns:a16="http://schemas.microsoft.com/office/drawing/2014/main" id="{8FB30DFB-35C2-4F06-8ADC-23F14DE6DC26}"/>
                </a:ext>
              </a:extLst>
            </p:cNvPr>
            <p:cNvSpPr>
              <a:spLocks/>
            </p:cNvSpPr>
            <p:nvPr/>
          </p:nvSpPr>
          <p:spPr bwMode="auto">
            <a:xfrm>
              <a:off x="4935538" y="1858963"/>
              <a:ext cx="28575" cy="6350"/>
            </a:xfrm>
            <a:custGeom>
              <a:avLst/>
              <a:gdLst>
                <a:gd name="T0" fmla="*/ 2147483647 w 18"/>
                <a:gd name="T1" fmla="*/ 0 h 4"/>
                <a:gd name="T2" fmla="*/ 2147483647 w 18"/>
                <a:gd name="T3" fmla="*/ 0 h 4"/>
                <a:gd name="T4" fmla="*/ 2147483647 w 18"/>
                <a:gd name="T5" fmla="*/ 2147483647 h 4"/>
                <a:gd name="T6" fmla="*/ 2147483647 w 18"/>
                <a:gd name="T7" fmla="*/ 2147483647 h 4"/>
                <a:gd name="T8" fmla="*/ 0 w 18"/>
                <a:gd name="T9" fmla="*/ 2147483647 h 4"/>
                <a:gd name="T10" fmla="*/ 0 w 18"/>
                <a:gd name="T11" fmla="*/ 2147483647 h 4"/>
                <a:gd name="T12" fmla="*/ 2147483647 w 18"/>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4">
                  <a:moveTo>
                    <a:pt x="16" y="0"/>
                  </a:moveTo>
                  <a:lnTo>
                    <a:pt x="18" y="0"/>
                  </a:lnTo>
                  <a:lnTo>
                    <a:pt x="18" y="2"/>
                  </a:lnTo>
                  <a:lnTo>
                    <a:pt x="2" y="4"/>
                  </a:lnTo>
                  <a:lnTo>
                    <a:pt x="0" y="4"/>
                  </a:lnTo>
                  <a:lnTo>
                    <a:pt x="0" y="2"/>
                  </a:lnTo>
                  <a:lnTo>
                    <a:pt x="1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1" name="Freeform 92">
              <a:extLst>
                <a:ext uri="{FF2B5EF4-FFF2-40B4-BE49-F238E27FC236}">
                  <a16:creationId xmlns:a16="http://schemas.microsoft.com/office/drawing/2014/main" id="{AA4A4689-FBD6-42A5-8904-3D9FCD643E9C}"/>
                </a:ext>
              </a:extLst>
            </p:cNvPr>
            <p:cNvSpPr>
              <a:spLocks/>
            </p:cNvSpPr>
            <p:nvPr/>
          </p:nvSpPr>
          <p:spPr bwMode="auto">
            <a:xfrm>
              <a:off x="5016500" y="1839913"/>
              <a:ext cx="63500" cy="12700"/>
            </a:xfrm>
            <a:custGeom>
              <a:avLst/>
              <a:gdLst>
                <a:gd name="T0" fmla="*/ 2147483647 w 40"/>
                <a:gd name="T1" fmla="*/ 0 h 8"/>
                <a:gd name="T2" fmla="*/ 2147483647 w 40"/>
                <a:gd name="T3" fmla="*/ 0 h 8"/>
                <a:gd name="T4" fmla="*/ 2147483647 w 40"/>
                <a:gd name="T5" fmla="*/ 2147483647 h 8"/>
                <a:gd name="T6" fmla="*/ 2147483647 w 40"/>
                <a:gd name="T7" fmla="*/ 2147483647 h 8"/>
                <a:gd name="T8" fmla="*/ 0 w 40"/>
                <a:gd name="T9" fmla="*/ 2147483647 h 8"/>
                <a:gd name="T10" fmla="*/ 0 w 40"/>
                <a:gd name="T11" fmla="*/ 2147483647 h 8"/>
                <a:gd name="T12" fmla="*/ 2147483647 w 40"/>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8">
                  <a:moveTo>
                    <a:pt x="36" y="0"/>
                  </a:moveTo>
                  <a:lnTo>
                    <a:pt x="40" y="0"/>
                  </a:lnTo>
                  <a:lnTo>
                    <a:pt x="40" y="4"/>
                  </a:lnTo>
                  <a:lnTo>
                    <a:pt x="2" y="8"/>
                  </a:lnTo>
                  <a:lnTo>
                    <a:pt x="0" y="8"/>
                  </a:lnTo>
                  <a:lnTo>
                    <a:pt x="0" y="6"/>
                  </a:lnTo>
                  <a:lnTo>
                    <a:pt x="3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2" name="Freeform 93">
              <a:extLst>
                <a:ext uri="{FF2B5EF4-FFF2-40B4-BE49-F238E27FC236}">
                  <a16:creationId xmlns:a16="http://schemas.microsoft.com/office/drawing/2014/main" id="{D393D483-0B1F-4BC2-9670-0BC1D404AB38}"/>
                </a:ext>
              </a:extLst>
            </p:cNvPr>
            <p:cNvSpPr>
              <a:spLocks/>
            </p:cNvSpPr>
            <p:nvPr/>
          </p:nvSpPr>
          <p:spPr bwMode="auto">
            <a:xfrm>
              <a:off x="5073650" y="1839913"/>
              <a:ext cx="79375" cy="36513"/>
            </a:xfrm>
            <a:custGeom>
              <a:avLst/>
              <a:gdLst>
                <a:gd name="T0" fmla="*/ 0 w 50"/>
                <a:gd name="T1" fmla="*/ 0 h 23"/>
                <a:gd name="T2" fmla="*/ 2147483647 w 50"/>
                <a:gd name="T3" fmla="*/ 0 h 23"/>
                <a:gd name="T4" fmla="*/ 2147483647 w 50"/>
                <a:gd name="T5" fmla="*/ 2147483647 h 23"/>
                <a:gd name="T6" fmla="*/ 2147483647 w 50"/>
                <a:gd name="T7" fmla="*/ 2147483647 h 23"/>
                <a:gd name="T8" fmla="*/ 2147483647 w 50"/>
                <a:gd name="T9" fmla="*/ 2147483647 h 23"/>
                <a:gd name="T10" fmla="*/ 0 w 50"/>
                <a:gd name="T11" fmla="*/ 2147483647 h 23"/>
                <a:gd name="T12" fmla="*/ 0 w 50"/>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23">
                  <a:moveTo>
                    <a:pt x="0" y="0"/>
                  </a:moveTo>
                  <a:lnTo>
                    <a:pt x="4" y="0"/>
                  </a:lnTo>
                  <a:lnTo>
                    <a:pt x="50" y="20"/>
                  </a:lnTo>
                  <a:lnTo>
                    <a:pt x="50" y="23"/>
                  </a:lnTo>
                  <a:lnTo>
                    <a:pt x="47" y="23"/>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3" name="Freeform 94">
              <a:extLst>
                <a:ext uri="{FF2B5EF4-FFF2-40B4-BE49-F238E27FC236}">
                  <a16:creationId xmlns:a16="http://schemas.microsoft.com/office/drawing/2014/main" id="{2B89C189-3E20-4983-B57F-B7925A9CCB5A}"/>
                </a:ext>
              </a:extLst>
            </p:cNvPr>
            <p:cNvSpPr>
              <a:spLocks/>
            </p:cNvSpPr>
            <p:nvPr/>
          </p:nvSpPr>
          <p:spPr bwMode="auto">
            <a:xfrm>
              <a:off x="5205413" y="1893888"/>
              <a:ext cx="28575" cy="15875"/>
            </a:xfrm>
            <a:custGeom>
              <a:avLst/>
              <a:gdLst>
                <a:gd name="T0" fmla="*/ 0 w 18"/>
                <a:gd name="T1" fmla="*/ 0 h 10"/>
                <a:gd name="T2" fmla="*/ 2147483647 w 18"/>
                <a:gd name="T3" fmla="*/ 0 h 10"/>
                <a:gd name="T4" fmla="*/ 2147483647 w 18"/>
                <a:gd name="T5" fmla="*/ 2147483647 h 10"/>
                <a:gd name="T6" fmla="*/ 2147483647 w 18"/>
                <a:gd name="T7" fmla="*/ 2147483647 h 10"/>
                <a:gd name="T8" fmla="*/ 2147483647 w 18"/>
                <a:gd name="T9" fmla="*/ 2147483647 h 10"/>
                <a:gd name="T10" fmla="*/ 0 w 18"/>
                <a:gd name="T11" fmla="*/ 2147483647 h 10"/>
                <a:gd name="T12" fmla="*/ 0 w 18"/>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0">
                  <a:moveTo>
                    <a:pt x="0" y="0"/>
                  </a:moveTo>
                  <a:lnTo>
                    <a:pt x="3" y="0"/>
                  </a:lnTo>
                  <a:lnTo>
                    <a:pt x="18" y="6"/>
                  </a:lnTo>
                  <a:lnTo>
                    <a:pt x="18" y="10"/>
                  </a:lnTo>
                  <a:lnTo>
                    <a:pt x="16" y="10"/>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4" name="Freeform 95">
              <a:extLst>
                <a:ext uri="{FF2B5EF4-FFF2-40B4-BE49-F238E27FC236}">
                  <a16:creationId xmlns:a16="http://schemas.microsoft.com/office/drawing/2014/main" id="{AE044893-6AE3-484A-ABD1-3CF405FAACFC}"/>
                </a:ext>
              </a:extLst>
            </p:cNvPr>
            <p:cNvSpPr>
              <a:spLocks/>
            </p:cNvSpPr>
            <p:nvPr/>
          </p:nvSpPr>
          <p:spPr bwMode="auto">
            <a:xfrm>
              <a:off x="5286375" y="1927225"/>
              <a:ext cx="92075" cy="38100"/>
            </a:xfrm>
            <a:custGeom>
              <a:avLst/>
              <a:gdLst>
                <a:gd name="T0" fmla="*/ 0 w 58"/>
                <a:gd name="T1" fmla="*/ 0 h 24"/>
                <a:gd name="T2" fmla="*/ 2147483647 w 58"/>
                <a:gd name="T3" fmla="*/ 0 h 24"/>
                <a:gd name="T4" fmla="*/ 2147483647 w 58"/>
                <a:gd name="T5" fmla="*/ 2147483647 h 24"/>
                <a:gd name="T6" fmla="*/ 2147483647 w 58"/>
                <a:gd name="T7" fmla="*/ 2147483647 h 24"/>
                <a:gd name="T8" fmla="*/ 2147483647 w 58"/>
                <a:gd name="T9" fmla="*/ 2147483647 h 24"/>
                <a:gd name="T10" fmla="*/ 0 w 58"/>
                <a:gd name="T11" fmla="*/ 2147483647 h 24"/>
                <a:gd name="T12" fmla="*/ 0 w 58"/>
                <a:gd name="T13" fmla="*/ 0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24">
                  <a:moveTo>
                    <a:pt x="0" y="0"/>
                  </a:moveTo>
                  <a:lnTo>
                    <a:pt x="3" y="0"/>
                  </a:lnTo>
                  <a:lnTo>
                    <a:pt x="58" y="22"/>
                  </a:lnTo>
                  <a:lnTo>
                    <a:pt x="58" y="24"/>
                  </a:lnTo>
                  <a:lnTo>
                    <a:pt x="56" y="24"/>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5" name="Freeform 96">
              <a:extLst>
                <a:ext uri="{FF2B5EF4-FFF2-40B4-BE49-F238E27FC236}">
                  <a16:creationId xmlns:a16="http://schemas.microsoft.com/office/drawing/2014/main" id="{02D45C17-D8C1-497E-86CD-AEF96D70A9EE}"/>
                </a:ext>
              </a:extLst>
            </p:cNvPr>
            <p:cNvSpPr>
              <a:spLocks/>
            </p:cNvSpPr>
            <p:nvPr/>
          </p:nvSpPr>
          <p:spPr bwMode="auto">
            <a:xfrm>
              <a:off x="5375275" y="1962150"/>
              <a:ext cx="44450" cy="22225"/>
            </a:xfrm>
            <a:custGeom>
              <a:avLst/>
              <a:gdLst>
                <a:gd name="T0" fmla="*/ 0 w 28"/>
                <a:gd name="T1" fmla="*/ 0 h 14"/>
                <a:gd name="T2" fmla="*/ 2147483647 w 28"/>
                <a:gd name="T3" fmla="*/ 0 h 14"/>
                <a:gd name="T4" fmla="*/ 2147483647 w 28"/>
                <a:gd name="T5" fmla="*/ 2147483647 h 14"/>
                <a:gd name="T6" fmla="*/ 2147483647 w 28"/>
                <a:gd name="T7" fmla="*/ 2147483647 h 14"/>
                <a:gd name="T8" fmla="*/ 2147483647 w 28"/>
                <a:gd name="T9" fmla="*/ 2147483647 h 14"/>
                <a:gd name="T10" fmla="*/ 0 w 28"/>
                <a:gd name="T11" fmla="*/ 2147483647 h 14"/>
                <a:gd name="T12" fmla="*/ 0 w 28"/>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4">
                  <a:moveTo>
                    <a:pt x="0" y="0"/>
                  </a:moveTo>
                  <a:lnTo>
                    <a:pt x="2" y="0"/>
                  </a:lnTo>
                  <a:lnTo>
                    <a:pt x="28" y="12"/>
                  </a:lnTo>
                  <a:lnTo>
                    <a:pt x="28" y="14"/>
                  </a:lnTo>
                  <a:lnTo>
                    <a:pt x="25" y="14"/>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6" name="Freeform 97">
              <a:extLst>
                <a:ext uri="{FF2B5EF4-FFF2-40B4-BE49-F238E27FC236}">
                  <a16:creationId xmlns:a16="http://schemas.microsoft.com/office/drawing/2014/main" id="{5A70E1F1-C492-4704-A9B1-56D8BDFEB857}"/>
                </a:ext>
              </a:extLst>
            </p:cNvPr>
            <p:cNvSpPr>
              <a:spLocks/>
            </p:cNvSpPr>
            <p:nvPr/>
          </p:nvSpPr>
          <p:spPr bwMode="auto">
            <a:xfrm>
              <a:off x="5475288" y="2012950"/>
              <a:ext cx="28575" cy="15875"/>
            </a:xfrm>
            <a:custGeom>
              <a:avLst/>
              <a:gdLst>
                <a:gd name="T0" fmla="*/ 0 w 18"/>
                <a:gd name="T1" fmla="*/ 0 h 10"/>
                <a:gd name="T2" fmla="*/ 2147483647 w 18"/>
                <a:gd name="T3" fmla="*/ 0 h 10"/>
                <a:gd name="T4" fmla="*/ 2147483647 w 18"/>
                <a:gd name="T5" fmla="*/ 2147483647 h 10"/>
                <a:gd name="T6" fmla="*/ 2147483647 w 18"/>
                <a:gd name="T7" fmla="*/ 2147483647 h 10"/>
                <a:gd name="T8" fmla="*/ 2147483647 w 18"/>
                <a:gd name="T9" fmla="*/ 2147483647 h 10"/>
                <a:gd name="T10" fmla="*/ 0 w 18"/>
                <a:gd name="T11" fmla="*/ 2147483647 h 10"/>
                <a:gd name="T12" fmla="*/ 0 w 18"/>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0">
                  <a:moveTo>
                    <a:pt x="0" y="0"/>
                  </a:moveTo>
                  <a:lnTo>
                    <a:pt x="2" y="0"/>
                  </a:lnTo>
                  <a:lnTo>
                    <a:pt x="18" y="8"/>
                  </a:lnTo>
                  <a:lnTo>
                    <a:pt x="18" y="10"/>
                  </a:lnTo>
                  <a:lnTo>
                    <a:pt x="14" y="10"/>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7" name="Freeform 98">
              <a:extLst>
                <a:ext uri="{FF2B5EF4-FFF2-40B4-BE49-F238E27FC236}">
                  <a16:creationId xmlns:a16="http://schemas.microsoft.com/office/drawing/2014/main" id="{A15E9B4F-DD68-49A0-B253-0E9E25D20D65}"/>
                </a:ext>
              </a:extLst>
            </p:cNvPr>
            <p:cNvSpPr>
              <a:spLocks/>
            </p:cNvSpPr>
            <p:nvPr/>
          </p:nvSpPr>
          <p:spPr bwMode="auto">
            <a:xfrm>
              <a:off x="5557838" y="2055813"/>
              <a:ext cx="34925" cy="20638"/>
            </a:xfrm>
            <a:custGeom>
              <a:avLst/>
              <a:gdLst>
                <a:gd name="T0" fmla="*/ 0 w 22"/>
                <a:gd name="T1" fmla="*/ 0 h 13"/>
                <a:gd name="T2" fmla="*/ 2147483647 w 22"/>
                <a:gd name="T3" fmla="*/ 0 h 13"/>
                <a:gd name="T4" fmla="*/ 2147483647 w 22"/>
                <a:gd name="T5" fmla="*/ 2147483647 h 13"/>
                <a:gd name="T6" fmla="*/ 2147483647 w 22"/>
                <a:gd name="T7" fmla="*/ 2147483647 h 13"/>
                <a:gd name="T8" fmla="*/ 2147483647 w 22"/>
                <a:gd name="T9" fmla="*/ 2147483647 h 13"/>
                <a:gd name="T10" fmla="*/ 0 w 22"/>
                <a:gd name="T11" fmla="*/ 2147483647 h 13"/>
                <a:gd name="T12" fmla="*/ 0 w 22"/>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13">
                  <a:moveTo>
                    <a:pt x="0" y="0"/>
                  </a:moveTo>
                  <a:lnTo>
                    <a:pt x="2" y="0"/>
                  </a:lnTo>
                  <a:lnTo>
                    <a:pt x="22" y="9"/>
                  </a:lnTo>
                  <a:lnTo>
                    <a:pt x="22" y="13"/>
                  </a:lnTo>
                  <a:lnTo>
                    <a:pt x="19" y="13"/>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 name="Freeform 99">
              <a:extLst>
                <a:ext uri="{FF2B5EF4-FFF2-40B4-BE49-F238E27FC236}">
                  <a16:creationId xmlns:a16="http://schemas.microsoft.com/office/drawing/2014/main" id="{22B08CB8-ED78-4828-AC36-1EB9A646CB8F}"/>
                </a:ext>
              </a:extLst>
            </p:cNvPr>
            <p:cNvSpPr>
              <a:spLocks/>
            </p:cNvSpPr>
            <p:nvPr/>
          </p:nvSpPr>
          <p:spPr bwMode="auto">
            <a:xfrm>
              <a:off x="5588000" y="2070100"/>
              <a:ext cx="103188" cy="50800"/>
            </a:xfrm>
            <a:custGeom>
              <a:avLst/>
              <a:gdLst>
                <a:gd name="T0" fmla="*/ 0 w 65"/>
                <a:gd name="T1" fmla="*/ 0 h 32"/>
                <a:gd name="T2" fmla="*/ 2147483647 w 65"/>
                <a:gd name="T3" fmla="*/ 0 h 32"/>
                <a:gd name="T4" fmla="*/ 2147483647 w 65"/>
                <a:gd name="T5" fmla="*/ 2147483647 h 32"/>
                <a:gd name="T6" fmla="*/ 2147483647 w 65"/>
                <a:gd name="T7" fmla="*/ 2147483647 h 32"/>
                <a:gd name="T8" fmla="*/ 2147483647 w 65"/>
                <a:gd name="T9" fmla="*/ 2147483647 h 32"/>
                <a:gd name="T10" fmla="*/ 0 w 65"/>
                <a:gd name="T11" fmla="*/ 2147483647 h 32"/>
                <a:gd name="T12" fmla="*/ 0 w 65"/>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32">
                  <a:moveTo>
                    <a:pt x="0" y="0"/>
                  </a:moveTo>
                  <a:lnTo>
                    <a:pt x="3" y="0"/>
                  </a:lnTo>
                  <a:lnTo>
                    <a:pt x="65" y="30"/>
                  </a:lnTo>
                  <a:lnTo>
                    <a:pt x="65" y="32"/>
                  </a:lnTo>
                  <a:lnTo>
                    <a:pt x="63" y="32"/>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 name="Freeform 100">
              <a:extLst>
                <a:ext uri="{FF2B5EF4-FFF2-40B4-BE49-F238E27FC236}">
                  <a16:creationId xmlns:a16="http://schemas.microsoft.com/office/drawing/2014/main" id="{AD9D9F2B-6458-47D9-9F37-07C200F1A971}"/>
                </a:ext>
              </a:extLst>
            </p:cNvPr>
            <p:cNvSpPr>
              <a:spLocks/>
            </p:cNvSpPr>
            <p:nvPr/>
          </p:nvSpPr>
          <p:spPr bwMode="auto">
            <a:xfrm>
              <a:off x="5746750" y="2144713"/>
              <a:ext cx="26988" cy="15875"/>
            </a:xfrm>
            <a:custGeom>
              <a:avLst/>
              <a:gdLst>
                <a:gd name="T0" fmla="*/ 0 w 17"/>
                <a:gd name="T1" fmla="*/ 0 h 10"/>
                <a:gd name="T2" fmla="*/ 2147483647 w 17"/>
                <a:gd name="T3" fmla="*/ 0 h 10"/>
                <a:gd name="T4" fmla="*/ 2147483647 w 17"/>
                <a:gd name="T5" fmla="*/ 2147483647 h 10"/>
                <a:gd name="T6" fmla="*/ 2147483647 w 17"/>
                <a:gd name="T7" fmla="*/ 2147483647 h 10"/>
                <a:gd name="T8" fmla="*/ 2147483647 w 17"/>
                <a:gd name="T9" fmla="*/ 2147483647 h 10"/>
                <a:gd name="T10" fmla="*/ 0 w 17"/>
                <a:gd name="T11" fmla="*/ 2147483647 h 10"/>
                <a:gd name="T12" fmla="*/ 0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0" y="0"/>
                  </a:moveTo>
                  <a:lnTo>
                    <a:pt x="1" y="0"/>
                  </a:lnTo>
                  <a:lnTo>
                    <a:pt x="17" y="8"/>
                  </a:lnTo>
                  <a:lnTo>
                    <a:pt x="17" y="10"/>
                  </a:lnTo>
                  <a:lnTo>
                    <a:pt x="15" y="10"/>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 name="Freeform 101">
              <a:extLst>
                <a:ext uri="{FF2B5EF4-FFF2-40B4-BE49-F238E27FC236}">
                  <a16:creationId xmlns:a16="http://schemas.microsoft.com/office/drawing/2014/main" id="{D0E5BC65-1981-4643-8F8C-F247002626B9}"/>
                </a:ext>
              </a:extLst>
            </p:cNvPr>
            <p:cNvSpPr>
              <a:spLocks/>
            </p:cNvSpPr>
            <p:nvPr/>
          </p:nvSpPr>
          <p:spPr bwMode="auto">
            <a:xfrm>
              <a:off x="5827713" y="2184400"/>
              <a:ext cx="63500" cy="28575"/>
            </a:xfrm>
            <a:custGeom>
              <a:avLst/>
              <a:gdLst>
                <a:gd name="T0" fmla="*/ 0 w 40"/>
                <a:gd name="T1" fmla="*/ 0 h 18"/>
                <a:gd name="T2" fmla="*/ 2147483647 w 40"/>
                <a:gd name="T3" fmla="*/ 0 h 18"/>
                <a:gd name="T4" fmla="*/ 2147483647 w 40"/>
                <a:gd name="T5" fmla="*/ 2147483647 h 18"/>
                <a:gd name="T6" fmla="*/ 2147483647 w 40"/>
                <a:gd name="T7" fmla="*/ 2147483647 h 18"/>
                <a:gd name="T8" fmla="*/ 2147483647 w 40"/>
                <a:gd name="T9" fmla="*/ 2147483647 h 18"/>
                <a:gd name="T10" fmla="*/ 0 w 40"/>
                <a:gd name="T11" fmla="*/ 2147483647 h 18"/>
                <a:gd name="T12" fmla="*/ 0 w 40"/>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18">
                  <a:moveTo>
                    <a:pt x="0" y="0"/>
                  </a:moveTo>
                  <a:lnTo>
                    <a:pt x="3" y="0"/>
                  </a:lnTo>
                  <a:lnTo>
                    <a:pt x="40" y="16"/>
                  </a:lnTo>
                  <a:lnTo>
                    <a:pt x="40" y="18"/>
                  </a:lnTo>
                  <a:lnTo>
                    <a:pt x="38" y="18"/>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 name="Freeform 102">
              <a:extLst>
                <a:ext uri="{FF2B5EF4-FFF2-40B4-BE49-F238E27FC236}">
                  <a16:creationId xmlns:a16="http://schemas.microsoft.com/office/drawing/2014/main" id="{34344E3D-C285-4EF7-9C6A-25053E995D28}"/>
                </a:ext>
              </a:extLst>
            </p:cNvPr>
            <p:cNvSpPr>
              <a:spLocks/>
            </p:cNvSpPr>
            <p:nvPr/>
          </p:nvSpPr>
          <p:spPr bwMode="auto">
            <a:xfrm>
              <a:off x="1858963" y="3379788"/>
              <a:ext cx="117475" cy="698500"/>
            </a:xfrm>
            <a:custGeom>
              <a:avLst/>
              <a:gdLst>
                <a:gd name="T0" fmla="*/ 2147483647 w 74"/>
                <a:gd name="T1" fmla="*/ 0 h 440"/>
                <a:gd name="T2" fmla="*/ 2147483647 w 74"/>
                <a:gd name="T3" fmla="*/ 0 h 440"/>
                <a:gd name="T4" fmla="*/ 2147483647 w 74"/>
                <a:gd name="T5" fmla="*/ 2147483647 h 440"/>
                <a:gd name="T6" fmla="*/ 2147483647 w 74"/>
                <a:gd name="T7" fmla="*/ 2147483647 h 440"/>
                <a:gd name="T8" fmla="*/ 0 w 74"/>
                <a:gd name="T9" fmla="*/ 2147483647 h 440"/>
                <a:gd name="T10" fmla="*/ 0 w 74"/>
                <a:gd name="T11" fmla="*/ 2147483647 h 440"/>
                <a:gd name="T12" fmla="*/ 2147483647 w 74"/>
                <a:gd name="T13" fmla="*/ 0 h 4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 h="440">
                  <a:moveTo>
                    <a:pt x="71" y="0"/>
                  </a:moveTo>
                  <a:lnTo>
                    <a:pt x="74" y="0"/>
                  </a:lnTo>
                  <a:lnTo>
                    <a:pt x="74" y="3"/>
                  </a:lnTo>
                  <a:lnTo>
                    <a:pt x="3" y="440"/>
                  </a:lnTo>
                  <a:lnTo>
                    <a:pt x="0" y="440"/>
                  </a:lnTo>
                  <a:lnTo>
                    <a:pt x="0" y="437"/>
                  </a:lnTo>
                  <a:lnTo>
                    <a:pt x="7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 name="Freeform 103">
              <a:extLst>
                <a:ext uri="{FF2B5EF4-FFF2-40B4-BE49-F238E27FC236}">
                  <a16:creationId xmlns:a16="http://schemas.microsoft.com/office/drawing/2014/main" id="{93EA2593-B8F7-4EF3-8907-0D7DB60F59D1}"/>
                </a:ext>
              </a:extLst>
            </p:cNvPr>
            <p:cNvSpPr>
              <a:spLocks/>
            </p:cNvSpPr>
            <p:nvPr/>
          </p:nvSpPr>
          <p:spPr bwMode="auto">
            <a:xfrm>
              <a:off x="1971675" y="3130550"/>
              <a:ext cx="52388" cy="254000"/>
            </a:xfrm>
            <a:custGeom>
              <a:avLst/>
              <a:gdLst>
                <a:gd name="T0" fmla="*/ 2147483647 w 33"/>
                <a:gd name="T1" fmla="*/ 0 h 160"/>
                <a:gd name="T2" fmla="*/ 2147483647 w 33"/>
                <a:gd name="T3" fmla="*/ 0 h 160"/>
                <a:gd name="T4" fmla="*/ 2147483647 w 33"/>
                <a:gd name="T5" fmla="*/ 2147483647 h 160"/>
                <a:gd name="T6" fmla="*/ 2147483647 w 33"/>
                <a:gd name="T7" fmla="*/ 2147483647 h 160"/>
                <a:gd name="T8" fmla="*/ 0 w 33"/>
                <a:gd name="T9" fmla="*/ 2147483647 h 160"/>
                <a:gd name="T10" fmla="*/ 0 w 33"/>
                <a:gd name="T11" fmla="*/ 2147483647 h 160"/>
                <a:gd name="T12" fmla="*/ 2147483647 w 33"/>
                <a:gd name="T13" fmla="*/ 0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160">
                  <a:moveTo>
                    <a:pt x="31" y="0"/>
                  </a:moveTo>
                  <a:lnTo>
                    <a:pt x="33" y="0"/>
                  </a:lnTo>
                  <a:lnTo>
                    <a:pt x="33" y="2"/>
                  </a:lnTo>
                  <a:lnTo>
                    <a:pt x="3" y="160"/>
                  </a:lnTo>
                  <a:lnTo>
                    <a:pt x="0" y="160"/>
                  </a:lnTo>
                  <a:lnTo>
                    <a:pt x="0" y="157"/>
                  </a:lnTo>
                  <a:lnTo>
                    <a:pt x="3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 name="Freeform 104">
              <a:extLst>
                <a:ext uri="{FF2B5EF4-FFF2-40B4-BE49-F238E27FC236}">
                  <a16:creationId xmlns:a16="http://schemas.microsoft.com/office/drawing/2014/main" id="{4EDE967D-ADD2-47E5-B6E9-3AC4E6719A07}"/>
                </a:ext>
              </a:extLst>
            </p:cNvPr>
            <p:cNvSpPr>
              <a:spLocks/>
            </p:cNvSpPr>
            <p:nvPr/>
          </p:nvSpPr>
          <p:spPr bwMode="auto">
            <a:xfrm>
              <a:off x="2020888" y="2720975"/>
              <a:ext cx="90488" cy="412750"/>
            </a:xfrm>
            <a:custGeom>
              <a:avLst/>
              <a:gdLst>
                <a:gd name="T0" fmla="*/ 2147483647 w 57"/>
                <a:gd name="T1" fmla="*/ 0 h 260"/>
                <a:gd name="T2" fmla="*/ 2147483647 w 57"/>
                <a:gd name="T3" fmla="*/ 0 h 260"/>
                <a:gd name="T4" fmla="*/ 2147483647 w 57"/>
                <a:gd name="T5" fmla="*/ 2147483647 h 260"/>
                <a:gd name="T6" fmla="*/ 2147483647 w 57"/>
                <a:gd name="T7" fmla="*/ 2147483647 h 260"/>
                <a:gd name="T8" fmla="*/ 0 w 57"/>
                <a:gd name="T9" fmla="*/ 2147483647 h 260"/>
                <a:gd name="T10" fmla="*/ 0 w 57"/>
                <a:gd name="T11" fmla="*/ 2147483647 h 260"/>
                <a:gd name="T12" fmla="*/ 2147483647 w 57"/>
                <a:gd name="T13" fmla="*/ 0 h 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260">
                  <a:moveTo>
                    <a:pt x="55" y="0"/>
                  </a:moveTo>
                  <a:lnTo>
                    <a:pt x="57" y="0"/>
                  </a:lnTo>
                  <a:lnTo>
                    <a:pt x="57" y="2"/>
                  </a:lnTo>
                  <a:lnTo>
                    <a:pt x="2" y="260"/>
                  </a:lnTo>
                  <a:lnTo>
                    <a:pt x="0" y="260"/>
                  </a:lnTo>
                  <a:lnTo>
                    <a:pt x="0" y="258"/>
                  </a:lnTo>
                  <a:lnTo>
                    <a:pt x="5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4" name="Freeform 105">
              <a:extLst>
                <a:ext uri="{FF2B5EF4-FFF2-40B4-BE49-F238E27FC236}">
                  <a16:creationId xmlns:a16="http://schemas.microsoft.com/office/drawing/2014/main" id="{6923159F-964E-4EC5-ABCD-2138B9EA775C}"/>
                </a:ext>
              </a:extLst>
            </p:cNvPr>
            <p:cNvSpPr>
              <a:spLocks/>
            </p:cNvSpPr>
            <p:nvPr/>
          </p:nvSpPr>
          <p:spPr bwMode="auto">
            <a:xfrm>
              <a:off x="2108200" y="2403475"/>
              <a:ext cx="80963" cy="320675"/>
            </a:xfrm>
            <a:custGeom>
              <a:avLst/>
              <a:gdLst>
                <a:gd name="T0" fmla="*/ 2147483647 w 51"/>
                <a:gd name="T1" fmla="*/ 0 h 202"/>
                <a:gd name="T2" fmla="*/ 2147483647 w 51"/>
                <a:gd name="T3" fmla="*/ 0 h 202"/>
                <a:gd name="T4" fmla="*/ 2147483647 w 51"/>
                <a:gd name="T5" fmla="*/ 2147483647 h 202"/>
                <a:gd name="T6" fmla="*/ 2147483647 w 51"/>
                <a:gd name="T7" fmla="*/ 2147483647 h 202"/>
                <a:gd name="T8" fmla="*/ 0 w 51"/>
                <a:gd name="T9" fmla="*/ 2147483647 h 202"/>
                <a:gd name="T10" fmla="*/ 0 w 51"/>
                <a:gd name="T11" fmla="*/ 2147483647 h 202"/>
                <a:gd name="T12" fmla="*/ 2147483647 w 51"/>
                <a:gd name="T13" fmla="*/ 0 h 2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02">
                  <a:moveTo>
                    <a:pt x="49" y="0"/>
                  </a:moveTo>
                  <a:lnTo>
                    <a:pt x="51" y="0"/>
                  </a:lnTo>
                  <a:lnTo>
                    <a:pt x="51" y="2"/>
                  </a:lnTo>
                  <a:lnTo>
                    <a:pt x="2" y="202"/>
                  </a:lnTo>
                  <a:lnTo>
                    <a:pt x="0" y="202"/>
                  </a:lnTo>
                  <a:lnTo>
                    <a:pt x="0" y="200"/>
                  </a:lnTo>
                  <a:lnTo>
                    <a:pt x="4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 name="Freeform 106">
              <a:extLst>
                <a:ext uri="{FF2B5EF4-FFF2-40B4-BE49-F238E27FC236}">
                  <a16:creationId xmlns:a16="http://schemas.microsoft.com/office/drawing/2014/main" id="{5CA08600-9FEB-4B4D-A1AA-C56641F9A277}"/>
                </a:ext>
              </a:extLst>
            </p:cNvPr>
            <p:cNvSpPr>
              <a:spLocks/>
            </p:cNvSpPr>
            <p:nvPr/>
          </p:nvSpPr>
          <p:spPr bwMode="auto">
            <a:xfrm>
              <a:off x="2185988" y="1860550"/>
              <a:ext cx="168275" cy="546100"/>
            </a:xfrm>
            <a:custGeom>
              <a:avLst/>
              <a:gdLst>
                <a:gd name="T0" fmla="*/ 2147483647 w 106"/>
                <a:gd name="T1" fmla="*/ 0 h 344"/>
                <a:gd name="T2" fmla="*/ 2147483647 w 106"/>
                <a:gd name="T3" fmla="*/ 0 h 344"/>
                <a:gd name="T4" fmla="*/ 2147483647 w 106"/>
                <a:gd name="T5" fmla="*/ 2147483647 h 344"/>
                <a:gd name="T6" fmla="*/ 2147483647 w 106"/>
                <a:gd name="T7" fmla="*/ 2147483647 h 344"/>
                <a:gd name="T8" fmla="*/ 0 w 106"/>
                <a:gd name="T9" fmla="*/ 2147483647 h 344"/>
                <a:gd name="T10" fmla="*/ 0 w 106"/>
                <a:gd name="T11" fmla="*/ 2147483647 h 344"/>
                <a:gd name="T12" fmla="*/ 2147483647 w 106"/>
                <a:gd name="T13" fmla="*/ 0 h 3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344">
                  <a:moveTo>
                    <a:pt x="104" y="0"/>
                  </a:moveTo>
                  <a:lnTo>
                    <a:pt x="106" y="0"/>
                  </a:lnTo>
                  <a:lnTo>
                    <a:pt x="106" y="2"/>
                  </a:lnTo>
                  <a:lnTo>
                    <a:pt x="2" y="344"/>
                  </a:lnTo>
                  <a:lnTo>
                    <a:pt x="0" y="344"/>
                  </a:lnTo>
                  <a:lnTo>
                    <a:pt x="0" y="342"/>
                  </a:lnTo>
                  <a:lnTo>
                    <a:pt x="10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 name="Freeform 107">
              <a:extLst>
                <a:ext uri="{FF2B5EF4-FFF2-40B4-BE49-F238E27FC236}">
                  <a16:creationId xmlns:a16="http://schemas.microsoft.com/office/drawing/2014/main" id="{077B5828-8FFA-4960-B3C0-71EE36F2A3B4}"/>
                </a:ext>
              </a:extLst>
            </p:cNvPr>
            <p:cNvSpPr>
              <a:spLocks/>
            </p:cNvSpPr>
            <p:nvPr/>
          </p:nvSpPr>
          <p:spPr bwMode="auto">
            <a:xfrm>
              <a:off x="2351088" y="1522413"/>
              <a:ext cx="138113" cy="341313"/>
            </a:xfrm>
            <a:custGeom>
              <a:avLst/>
              <a:gdLst>
                <a:gd name="T0" fmla="*/ 2147483647 w 87"/>
                <a:gd name="T1" fmla="*/ 0 h 215"/>
                <a:gd name="T2" fmla="*/ 2147483647 w 87"/>
                <a:gd name="T3" fmla="*/ 0 h 215"/>
                <a:gd name="T4" fmla="*/ 2147483647 w 87"/>
                <a:gd name="T5" fmla="*/ 2147483647 h 215"/>
                <a:gd name="T6" fmla="*/ 2147483647 w 87"/>
                <a:gd name="T7" fmla="*/ 2147483647 h 215"/>
                <a:gd name="T8" fmla="*/ 0 w 87"/>
                <a:gd name="T9" fmla="*/ 2147483647 h 215"/>
                <a:gd name="T10" fmla="*/ 0 w 87"/>
                <a:gd name="T11" fmla="*/ 2147483647 h 215"/>
                <a:gd name="T12" fmla="*/ 2147483647 w 87"/>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215">
                  <a:moveTo>
                    <a:pt x="85" y="0"/>
                  </a:moveTo>
                  <a:lnTo>
                    <a:pt x="87" y="0"/>
                  </a:lnTo>
                  <a:lnTo>
                    <a:pt x="87" y="4"/>
                  </a:lnTo>
                  <a:lnTo>
                    <a:pt x="2" y="215"/>
                  </a:lnTo>
                  <a:lnTo>
                    <a:pt x="0" y="215"/>
                  </a:lnTo>
                  <a:lnTo>
                    <a:pt x="0" y="213"/>
                  </a:lnTo>
                  <a:lnTo>
                    <a:pt x="8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7" name="Freeform 108">
              <a:extLst>
                <a:ext uri="{FF2B5EF4-FFF2-40B4-BE49-F238E27FC236}">
                  <a16:creationId xmlns:a16="http://schemas.microsoft.com/office/drawing/2014/main" id="{ADA87056-02DF-49C5-BE91-D82CC0F23279}"/>
                </a:ext>
              </a:extLst>
            </p:cNvPr>
            <p:cNvSpPr>
              <a:spLocks/>
            </p:cNvSpPr>
            <p:nvPr/>
          </p:nvSpPr>
          <p:spPr bwMode="auto">
            <a:xfrm>
              <a:off x="2486025" y="1150938"/>
              <a:ext cx="215900" cy="377825"/>
            </a:xfrm>
            <a:custGeom>
              <a:avLst/>
              <a:gdLst>
                <a:gd name="T0" fmla="*/ 2147483647 w 136"/>
                <a:gd name="T1" fmla="*/ 0 h 238"/>
                <a:gd name="T2" fmla="*/ 2147483647 w 136"/>
                <a:gd name="T3" fmla="*/ 0 h 238"/>
                <a:gd name="T4" fmla="*/ 2147483647 w 136"/>
                <a:gd name="T5" fmla="*/ 2147483647 h 238"/>
                <a:gd name="T6" fmla="*/ 2147483647 w 136"/>
                <a:gd name="T7" fmla="*/ 2147483647 h 238"/>
                <a:gd name="T8" fmla="*/ 0 w 136"/>
                <a:gd name="T9" fmla="*/ 2147483647 h 238"/>
                <a:gd name="T10" fmla="*/ 0 w 136"/>
                <a:gd name="T11" fmla="*/ 2147483647 h 238"/>
                <a:gd name="T12" fmla="*/ 2147483647 w 136"/>
                <a:gd name="T13" fmla="*/ 0 h 2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238">
                  <a:moveTo>
                    <a:pt x="134" y="0"/>
                  </a:moveTo>
                  <a:lnTo>
                    <a:pt x="136" y="0"/>
                  </a:lnTo>
                  <a:lnTo>
                    <a:pt x="136" y="3"/>
                  </a:lnTo>
                  <a:lnTo>
                    <a:pt x="2" y="238"/>
                  </a:lnTo>
                  <a:lnTo>
                    <a:pt x="0" y="238"/>
                  </a:lnTo>
                  <a:lnTo>
                    <a:pt x="0" y="234"/>
                  </a:lnTo>
                  <a:lnTo>
                    <a:pt x="13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8" name="Freeform 109">
              <a:extLst>
                <a:ext uri="{FF2B5EF4-FFF2-40B4-BE49-F238E27FC236}">
                  <a16:creationId xmlns:a16="http://schemas.microsoft.com/office/drawing/2014/main" id="{AB6482B7-8EF9-448B-B72D-7430316C9826}"/>
                </a:ext>
              </a:extLst>
            </p:cNvPr>
            <p:cNvSpPr>
              <a:spLocks/>
            </p:cNvSpPr>
            <p:nvPr/>
          </p:nvSpPr>
          <p:spPr bwMode="auto">
            <a:xfrm>
              <a:off x="2698750" y="969963"/>
              <a:ext cx="168275" cy="185738"/>
            </a:xfrm>
            <a:custGeom>
              <a:avLst/>
              <a:gdLst>
                <a:gd name="T0" fmla="*/ 2147483647 w 106"/>
                <a:gd name="T1" fmla="*/ 0 h 117"/>
                <a:gd name="T2" fmla="*/ 2147483647 w 106"/>
                <a:gd name="T3" fmla="*/ 0 h 117"/>
                <a:gd name="T4" fmla="*/ 2147483647 w 106"/>
                <a:gd name="T5" fmla="*/ 2147483647 h 117"/>
                <a:gd name="T6" fmla="*/ 2147483647 w 106"/>
                <a:gd name="T7" fmla="*/ 2147483647 h 117"/>
                <a:gd name="T8" fmla="*/ 0 w 106"/>
                <a:gd name="T9" fmla="*/ 2147483647 h 117"/>
                <a:gd name="T10" fmla="*/ 0 w 106"/>
                <a:gd name="T11" fmla="*/ 2147483647 h 117"/>
                <a:gd name="T12" fmla="*/ 2147483647 w 106"/>
                <a:gd name="T13" fmla="*/ 0 h 1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17">
                  <a:moveTo>
                    <a:pt x="102" y="0"/>
                  </a:moveTo>
                  <a:lnTo>
                    <a:pt x="106" y="0"/>
                  </a:lnTo>
                  <a:lnTo>
                    <a:pt x="106" y="3"/>
                  </a:lnTo>
                  <a:lnTo>
                    <a:pt x="2" y="117"/>
                  </a:lnTo>
                  <a:lnTo>
                    <a:pt x="0" y="117"/>
                  </a:lnTo>
                  <a:lnTo>
                    <a:pt x="0" y="114"/>
                  </a:lnTo>
                  <a:lnTo>
                    <a:pt x="10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9" name="Freeform 110">
              <a:extLst>
                <a:ext uri="{FF2B5EF4-FFF2-40B4-BE49-F238E27FC236}">
                  <a16:creationId xmlns:a16="http://schemas.microsoft.com/office/drawing/2014/main" id="{6AB7FCA8-60E7-4484-8052-D1C9521BA9AC}"/>
                </a:ext>
              </a:extLst>
            </p:cNvPr>
            <p:cNvSpPr>
              <a:spLocks/>
            </p:cNvSpPr>
            <p:nvPr/>
          </p:nvSpPr>
          <p:spPr bwMode="auto">
            <a:xfrm>
              <a:off x="2860675" y="874713"/>
              <a:ext cx="139700" cy="100013"/>
            </a:xfrm>
            <a:custGeom>
              <a:avLst/>
              <a:gdLst>
                <a:gd name="T0" fmla="*/ 2147483647 w 88"/>
                <a:gd name="T1" fmla="*/ 0 h 63"/>
                <a:gd name="T2" fmla="*/ 2147483647 w 88"/>
                <a:gd name="T3" fmla="*/ 0 h 63"/>
                <a:gd name="T4" fmla="*/ 2147483647 w 88"/>
                <a:gd name="T5" fmla="*/ 2147483647 h 63"/>
                <a:gd name="T6" fmla="*/ 2147483647 w 88"/>
                <a:gd name="T7" fmla="*/ 2147483647 h 63"/>
                <a:gd name="T8" fmla="*/ 0 w 88"/>
                <a:gd name="T9" fmla="*/ 2147483647 h 63"/>
                <a:gd name="T10" fmla="*/ 0 w 88"/>
                <a:gd name="T11" fmla="*/ 2147483647 h 63"/>
                <a:gd name="T12" fmla="*/ 2147483647 w 88"/>
                <a:gd name="T13" fmla="*/ 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 h="63">
                  <a:moveTo>
                    <a:pt x="86" y="0"/>
                  </a:moveTo>
                  <a:lnTo>
                    <a:pt x="88" y="0"/>
                  </a:lnTo>
                  <a:lnTo>
                    <a:pt x="88" y="2"/>
                  </a:lnTo>
                  <a:lnTo>
                    <a:pt x="4" y="63"/>
                  </a:lnTo>
                  <a:lnTo>
                    <a:pt x="0" y="63"/>
                  </a:lnTo>
                  <a:lnTo>
                    <a:pt x="0" y="60"/>
                  </a:lnTo>
                  <a:lnTo>
                    <a:pt x="8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0" name="Freeform 111">
              <a:extLst>
                <a:ext uri="{FF2B5EF4-FFF2-40B4-BE49-F238E27FC236}">
                  <a16:creationId xmlns:a16="http://schemas.microsoft.com/office/drawing/2014/main" id="{D3AB061A-36B4-4EBB-89AB-62FA87D1F485}"/>
                </a:ext>
              </a:extLst>
            </p:cNvPr>
            <p:cNvSpPr>
              <a:spLocks/>
            </p:cNvSpPr>
            <p:nvPr/>
          </p:nvSpPr>
          <p:spPr bwMode="auto">
            <a:xfrm>
              <a:off x="2997200" y="801688"/>
              <a:ext cx="217488" cy="76200"/>
            </a:xfrm>
            <a:custGeom>
              <a:avLst/>
              <a:gdLst>
                <a:gd name="T0" fmla="*/ 2147483647 w 137"/>
                <a:gd name="T1" fmla="*/ 0 h 48"/>
                <a:gd name="T2" fmla="*/ 2147483647 w 137"/>
                <a:gd name="T3" fmla="*/ 0 h 48"/>
                <a:gd name="T4" fmla="*/ 2147483647 w 137"/>
                <a:gd name="T5" fmla="*/ 2147483647 h 48"/>
                <a:gd name="T6" fmla="*/ 2147483647 w 137"/>
                <a:gd name="T7" fmla="*/ 2147483647 h 48"/>
                <a:gd name="T8" fmla="*/ 0 w 137"/>
                <a:gd name="T9" fmla="*/ 2147483647 h 48"/>
                <a:gd name="T10" fmla="*/ 0 w 137"/>
                <a:gd name="T11" fmla="*/ 2147483647 h 48"/>
                <a:gd name="T12" fmla="*/ 2147483647 w 137"/>
                <a:gd name="T13" fmla="*/ 0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48">
                  <a:moveTo>
                    <a:pt x="134" y="0"/>
                  </a:moveTo>
                  <a:lnTo>
                    <a:pt x="137" y="0"/>
                  </a:lnTo>
                  <a:lnTo>
                    <a:pt x="137" y="3"/>
                  </a:lnTo>
                  <a:lnTo>
                    <a:pt x="2" y="48"/>
                  </a:lnTo>
                  <a:lnTo>
                    <a:pt x="0" y="48"/>
                  </a:lnTo>
                  <a:lnTo>
                    <a:pt x="0" y="46"/>
                  </a:lnTo>
                  <a:lnTo>
                    <a:pt x="13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1" name="Freeform 112">
              <a:extLst>
                <a:ext uri="{FF2B5EF4-FFF2-40B4-BE49-F238E27FC236}">
                  <a16:creationId xmlns:a16="http://schemas.microsoft.com/office/drawing/2014/main" id="{A11C2D36-5B6F-42EE-BCAA-8D3F6130C579}"/>
                </a:ext>
              </a:extLst>
            </p:cNvPr>
            <p:cNvSpPr>
              <a:spLocks/>
            </p:cNvSpPr>
            <p:nvPr/>
          </p:nvSpPr>
          <p:spPr bwMode="auto">
            <a:xfrm>
              <a:off x="3209925" y="790575"/>
              <a:ext cx="169863" cy="15875"/>
            </a:xfrm>
            <a:custGeom>
              <a:avLst/>
              <a:gdLst>
                <a:gd name="T0" fmla="*/ 2147483647 w 107"/>
                <a:gd name="T1" fmla="*/ 0 h 10"/>
                <a:gd name="T2" fmla="*/ 2147483647 w 107"/>
                <a:gd name="T3" fmla="*/ 0 h 10"/>
                <a:gd name="T4" fmla="*/ 2147483647 w 107"/>
                <a:gd name="T5" fmla="*/ 2147483647 h 10"/>
                <a:gd name="T6" fmla="*/ 2147483647 w 107"/>
                <a:gd name="T7" fmla="*/ 2147483647 h 10"/>
                <a:gd name="T8" fmla="*/ 0 w 107"/>
                <a:gd name="T9" fmla="*/ 2147483647 h 10"/>
                <a:gd name="T10" fmla="*/ 0 w 107"/>
                <a:gd name="T11" fmla="*/ 2147483647 h 10"/>
                <a:gd name="T12" fmla="*/ 2147483647 w 10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10">
                  <a:moveTo>
                    <a:pt x="104" y="0"/>
                  </a:moveTo>
                  <a:lnTo>
                    <a:pt x="107" y="0"/>
                  </a:lnTo>
                  <a:lnTo>
                    <a:pt x="107" y="4"/>
                  </a:lnTo>
                  <a:lnTo>
                    <a:pt x="3" y="10"/>
                  </a:lnTo>
                  <a:lnTo>
                    <a:pt x="0" y="10"/>
                  </a:lnTo>
                  <a:lnTo>
                    <a:pt x="0" y="7"/>
                  </a:lnTo>
                  <a:lnTo>
                    <a:pt x="10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2" name="Freeform 113">
              <a:extLst>
                <a:ext uri="{FF2B5EF4-FFF2-40B4-BE49-F238E27FC236}">
                  <a16:creationId xmlns:a16="http://schemas.microsoft.com/office/drawing/2014/main" id="{9BBEA206-2A0E-4F06-853B-8CC75159EF84}"/>
                </a:ext>
              </a:extLst>
            </p:cNvPr>
            <p:cNvSpPr>
              <a:spLocks/>
            </p:cNvSpPr>
            <p:nvPr/>
          </p:nvSpPr>
          <p:spPr bwMode="auto">
            <a:xfrm>
              <a:off x="3375025" y="790575"/>
              <a:ext cx="168275" cy="28575"/>
            </a:xfrm>
            <a:custGeom>
              <a:avLst/>
              <a:gdLst>
                <a:gd name="T0" fmla="*/ 0 w 106"/>
                <a:gd name="T1" fmla="*/ 0 h 18"/>
                <a:gd name="T2" fmla="*/ 2147483647 w 106"/>
                <a:gd name="T3" fmla="*/ 0 h 18"/>
                <a:gd name="T4" fmla="*/ 2147483647 w 106"/>
                <a:gd name="T5" fmla="*/ 2147483647 h 18"/>
                <a:gd name="T6" fmla="*/ 2147483647 w 106"/>
                <a:gd name="T7" fmla="*/ 2147483647 h 18"/>
                <a:gd name="T8" fmla="*/ 2147483647 w 106"/>
                <a:gd name="T9" fmla="*/ 2147483647 h 18"/>
                <a:gd name="T10" fmla="*/ 0 w 106"/>
                <a:gd name="T11" fmla="*/ 2147483647 h 18"/>
                <a:gd name="T12" fmla="*/ 0 w 106"/>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8">
                  <a:moveTo>
                    <a:pt x="0" y="0"/>
                  </a:moveTo>
                  <a:lnTo>
                    <a:pt x="3" y="0"/>
                  </a:lnTo>
                  <a:lnTo>
                    <a:pt x="106" y="14"/>
                  </a:lnTo>
                  <a:lnTo>
                    <a:pt x="106" y="18"/>
                  </a:lnTo>
                  <a:lnTo>
                    <a:pt x="104" y="18"/>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3" name="Freeform 114">
              <a:extLst>
                <a:ext uri="{FF2B5EF4-FFF2-40B4-BE49-F238E27FC236}">
                  <a16:creationId xmlns:a16="http://schemas.microsoft.com/office/drawing/2014/main" id="{A95ADE36-4442-4BC5-A33B-3D491A0726AD}"/>
                </a:ext>
              </a:extLst>
            </p:cNvPr>
            <p:cNvSpPr>
              <a:spLocks/>
            </p:cNvSpPr>
            <p:nvPr/>
          </p:nvSpPr>
          <p:spPr bwMode="auto">
            <a:xfrm>
              <a:off x="3540125" y="812800"/>
              <a:ext cx="138113" cy="41275"/>
            </a:xfrm>
            <a:custGeom>
              <a:avLst/>
              <a:gdLst>
                <a:gd name="T0" fmla="*/ 0 w 87"/>
                <a:gd name="T1" fmla="*/ 0 h 26"/>
                <a:gd name="T2" fmla="*/ 2147483647 w 87"/>
                <a:gd name="T3" fmla="*/ 0 h 26"/>
                <a:gd name="T4" fmla="*/ 2147483647 w 87"/>
                <a:gd name="T5" fmla="*/ 2147483647 h 26"/>
                <a:gd name="T6" fmla="*/ 2147483647 w 87"/>
                <a:gd name="T7" fmla="*/ 2147483647 h 26"/>
                <a:gd name="T8" fmla="*/ 2147483647 w 87"/>
                <a:gd name="T9" fmla="*/ 2147483647 h 26"/>
                <a:gd name="T10" fmla="*/ 0 w 87"/>
                <a:gd name="T11" fmla="*/ 2147483647 h 26"/>
                <a:gd name="T12" fmla="*/ 0 w 87"/>
                <a:gd name="T13" fmla="*/ 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26">
                  <a:moveTo>
                    <a:pt x="0" y="0"/>
                  </a:moveTo>
                  <a:lnTo>
                    <a:pt x="2" y="0"/>
                  </a:lnTo>
                  <a:lnTo>
                    <a:pt x="87" y="24"/>
                  </a:lnTo>
                  <a:lnTo>
                    <a:pt x="87" y="26"/>
                  </a:lnTo>
                  <a:lnTo>
                    <a:pt x="85" y="26"/>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4" name="Freeform 115">
              <a:extLst>
                <a:ext uri="{FF2B5EF4-FFF2-40B4-BE49-F238E27FC236}">
                  <a16:creationId xmlns:a16="http://schemas.microsoft.com/office/drawing/2014/main" id="{3E031911-FBFA-42B6-BD7D-8245BC4646D7}"/>
                </a:ext>
              </a:extLst>
            </p:cNvPr>
            <p:cNvSpPr>
              <a:spLocks/>
            </p:cNvSpPr>
            <p:nvPr/>
          </p:nvSpPr>
          <p:spPr bwMode="auto">
            <a:xfrm>
              <a:off x="3675063" y="850900"/>
              <a:ext cx="214313" cy="84138"/>
            </a:xfrm>
            <a:custGeom>
              <a:avLst/>
              <a:gdLst>
                <a:gd name="T0" fmla="*/ 0 w 135"/>
                <a:gd name="T1" fmla="*/ 0 h 53"/>
                <a:gd name="T2" fmla="*/ 2147483647 w 135"/>
                <a:gd name="T3" fmla="*/ 0 h 53"/>
                <a:gd name="T4" fmla="*/ 2147483647 w 135"/>
                <a:gd name="T5" fmla="*/ 2147483647 h 53"/>
                <a:gd name="T6" fmla="*/ 2147483647 w 135"/>
                <a:gd name="T7" fmla="*/ 2147483647 h 53"/>
                <a:gd name="T8" fmla="*/ 2147483647 w 135"/>
                <a:gd name="T9" fmla="*/ 2147483647 h 53"/>
                <a:gd name="T10" fmla="*/ 0 w 135"/>
                <a:gd name="T11" fmla="*/ 2147483647 h 53"/>
                <a:gd name="T12" fmla="*/ 0 w 135"/>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53">
                  <a:moveTo>
                    <a:pt x="0" y="0"/>
                  </a:moveTo>
                  <a:lnTo>
                    <a:pt x="2" y="0"/>
                  </a:lnTo>
                  <a:lnTo>
                    <a:pt x="135" y="51"/>
                  </a:lnTo>
                  <a:lnTo>
                    <a:pt x="135" y="53"/>
                  </a:lnTo>
                  <a:lnTo>
                    <a:pt x="133" y="5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5" name="Line 116">
              <a:extLst>
                <a:ext uri="{FF2B5EF4-FFF2-40B4-BE49-F238E27FC236}">
                  <a16:creationId xmlns:a16="http://schemas.microsoft.com/office/drawing/2014/main" id="{7CBD2291-A469-4F58-ABED-46C8B1853CCE}"/>
                </a:ext>
              </a:extLst>
            </p:cNvPr>
            <p:cNvSpPr>
              <a:spLocks noChangeShapeType="1"/>
            </p:cNvSpPr>
            <p:nvPr/>
          </p:nvSpPr>
          <p:spPr bwMode="auto">
            <a:xfrm>
              <a:off x="1163638" y="4578350"/>
              <a:ext cx="5102225"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 name="Freeform 117">
              <a:extLst>
                <a:ext uri="{FF2B5EF4-FFF2-40B4-BE49-F238E27FC236}">
                  <a16:creationId xmlns:a16="http://schemas.microsoft.com/office/drawing/2014/main" id="{69752F6A-BF93-4C86-BA78-394771991D95}"/>
                </a:ext>
              </a:extLst>
            </p:cNvPr>
            <p:cNvSpPr>
              <a:spLocks/>
            </p:cNvSpPr>
            <p:nvPr/>
          </p:nvSpPr>
          <p:spPr bwMode="auto">
            <a:xfrm>
              <a:off x="3886200" y="931863"/>
              <a:ext cx="168275" cy="82550"/>
            </a:xfrm>
            <a:custGeom>
              <a:avLst/>
              <a:gdLst>
                <a:gd name="T0" fmla="*/ 0 w 106"/>
                <a:gd name="T1" fmla="*/ 0 h 52"/>
                <a:gd name="T2" fmla="*/ 2147483647 w 106"/>
                <a:gd name="T3" fmla="*/ 0 h 52"/>
                <a:gd name="T4" fmla="*/ 2147483647 w 106"/>
                <a:gd name="T5" fmla="*/ 2147483647 h 52"/>
                <a:gd name="T6" fmla="*/ 2147483647 w 106"/>
                <a:gd name="T7" fmla="*/ 2147483647 h 52"/>
                <a:gd name="T8" fmla="*/ 2147483647 w 106"/>
                <a:gd name="T9" fmla="*/ 2147483647 h 52"/>
                <a:gd name="T10" fmla="*/ 0 w 106"/>
                <a:gd name="T11" fmla="*/ 2147483647 h 52"/>
                <a:gd name="T12" fmla="*/ 0 w 106"/>
                <a:gd name="T13" fmla="*/ 0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52">
                  <a:moveTo>
                    <a:pt x="0" y="0"/>
                  </a:moveTo>
                  <a:lnTo>
                    <a:pt x="2" y="0"/>
                  </a:lnTo>
                  <a:lnTo>
                    <a:pt x="106" y="48"/>
                  </a:lnTo>
                  <a:lnTo>
                    <a:pt x="106" y="52"/>
                  </a:lnTo>
                  <a:lnTo>
                    <a:pt x="103" y="52"/>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7" name="Freeform 132">
              <a:extLst>
                <a:ext uri="{FF2B5EF4-FFF2-40B4-BE49-F238E27FC236}">
                  <a16:creationId xmlns:a16="http://schemas.microsoft.com/office/drawing/2014/main" id="{3C73DBD1-5F92-44B8-8585-F5E866F5DAF7}"/>
                </a:ext>
              </a:extLst>
            </p:cNvPr>
            <p:cNvSpPr>
              <a:spLocks/>
            </p:cNvSpPr>
            <p:nvPr/>
          </p:nvSpPr>
          <p:spPr bwMode="auto">
            <a:xfrm>
              <a:off x="4049713" y="1008063"/>
              <a:ext cx="139700" cy="76200"/>
            </a:xfrm>
            <a:custGeom>
              <a:avLst/>
              <a:gdLst>
                <a:gd name="T0" fmla="*/ 0 w 88"/>
                <a:gd name="T1" fmla="*/ 0 h 48"/>
                <a:gd name="T2" fmla="*/ 2147483647 w 88"/>
                <a:gd name="T3" fmla="*/ 0 h 48"/>
                <a:gd name="T4" fmla="*/ 2147483647 w 88"/>
                <a:gd name="T5" fmla="*/ 2147483647 h 48"/>
                <a:gd name="T6" fmla="*/ 2147483647 w 88"/>
                <a:gd name="T7" fmla="*/ 2147483647 h 48"/>
                <a:gd name="T8" fmla="*/ 2147483647 w 88"/>
                <a:gd name="T9" fmla="*/ 2147483647 h 48"/>
                <a:gd name="T10" fmla="*/ 0 w 88"/>
                <a:gd name="T11" fmla="*/ 2147483647 h 48"/>
                <a:gd name="T12" fmla="*/ 0 w 88"/>
                <a:gd name="T13" fmla="*/ 0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 h="48">
                  <a:moveTo>
                    <a:pt x="0" y="0"/>
                  </a:moveTo>
                  <a:lnTo>
                    <a:pt x="3" y="0"/>
                  </a:lnTo>
                  <a:lnTo>
                    <a:pt x="88" y="45"/>
                  </a:lnTo>
                  <a:lnTo>
                    <a:pt x="88" y="48"/>
                  </a:lnTo>
                  <a:lnTo>
                    <a:pt x="85" y="48"/>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18" name="Line 133">
              <a:extLst>
                <a:ext uri="{FF2B5EF4-FFF2-40B4-BE49-F238E27FC236}">
                  <a16:creationId xmlns:a16="http://schemas.microsoft.com/office/drawing/2014/main" id="{A6329CDF-B15A-4A2C-9544-30918FF9C09F}"/>
                </a:ext>
              </a:extLst>
            </p:cNvPr>
            <p:cNvSpPr>
              <a:spLocks noChangeShapeType="1"/>
            </p:cNvSpPr>
            <p:nvPr/>
          </p:nvSpPr>
          <p:spPr bwMode="auto">
            <a:xfrm flipV="1">
              <a:off x="11890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 name="Line 134">
              <a:extLst>
                <a:ext uri="{FF2B5EF4-FFF2-40B4-BE49-F238E27FC236}">
                  <a16:creationId xmlns:a16="http://schemas.microsoft.com/office/drawing/2014/main" id="{763A4C2F-F0F8-40AB-A0C2-4D16423FE9D9}"/>
                </a:ext>
              </a:extLst>
            </p:cNvPr>
            <p:cNvSpPr>
              <a:spLocks noChangeShapeType="1"/>
            </p:cNvSpPr>
            <p:nvPr/>
          </p:nvSpPr>
          <p:spPr bwMode="auto">
            <a:xfrm flipV="1">
              <a:off x="12541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 name="Freeform 135">
              <a:extLst>
                <a:ext uri="{FF2B5EF4-FFF2-40B4-BE49-F238E27FC236}">
                  <a16:creationId xmlns:a16="http://schemas.microsoft.com/office/drawing/2014/main" id="{3DA11CC9-E355-4D9F-AD47-CCFCF8A264EE}"/>
                </a:ext>
              </a:extLst>
            </p:cNvPr>
            <p:cNvSpPr>
              <a:spLocks/>
            </p:cNvSpPr>
            <p:nvPr/>
          </p:nvSpPr>
          <p:spPr bwMode="auto">
            <a:xfrm>
              <a:off x="4184650" y="1079500"/>
              <a:ext cx="217488" cy="127000"/>
            </a:xfrm>
            <a:custGeom>
              <a:avLst/>
              <a:gdLst>
                <a:gd name="T0" fmla="*/ 0 w 137"/>
                <a:gd name="T1" fmla="*/ 0 h 80"/>
                <a:gd name="T2" fmla="*/ 2147483647 w 137"/>
                <a:gd name="T3" fmla="*/ 0 h 80"/>
                <a:gd name="T4" fmla="*/ 2147483647 w 137"/>
                <a:gd name="T5" fmla="*/ 2147483647 h 80"/>
                <a:gd name="T6" fmla="*/ 2147483647 w 137"/>
                <a:gd name="T7" fmla="*/ 2147483647 h 80"/>
                <a:gd name="T8" fmla="*/ 2147483647 w 137"/>
                <a:gd name="T9" fmla="*/ 2147483647 h 80"/>
                <a:gd name="T10" fmla="*/ 0 w 137"/>
                <a:gd name="T11" fmla="*/ 2147483647 h 80"/>
                <a:gd name="T12" fmla="*/ 0 w 137"/>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80">
                  <a:moveTo>
                    <a:pt x="0" y="0"/>
                  </a:moveTo>
                  <a:lnTo>
                    <a:pt x="3" y="0"/>
                  </a:lnTo>
                  <a:lnTo>
                    <a:pt x="137" y="77"/>
                  </a:lnTo>
                  <a:lnTo>
                    <a:pt x="137" y="80"/>
                  </a:lnTo>
                  <a:lnTo>
                    <a:pt x="134" y="80"/>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21" name="Line 136">
              <a:extLst>
                <a:ext uri="{FF2B5EF4-FFF2-40B4-BE49-F238E27FC236}">
                  <a16:creationId xmlns:a16="http://schemas.microsoft.com/office/drawing/2014/main" id="{9967519D-96A3-4B7F-AA31-A06B163CE9C0}"/>
                </a:ext>
              </a:extLst>
            </p:cNvPr>
            <p:cNvSpPr>
              <a:spLocks noChangeShapeType="1"/>
            </p:cNvSpPr>
            <p:nvPr/>
          </p:nvSpPr>
          <p:spPr bwMode="auto">
            <a:xfrm flipV="1">
              <a:off x="1323975"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 name="Freeform 137">
              <a:extLst>
                <a:ext uri="{FF2B5EF4-FFF2-40B4-BE49-F238E27FC236}">
                  <a16:creationId xmlns:a16="http://schemas.microsoft.com/office/drawing/2014/main" id="{71CE2624-913D-4CC6-B027-832E0810961A}"/>
                </a:ext>
              </a:extLst>
            </p:cNvPr>
            <p:cNvSpPr>
              <a:spLocks/>
            </p:cNvSpPr>
            <p:nvPr/>
          </p:nvSpPr>
          <p:spPr bwMode="auto">
            <a:xfrm>
              <a:off x="4397375" y="1201738"/>
              <a:ext cx="169863" cy="109538"/>
            </a:xfrm>
            <a:custGeom>
              <a:avLst/>
              <a:gdLst>
                <a:gd name="T0" fmla="*/ 0 w 107"/>
                <a:gd name="T1" fmla="*/ 0 h 69"/>
                <a:gd name="T2" fmla="*/ 2147483647 w 107"/>
                <a:gd name="T3" fmla="*/ 0 h 69"/>
                <a:gd name="T4" fmla="*/ 2147483647 w 107"/>
                <a:gd name="T5" fmla="*/ 2147483647 h 69"/>
                <a:gd name="T6" fmla="*/ 2147483647 w 107"/>
                <a:gd name="T7" fmla="*/ 2147483647 h 69"/>
                <a:gd name="T8" fmla="*/ 2147483647 w 107"/>
                <a:gd name="T9" fmla="*/ 2147483647 h 69"/>
                <a:gd name="T10" fmla="*/ 0 w 107"/>
                <a:gd name="T11" fmla="*/ 2147483647 h 69"/>
                <a:gd name="T12" fmla="*/ 0 w 107"/>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69">
                  <a:moveTo>
                    <a:pt x="0" y="0"/>
                  </a:moveTo>
                  <a:lnTo>
                    <a:pt x="3" y="0"/>
                  </a:lnTo>
                  <a:lnTo>
                    <a:pt x="107" y="66"/>
                  </a:lnTo>
                  <a:lnTo>
                    <a:pt x="107" y="69"/>
                  </a:lnTo>
                  <a:lnTo>
                    <a:pt x="105" y="69"/>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23" name="Freeform 138">
              <a:extLst>
                <a:ext uri="{FF2B5EF4-FFF2-40B4-BE49-F238E27FC236}">
                  <a16:creationId xmlns:a16="http://schemas.microsoft.com/office/drawing/2014/main" id="{E276C175-741D-4505-9358-1E6EC88276D7}"/>
                </a:ext>
              </a:extLst>
            </p:cNvPr>
            <p:cNvSpPr>
              <a:spLocks/>
            </p:cNvSpPr>
            <p:nvPr/>
          </p:nvSpPr>
          <p:spPr bwMode="auto">
            <a:xfrm>
              <a:off x="1163638" y="4629150"/>
              <a:ext cx="41275" cy="112713"/>
            </a:xfrm>
            <a:custGeom>
              <a:avLst/>
              <a:gdLst>
                <a:gd name="T0" fmla="*/ 2147483647 w 26"/>
                <a:gd name="T1" fmla="*/ 0 h 71"/>
                <a:gd name="T2" fmla="*/ 2147483647 w 26"/>
                <a:gd name="T3" fmla="*/ 0 h 71"/>
                <a:gd name="T4" fmla="*/ 2147483647 w 26"/>
                <a:gd name="T5" fmla="*/ 2147483647 h 71"/>
                <a:gd name="T6" fmla="*/ 2147483647 w 26"/>
                <a:gd name="T7" fmla="*/ 2147483647 h 71"/>
                <a:gd name="T8" fmla="*/ 2147483647 w 26"/>
                <a:gd name="T9" fmla="*/ 2147483647 h 71"/>
                <a:gd name="T10" fmla="*/ 2147483647 w 26"/>
                <a:gd name="T11" fmla="*/ 2147483647 h 71"/>
                <a:gd name="T12" fmla="*/ 2147483647 w 26"/>
                <a:gd name="T13" fmla="*/ 2147483647 h 71"/>
                <a:gd name="T14" fmla="*/ 2147483647 w 26"/>
                <a:gd name="T15" fmla="*/ 2147483647 h 71"/>
                <a:gd name="T16" fmla="*/ 0 w 26"/>
                <a:gd name="T17" fmla="*/ 2147483647 h 71"/>
                <a:gd name="T18" fmla="*/ 0 w 26"/>
                <a:gd name="T19" fmla="*/ 2147483647 h 71"/>
                <a:gd name="T20" fmla="*/ 2147483647 w 26"/>
                <a:gd name="T21" fmla="*/ 2147483647 h 71"/>
                <a:gd name="T22" fmla="*/ 2147483647 w 26"/>
                <a:gd name="T23" fmla="*/ 2147483647 h 71"/>
                <a:gd name="T24" fmla="*/ 2147483647 w 26"/>
                <a:gd name="T25" fmla="*/ 2147483647 h 71"/>
                <a:gd name="T26" fmla="*/ 2147483647 w 26"/>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1">
                  <a:moveTo>
                    <a:pt x="21" y="0"/>
                  </a:moveTo>
                  <a:lnTo>
                    <a:pt x="26" y="0"/>
                  </a:lnTo>
                  <a:lnTo>
                    <a:pt x="26" y="71"/>
                  </a:lnTo>
                  <a:lnTo>
                    <a:pt x="17" y="71"/>
                  </a:lnTo>
                  <a:lnTo>
                    <a:pt x="17" y="16"/>
                  </a:lnTo>
                  <a:lnTo>
                    <a:pt x="14" y="19"/>
                  </a:lnTo>
                  <a:lnTo>
                    <a:pt x="9" y="21"/>
                  </a:lnTo>
                  <a:lnTo>
                    <a:pt x="5" y="25"/>
                  </a:lnTo>
                  <a:lnTo>
                    <a:pt x="0" y="26"/>
                  </a:lnTo>
                  <a:lnTo>
                    <a:pt x="0" y="18"/>
                  </a:lnTo>
                  <a:lnTo>
                    <a:pt x="7" y="14"/>
                  </a:lnTo>
                  <a:lnTo>
                    <a:pt x="13" y="10"/>
                  </a:lnTo>
                  <a:lnTo>
                    <a:pt x="17" y="4"/>
                  </a:lnTo>
                  <a:lnTo>
                    <a:pt x="2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24" name="Freeform 139">
              <a:extLst>
                <a:ext uri="{FF2B5EF4-FFF2-40B4-BE49-F238E27FC236}">
                  <a16:creationId xmlns:a16="http://schemas.microsoft.com/office/drawing/2014/main" id="{19607AEB-8704-4C2E-A30C-4CE6D6700140}"/>
                </a:ext>
              </a:extLst>
            </p:cNvPr>
            <p:cNvSpPr>
              <a:spLocks noEditPoints="1"/>
            </p:cNvSpPr>
            <p:nvPr/>
          </p:nvSpPr>
          <p:spPr bwMode="auto">
            <a:xfrm>
              <a:off x="1241425"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4" y="9"/>
                  </a:moveTo>
                  <a:lnTo>
                    <a:pt x="20" y="9"/>
                  </a:lnTo>
                  <a:lnTo>
                    <a:pt x="17" y="11"/>
                  </a:lnTo>
                  <a:lnTo>
                    <a:pt x="14" y="13"/>
                  </a:lnTo>
                  <a:lnTo>
                    <a:pt x="11" y="22"/>
                  </a:lnTo>
                  <a:lnTo>
                    <a:pt x="9" y="36"/>
                  </a:lnTo>
                  <a:lnTo>
                    <a:pt x="11" y="51"/>
                  </a:lnTo>
                  <a:lnTo>
                    <a:pt x="14" y="59"/>
                  </a:lnTo>
                  <a:lnTo>
                    <a:pt x="16" y="62"/>
                  </a:lnTo>
                  <a:lnTo>
                    <a:pt x="20" y="63"/>
                  </a:lnTo>
                  <a:lnTo>
                    <a:pt x="24" y="65"/>
                  </a:lnTo>
                  <a:lnTo>
                    <a:pt x="28" y="63"/>
                  </a:lnTo>
                  <a:lnTo>
                    <a:pt x="31" y="62"/>
                  </a:lnTo>
                  <a:lnTo>
                    <a:pt x="33" y="59"/>
                  </a:lnTo>
                  <a:lnTo>
                    <a:pt x="37" y="51"/>
                  </a:lnTo>
                  <a:lnTo>
                    <a:pt x="38" y="36"/>
                  </a:lnTo>
                  <a:lnTo>
                    <a:pt x="37" y="22"/>
                  </a:lnTo>
                  <a:lnTo>
                    <a:pt x="35" y="13"/>
                  </a:lnTo>
                  <a:lnTo>
                    <a:pt x="31" y="11"/>
                  </a:lnTo>
                  <a:lnTo>
                    <a:pt x="28" y="9"/>
                  </a:lnTo>
                  <a:lnTo>
                    <a:pt x="24" y="9"/>
                  </a:lnTo>
                  <a:close/>
                  <a:moveTo>
                    <a:pt x="24" y="0"/>
                  </a:moveTo>
                  <a:lnTo>
                    <a:pt x="30" y="1"/>
                  </a:lnTo>
                  <a:lnTo>
                    <a:pt x="35" y="2"/>
                  </a:lnTo>
                  <a:lnTo>
                    <a:pt x="38" y="5"/>
                  </a:lnTo>
                  <a:lnTo>
                    <a:pt x="41" y="9"/>
                  </a:lnTo>
                  <a:lnTo>
                    <a:pt x="44" y="13"/>
                  </a:lnTo>
                  <a:lnTo>
                    <a:pt x="46" y="19"/>
                  </a:lnTo>
                  <a:lnTo>
                    <a:pt x="47" y="25"/>
                  </a:lnTo>
                  <a:lnTo>
                    <a:pt x="47" y="29"/>
                  </a:lnTo>
                  <a:lnTo>
                    <a:pt x="47" y="36"/>
                  </a:lnTo>
                  <a:lnTo>
                    <a:pt x="47" y="47"/>
                  </a:lnTo>
                  <a:lnTo>
                    <a:pt x="45" y="57"/>
                  </a:lnTo>
                  <a:lnTo>
                    <a:pt x="42" y="62"/>
                  </a:lnTo>
                  <a:lnTo>
                    <a:pt x="40" y="66"/>
                  </a:lnTo>
                  <a:lnTo>
                    <a:pt x="37" y="69"/>
                  </a:lnTo>
                  <a:lnTo>
                    <a:pt x="33" y="71"/>
                  </a:lnTo>
                  <a:lnTo>
                    <a:pt x="29" y="73"/>
                  </a:lnTo>
                  <a:lnTo>
                    <a:pt x="24" y="73"/>
                  </a:lnTo>
                  <a:lnTo>
                    <a:pt x="19" y="73"/>
                  </a:lnTo>
                  <a:lnTo>
                    <a:pt x="15" y="71"/>
                  </a:lnTo>
                  <a:lnTo>
                    <a:pt x="11" y="69"/>
                  </a:lnTo>
                  <a:lnTo>
                    <a:pt x="7" y="66"/>
                  </a:lnTo>
                  <a:lnTo>
                    <a:pt x="3" y="54"/>
                  </a:lnTo>
                  <a:lnTo>
                    <a:pt x="0" y="36"/>
                  </a:lnTo>
                  <a:lnTo>
                    <a:pt x="1" y="25"/>
                  </a:lnTo>
                  <a:lnTo>
                    <a:pt x="3" y="16"/>
                  </a:lnTo>
                  <a:lnTo>
                    <a:pt x="5" y="11"/>
                  </a:lnTo>
                  <a:lnTo>
                    <a:pt x="8" y="6"/>
                  </a:lnTo>
                  <a:lnTo>
                    <a:pt x="11" y="4"/>
                  </a:lnTo>
                  <a:lnTo>
                    <a:pt x="15" y="2"/>
                  </a:lnTo>
                  <a:lnTo>
                    <a:pt x="19"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25" name="Freeform 140">
              <a:extLst>
                <a:ext uri="{FF2B5EF4-FFF2-40B4-BE49-F238E27FC236}">
                  <a16:creationId xmlns:a16="http://schemas.microsoft.com/office/drawing/2014/main" id="{A0F518ED-9AE9-4C14-9A1F-FC68F9EA3F9C}"/>
                </a:ext>
              </a:extLst>
            </p:cNvPr>
            <p:cNvSpPr>
              <a:spLocks noEditPoints="1"/>
            </p:cNvSpPr>
            <p:nvPr/>
          </p:nvSpPr>
          <p:spPr bwMode="auto">
            <a:xfrm>
              <a:off x="1330325"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20" y="9"/>
                  </a:lnTo>
                  <a:lnTo>
                    <a:pt x="16" y="11"/>
                  </a:lnTo>
                  <a:lnTo>
                    <a:pt x="13" y="13"/>
                  </a:lnTo>
                  <a:lnTo>
                    <a:pt x="10" y="22"/>
                  </a:lnTo>
                  <a:lnTo>
                    <a:pt x="9" y="36"/>
                  </a:lnTo>
                  <a:lnTo>
                    <a:pt x="10" y="51"/>
                  </a:lnTo>
                  <a:lnTo>
                    <a:pt x="13" y="59"/>
                  </a:lnTo>
                  <a:lnTo>
                    <a:pt x="16" y="62"/>
                  </a:lnTo>
                  <a:lnTo>
                    <a:pt x="20" y="63"/>
                  </a:lnTo>
                  <a:lnTo>
                    <a:pt x="23" y="65"/>
                  </a:lnTo>
                  <a:lnTo>
                    <a:pt x="26" y="63"/>
                  </a:lnTo>
                  <a:lnTo>
                    <a:pt x="30" y="62"/>
                  </a:lnTo>
                  <a:lnTo>
                    <a:pt x="33" y="59"/>
                  </a:lnTo>
                  <a:lnTo>
                    <a:pt x="37" y="51"/>
                  </a:lnTo>
                  <a:lnTo>
                    <a:pt x="37" y="36"/>
                  </a:lnTo>
                  <a:lnTo>
                    <a:pt x="37" y="22"/>
                  </a:lnTo>
                  <a:lnTo>
                    <a:pt x="33" y="13"/>
                  </a:lnTo>
                  <a:lnTo>
                    <a:pt x="30" y="11"/>
                  </a:lnTo>
                  <a:lnTo>
                    <a:pt x="26" y="9"/>
                  </a:lnTo>
                  <a:lnTo>
                    <a:pt x="23" y="9"/>
                  </a:lnTo>
                  <a:close/>
                  <a:moveTo>
                    <a:pt x="23" y="0"/>
                  </a:moveTo>
                  <a:lnTo>
                    <a:pt x="29" y="1"/>
                  </a:lnTo>
                  <a:lnTo>
                    <a:pt x="33" y="2"/>
                  </a:lnTo>
                  <a:lnTo>
                    <a:pt x="38" y="5"/>
                  </a:lnTo>
                  <a:lnTo>
                    <a:pt x="41" y="9"/>
                  </a:lnTo>
                  <a:lnTo>
                    <a:pt x="44" y="13"/>
                  </a:lnTo>
                  <a:lnTo>
                    <a:pt x="45" y="19"/>
                  </a:lnTo>
                  <a:lnTo>
                    <a:pt x="46" y="25"/>
                  </a:lnTo>
                  <a:lnTo>
                    <a:pt x="46" y="29"/>
                  </a:lnTo>
                  <a:lnTo>
                    <a:pt x="47" y="36"/>
                  </a:lnTo>
                  <a:lnTo>
                    <a:pt x="46" y="47"/>
                  </a:lnTo>
                  <a:lnTo>
                    <a:pt x="44" y="57"/>
                  </a:lnTo>
                  <a:lnTo>
                    <a:pt x="42" y="62"/>
                  </a:lnTo>
                  <a:lnTo>
                    <a:pt x="39" y="66"/>
                  </a:lnTo>
                  <a:lnTo>
                    <a:pt x="37" y="69"/>
                  </a:lnTo>
                  <a:lnTo>
                    <a:pt x="32" y="71"/>
                  </a:lnTo>
                  <a:lnTo>
                    <a:pt x="28" y="73"/>
                  </a:lnTo>
                  <a:lnTo>
                    <a:pt x="23" y="73"/>
                  </a:lnTo>
                  <a:lnTo>
                    <a:pt x="18" y="73"/>
                  </a:lnTo>
                  <a:lnTo>
                    <a:pt x="14" y="71"/>
                  </a:lnTo>
                  <a:lnTo>
                    <a:pt x="10" y="69"/>
                  </a:lnTo>
                  <a:lnTo>
                    <a:pt x="7" y="66"/>
                  </a:lnTo>
                  <a:lnTo>
                    <a:pt x="1" y="54"/>
                  </a:lnTo>
                  <a:lnTo>
                    <a:pt x="0" y="36"/>
                  </a:lnTo>
                  <a:lnTo>
                    <a:pt x="0" y="25"/>
                  </a:lnTo>
                  <a:lnTo>
                    <a:pt x="2" y="16"/>
                  </a:lnTo>
                  <a:lnTo>
                    <a:pt x="5" y="11"/>
                  </a:lnTo>
                  <a:lnTo>
                    <a:pt x="7" y="6"/>
                  </a:lnTo>
                  <a:lnTo>
                    <a:pt x="10" y="4"/>
                  </a:lnTo>
                  <a:lnTo>
                    <a:pt x="14" y="2"/>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26" name="Freeform 141">
              <a:extLst>
                <a:ext uri="{FF2B5EF4-FFF2-40B4-BE49-F238E27FC236}">
                  <a16:creationId xmlns:a16="http://schemas.microsoft.com/office/drawing/2014/main" id="{C3172A70-16E7-4B63-8BBB-EAFEC17DA3FA}"/>
                </a:ext>
              </a:extLst>
            </p:cNvPr>
            <p:cNvSpPr>
              <a:spLocks noEditPoints="1"/>
            </p:cNvSpPr>
            <p:nvPr/>
          </p:nvSpPr>
          <p:spPr bwMode="auto">
            <a:xfrm>
              <a:off x="1417638"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19" y="9"/>
                  </a:lnTo>
                  <a:lnTo>
                    <a:pt x="16" y="11"/>
                  </a:lnTo>
                  <a:lnTo>
                    <a:pt x="14" y="13"/>
                  </a:lnTo>
                  <a:lnTo>
                    <a:pt x="10" y="22"/>
                  </a:lnTo>
                  <a:lnTo>
                    <a:pt x="9" y="36"/>
                  </a:lnTo>
                  <a:lnTo>
                    <a:pt x="10" y="51"/>
                  </a:lnTo>
                  <a:lnTo>
                    <a:pt x="14" y="59"/>
                  </a:lnTo>
                  <a:lnTo>
                    <a:pt x="16" y="62"/>
                  </a:lnTo>
                  <a:lnTo>
                    <a:pt x="19" y="63"/>
                  </a:lnTo>
                  <a:lnTo>
                    <a:pt x="23" y="65"/>
                  </a:lnTo>
                  <a:lnTo>
                    <a:pt x="27" y="63"/>
                  </a:lnTo>
                  <a:lnTo>
                    <a:pt x="31" y="62"/>
                  </a:lnTo>
                  <a:lnTo>
                    <a:pt x="33" y="59"/>
                  </a:lnTo>
                  <a:lnTo>
                    <a:pt x="36" y="51"/>
                  </a:lnTo>
                  <a:lnTo>
                    <a:pt x="38" y="36"/>
                  </a:lnTo>
                  <a:lnTo>
                    <a:pt x="36" y="22"/>
                  </a:lnTo>
                  <a:lnTo>
                    <a:pt x="33" y="13"/>
                  </a:lnTo>
                  <a:lnTo>
                    <a:pt x="31" y="11"/>
                  </a:lnTo>
                  <a:lnTo>
                    <a:pt x="27" y="9"/>
                  </a:lnTo>
                  <a:lnTo>
                    <a:pt x="23" y="9"/>
                  </a:lnTo>
                  <a:close/>
                  <a:moveTo>
                    <a:pt x="23" y="0"/>
                  </a:moveTo>
                  <a:lnTo>
                    <a:pt x="28" y="1"/>
                  </a:lnTo>
                  <a:lnTo>
                    <a:pt x="34" y="2"/>
                  </a:lnTo>
                  <a:lnTo>
                    <a:pt x="38" y="5"/>
                  </a:lnTo>
                  <a:lnTo>
                    <a:pt x="41" y="9"/>
                  </a:lnTo>
                  <a:lnTo>
                    <a:pt x="43" y="13"/>
                  </a:lnTo>
                  <a:lnTo>
                    <a:pt x="46" y="19"/>
                  </a:lnTo>
                  <a:lnTo>
                    <a:pt x="46" y="25"/>
                  </a:lnTo>
                  <a:lnTo>
                    <a:pt x="47" y="29"/>
                  </a:lnTo>
                  <a:lnTo>
                    <a:pt x="47" y="36"/>
                  </a:lnTo>
                  <a:lnTo>
                    <a:pt x="46" y="47"/>
                  </a:lnTo>
                  <a:lnTo>
                    <a:pt x="44" y="57"/>
                  </a:lnTo>
                  <a:lnTo>
                    <a:pt x="42" y="62"/>
                  </a:lnTo>
                  <a:lnTo>
                    <a:pt x="40" y="66"/>
                  </a:lnTo>
                  <a:lnTo>
                    <a:pt x="36" y="69"/>
                  </a:lnTo>
                  <a:lnTo>
                    <a:pt x="33" y="71"/>
                  </a:lnTo>
                  <a:lnTo>
                    <a:pt x="28" y="73"/>
                  </a:lnTo>
                  <a:lnTo>
                    <a:pt x="23" y="73"/>
                  </a:lnTo>
                  <a:lnTo>
                    <a:pt x="18" y="73"/>
                  </a:lnTo>
                  <a:lnTo>
                    <a:pt x="14" y="71"/>
                  </a:lnTo>
                  <a:lnTo>
                    <a:pt x="10" y="69"/>
                  </a:lnTo>
                  <a:lnTo>
                    <a:pt x="7" y="66"/>
                  </a:lnTo>
                  <a:lnTo>
                    <a:pt x="1" y="54"/>
                  </a:lnTo>
                  <a:lnTo>
                    <a:pt x="0" y="36"/>
                  </a:lnTo>
                  <a:lnTo>
                    <a:pt x="0" y="25"/>
                  </a:lnTo>
                  <a:lnTo>
                    <a:pt x="2" y="16"/>
                  </a:lnTo>
                  <a:lnTo>
                    <a:pt x="5" y="11"/>
                  </a:lnTo>
                  <a:lnTo>
                    <a:pt x="7" y="6"/>
                  </a:lnTo>
                  <a:lnTo>
                    <a:pt x="10" y="4"/>
                  </a:lnTo>
                  <a:lnTo>
                    <a:pt x="14" y="2"/>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27" name="Freeform 142">
              <a:extLst>
                <a:ext uri="{FF2B5EF4-FFF2-40B4-BE49-F238E27FC236}">
                  <a16:creationId xmlns:a16="http://schemas.microsoft.com/office/drawing/2014/main" id="{7E1F7E07-5915-49A7-AD9F-5E18E5135E8F}"/>
                </a:ext>
              </a:extLst>
            </p:cNvPr>
            <p:cNvSpPr>
              <a:spLocks/>
            </p:cNvSpPr>
            <p:nvPr/>
          </p:nvSpPr>
          <p:spPr bwMode="auto">
            <a:xfrm>
              <a:off x="4564063" y="1306513"/>
              <a:ext cx="168275" cy="109538"/>
            </a:xfrm>
            <a:custGeom>
              <a:avLst/>
              <a:gdLst>
                <a:gd name="T0" fmla="*/ 0 w 106"/>
                <a:gd name="T1" fmla="*/ 0 h 69"/>
                <a:gd name="T2" fmla="*/ 2147483647 w 106"/>
                <a:gd name="T3" fmla="*/ 0 h 69"/>
                <a:gd name="T4" fmla="*/ 2147483647 w 106"/>
                <a:gd name="T5" fmla="*/ 2147483647 h 69"/>
                <a:gd name="T6" fmla="*/ 2147483647 w 106"/>
                <a:gd name="T7" fmla="*/ 2147483647 h 69"/>
                <a:gd name="T8" fmla="*/ 2147483647 w 106"/>
                <a:gd name="T9" fmla="*/ 2147483647 h 69"/>
                <a:gd name="T10" fmla="*/ 0 w 106"/>
                <a:gd name="T11" fmla="*/ 2147483647 h 69"/>
                <a:gd name="T12" fmla="*/ 0 w 106"/>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69">
                  <a:moveTo>
                    <a:pt x="0" y="0"/>
                  </a:moveTo>
                  <a:lnTo>
                    <a:pt x="2" y="0"/>
                  </a:lnTo>
                  <a:lnTo>
                    <a:pt x="106" y="67"/>
                  </a:lnTo>
                  <a:lnTo>
                    <a:pt x="106" y="69"/>
                  </a:lnTo>
                  <a:lnTo>
                    <a:pt x="104" y="69"/>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28" name="Line 143">
              <a:extLst>
                <a:ext uri="{FF2B5EF4-FFF2-40B4-BE49-F238E27FC236}">
                  <a16:creationId xmlns:a16="http://schemas.microsoft.com/office/drawing/2014/main" id="{88920FB0-559E-403C-A783-911325C0D731}"/>
                </a:ext>
              </a:extLst>
            </p:cNvPr>
            <p:cNvSpPr>
              <a:spLocks noChangeShapeType="1"/>
            </p:cNvSpPr>
            <p:nvPr/>
          </p:nvSpPr>
          <p:spPr bwMode="auto">
            <a:xfrm flipV="1">
              <a:off x="1401763"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 name="Line 144">
              <a:extLst>
                <a:ext uri="{FF2B5EF4-FFF2-40B4-BE49-F238E27FC236}">
                  <a16:creationId xmlns:a16="http://schemas.microsoft.com/office/drawing/2014/main" id="{3BE7DEFB-E52A-43E2-AD49-97FB7C9B28B2}"/>
                </a:ext>
              </a:extLst>
            </p:cNvPr>
            <p:cNvSpPr>
              <a:spLocks noChangeShapeType="1"/>
            </p:cNvSpPr>
            <p:nvPr/>
          </p:nvSpPr>
          <p:spPr bwMode="auto">
            <a:xfrm flipV="1">
              <a:off x="148748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 name="Freeform 145">
              <a:extLst>
                <a:ext uri="{FF2B5EF4-FFF2-40B4-BE49-F238E27FC236}">
                  <a16:creationId xmlns:a16="http://schemas.microsoft.com/office/drawing/2014/main" id="{6B9958D6-C42B-4364-952D-DFAF0420D4C7}"/>
                </a:ext>
              </a:extLst>
            </p:cNvPr>
            <p:cNvSpPr>
              <a:spLocks/>
            </p:cNvSpPr>
            <p:nvPr/>
          </p:nvSpPr>
          <p:spPr bwMode="auto">
            <a:xfrm>
              <a:off x="4729163" y="1412875"/>
              <a:ext cx="185738" cy="122238"/>
            </a:xfrm>
            <a:custGeom>
              <a:avLst/>
              <a:gdLst>
                <a:gd name="T0" fmla="*/ 0 w 117"/>
                <a:gd name="T1" fmla="*/ 0 h 77"/>
                <a:gd name="T2" fmla="*/ 2147483647 w 117"/>
                <a:gd name="T3" fmla="*/ 0 h 77"/>
                <a:gd name="T4" fmla="*/ 2147483647 w 117"/>
                <a:gd name="T5" fmla="*/ 2147483647 h 77"/>
                <a:gd name="T6" fmla="*/ 2147483647 w 117"/>
                <a:gd name="T7" fmla="*/ 2147483647 h 77"/>
                <a:gd name="T8" fmla="*/ 2147483647 w 117"/>
                <a:gd name="T9" fmla="*/ 2147483647 h 77"/>
                <a:gd name="T10" fmla="*/ 0 w 117"/>
                <a:gd name="T11" fmla="*/ 2147483647 h 77"/>
                <a:gd name="T12" fmla="*/ 0 w 117"/>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 h="77">
                  <a:moveTo>
                    <a:pt x="0" y="0"/>
                  </a:moveTo>
                  <a:lnTo>
                    <a:pt x="2" y="0"/>
                  </a:lnTo>
                  <a:lnTo>
                    <a:pt x="117" y="75"/>
                  </a:lnTo>
                  <a:lnTo>
                    <a:pt x="117" y="77"/>
                  </a:lnTo>
                  <a:lnTo>
                    <a:pt x="114" y="77"/>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31" name="Line 146">
              <a:extLst>
                <a:ext uri="{FF2B5EF4-FFF2-40B4-BE49-F238E27FC236}">
                  <a16:creationId xmlns:a16="http://schemas.microsoft.com/office/drawing/2014/main" id="{97DB4CEF-9911-4AAB-86AC-1C15D3D64D83}"/>
                </a:ext>
              </a:extLst>
            </p:cNvPr>
            <p:cNvSpPr>
              <a:spLocks noChangeShapeType="1"/>
            </p:cNvSpPr>
            <p:nvPr/>
          </p:nvSpPr>
          <p:spPr bwMode="auto">
            <a:xfrm flipV="1">
              <a:off x="1585913"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 name="Line 147">
              <a:extLst>
                <a:ext uri="{FF2B5EF4-FFF2-40B4-BE49-F238E27FC236}">
                  <a16:creationId xmlns:a16="http://schemas.microsoft.com/office/drawing/2014/main" id="{77CC277D-FB48-435D-B61D-92449C7BB432}"/>
                </a:ext>
              </a:extLst>
            </p:cNvPr>
            <p:cNvSpPr>
              <a:spLocks noChangeShapeType="1"/>
            </p:cNvSpPr>
            <p:nvPr/>
          </p:nvSpPr>
          <p:spPr bwMode="auto">
            <a:xfrm flipV="1">
              <a:off x="170180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 name="Freeform 148">
              <a:extLst>
                <a:ext uri="{FF2B5EF4-FFF2-40B4-BE49-F238E27FC236}">
                  <a16:creationId xmlns:a16="http://schemas.microsoft.com/office/drawing/2014/main" id="{987E41B0-547E-4734-901E-3EDACBB6F730}"/>
                </a:ext>
              </a:extLst>
            </p:cNvPr>
            <p:cNvSpPr>
              <a:spLocks/>
            </p:cNvSpPr>
            <p:nvPr/>
          </p:nvSpPr>
          <p:spPr bwMode="auto">
            <a:xfrm>
              <a:off x="4910138" y="1531938"/>
              <a:ext cx="169863" cy="115888"/>
            </a:xfrm>
            <a:custGeom>
              <a:avLst/>
              <a:gdLst>
                <a:gd name="T0" fmla="*/ 0 w 107"/>
                <a:gd name="T1" fmla="*/ 0 h 73"/>
                <a:gd name="T2" fmla="*/ 2147483647 w 107"/>
                <a:gd name="T3" fmla="*/ 0 h 73"/>
                <a:gd name="T4" fmla="*/ 2147483647 w 107"/>
                <a:gd name="T5" fmla="*/ 2147483647 h 73"/>
                <a:gd name="T6" fmla="*/ 2147483647 w 107"/>
                <a:gd name="T7" fmla="*/ 2147483647 h 73"/>
                <a:gd name="T8" fmla="*/ 2147483647 w 107"/>
                <a:gd name="T9" fmla="*/ 2147483647 h 73"/>
                <a:gd name="T10" fmla="*/ 0 w 107"/>
                <a:gd name="T11" fmla="*/ 2147483647 h 73"/>
                <a:gd name="T12" fmla="*/ 0 w 107"/>
                <a:gd name="T13" fmla="*/ 0 h 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73">
                  <a:moveTo>
                    <a:pt x="0" y="0"/>
                  </a:moveTo>
                  <a:lnTo>
                    <a:pt x="3" y="0"/>
                  </a:lnTo>
                  <a:lnTo>
                    <a:pt x="107" y="71"/>
                  </a:lnTo>
                  <a:lnTo>
                    <a:pt x="107" y="73"/>
                  </a:lnTo>
                  <a:lnTo>
                    <a:pt x="103" y="7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34" name="Line 149">
              <a:extLst>
                <a:ext uri="{FF2B5EF4-FFF2-40B4-BE49-F238E27FC236}">
                  <a16:creationId xmlns:a16="http://schemas.microsoft.com/office/drawing/2014/main" id="{6FADFFF8-0396-4260-9FFA-3CC507081544}"/>
                </a:ext>
              </a:extLst>
            </p:cNvPr>
            <p:cNvSpPr>
              <a:spLocks noChangeShapeType="1"/>
            </p:cNvSpPr>
            <p:nvPr/>
          </p:nvSpPr>
          <p:spPr bwMode="auto">
            <a:xfrm flipV="1">
              <a:off x="1833563"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 name="Freeform 150">
              <a:extLst>
                <a:ext uri="{FF2B5EF4-FFF2-40B4-BE49-F238E27FC236}">
                  <a16:creationId xmlns:a16="http://schemas.microsoft.com/office/drawing/2014/main" id="{5CA22B70-8A9C-425E-AEEC-1CA1004FAB3E}"/>
                </a:ext>
              </a:extLst>
            </p:cNvPr>
            <p:cNvSpPr>
              <a:spLocks/>
            </p:cNvSpPr>
            <p:nvPr/>
          </p:nvSpPr>
          <p:spPr bwMode="auto">
            <a:xfrm>
              <a:off x="5073650" y="1644650"/>
              <a:ext cx="304800" cy="214313"/>
            </a:xfrm>
            <a:custGeom>
              <a:avLst/>
              <a:gdLst>
                <a:gd name="T0" fmla="*/ 0 w 192"/>
                <a:gd name="T1" fmla="*/ 0 h 135"/>
                <a:gd name="T2" fmla="*/ 2147483647 w 192"/>
                <a:gd name="T3" fmla="*/ 0 h 135"/>
                <a:gd name="T4" fmla="*/ 2147483647 w 192"/>
                <a:gd name="T5" fmla="*/ 2147483647 h 135"/>
                <a:gd name="T6" fmla="*/ 2147483647 w 192"/>
                <a:gd name="T7" fmla="*/ 2147483647 h 135"/>
                <a:gd name="T8" fmla="*/ 2147483647 w 192"/>
                <a:gd name="T9" fmla="*/ 2147483647 h 135"/>
                <a:gd name="T10" fmla="*/ 0 w 192"/>
                <a:gd name="T11" fmla="*/ 2147483647 h 135"/>
                <a:gd name="T12" fmla="*/ 0 w 192"/>
                <a:gd name="T13" fmla="*/ 0 h 1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2" h="135">
                  <a:moveTo>
                    <a:pt x="0" y="0"/>
                  </a:moveTo>
                  <a:lnTo>
                    <a:pt x="4" y="0"/>
                  </a:lnTo>
                  <a:lnTo>
                    <a:pt x="192" y="131"/>
                  </a:lnTo>
                  <a:lnTo>
                    <a:pt x="192" y="135"/>
                  </a:lnTo>
                  <a:lnTo>
                    <a:pt x="190" y="135"/>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36" name="Freeform 151">
              <a:extLst>
                <a:ext uri="{FF2B5EF4-FFF2-40B4-BE49-F238E27FC236}">
                  <a16:creationId xmlns:a16="http://schemas.microsoft.com/office/drawing/2014/main" id="{B0BAFE33-BDC4-448C-A68A-431BEC227F84}"/>
                </a:ext>
              </a:extLst>
            </p:cNvPr>
            <p:cNvSpPr>
              <a:spLocks/>
            </p:cNvSpPr>
            <p:nvPr/>
          </p:nvSpPr>
          <p:spPr bwMode="auto">
            <a:xfrm>
              <a:off x="1709738" y="4630738"/>
              <a:ext cx="73025" cy="114300"/>
            </a:xfrm>
            <a:custGeom>
              <a:avLst/>
              <a:gdLst>
                <a:gd name="T0" fmla="*/ 2147483647 w 46"/>
                <a:gd name="T1" fmla="*/ 0 h 72"/>
                <a:gd name="T2" fmla="*/ 2147483647 w 46"/>
                <a:gd name="T3" fmla="*/ 0 h 72"/>
                <a:gd name="T4" fmla="*/ 2147483647 w 46"/>
                <a:gd name="T5" fmla="*/ 2147483647 h 72"/>
                <a:gd name="T6" fmla="*/ 2147483647 w 46"/>
                <a:gd name="T7" fmla="*/ 2147483647 h 72"/>
                <a:gd name="T8" fmla="*/ 2147483647 w 46"/>
                <a:gd name="T9" fmla="*/ 2147483647 h 72"/>
                <a:gd name="T10" fmla="*/ 2147483647 w 46"/>
                <a:gd name="T11" fmla="*/ 2147483647 h 72"/>
                <a:gd name="T12" fmla="*/ 2147483647 w 46"/>
                <a:gd name="T13" fmla="*/ 2147483647 h 72"/>
                <a:gd name="T14" fmla="*/ 2147483647 w 46"/>
                <a:gd name="T15" fmla="*/ 2147483647 h 72"/>
                <a:gd name="T16" fmla="*/ 2147483647 w 46"/>
                <a:gd name="T17" fmla="*/ 2147483647 h 72"/>
                <a:gd name="T18" fmla="*/ 2147483647 w 46"/>
                <a:gd name="T19" fmla="*/ 2147483647 h 72"/>
                <a:gd name="T20" fmla="*/ 2147483647 w 46"/>
                <a:gd name="T21" fmla="*/ 2147483647 h 72"/>
                <a:gd name="T22" fmla="*/ 2147483647 w 46"/>
                <a:gd name="T23" fmla="*/ 2147483647 h 72"/>
                <a:gd name="T24" fmla="*/ 2147483647 w 46"/>
                <a:gd name="T25" fmla="*/ 2147483647 h 72"/>
                <a:gd name="T26" fmla="*/ 2147483647 w 46"/>
                <a:gd name="T27" fmla="*/ 2147483647 h 72"/>
                <a:gd name="T28" fmla="*/ 2147483647 w 46"/>
                <a:gd name="T29" fmla="*/ 2147483647 h 72"/>
                <a:gd name="T30" fmla="*/ 2147483647 w 46"/>
                <a:gd name="T31" fmla="*/ 2147483647 h 72"/>
                <a:gd name="T32" fmla="*/ 2147483647 w 46"/>
                <a:gd name="T33" fmla="*/ 2147483647 h 72"/>
                <a:gd name="T34" fmla="*/ 2147483647 w 46"/>
                <a:gd name="T35" fmla="*/ 2147483647 h 72"/>
                <a:gd name="T36" fmla="*/ 2147483647 w 46"/>
                <a:gd name="T37" fmla="*/ 2147483647 h 72"/>
                <a:gd name="T38" fmla="*/ 2147483647 w 46"/>
                <a:gd name="T39" fmla="*/ 2147483647 h 72"/>
                <a:gd name="T40" fmla="*/ 2147483647 w 46"/>
                <a:gd name="T41" fmla="*/ 2147483647 h 72"/>
                <a:gd name="T42" fmla="*/ 2147483647 w 46"/>
                <a:gd name="T43" fmla="*/ 2147483647 h 72"/>
                <a:gd name="T44" fmla="*/ 2147483647 w 46"/>
                <a:gd name="T45" fmla="*/ 2147483647 h 72"/>
                <a:gd name="T46" fmla="*/ 2147483647 w 46"/>
                <a:gd name="T47" fmla="*/ 2147483647 h 72"/>
                <a:gd name="T48" fmla="*/ 0 w 46"/>
                <a:gd name="T49" fmla="*/ 2147483647 h 72"/>
                <a:gd name="T50" fmla="*/ 2147483647 w 46"/>
                <a:gd name="T51" fmla="*/ 2147483647 h 72"/>
                <a:gd name="T52" fmla="*/ 2147483647 w 46"/>
                <a:gd name="T53" fmla="*/ 2147483647 h 72"/>
                <a:gd name="T54" fmla="*/ 2147483647 w 46"/>
                <a:gd name="T55" fmla="*/ 2147483647 h 72"/>
                <a:gd name="T56" fmla="*/ 2147483647 w 46"/>
                <a:gd name="T57" fmla="*/ 2147483647 h 72"/>
                <a:gd name="T58" fmla="*/ 2147483647 w 46"/>
                <a:gd name="T59" fmla="*/ 2147483647 h 72"/>
                <a:gd name="T60" fmla="*/ 2147483647 w 46"/>
                <a:gd name="T61" fmla="*/ 2147483647 h 72"/>
                <a:gd name="T62" fmla="*/ 2147483647 w 46"/>
                <a:gd name="T63" fmla="*/ 2147483647 h 72"/>
                <a:gd name="T64" fmla="*/ 2147483647 w 46"/>
                <a:gd name="T65" fmla="*/ 2147483647 h 72"/>
                <a:gd name="T66" fmla="*/ 2147483647 w 46"/>
                <a:gd name="T67" fmla="*/ 2147483647 h 72"/>
                <a:gd name="T68" fmla="*/ 2147483647 w 46"/>
                <a:gd name="T69" fmla="*/ 2147483647 h 72"/>
                <a:gd name="T70" fmla="*/ 2147483647 w 46"/>
                <a:gd name="T71" fmla="*/ 2147483647 h 72"/>
                <a:gd name="T72" fmla="*/ 2147483647 w 46"/>
                <a:gd name="T73" fmla="*/ 2147483647 h 72"/>
                <a:gd name="T74" fmla="*/ 2147483647 w 46"/>
                <a:gd name="T75" fmla="*/ 2147483647 h 72"/>
                <a:gd name="T76" fmla="*/ 2147483647 w 46"/>
                <a:gd name="T77" fmla="*/ 2147483647 h 72"/>
                <a:gd name="T78" fmla="*/ 2147483647 w 46"/>
                <a:gd name="T79" fmla="*/ 2147483647 h 72"/>
                <a:gd name="T80" fmla="*/ 2147483647 w 46"/>
                <a:gd name="T81" fmla="*/ 2147483647 h 72"/>
                <a:gd name="T82" fmla="*/ 2147483647 w 46"/>
                <a:gd name="T83" fmla="*/ 2147483647 h 72"/>
                <a:gd name="T84" fmla="*/ 2147483647 w 46"/>
                <a:gd name="T85" fmla="*/ 2147483647 h 72"/>
                <a:gd name="T86" fmla="*/ 2147483647 w 46"/>
                <a:gd name="T87" fmla="*/ 2147483647 h 72"/>
                <a:gd name="T88" fmla="*/ 2147483647 w 46"/>
                <a:gd name="T89" fmla="*/ 2147483647 h 72"/>
                <a:gd name="T90" fmla="*/ 2147483647 w 46"/>
                <a:gd name="T91" fmla="*/ 2147483647 h 72"/>
                <a:gd name="T92" fmla="*/ 2147483647 w 46"/>
                <a:gd name="T93" fmla="*/ 2147483647 h 72"/>
                <a:gd name="T94" fmla="*/ 2147483647 w 46"/>
                <a:gd name="T95" fmla="*/ 2147483647 h 72"/>
                <a:gd name="T96" fmla="*/ 2147483647 w 46"/>
                <a:gd name="T97" fmla="*/ 2147483647 h 72"/>
                <a:gd name="T98" fmla="*/ 2147483647 w 46"/>
                <a:gd name="T99" fmla="*/ 0 h 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 h="72">
                  <a:moveTo>
                    <a:pt x="8" y="0"/>
                  </a:moveTo>
                  <a:lnTo>
                    <a:pt x="42" y="0"/>
                  </a:lnTo>
                  <a:lnTo>
                    <a:pt x="42" y="9"/>
                  </a:lnTo>
                  <a:lnTo>
                    <a:pt x="16" y="9"/>
                  </a:lnTo>
                  <a:lnTo>
                    <a:pt x="12" y="27"/>
                  </a:lnTo>
                  <a:lnTo>
                    <a:pt x="16" y="25"/>
                  </a:lnTo>
                  <a:lnTo>
                    <a:pt x="20" y="24"/>
                  </a:lnTo>
                  <a:lnTo>
                    <a:pt x="25" y="23"/>
                  </a:lnTo>
                  <a:lnTo>
                    <a:pt x="30" y="24"/>
                  </a:lnTo>
                  <a:lnTo>
                    <a:pt x="36" y="26"/>
                  </a:lnTo>
                  <a:lnTo>
                    <a:pt x="40" y="29"/>
                  </a:lnTo>
                  <a:lnTo>
                    <a:pt x="44" y="34"/>
                  </a:lnTo>
                  <a:lnTo>
                    <a:pt x="45" y="40"/>
                  </a:lnTo>
                  <a:lnTo>
                    <a:pt x="46" y="46"/>
                  </a:lnTo>
                  <a:lnTo>
                    <a:pt x="45" y="52"/>
                  </a:lnTo>
                  <a:lnTo>
                    <a:pt x="44" y="58"/>
                  </a:lnTo>
                  <a:lnTo>
                    <a:pt x="41" y="64"/>
                  </a:lnTo>
                  <a:lnTo>
                    <a:pt x="33" y="69"/>
                  </a:lnTo>
                  <a:lnTo>
                    <a:pt x="22" y="72"/>
                  </a:lnTo>
                  <a:lnTo>
                    <a:pt x="16" y="72"/>
                  </a:lnTo>
                  <a:lnTo>
                    <a:pt x="11" y="69"/>
                  </a:lnTo>
                  <a:lnTo>
                    <a:pt x="6" y="66"/>
                  </a:lnTo>
                  <a:lnTo>
                    <a:pt x="3" y="62"/>
                  </a:lnTo>
                  <a:lnTo>
                    <a:pt x="1" y="58"/>
                  </a:lnTo>
                  <a:lnTo>
                    <a:pt x="0" y="52"/>
                  </a:lnTo>
                  <a:lnTo>
                    <a:pt x="9" y="51"/>
                  </a:lnTo>
                  <a:lnTo>
                    <a:pt x="10" y="54"/>
                  </a:lnTo>
                  <a:lnTo>
                    <a:pt x="11" y="58"/>
                  </a:lnTo>
                  <a:lnTo>
                    <a:pt x="13" y="60"/>
                  </a:lnTo>
                  <a:lnTo>
                    <a:pt x="16" y="62"/>
                  </a:lnTo>
                  <a:lnTo>
                    <a:pt x="19" y="64"/>
                  </a:lnTo>
                  <a:lnTo>
                    <a:pt x="22" y="64"/>
                  </a:lnTo>
                  <a:lnTo>
                    <a:pt x="27" y="62"/>
                  </a:lnTo>
                  <a:lnTo>
                    <a:pt x="30" y="61"/>
                  </a:lnTo>
                  <a:lnTo>
                    <a:pt x="33" y="59"/>
                  </a:lnTo>
                  <a:lnTo>
                    <a:pt x="35" y="56"/>
                  </a:lnTo>
                  <a:lnTo>
                    <a:pt x="36" y="51"/>
                  </a:lnTo>
                  <a:lnTo>
                    <a:pt x="37" y="46"/>
                  </a:lnTo>
                  <a:lnTo>
                    <a:pt x="36" y="42"/>
                  </a:lnTo>
                  <a:lnTo>
                    <a:pt x="35" y="39"/>
                  </a:lnTo>
                  <a:lnTo>
                    <a:pt x="34" y="35"/>
                  </a:lnTo>
                  <a:lnTo>
                    <a:pt x="30" y="33"/>
                  </a:lnTo>
                  <a:lnTo>
                    <a:pt x="27" y="32"/>
                  </a:lnTo>
                  <a:lnTo>
                    <a:pt x="22" y="32"/>
                  </a:lnTo>
                  <a:lnTo>
                    <a:pt x="18" y="32"/>
                  </a:lnTo>
                  <a:lnTo>
                    <a:pt x="14" y="33"/>
                  </a:lnTo>
                  <a:lnTo>
                    <a:pt x="12" y="35"/>
                  </a:lnTo>
                  <a:lnTo>
                    <a:pt x="10" y="37"/>
                  </a:lnTo>
                  <a:lnTo>
                    <a:pt x="1" y="36"/>
                  </a:lnTo>
                  <a:lnTo>
                    <a:pt x="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37" name="Freeform 152">
              <a:extLst>
                <a:ext uri="{FF2B5EF4-FFF2-40B4-BE49-F238E27FC236}">
                  <a16:creationId xmlns:a16="http://schemas.microsoft.com/office/drawing/2014/main" id="{F9610D86-52A7-4B57-BB77-74DE9C0D34CC}"/>
                </a:ext>
              </a:extLst>
            </p:cNvPr>
            <p:cNvSpPr>
              <a:spLocks noEditPoints="1"/>
            </p:cNvSpPr>
            <p:nvPr/>
          </p:nvSpPr>
          <p:spPr bwMode="auto">
            <a:xfrm>
              <a:off x="1795463"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4" y="9"/>
                  </a:moveTo>
                  <a:lnTo>
                    <a:pt x="20" y="9"/>
                  </a:lnTo>
                  <a:lnTo>
                    <a:pt x="18" y="11"/>
                  </a:lnTo>
                  <a:lnTo>
                    <a:pt x="14" y="13"/>
                  </a:lnTo>
                  <a:lnTo>
                    <a:pt x="11" y="22"/>
                  </a:lnTo>
                  <a:lnTo>
                    <a:pt x="10" y="36"/>
                  </a:lnTo>
                  <a:lnTo>
                    <a:pt x="11" y="51"/>
                  </a:lnTo>
                  <a:lnTo>
                    <a:pt x="14" y="59"/>
                  </a:lnTo>
                  <a:lnTo>
                    <a:pt x="18" y="62"/>
                  </a:lnTo>
                  <a:lnTo>
                    <a:pt x="20" y="63"/>
                  </a:lnTo>
                  <a:lnTo>
                    <a:pt x="24" y="65"/>
                  </a:lnTo>
                  <a:lnTo>
                    <a:pt x="28" y="63"/>
                  </a:lnTo>
                  <a:lnTo>
                    <a:pt x="31" y="62"/>
                  </a:lnTo>
                  <a:lnTo>
                    <a:pt x="35" y="59"/>
                  </a:lnTo>
                  <a:lnTo>
                    <a:pt x="37" y="51"/>
                  </a:lnTo>
                  <a:lnTo>
                    <a:pt x="38" y="36"/>
                  </a:lnTo>
                  <a:lnTo>
                    <a:pt x="37" y="22"/>
                  </a:lnTo>
                  <a:lnTo>
                    <a:pt x="35" y="13"/>
                  </a:lnTo>
                  <a:lnTo>
                    <a:pt x="31" y="11"/>
                  </a:lnTo>
                  <a:lnTo>
                    <a:pt x="28" y="9"/>
                  </a:lnTo>
                  <a:lnTo>
                    <a:pt x="24" y="9"/>
                  </a:lnTo>
                  <a:close/>
                  <a:moveTo>
                    <a:pt x="24" y="0"/>
                  </a:moveTo>
                  <a:lnTo>
                    <a:pt x="30" y="1"/>
                  </a:lnTo>
                  <a:lnTo>
                    <a:pt x="35" y="2"/>
                  </a:lnTo>
                  <a:lnTo>
                    <a:pt x="38" y="5"/>
                  </a:lnTo>
                  <a:lnTo>
                    <a:pt x="41" y="9"/>
                  </a:lnTo>
                  <a:lnTo>
                    <a:pt x="44" y="13"/>
                  </a:lnTo>
                  <a:lnTo>
                    <a:pt x="46" y="19"/>
                  </a:lnTo>
                  <a:lnTo>
                    <a:pt x="47" y="25"/>
                  </a:lnTo>
                  <a:lnTo>
                    <a:pt x="47" y="29"/>
                  </a:lnTo>
                  <a:lnTo>
                    <a:pt x="47" y="36"/>
                  </a:lnTo>
                  <a:lnTo>
                    <a:pt x="47" y="47"/>
                  </a:lnTo>
                  <a:lnTo>
                    <a:pt x="45" y="57"/>
                  </a:lnTo>
                  <a:lnTo>
                    <a:pt x="43" y="62"/>
                  </a:lnTo>
                  <a:lnTo>
                    <a:pt x="40" y="66"/>
                  </a:lnTo>
                  <a:lnTo>
                    <a:pt x="37" y="69"/>
                  </a:lnTo>
                  <a:lnTo>
                    <a:pt x="33" y="71"/>
                  </a:lnTo>
                  <a:lnTo>
                    <a:pt x="29" y="73"/>
                  </a:lnTo>
                  <a:lnTo>
                    <a:pt x="24" y="73"/>
                  </a:lnTo>
                  <a:lnTo>
                    <a:pt x="19" y="73"/>
                  </a:lnTo>
                  <a:lnTo>
                    <a:pt x="15" y="71"/>
                  </a:lnTo>
                  <a:lnTo>
                    <a:pt x="11" y="69"/>
                  </a:lnTo>
                  <a:lnTo>
                    <a:pt x="7" y="66"/>
                  </a:lnTo>
                  <a:lnTo>
                    <a:pt x="3" y="54"/>
                  </a:lnTo>
                  <a:lnTo>
                    <a:pt x="0" y="36"/>
                  </a:lnTo>
                  <a:lnTo>
                    <a:pt x="2" y="25"/>
                  </a:lnTo>
                  <a:lnTo>
                    <a:pt x="4" y="16"/>
                  </a:lnTo>
                  <a:lnTo>
                    <a:pt x="5" y="11"/>
                  </a:lnTo>
                  <a:lnTo>
                    <a:pt x="8" y="6"/>
                  </a:lnTo>
                  <a:lnTo>
                    <a:pt x="11" y="4"/>
                  </a:lnTo>
                  <a:lnTo>
                    <a:pt x="15" y="2"/>
                  </a:lnTo>
                  <a:lnTo>
                    <a:pt x="19"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38" name="Freeform 153">
              <a:extLst>
                <a:ext uri="{FF2B5EF4-FFF2-40B4-BE49-F238E27FC236}">
                  <a16:creationId xmlns:a16="http://schemas.microsoft.com/office/drawing/2014/main" id="{9C565AC3-7919-45B6-ABB0-6A46C6B95151}"/>
                </a:ext>
              </a:extLst>
            </p:cNvPr>
            <p:cNvSpPr>
              <a:spLocks noEditPoints="1"/>
            </p:cNvSpPr>
            <p:nvPr/>
          </p:nvSpPr>
          <p:spPr bwMode="auto">
            <a:xfrm>
              <a:off x="1884363"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20" y="9"/>
                  </a:lnTo>
                  <a:lnTo>
                    <a:pt x="16" y="11"/>
                  </a:lnTo>
                  <a:lnTo>
                    <a:pt x="13" y="13"/>
                  </a:lnTo>
                  <a:lnTo>
                    <a:pt x="11" y="22"/>
                  </a:lnTo>
                  <a:lnTo>
                    <a:pt x="9" y="36"/>
                  </a:lnTo>
                  <a:lnTo>
                    <a:pt x="11" y="51"/>
                  </a:lnTo>
                  <a:lnTo>
                    <a:pt x="13" y="59"/>
                  </a:lnTo>
                  <a:lnTo>
                    <a:pt x="16" y="62"/>
                  </a:lnTo>
                  <a:lnTo>
                    <a:pt x="20" y="63"/>
                  </a:lnTo>
                  <a:lnTo>
                    <a:pt x="23" y="65"/>
                  </a:lnTo>
                  <a:lnTo>
                    <a:pt x="27" y="63"/>
                  </a:lnTo>
                  <a:lnTo>
                    <a:pt x="30" y="62"/>
                  </a:lnTo>
                  <a:lnTo>
                    <a:pt x="33" y="59"/>
                  </a:lnTo>
                  <a:lnTo>
                    <a:pt x="37" y="51"/>
                  </a:lnTo>
                  <a:lnTo>
                    <a:pt x="37" y="36"/>
                  </a:lnTo>
                  <a:lnTo>
                    <a:pt x="37" y="22"/>
                  </a:lnTo>
                  <a:lnTo>
                    <a:pt x="33" y="13"/>
                  </a:lnTo>
                  <a:lnTo>
                    <a:pt x="30" y="11"/>
                  </a:lnTo>
                  <a:lnTo>
                    <a:pt x="28" y="9"/>
                  </a:lnTo>
                  <a:lnTo>
                    <a:pt x="23" y="9"/>
                  </a:lnTo>
                  <a:close/>
                  <a:moveTo>
                    <a:pt x="23" y="0"/>
                  </a:moveTo>
                  <a:lnTo>
                    <a:pt x="29" y="1"/>
                  </a:lnTo>
                  <a:lnTo>
                    <a:pt x="33" y="2"/>
                  </a:lnTo>
                  <a:lnTo>
                    <a:pt x="38" y="5"/>
                  </a:lnTo>
                  <a:lnTo>
                    <a:pt x="41" y="9"/>
                  </a:lnTo>
                  <a:lnTo>
                    <a:pt x="44" y="13"/>
                  </a:lnTo>
                  <a:lnTo>
                    <a:pt x="45" y="19"/>
                  </a:lnTo>
                  <a:lnTo>
                    <a:pt x="46" y="25"/>
                  </a:lnTo>
                  <a:lnTo>
                    <a:pt x="47" y="29"/>
                  </a:lnTo>
                  <a:lnTo>
                    <a:pt x="47" y="36"/>
                  </a:lnTo>
                  <a:lnTo>
                    <a:pt x="46" y="47"/>
                  </a:lnTo>
                  <a:lnTo>
                    <a:pt x="44" y="57"/>
                  </a:lnTo>
                  <a:lnTo>
                    <a:pt x="43" y="62"/>
                  </a:lnTo>
                  <a:lnTo>
                    <a:pt x="39" y="66"/>
                  </a:lnTo>
                  <a:lnTo>
                    <a:pt x="37" y="69"/>
                  </a:lnTo>
                  <a:lnTo>
                    <a:pt x="32" y="71"/>
                  </a:lnTo>
                  <a:lnTo>
                    <a:pt x="28" y="73"/>
                  </a:lnTo>
                  <a:lnTo>
                    <a:pt x="23" y="73"/>
                  </a:lnTo>
                  <a:lnTo>
                    <a:pt x="19" y="73"/>
                  </a:lnTo>
                  <a:lnTo>
                    <a:pt x="14" y="71"/>
                  </a:lnTo>
                  <a:lnTo>
                    <a:pt x="11" y="69"/>
                  </a:lnTo>
                  <a:lnTo>
                    <a:pt x="7" y="66"/>
                  </a:lnTo>
                  <a:lnTo>
                    <a:pt x="1" y="54"/>
                  </a:lnTo>
                  <a:lnTo>
                    <a:pt x="0" y="36"/>
                  </a:lnTo>
                  <a:lnTo>
                    <a:pt x="0" y="25"/>
                  </a:lnTo>
                  <a:lnTo>
                    <a:pt x="3" y="16"/>
                  </a:lnTo>
                  <a:lnTo>
                    <a:pt x="5" y="11"/>
                  </a:lnTo>
                  <a:lnTo>
                    <a:pt x="7" y="6"/>
                  </a:lnTo>
                  <a:lnTo>
                    <a:pt x="11" y="4"/>
                  </a:lnTo>
                  <a:lnTo>
                    <a:pt x="14" y="2"/>
                  </a:lnTo>
                  <a:lnTo>
                    <a:pt x="19"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39" name="Freeform 154">
              <a:extLst>
                <a:ext uri="{FF2B5EF4-FFF2-40B4-BE49-F238E27FC236}">
                  <a16:creationId xmlns:a16="http://schemas.microsoft.com/office/drawing/2014/main" id="{959AB7DB-E5D4-47F2-99F4-101A350A8F8D}"/>
                </a:ext>
              </a:extLst>
            </p:cNvPr>
            <p:cNvSpPr>
              <a:spLocks/>
            </p:cNvSpPr>
            <p:nvPr/>
          </p:nvSpPr>
          <p:spPr bwMode="auto">
            <a:xfrm>
              <a:off x="5375275" y="1852613"/>
              <a:ext cx="217488" cy="153988"/>
            </a:xfrm>
            <a:custGeom>
              <a:avLst/>
              <a:gdLst>
                <a:gd name="T0" fmla="*/ 0 w 137"/>
                <a:gd name="T1" fmla="*/ 0 h 97"/>
                <a:gd name="T2" fmla="*/ 2147483647 w 137"/>
                <a:gd name="T3" fmla="*/ 0 h 97"/>
                <a:gd name="T4" fmla="*/ 2147483647 w 137"/>
                <a:gd name="T5" fmla="*/ 2147483647 h 97"/>
                <a:gd name="T6" fmla="*/ 2147483647 w 137"/>
                <a:gd name="T7" fmla="*/ 2147483647 h 97"/>
                <a:gd name="T8" fmla="*/ 2147483647 w 137"/>
                <a:gd name="T9" fmla="*/ 2147483647 h 97"/>
                <a:gd name="T10" fmla="*/ 0 w 137"/>
                <a:gd name="T11" fmla="*/ 2147483647 h 97"/>
                <a:gd name="T12" fmla="*/ 0 w 137"/>
                <a:gd name="T13" fmla="*/ 0 h 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97">
                  <a:moveTo>
                    <a:pt x="0" y="0"/>
                  </a:moveTo>
                  <a:lnTo>
                    <a:pt x="2" y="0"/>
                  </a:lnTo>
                  <a:lnTo>
                    <a:pt x="137" y="94"/>
                  </a:lnTo>
                  <a:lnTo>
                    <a:pt x="137" y="97"/>
                  </a:lnTo>
                  <a:lnTo>
                    <a:pt x="134" y="97"/>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40" name="Line 155">
              <a:extLst>
                <a:ext uri="{FF2B5EF4-FFF2-40B4-BE49-F238E27FC236}">
                  <a16:creationId xmlns:a16="http://schemas.microsoft.com/office/drawing/2014/main" id="{60AD5BC2-29FF-4EE2-BA56-9FD504194CF3}"/>
                </a:ext>
              </a:extLst>
            </p:cNvPr>
            <p:cNvSpPr>
              <a:spLocks noChangeShapeType="1"/>
            </p:cNvSpPr>
            <p:nvPr/>
          </p:nvSpPr>
          <p:spPr bwMode="auto">
            <a:xfrm flipV="1">
              <a:off x="1998663"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 name="Line 156">
              <a:extLst>
                <a:ext uri="{FF2B5EF4-FFF2-40B4-BE49-F238E27FC236}">
                  <a16:creationId xmlns:a16="http://schemas.microsoft.com/office/drawing/2014/main" id="{79A2721F-6602-49CA-AFE7-E0C7DD96C1CF}"/>
                </a:ext>
              </a:extLst>
            </p:cNvPr>
            <p:cNvSpPr>
              <a:spLocks noChangeShapeType="1"/>
            </p:cNvSpPr>
            <p:nvPr/>
          </p:nvSpPr>
          <p:spPr bwMode="auto">
            <a:xfrm flipV="1">
              <a:off x="221138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 name="Freeform 157">
              <a:extLst>
                <a:ext uri="{FF2B5EF4-FFF2-40B4-BE49-F238E27FC236}">
                  <a16:creationId xmlns:a16="http://schemas.microsoft.com/office/drawing/2014/main" id="{303A00AC-C857-4EAB-ABC2-DC9EAB60D2A5}"/>
                </a:ext>
              </a:extLst>
            </p:cNvPr>
            <p:cNvSpPr>
              <a:spLocks/>
            </p:cNvSpPr>
            <p:nvPr/>
          </p:nvSpPr>
          <p:spPr bwMode="auto">
            <a:xfrm>
              <a:off x="5588000" y="2001838"/>
              <a:ext cx="303213" cy="219075"/>
            </a:xfrm>
            <a:custGeom>
              <a:avLst/>
              <a:gdLst>
                <a:gd name="T0" fmla="*/ 0 w 191"/>
                <a:gd name="T1" fmla="*/ 0 h 138"/>
                <a:gd name="T2" fmla="*/ 2147483647 w 191"/>
                <a:gd name="T3" fmla="*/ 0 h 138"/>
                <a:gd name="T4" fmla="*/ 2147483647 w 191"/>
                <a:gd name="T5" fmla="*/ 2147483647 h 138"/>
                <a:gd name="T6" fmla="*/ 2147483647 w 191"/>
                <a:gd name="T7" fmla="*/ 2147483647 h 138"/>
                <a:gd name="T8" fmla="*/ 2147483647 w 191"/>
                <a:gd name="T9" fmla="*/ 2147483647 h 138"/>
                <a:gd name="T10" fmla="*/ 0 w 191"/>
                <a:gd name="T11" fmla="*/ 2147483647 h 138"/>
                <a:gd name="T12" fmla="*/ 0 w 191"/>
                <a:gd name="T13" fmla="*/ 0 h 1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1" h="138">
                  <a:moveTo>
                    <a:pt x="0" y="0"/>
                  </a:moveTo>
                  <a:lnTo>
                    <a:pt x="3" y="0"/>
                  </a:lnTo>
                  <a:lnTo>
                    <a:pt x="191" y="137"/>
                  </a:lnTo>
                  <a:lnTo>
                    <a:pt x="191" y="138"/>
                  </a:lnTo>
                  <a:lnTo>
                    <a:pt x="189" y="138"/>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43" name="Line 158">
              <a:extLst>
                <a:ext uri="{FF2B5EF4-FFF2-40B4-BE49-F238E27FC236}">
                  <a16:creationId xmlns:a16="http://schemas.microsoft.com/office/drawing/2014/main" id="{E4B297F3-A5C1-49A7-AE88-B8189AFCBBAF}"/>
                </a:ext>
              </a:extLst>
            </p:cNvPr>
            <p:cNvSpPr>
              <a:spLocks noChangeShapeType="1"/>
            </p:cNvSpPr>
            <p:nvPr/>
          </p:nvSpPr>
          <p:spPr bwMode="auto">
            <a:xfrm flipV="1">
              <a:off x="2511425"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 name="Freeform 159">
              <a:extLst>
                <a:ext uri="{FF2B5EF4-FFF2-40B4-BE49-F238E27FC236}">
                  <a16:creationId xmlns:a16="http://schemas.microsoft.com/office/drawing/2014/main" id="{04648DB1-0DB6-4D5A-A8D0-047391784B2D}"/>
                </a:ext>
              </a:extLst>
            </p:cNvPr>
            <p:cNvSpPr>
              <a:spLocks/>
            </p:cNvSpPr>
            <p:nvPr/>
          </p:nvSpPr>
          <p:spPr bwMode="auto">
            <a:xfrm>
              <a:off x="5888038" y="2219325"/>
              <a:ext cx="214313" cy="157163"/>
            </a:xfrm>
            <a:custGeom>
              <a:avLst/>
              <a:gdLst>
                <a:gd name="T0" fmla="*/ 0 w 135"/>
                <a:gd name="T1" fmla="*/ 0 h 99"/>
                <a:gd name="T2" fmla="*/ 2147483647 w 135"/>
                <a:gd name="T3" fmla="*/ 0 h 99"/>
                <a:gd name="T4" fmla="*/ 2147483647 w 135"/>
                <a:gd name="T5" fmla="*/ 2147483647 h 99"/>
                <a:gd name="T6" fmla="*/ 2147483647 w 135"/>
                <a:gd name="T7" fmla="*/ 2147483647 h 99"/>
                <a:gd name="T8" fmla="*/ 2147483647 w 135"/>
                <a:gd name="T9" fmla="*/ 2147483647 h 99"/>
                <a:gd name="T10" fmla="*/ 0 w 135"/>
                <a:gd name="T11" fmla="*/ 2147483647 h 99"/>
                <a:gd name="T12" fmla="*/ 0 w 135"/>
                <a:gd name="T13" fmla="*/ 0 h 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99">
                  <a:moveTo>
                    <a:pt x="0" y="0"/>
                  </a:moveTo>
                  <a:lnTo>
                    <a:pt x="2" y="0"/>
                  </a:lnTo>
                  <a:lnTo>
                    <a:pt x="135" y="97"/>
                  </a:lnTo>
                  <a:lnTo>
                    <a:pt x="135" y="99"/>
                  </a:lnTo>
                  <a:lnTo>
                    <a:pt x="133" y="99"/>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45" name="Freeform 160">
              <a:extLst>
                <a:ext uri="{FF2B5EF4-FFF2-40B4-BE49-F238E27FC236}">
                  <a16:creationId xmlns:a16="http://schemas.microsoft.com/office/drawing/2014/main" id="{86D88F00-B86B-4071-9015-129058BFCF09}"/>
                </a:ext>
              </a:extLst>
            </p:cNvPr>
            <p:cNvSpPr>
              <a:spLocks/>
            </p:cNvSpPr>
            <p:nvPr/>
          </p:nvSpPr>
          <p:spPr bwMode="auto">
            <a:xfrm>
              <a:off x="2382838" y="4629150"/>
              <a:ext cx="76200" cy="112713"/>
            </a:xfrm>
            <a:custGeom>
              <a:avLst/>
              <a:gdLst>
                <a:gd name="T0" fmla="*/ 2147483647 w 48"/>
                <a:gd name="T1" fmla="*/ 0 h 71"/>
                <a:gd name="T2" fmla="*/ 2147483647 w 48"/>
                <a:gd name="T3" fmla="*/ 2147483647 h 71"/>
                <a:gd name="T4" fmla="*/ 2147483647 w 48"/>
                <a:gd name="T5" fmla="*/ 2147483647 h 71"/>
                <a:gd name="T6" fmla="*/ 2147483647 w 48"/>
                <a:gd name="T7" fmla="*/ 2147483647 h 71"/>
                <a:gd name="T8" fmla="*/ 2147483647 w 48"/>
                <a:gd name="T9" fmla="*/ 2147483647 h 71"/>
                <a:gd name="T10" fmla="*/ 2147483647 w 48"/>
                <a:gd name="T11" fmla="*/ 2147483647 h 71"/>
                <a:gd name="T12" fmla="*/ 2147483647 w 48"/>
                <a:gd name="T13" fmla="*/ 2147483647 h 71"/>
                <a:gd name="T14" fmla="*/ 2147483647 w 48"/>
                <a:gd name="T15" fmla="*/ 2147483647 h 71"/>
                <a:gd name="T16" fmla="*/ 2147483647 w 48"/>
                <a:gd name="T17" fmla="*/ 2147483647 h 71"/>
                <a:gd name="T18" fmla="*/ 2147483647 w 48"/>
                <a:gd name="T19" fmla="*/ 2147483647 h 71"/>
                <a:gd name="T20" fmla="*/ 2147483647 w 48"/>
                <a:gd name="T21" fmla="*/ 2147483647 h 71"/>
                <a:gd name="T22" fmla="*/ 2147483647 w 48"/>
                <a:gd name="T23" fmla="*/ 2147483647 h 71"/>
                <a:gd name="T24" fmla="*/ 2147483647 w 48"/>
                <a:gd name="T25" fmla="*/ 2147483647 h 71"/>
                <a:gd name="T26" fmla="*/ 2147483647 w 48"/>
                <a:gd name="T27" fmla="*/ 2147483647 h 71"/>
                <a:gd name="T28" fmla="*/ 2147483647 w 48"/>
                <a:gd name="T29" fmla="*/ 2147483647 h 71"/>
                <a:gd name="T30" fmla="*/ 2147483647 w 48"/>
                <a:gd name="T31" fmla="*/ 2147483647 h 71"/>
                <a:gd name="T32" fmla="*/ 2147483647 w 48"/>
                <a:gd name="T33" fmla="*/ 2147483647 h 71"/>
                <a:gd name="T34" fmla="*/ 2147483647 w 48"/>
                <a:gd name="T35" fmla="*/ 2147483647 h 71"/>
                <a:gd name="T36" fmla="*/ 2147483647 w 48"/>
                <a:gd name="T37" fmla="*/ 2147483647 h 71"/>
                <a:gd name="T38" fmla="*/ 2147483647 w 48"/>
                <a:gd name="T39" fmla="*/ 2147483647 h 71"/>
                <a:gd name="T40" fmla="*/ 0 w 48"/>
                <a:gd name="T41" fmla="*/ 2147483647 h 71"/>
                <a:gd name="T42" fmla="*/ 2147483647 w 48"/>
                <a:gd name="T43" fmla="*/ 2147483647 h 71"/>
                <a:gd name="T44" fmla="*/ 2147483647 w 48"/>
                <a:gd name="T45" fmla="*/ 2147483647 h 71"/>
                <a:gd name="T46" fmla="*/ 2147483647 w 48"/>
                <a:gd name="T47" fmla="*/ 2147483647 h 71"/>
                <a:gd name="T48" fmla="*/ 2147483647 w 48"/>
                <a:gd name="T49" fmla="*/ 2147483647 h 71"/>
                <a:gd name="T50" fmla="*/ 2147483647 w 48"/>
                <a:gd name="T51" fmla="*/ 2147483647 h 71"/>
                <a:gd name="T52" fmla="*/ 2147483647 w 48"/>
                <a:gd name="T53" fmla="*/ 2147483647 h 71"/>
                <a:gd name="T54" fmla="*/ 2147483647 w 48"/>
                <a:gd name="T55" fmla="*/ 2147483647 h 71"/>
                <a:gd name="T56" fmla="*/ 2147483647 w 48"/>
                <a:gd name="T57" fmla="*/ 2147483647 h 71"/>
                <a:gd name="T58" fmla="*/ 2147483647 w 48"/>
                <a:gd name="T59" fmla="*/ 2147483647 h 71"/>
                <a:gd name="T60" fmla="*/ 2147483647 w 48"/>
                <a:gd name="T61" fmla="*/ 2147483647 h 71"/>
                <a:gd name="T62" fmla="*/ 2147483647 w 48"/>
                <a:gd name="T63" fmla="*/ 2147483647 h 71"/>
                <a:gd name="T64" fmla="*/ 2147483647 w 48"/>
                <a:gd name="T65" fmla="*/ 2147483647 h 71"/>
                <a:gd name="T66" fmla="*/ 2147483647 w 48"/>
                <a:gd name="T67" fmla="*/ 2147483647 h 71"/>
                <a:gd name="T68" fmla="*/ 2147483647 w 48"/>
                <a:gd name="T69" fmla="*/ 2147483647 h 71"/>
                <a:gd name="T70" fmla="*/ 2147483647 w 48"/>
                <a:gd name="T71" fmla="*/ 2147483647 h 71"/>
                <a:gd name="T72" fmla="*/ 2147483647 w 48"/>
                <a:gd name="T73" fmla="*/ 2147483647 h 71"/>
                <a:gd name="T74" fmla="*/ 2147483647 w 48"/>
                <a:gd name="T75" fmla="*/ 2147483647 h 71"/>
                <a:gd name="T76" fmla="*/ 2147483647 w 48"/>
                <a:gd name="T77" fmla="*/ 2147483647 h 71"/>
                <a:gd name="T78" fmla="*/ 2147483647 w 48"/>
                <a:gd name="T79" fmla="*/ 2147483647 h 71"/>
                <a:gd name="T80" fmla="*/ 2147483647 w 48"/>
                <a:gd name="T81" fmla="*/ 2147483647 h 71"/>
                <a:gd name="T82" fmla="*/ 2147483647 w 48"/>
                <a:gd name="T83" fmla="*/ 2147483647 h 71"/>
                <a:gd name="T84" fmla="*/ 2147483647 w 48"/>
                <a:gd name="T85" fmla="*/ 2147483647 h 71"/>
                <a:gd name="T86" fmla="*/ 2147483647 w 48"/>
                <a:gd name="T87" fmla="*/ 2147483647 h 71"/>
                <a:gd name="T88" fmla="*/ 2147483647 w 48"/>
                <a:gd name="T89" fmla="*/ 2147483647 h 71"/>
                <a:gd name="T90" fmla="*/ 2147483647 w 48"/>
                <a:gd name="T91" fmla="*/ 2147483647 h 71"/>
                <a:gd name="T92" fmla="*/ 2147483647 w 48"/>
                <a:gd name="T93" fmla="*/ 2147483647 h 71"/>
                <a:gd name="T94" fmla="*/ 2147483647 w 48"/>
                <a:gd name="T95" fmla="*/ 2147483647 h 71"/>
                <a:gd name="T96" fmla="*/ 2147483647 w 48"/>
                <a:gd name="T97" fmla="*/ 2147483647 h 71"/>
                <a:gd name="T98" fmla="*/ 2147483647 w 48"/>
                <a:gd name="T99" fmla="*/ 2147483647 h 71"/>
                <a:gd name="T100" fmla="*/ 2147483647 w 48"/>
                <a:gd name="T101" fmla="*/ 2147483647 h 71"/>
                <a:gd name="T102" fmla="*/ 2147483647 w 48"/>
                <a:gd name="T103" fmla="*/ 2147483647 h 71"/>
                <a:gd name="T104" fmla="*/ 2147483647 w 48"/>
                <a:gd name="T105" fmla="*/ 0 h 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 h="71">
                  <a:moveTo>
                    <a:pt x="24" y="0"/>
                  </a:moveTo>
                  <a:lnTo>
                    <a:pt x="31" y="1"/>
                  </a:lnTo>
                  <a:lnTo>
                    <a:pt x="37" y="3"/>
                  </a:lnTo>
                  <a:lnTo>
                    <a:pt x="40" y="5"/>
                  </a:lnTo>
                  <a:lnTo>
                    <a:pt x="43" y="10"/>
                  </a:lnTo>
                  <a:lnTo>
                    <a:pt x="46" y="14"/>
                  </a:lnTo>
                  <a:lnTo>
                    <a:pt x="47" y="20"/>
                  </a:lnTo>
                  <a:lnTo>
                    <a:pt x="46" y="24"/>
                  </a:lnTo>
                  <a:lnTo>
                    <a:pt x="45" y="28"/>
                  </a:lnTo>
                  <a:lnTo>
                    <a:pt x="42" y="33"/>
                  </a:lnTo>
                  <a:lnTo>
                    <a:pt x="40" y="37"/>
                  </a:lnTo>
                  <a:lnTo>
                    <a:pt x="37" y="41"/>
                  </a:lnTo>
                  <a:lnTo>
                    <a:pt x="32" y="44"/>
                  </a:lnTo>
                  <a:lnTo>
                    <a:pt x="26" y="49"/>
                  </a:lnTo>
                  <a:lnTo>
                    <a:pt x="22" y="53"/>
                  </a:lnTo>
                  <a:lnTo>
                    <a:pt x="18" y="55"/>
                  </a:lnTo>
                  <a:lnTo>
                    <a:pt x="16" y="58"/>
                  </a:lnTo>
                  <a:lnTo>
                    <a:pt x="13" y="62"/>
                  </a:lnTo>
                  <a:lnTo>
                    <a:pt x="48" y="62"/>
                  </a:lnTo>
                  <a:lnTo>
                    <a:pt x="48" y="71"/>
                  </a:lnTo>
                  <a:lnTo>
                    <a:pt x="0" y="71"/>
                  </a:lnTo>
                  <a:lnTo>
                    <a:pt x="1" y="68"/>
                  </a:lnTo>
                  <a:lnTo>
                    <a:pt x="1" y="66"/>
                  </a:lnTo>
                  <a:lnTo>
                    <a:pt x="3" y="60"/>
                  </a:lnTo>
                  <a:lnTo>
                    <a:pt x="7" y="55"/>
                  </a:lnTo>
                  <a:lnTo>
                    <a:pt x="9" y="52"/>
                  </a:lnTo>
                  <a:lnTo>
                    <a:pt x="14" y="49"/>
                  </a:lnTo>
                  <a:lnTo>
                    <a:pt x="18" y="45"/>
                  </a:lnTo>
                  <a:lnTo>
                    <a:pt x="23" y="41"/>
                  </a:lnTo>
                  <a:lnTo>
                    <a:pt x="27" y="36"/>
                  </a:lnTo>
                  <a:lnTo>
                    <a:pt x="31" y="33"/>
                  </a:lnTo>
                  <a:lnTo>
                    <a:pt x="33" y="30"/>
                  </a:lnTo>
                  <a:lnTo>
                    <a:pt x="37" y="25"/>
                  </a:lnTo>
                  <a:lnTo>
                    <a:pt x="37" y="20"/>
                  </a:lnTo>
                  <a:lnTo>
                    <a:pt x="37" y="17"/>
                  </a:lnTo>
                  <a:lnTo>
                    <a:pt x="35" y="14"/>
                  </a:lnTo>
                  <a:lnTo>
                    <a:pt x="33" y="12"/>
                  </a:lnTo>
                  <a:lnTo>
                    <a:pt x="31" y="10"/>
                  </a:lnTo>
                  <a:lnTo>
                    <a:pt x="27" y="9"/>
                  </a:lnTo>
                  <a:lnTo>
                    <a:pt x="24" y="9"/>
                  </a:lnTo>
                  <a:lnTo>
                    <a:pt x="21" y="9"/>
                  </a:lnTo>
                  <a:lnTo>
                    <a:pt x="17" y="10"/>
                  </a:lnTo>
                  <a:lnTo>
                    <a:pt x="15" y="11"/>
                  </a:lnTo>
                  <a:lnTo>
                    <a:pt x="13" y="14"/>
                  </a:lnTo>
                  <a:lnTo>
                    <a:pt x="11" y="17"/>
                  </a:lnTo>
                  <a:lnTo>
                    <a:pt x="11" y="21"/>
                  </a:lnTo>
                  <a:lnTo>
                    <a:pt x="1" y="20"/>
                  </a:lnTo>
                  <a:lnTo>
                    <a:pt x="2" y="13"/>
                  </a:lnTo>
                  <a:lnTo>
                    <a:pt x="5" y="9"/>
                  </a:lnTo>
                  <a:lnTo>
                    <a:pt x="8" y="5"/>
                  </a:lnTo>
                  <a:lnTo>
                    <a:pt x="13" y="2"/>
                  </a:lnTo>
                  <a:lnTo>
                    <a:pt x="18"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46" name="Freeform 161">
              <a:extLst>
                <a:ext uri="{FF2B5EF4-FFF2-40B4-BE49-F238E27FC236}">
                  <a16:creationId xmlns:a16="http://schemas.microsoft.com/office/drawing/2014/main" id="{9BAB9DE5-8426-40FC-A926-5A830FB80EF1}"/>
                </a:ext>
              </a:extLst>
            </p:cNvPr>
            <p:cNvSpPr>
              <a:spLocks noEditPoints="1"/>
            </p:cNvSpPr>
            <p:nvPr/>
          </p:nvSpPr>
          <p:spPr bwMode="auto">
            <a:xfrm>
              <a:off x="2473325"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19" y="9"/>
                  </a:lnTo>
                  <a:lnTo>
                    <a:pt x="16" y="11"/>
                  </a:lnTo>
                  <a:lnTo>
                    <a:pt x="14" y="13"/>
                  </a:lnTo>
                  <a:lnTo>
                    <a:pt x="10" y="22"/>
                  </a:lnTo>
                  <a:lnTo>
                    <a:pt x="9" y="36"/>
                  </a:lnTo>
                  <a:lnTo>
                    <a:pt x="10" y="51"/>
                  </a:lnTo>
                  <a:lnTo>
                    <a:pt x="14" y="59"/>
                  </a:lnTo>
                  <a:lnTo>
                    <a:pt x="16" y="62"/>
                  </a:lnTo>
                  <a:lnTo>
                    <a:pt x="19" y="63"/>
                  </a:lnTo>
                  <a:lnTo>
                    <a:pt x="23" y="65"/>
                  </a:lnTo>
                  <a:lnTo>
                    <a:pt x="27" y="63"/>
                  </a:lnTo>
                  <a:lnTo>
                    <a:pt x="30" y="62"/>
                  </a:lnTo>
                  <a:lnTo>
                    <a:pt x="33" y="59"/>
                  </a:lnTo>
                  <a:lnTo>
                    <a:pt x="37" y="51"/>
                  </a:lnTo>
                  <a:lnTo>
                    <a:pt x="38" y="36"/>
                  </a:lnTo>
                  <a:lnTo>
                    <a:pt x="37" y="22"/>
                  </a:lnTo>
                  <a:lnTo>
                    <a:pt x="33" y="13"/>
                  </a:lnTo>
                  <a:lnTo>
                    <a:pt x="31" y="11"/>
                  </a:lnTo>
                  <a:lnTo>
                    <a:pt x="27" y="9"/>
                  </a:lnTo>
                  <a:lnTo>
                    <a:pt x="23" y="9"/>
                  </a:lnTo>
                  <a:close/>
                  <a:moveTo>
                    <a:pt x="23" y="0"/>
                  </a:moveTo>
                  <a:lnTo>
                    <a:pt x="29" y="1"/>
                  </a:lnTo>
                  <a:lnTo>
                    <a:pt x="33" y="2"/>
                  </a:lnTo>
                  <a:lnTo>
                    <a:pt x="38" y="5"/>
                  </a:lnTo>
                  <a:lnTo>
                    <a:pt x="41" y="9"/>
                  </a:lnTo>
                  <a:lnTo>
                    <a:pt x="43" y="13"/>
                  </a:lnTo>
                  <a:lnTo>
                    <a:pt x="45" y="19"/>
                  </a:lnTo>
                  <a:lnTo>
                    <a:pt x="46" y="25"/>
                  </a:lnTo>
                  <a:lnTo>
                    <a:pt x="47" y="29"/>
                  </a:lnTo>
                  <a:lnTo>
                    <a:pt x="47" y="36"/>
                  </a:lnTo>
                  <a:lnTo>
                    <a:pt x="46" y="47"/>
                  </a:lnTo>
                  <a:lnTo>
                    <a:pt x="45" y="57"/>
                  </a:lnTo>
                  <a:lnTo>
                    <a:pt x="42" y="62"/>
                  </a:lnTo>
                  <a:lnTo>
                    <a:pt x="40" y="66"/>
                  </a:lnTo>
                  <a:lnTo>
                    <a:pt x="37" y="69"/>
                  </a:lnTo>
                  <a:lnTo>
                    <a:pt x="32" y="71"/>
                  </a:lnTo>
                  <a:lnTo>
                    <a:pt x="29" y="73"/>
                  </a:lnTo>
                  <a:lnTo>
                    <a:pt x="23" y="73"/>
                  </a:lnTo>
                  <a:lnTo>
                    <a:pt x="18" y="73"/>
                  </a:lnTo>
                  <a:lnTo>
                    <a:pt x="14" y="71"/>
                  </a:lnTo>
                  <a:lnTo>
                    <a:pt x="10" y="69"/>
                  </a:lnTo>
                  <a:lnTo>
                    <a:pt x="7" y="66"/>
                  </a:lnTo>
                  <a:lnTo>
                    <a:pt x="1" y="54"/>
                  </a:lnTo>
                  <a:lnTo>
                    <a:pt x="0" y="36"/>
                  </a:lnTo>
                  <a:lnTo>
                    <a:pt x="0" y="25"/>
                  </a:lnTo>
                  <a:lnTo>
                    <a:pt x="2" y="16"/>
                  </a:lnTo>
                  <a:lnTo>
                    <a:pt x="5" y="11"/>
                  </a:lnTo>
                  <a:lnTo>
                    <a:pt x="7" y="6"/>
                  </a:lnTo>
                  <a:lnTo>
                    <a:pt x="10" y="4"/>
                  </a:lnTo>
                  <a:lnTo>
                    <a:pt x="14" y="2"/>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47" name="Freeform 162">
              <a:extLst>
                <a:ext uri="{FF2B5EF4-FFF2-40B4-BE49-F238E27FC236}">
                  <a16:creationId xmlns:a16="http://schemas.microsoft.com/office/drawing/2014/main" id="{7090FDEA-19EC-42B4-BF41-369426C43973}"/>
                </a:ext>
              </a:extLst>
            </p:cNvPr>
            <p:cNvSpPr>
              <a:spLocks noEditPoints="1"/>
            </p:cNvSpPr>
            <p:nvPr/>
          </p:nvSpPr>
          <p:spPr bwMode="auto">
            <a:xfrm>
              <a:off x="2560638"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4" y="9"/>
                  </a:moveTo>
                  <a:lnTo>
                    <a:pt x="19" y="9"/>
                  </a:lnTo>
                  <a:lnTo>
                    <a:pt x="16" y="11"/>
                  </a:lnTo>
                  <a:lnTo>
                    <a:pt x="14" y="13"/>
                  </a:lnTo>
                  <a:lnTo>
                    <a:pt x="10" y="22"/>
                  </a:lnTo>
                  <a:lnTo>
                    <a:pt x="9" y="36"/>
                  </a:lnTo>
                  <a:lnTo>
                    <a:pt x="10" y="51"/>
                  </a:lnTo>
                  <a:lnTo>
                    <a:pt x="14" y="59"/>
                  </a:lnTo>
                  <a:lnTo>
                    <a:pt x="16" y="62"/>
                  </a:lnTo>
                  <a:lnTo>
                    <a:pt x="19" y="63"/>
                  </a:lnTo>
                  <a:lnTo>
                    <a:pt x="24" y="65"/>
                  </a:lnTo>
                  <a:lnTo>
                    <a:pt x="27" y="63"/>
                  </a:lnTo>
                  <a:lnTo>
                    <a:pt x="31" y="62"/>
                  </a:lnTo>
                  <a:lnTo>
                    <a:pt x="33" y="59"/>
                  </a:lnTo>
                  <a:lnTo>
                    <a:pt x="36" y="51"/>
                  </a:lnTo>
                  <a:lnTo>
                    <a:pt x="38" y="36"/>
                  </a:lnTo>
                  <a:lnTo>
                    <a:pt x="36" y="22"/>
                  </a:lnTo>
                  <a:lnTo>
                    <a:pt x="34" y="13"/>
                  </a:lnTo>
                  <a:lnTo>
                    <a:pt x="31" y="11"/>
                  </a:lnTo>
                  <a:lnTo>
                    <a:pt x="27" y="9"/>
                  </a:lnTo>
                  <a:lnTo>
                    <a:pt x="24" y="9"/>
                  </a:lnTo>
                  <a:close/>
                  <a:moveTo>
                    <a:pt x="24" y="0"/>
                  </a:moveTo>
                  <a:lnTo>
                    <a:pt x="28" y="1"/>
                  </a:lnTo>
                  <a:lnTo>
                    <a:pt x="34" y="2"/>
                  </a:lnTo>
                  <a:lnTo>
                    <a:pt x="38" y="5"/>
                  </a:lnTo>
                  <a:lnTo>
                    <a:pt x="41" y="9"/>
                  </a:lnTo>
                  <a:lnTo>
                    <a:pt x="43" y="13"/>
                  </a:lnTo>
                  <a:lnTo>
                    <a:pt x="46" y="19"/>
                  </a:lnTo>
                  <a:lnTo>
                    <a:pt x="47" y="25"/>
                  </a:lnTo>
                  <a:lnTo>
                    <a:pt x="47" y="29"/>
                  </a:lnTo>
                  <a:lnTo>
                    <a:pt x="47" y="36"/>
                  </a:lnTo>
                  <a:lnTo>
                    <a:pt x="47" y="47"/>
                  </a:lnTo>
                  <a:lnTo>
                    <a:pt x="44" y="57"/>
                  </a:lnTo>
                  <a:lnTo>
                    <a:pt x="42" y="62"/>
                  </a:lnTo>
                  <a:lnTo>
                    <a:pt x="40" y="66"/>
                  </a:lnTo>
                  <a:lnTo>
                    <a:pt x="36" y="69"/>
                  </a:lnTo>
                  <a:lnTo>
                    <a:pt x="33" y="71"/>
                  </a:lnTo>
                  <a:lnTo>
                    <a:pt x="28" y="73"/>
                  </a:lnTo>
                  <a:lnTo>
                    <a:pt x="24" y="73"/>
                  </a:lnTo>
                  <a:lnTo>
                    <a:pt x="18" y="73"/>
                  </a:lnTo>
                  <a:lnTo>
                    <a:pt x="15" y="71"/>
                  </a:lnTo>
                  <a:lnTo>
                    <a:pt x="10" y="69"/>
                  </a:lnTo>
                  <a:lnTo>
                    <a:pt x="7" y="66"/>
                  </a:lnTo>
                  <a:lnTo>
                    <a:pt x="2" y="54"/>
                  </a:lnTo>
                  <a:lnTo>
                    <a:pt x="0" y="36"/>
                  </a:lnTo>
                  <a:lnTo>
                    <a:pt x="1" y="25"/>
                  </a:lnTo>
                  <a:lnTo>
                    <a:pt x="2" y="16"/>
                  </a:lnTo>
                  <a:lnTo>
                    <a:pt x="4" y="11"/>
                  </a:lnTo>
                  <a:lnTo>
                    <a:pt x="7" y="6"/>
                  </a:lnTo>
                  <a:lnTo>
                    <a:pt x="10" y="4"/>
                  </a:lnTo>
                  <a:lnTo>
                    <a:pt x="15" y="2"/>
                  </a:lnTo>
                  <a:lnTo>
                    <a:pt x="18"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48" name="Freeform 163">
              <a:extLst>
                <a:ext uri="{FF2B5EF4-FFF2-40B4-BE49-F238E27FC236}">
                  <a16:creationId xmlns:a16="http://schemas.microsoft.com/office/drawing/2014/main" id="{4263E7AD-A4B8-48A7-BCED-6B97540B0A1D}"/>
                </a:ext>
              </a:extLst>
            </p:cNvPr>
            <p:cNvSpPr>
              <a:spLocks/>
            </p:cNvSpPr>
            <p:nvPr/>
          </p:nvSpPr>
          <p:spPr bwMode="auto">
            <a:xfrm>
              <a:off x="6099175" y="2373313"/>
              <a:ext cx="169863" cy="122238"/>
            </a:xfrm>
            <a:custGeom>
              <a:avLst/>
              <a:gdLst>
                <a:gd name="T0" fmla="*/ 0 w 107"/>
                <a:gd name="T1" fmla="*/ 0 h 77"/>
                <a:gd name="T2" fmla="*/ 2147483647 w 107"/>
                <a:gd name="T3" fmla="*/ 0 h 77"/>
                <a:gd name="T4" fmla="*/ 2147483647 w 107"/>
                <a:gd name="T5" fmla="*/ 2147483647 h 77"/>
                <a:gd name="T6" fmla="*/ 2147483647 w 107"/>
                <a:gd name="T7" fmla="*/ 2147483647 h 77"/>
                <a:gd name="T8" fmla="*/ 2147483647 w 107"/>
                <a:gd name="T9" fmla="*/ 2147483647 h 77"/>
                <a:gd name="T10" fmla="*/ 0 w 107"/>
                <a:gd name="T11" fmla="*/ 2147483647 h 77"/>
                <a:gd name="T12" fmla="*/ 0 w 107"/>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77">
                  <a:moveTo>
                    <a:pt x="0" y="0"/>
                  </a:moveTo>
                  <a:lnTo>
                    <a:pt x="2" y="0"/>
                  </a:lnTo>
                  <a:lnTo>
                    <a:pt x="107" y="75"/>
                  </a:lnTo>
                  <a:lnTo>
                    <a:pt x="107" y="77"/>
                  </a:lnTo>
                  <a:lnTo>
                    <a:pt x="105" y="77"/>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49" name="Line 164">
              <a:extLst>
                <a:ext uri="{FF2B5EF4-FFF2-40B4-BE49-F238E27FC236}">
                  <a16:creationId xmlns:a16="http://schemas.microsoft.com/office/drawing/2014/main" id="{0536AFFB-FF34-4B02-8FEE-80CF859ED20A}"/>
                </a:ext>
              </a:extLst>
            </p:cNvPr>
            <p:cNvSpPr>
              <a:spLocks noChangeShapeType="1"/>
            </p:cNvSpPr>
            <p:nvPr/>
          </p:nvSpPr>
          <p:spPr bwMode="auto">
            <a:xfrm flipV="1">
              <a:off x="25495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0" name="Line 165">
              <a:extLst>
                <a:ext uri="{FF2B5EF4-FFF2-40B4-BE49-F238E27FC236}">
                  <a16:creationId xmlns:a16="http://schemas.microsoft.com/office/drawing/2014/main" id="{24E48053-0BF0-428A-8A53-09BEE60C1F97}"/>
                </a:ext>
              </a:extLst>
            </p:cNvPr>
            <p:cNvSpPr>
              <a:spLocks noChangeShapeType="1"/>
            </p:cNvSpPr>
            <p:nvPr/>
          </p:nvSpPr>
          <p:spPr bwMode="auto">
            <a:xfrm>
              <a:off x="1328738" y="2492375"/>
              <a:ext cx="0" cy="79375"/>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 name="Line 166">
              <a:extLst>
                <a:ext uri="{FF2B5EF4-FFF2-40B4-BE49-F238E27FC236}">
                  <a16:creationId xmlns:a16="http://schemas.microsoft.com/office/drawing/2014/main" id="{C197A2D8-0330-4CC7-BFC5-1649627E696C}"/>
                </a:ext>
              </a:extLst>
            </p:cNvPr>
            <p:cNvSpPr>
              <a:spLocks noChangeShapeType="1"/>
            </p:cNvSpPr>
            <p:nvPr/>
          </p:nvSpPr>
          <p:spPr bwMode="auto">
            <a:xfrm flipV="1">
              <a:off x="259080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2" name="Line 167">
              <a:extLst>
                <a:ext uri="{FF2B5EF4-FFF2-40B4-BE49-F238E27FC236}">
                  <a16:creationId xmlns:a16="http://schemas.microsoft.com/office/drawing/2014/main" id="{6910F0B6-9838-42FF-821A-CAA0118CA4E9}"/>
                </a:ext>
              </a:extLst>
            </p:cNvPr>
            <p:cNvSpPr>
              <a:spLocks noChangeShapeType="1"/>
            </p:cNvSpPr>
            <p:nvPr/>
          </p:nvSpPr>
          <p:spPr bwMode="auto">
            <a:xfrm flipV="1">
              <a:off x="2633663"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 name="Line 168">
              <a:extLst>
                <a:ext uri="{FF2B5EF4-FFF2-40B4-BE49-F238E27FC236}">
                  <a16:creationId xmlns:a16="http://schemas.microsoft.com/office/drawing/2014/main" id="{C991F0C8-B10E-46D6-AF6C-2D0A7C84A9D8}"/>
                </a:ext>
              </a:extLst>
            </p:cNvPr>
            <p:cNvSpPr>
              <a:spLocks noChangeShapeType="1"/>
            </p:cNvSpPr>
            <p:nvPr/>
          </p:nvSpPr>
          <p:spPr bwMode="auto">
            <a:xfrm>
              <a:off x="1312863" y="2493963"/>
              <a:ext cx="33338"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4" name="Line 169">
              <a:extLst>
                <a:ext uri="{FF2B5EF4-FFF2-40B4-BE49-F238E27FC236}">
                  <a16:creationId xmlns:a16="http://schemas.microsoft.com/office/drawing/2014/main" id="{C5BE83D2-3585-4EAC-B016-26FCBB725015}"/>
                </a:ext>
              </a:extLst>
            </p:cNvPr>
            <p:cNvSpPr>
              <a:spLocks noChangeShapeType="1"/>
            </p:cNvSpPr>
            <p:nvPr/>
          </p:nvSpPr>
          <p:spPr bwMode="auto">
            <a:xfrm flipV="1">
              <a:off x="26765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5" name="Line 170">
              <a:extLst>
                <a:ext uri="{FF2B5EF4-FFF2-40B4-BE49-F238E27FC236}">
                  <a16:creationId xmlns:a16="http://schemas.microsoft.com/office/drawing/2014/main" id="{B89CA52C-07DB-4B69-A3DF-E4B7B04A6085}"/>
                </a:ext>
              </a:extLst>
            </p:cNvPr>
            <p:cNvSpPr>
              <a:spLocks noChangeShapeType="1"/>
            </p:cNvSpPr>
            <p:nvPr/>
          </p:nvSpPr>
          <p:spPr bwMode="auto">
            <a:xfrm>
              <a:off x="1328738" y="2570163"/>
              <a:ext cx="0" cy="11430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6" name="Line 171">
              <a:extLst>
                <a:ext uri="{FF2B5EF4-FFF2-40B4-BE49-F238E27FC236}">
                  <a16:creationId xmlns:a16="http://schemas.microsoft.com/office/drawing/2014/main" id="{17FC0C42-DF75-465A-8B56-43A458C8286B}"/>
                </a:ext>
              </a:extLst>
            </p:cNvPr>
            <p:cNvSpPr>
              <a:spLocks noChangeShapeType="1"/>
            </p:cNvSpPr>
            <p:nvPr/>
          </p:nvSpPr>
          <p:spPr bwMode="auto">
            <a:xfrm flipV="1">
              <a:off x="27257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7" name="Line 172">
              <a:extLst>
                <a:ext uri="{FF2B5EF4-FFF2-40B4-BE49-F238E27FC236}">
                  <a16:creationId xmlns:a16="http://schemas.microsoft.com/office/drawing/2014/main" id="{BFB6B9A4-BF4A-49A4-B9DB-FD1DE413FCF3}"/>
                </a:ext>
              </a:extLst>
            </p:cNvPr>
            <p:cNvSpPr>
              <a:spLocks noChangeShapeType="1"/>
            </p:cNvSpPr>
            <p:nvPr/>
          </p:nvSpPr>
          <p:spPr bwMode="auto">
            <a:xfrm flipV="1">
              <a:off x="27765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8" name="Line 173">
              <a:extLst>
                <a:ext uri="{FF2B5EF4-FFF2-40B4-BE49-F238E27FC236}">
                  <a16:creationId xmlns:a16="http://schemas.microsoft.com/office/drawing/2014/main" id="{AC58CE2A-73F0-440F-94F4-13579E9DA86D}"/>
                </a:ext>
              </a:extLst>
            </p:cNvPr>
            <p:cNvSpPr>
              <a:spLocks noChangeShapeType="1"/>
            </p:cNvSpPr>
            <p:nvPr/>
          </p:nvSpPr>
          <p:spPr bwMode="auto">
            <a:xfrm>
              <a:off x="1312863" y="2682875"/>
              <a:ext cx="33338"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9" name="Line 174">
              <a:extLst>
                <a:ext uri="{FF2B5EF4-FFF2-40B4-BE49-F238E27FC236}">
                  <a16:creationId xmlns:a16="http://schemas.microsoft.com/office/drawing/2014/main" id="{A3D0102B-9F99-4E46-A8E5-1832392F57F7}"/>
                </a:ext>
              </a:extLst>
            </p:cNvPr>
            <p:cNvSpPr>
              <a:spLocks noChangeShapeType="1"/>
            </p:cNvSpPr>
            <p:nvPr/>
          </p:nvSpPr>
          <p:spPr bwMode="auto">
            <a:xfrm flipV="1">
              <a:off x="2830513"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0" name="Line 175">
              <a:extLst>
                <a:ext uri="{FF2B5EF4-FFF2-40B4-BE49-F238E27FC236}">
                  <a16:creationId xmlns:a16="http://schemas.microsoft.com/office/drawing/2014/main" id="{71DE1BE5-7691-4913-896F-80C52D995E96}"/>
                </a:ext>
              </a:extLst>
            </p:cNvPr>
            <p:cNvSpPr>
              <a:spLocks noChangeShapeType="1"/>
            </p:cNvSpPr>
            <p:nvPr/>
          </p:nvSpPr>
          <p:spPr bwMode="auto">
            <a:xfrm>
              <a:off x="1744663" y="2616200"/>
              <a:ext cx="0" cy="6350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1" name="Line 176">
              <a:extLst>
                <a:ext uri="{FF2B5EF4-FFF2-40B4-BE49-F238E27FC236}">
                  <a16:creationId xmlns:a16="http://schemas.microsoft.com/office/drawing/2014/main" id="{3B34D551-F069-4996-9B25-10064EF53423}"/>
                </a:ext>
              </a:extLst>
            </p:cNvPr>
            <p:cNvSpPr>
              <a:spLocks noChangeShapeType="1"/>
            </p:cNvSpPr>
            <p:nvPr/>
          </p:nvSpPr>
          <p:spPr bwMode="auto">
            <a:xfrm flipV="1">
              <a:off x="28908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2" name="Line 177">
              <a:extLst>
                <a:ext uri="{FF2B5EF4-FFF2-40B4-BE49-F238E27FC236}">
                  <a16:creationId xmlns:a16="http://schemas.microsoft.com/office/drawing/2014/main" id="{02102A05-0CF6-4FCE-B932-51DFC316B74F}"/>
                </a:ext>
              </a:extLst>
            </p:cNvPr>
            <p:cNvSpPr>
              <a:spLocks noChangeShapeType="1"/>
            </p:cNvSpPr>
            <p:nvPr/>
          </p:nvSpPr>
          <p:spPr bwMode="auto">
            <a:xfrm flipV="1">
              <a:off x="295275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3" name="Line 178">
              <a:extLst>
                <a:ext uri="{FF2B5EF4-FFF2-40B4-BE49-F238E27FC236}">
                  <a16:creationId xmlns:a16="http://schemas.microsoft.com/office/drawing/2014/main" id="{AC3D8431-1A2B-4C4F-9A7B-66D307E4C680}"/>
                </a:ext>
              </a:extLst>
            </p:cNvPr>
            <p:cNvSpPr>
              <a:spLocks noChangeShapeType="1"/>
            </p:cNvSpPr>
            <p:nvPr/>
          </p:nvSpPr>
          <p:spPr bwMode="auto">
            <a:xfrm>
              <a:off x="1727200" y="2617788"/>
              <a:ext cx="36513"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4" name="Line 179">
              <a:extLst>
                <a:ext uri="{FF2B5EF4-FFF2-40B4-BE49-F238E27FC236}">
                  <a16:creationId xmlns:a16="http://schemas.microsoft.com/office/drawing/2014/main" id="{D69ED166-B351-4E95-A835-807919A1988D}"/>
                </a:ext>
              </a:extLst>
            </p:cNvPr>
            <p:cNvSpPr>
              <a:spLocks noChangeShapeType="1"/>
            </p:cNvSpPr>
            <p:nvPr/>
          </p:nvSpPr>
          <p:spPr bwMode="auto">
            <a:xfrm flipV="1">
              <a:off x="3024188"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5" name="Line 180">
              <a:extLst>
                <a:ext uri="{FF2B5EF4-FFF2-40B4-BE49-F238E27FC236}">
                  <a16:creationId xmlns:a16="http://schemas.microsoft.com/office/drawing/2014/main" id="{AD1CD780-C433-4E0A-B29C-437B91B3D53E}"/>
                </a:ext>
              </a:extLst>
            </p:cNvPr>
            <p:cNvSpPr>
              <a:spLocks noChangeShapeType="1"/>
            </p:cNvSpPr>
            <p:nvPr/>
          </p:nvSpPr>
          <p:spPr bwMode="auto">
            <a:xfrm>
              <a:off x="1744663" y="2676525"/>
              <a:ext cx="0" cy="8255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6" name="Freeform 181">
              <a:extLst>
                <a:ext uri="{FF2B5EF4-FFF2-40B4-BE49-F238E27FC236}">
                  <a16:creationId xmlns:a16="http://schemas.microsoft.com/office/drawing/2014/main" id="{E6C77C7C-6922-4CA8-95E8-8E29E5897215}"/>
                </a:ext>
              </a:extLst>
            </p:cNvPr>
            <p:cNvSpPr>
              <a:spLocks/>
            </p:cNvSpPr>
            <p:nvPr/>
          </p:nvSpPr>
          <p:spPr bwMode="auto">
            <a:xfrm>
              <a:off x="2908300" y="4629150"/>
              <a:ext cx="41275" cy="112713"/>
            </a:xfrm>
            <a:custGeom>
              <a:avLst/>
              <a:gdLst>
                <a:gd name="T0" fmla="*/ 2147483647 w 26"/>
                <a:gd name="T1" fmla="*/ 0 h 71"/>
                <a:gd name="T2" fmla="*/ 2147483647 w 26"/>
                <a:gd name="T3" fmla="*/ 0 h 71"/>
                <a:gd name="T4" fmla="*/ 2147483647 w 26"/>
                <a:gd name="T5" fmla="*/ 2147483647 h 71"/>
                <a:gd name="T6" fmla="*/ 2147483647 w 26"/>
                <a:gd name="T7" fmla="*/ 2147483647 h 71"/>
                <a:gd name="T8" fmla="*/ 2147483647 w 26"/>
                <a:gd name="T9" fmla="*/ 2147483647 h 71"/>
                <a:gd name="T10" fmla="*/ 2147483647 w 26"/>
                <a:gd name="T11" fmla="*/ 2147483647 h 71"/>
                <a:gd name="T12" fmla="*/ 2147483647 w 26"/>
                <a:gd name="T13" fmla="*/ 2147483647 h 71"/>
                <a:gd name="T14" fmla="*/ 2147483647 w 26"/>
                <a:gd name="T15" fmla="*/ 2147483647 h 71"/>
                <a:gd name="T16" fmla="*/ 0 w 26"/>
                <a:gd name="T17" fmla="*/ 2147483647 h 71"/>
                <a:gd name="T18" fmla="*/ 0 w 26"/>
                <a:gd name="T19" fmla="*/ 2147483647 h 71"/>
                <a:gd name="T20" fmla="*/ 2147483647 w 26"/>
                <a:gd name="T21" fmla="*/ 2147483647 h 71"/>
                <a:gd name="T22" fmla="*/ 2147483647 w 26"/>
                <a:gd name="T23" fmla="*/ 2147483647 h 71"/>
                <a:gd name="T24" fmla="*/ 2147483647 w 26"/>
                <a:gd name="T25" fmla="*/ 2147483647 h 71"/>
                <a:gd name="T26" fmla="*/ 2147483647 w 26"/>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1">
                  <a:moveTo>
                    <a:pt x="20" y="0"/>
                  </a:moveTo>
                  <a:lnTo>
                    <a:pt x="26" y="0"/>
                  </a:lnTo>
                  <a:lnTo>
                    <a:pt x="26" y="71"/>
                  </a:lnTo>
                  <a:lnTo>
                    <a:pt x="17" y="71"/>
                  </a:lnTo>
                  <a:lnTo>
                    <a:pt x="17" y="16"/>
                  </a:lnTo>
                  <a:lnTo>
                    <a:pt x="14" y="19"/>
                  </a:lnTo>
                  <a:lnTo>
                    <a:pt x="9" y="21"/>
                  </a:lnTo>
                  <a:lnTo>
                    <a:pt x="4" y="25"/>
                  </a:lnTo>
                  <a:lnTo>
                    <a:pt x="0" y="26"/>
                  </a:lnTo>
                  <a:lnTo>
                    <a:pt x="0" y="18"/>
                  </a:lnTo>
                  <a:lnTo>
                    <a:pt x="7" y="14"/>
                  </a:lnTo>
                  <a:lnTo>
                    <a:pt x="12" y="10"/>
                  </a:lnTo>
                  <a:lnTo>
                    <a:pt x="17" y="4"/>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67" name="Freeform 182">
              <a:extLst>
                <a:ext uri="{FF2B5EF4-FFF2-40B4-BE49-F238E27FC236}">
                  <a16:creationId xmlns:a16="http://schemas.microsoft.com/office/drawing/2014/main" id="{0473C268-9A0D-4E65-AB72-70D950B38D33}"/>
                </a:ext>
              </a:extLst>
            </p:cNvPr>
            <p:cNvSpPr>
              <a:spLocks noEditPoints="1"/>
            </p:cNvSpPr>
            <p:nvPr/>
          </p:nvSpPr>
          <p:spPr bwMode="auto">
            <a:xfrm>
              <a:off x="2986088"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4" y="9"/>
                  </a:moveTo>
                  <a:lnTo>
                    <a:pt x="19" y="9"/>
                  </a:lnTo>
                  <a:lnTo>
                    <a:pt x="17" y="11"/>
                  </a:lnTo>
                  <a:lnTo>
                    <a:pt x="14" y="13"/>
                  </a:lnTo>
                  <a:lnTo>
                    <a:pt x="10" y="22"/>
                  </a:lnTo>
                  <a:lnTo>
                    <a:pt x="10" y="36"/>
                  </a:lnTo>
                  <a:lnTo>
                    <a:pt x="10" y="51"/>
                  </a:lnTo>
                  <a:lnTo>
                    <a:pt x="14" y="59"/>
                  </a:lnTo>
                  <a:lnTo>
                    <a:pt x="17" y="62"/>
                  </a:lnTo>
                  <a:lnTo>
                    <a:pt x="21" y="63"/>
                  </a:lnTo>
                  <a:lnTo>
                    <a:pt x="24" y="65"/>
                  </a:lnTo>
                  <a:lnTo>
                    <a:pt x="27" y="63"/>
                  </a:lnTo>
                  <a:lnTo>
                    <a:pt x="31" y="62"/>
                  </a:lnTo>
                  <a:lnTo>
                    <a:pt x="34" y="59"/>
                  </a:lnTo>
                  <a:lnTo>
                    <a:pt x="36" y="51"/>
                  </a:lnTo>
                  <a:lnTo>
                    <a:pt x="38" y="36"/>
                  </a:lnTo>
                  <a:lnTo>
                    <a:pt x="36" y="22"/>
                  </a:lnTo>
                  <a:lnTo>
                    <a:pt x="34" y="13"/>
                  </a:lnTo>
                  <a:lnTo>
                    <a:pt x="31" y="11"/>
                  </a:lnTo>
                  <a:lnTo>
                    <a:pt x="27" y="9"/>
                  </a:lnTo>
                  <a:lnTo>
                    <a:pt x="24" y="9"/>
                  </a:lnTo>
                  <a:close/>
                  <a:moveTo>
                    <a:pt x="24" y="0"/>
                  </a:moveTo>
                  <a:lnTo>
                    <a:pt x="30" y="1"/>
                  </a:lnTo>
                  <a:lnTo>
                    <a:pt x="34" y="2"/>
                  </a:lnTo>
                  <a:lnTo>
                    <a:pt x="39" y="5"/>
                  </a:lnTo>
                  <a:lnTo>
                    <a:pt x="41" y="9"/>
                  </a:lnTo>
                  <a:lnTo>
                    <a:pt x="43" y="13"/>
                  </a:lnTo>
                  <a:lnTo>
                    <a:pt x="46" y="19"/>
                  </a:lnTo>
                  <a:lnTo>
                    <a:pt x="47" y="25"/>
                  </a:lnTo>
                  <a:lnTo>
                    <a:pt x="47" y="29"/>
                  </a:lnTo>
                  <a:lnTo>
                    <a:pt x="47" y="36"/>
                  </a:lnTo>
                  <a:lnTo>
                    <a:pt x="47" y="47"/>
                  </a:lnTo>
                  <a:lnTo>
                    <a:pt x="44" y="57"/>
                  </a:lnTo>
                  <a:lnTo>
                    <a:pt x="42" y="62"/>
                  </a:lnTo>
                  <a:lnTo>
                    <a:pt x="40" y="66"/>
                  </a:lnTo>
                  <a:lnTo>
                    <a:pt x="36" y="69"/>
                  </a:lnTo>
                  <a:lnTo>
                    <a:pt x="33" y="71"/>
                  </a:lnTo>
                  <a:lnTo>
                    <a:pt x="29" y="73"/>
                  </a:lnTo>
                  <a:lnTo>
                    <a:pt x="24" y="73"/>
                  </a:lnTo>
                  <a:lnTo>
                    <a:pt x="19" y="73"/>
                  </a:lnTo>
                  <a:lnTo>
                    <a:pt x="15" y="71"/>
                  </a:lnTo>
                  <a:lnTo>
                    <a:pt x="10" y="69"/>
                  </a:lnTo>
                  <a:lnTo>
                    <a:pt x="8" y="66"/>
                  </a:lnTo>
                  <a:lnTo>
                    <a:pt x="2" y="54"/>
                  </a:lnTo>
                  <a:lnTo>
                    <a:pt x="0" y="36"/>
                  </a:lnTo>
                  <a:lnTo>
                    <a:pt x="1" y="25"/>
                  </a:lnTo>
                  <a:lnTo>
                    <a:pt x="3" y="16"/>
                  </a:lnTo>
                  <a:lnTo>
                    <a:pt x="5" y="11"/>
                  </a:lnTo>
                  <a:lnTo>
                    <a:pt x="8" y="6"/>
                  </a:lnTo>
                  <a:lnTo>
                    <a:pt x="10" y="4"/>
                  </a:lnTo>
                  <a:lnTo>
                    <a:pt x="15" y="2"/>
                  </a:lnTo>
                  <a:lnTo>
                    <a:pt x="19"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68" name="Freeform 183">
              <a:extLst>
                <a:ext uri="{FF2B5EF4-FFF2-40B4-BE49-F238E27FC236}">
                  <a16:creationId xmlns:a16="http://schemas.microsoft.com/office/drawing/2014/main" id="{DC6033C6-E4E1-4497-BBFB-59A13F1A894A}"/>
                </a:ext>
              </a:extLst>
            </p:cNvPr>
            <p:cNvSpPr>
              <a:spLocks noEditPoints="1"/>
            </p:cNvSpPr>
            <p:nvPr/>
          </p:nvSpPr>
          <p:spPr bwMode="auto">
            <a:xfrm>
              <a:off x="3074988"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19" y="9"/>
                  </a:lnTo>
                  <a:lnTo>
                    <a:pt x="16" y="11"/>
                  </a:lnTo>
                  <a:lnTo>
                    <a:pt x="14" y="13"/>
                  </a:lnTo>
                  <a:lnTo>
                    <a:pt x="10" y="22"/>
                  </a:lnTo>
                  <a:lnTo>
                    <a:pt x="9" y="36"/>
                  </a:lnTo>
                  <a:lnTo>
                    <a:pt x="10" y="51"/>
                  </a:lnTo>
                  <a:lnTo>
                    <a:pt x="12" y="59"/>
                  </a:lnTo>
                  <a:lnTo>
                    <a:pt x="16" y="62"/>
                  </a:lnTo>
                  <a:lnTo>
                    <a:pt x="19" y="63"/>
                  </a:lnTo>
                  <a:lnTo>
                    <a:pt x="23" y="65"/>
                  </a:lnTo>
                  <a:lnTo>
                    <a:pt x="27" y="63"/>
                  </a:lnTo>
                  <a:lnTo>
                    <a:pt x="30" y="62"/>
                  </a:lnTo>
                  <a:lnTo>
                    <a:pt x="33" y="59"/>
                  </a:lnTo>
                  <a:lnTo>
                    <a:pt x="36" y="51"/>
                  </a:lnTo>
                  <a:lnTo>
                    <a:pt x="38" y="36"/>
                  </a:lnTo>
                  <a:lnTo>
                    <a:pt x="36" y="22"/>
                  </a:lnTo>
                  <a:lnTo>
                    <a:pt x="33" y="13"/>
                  </a:lnTo>
                  <a:lnTo>
                    <a:pt x="31" y="11"/>
                  </a:lnTo>
                  <a:lnTo>
                    <a:pt x="27" y="9"/>
                  </a:lnTo>
                  <a:lnTo>
                    <a:pt x="23" y="9"/>
                  </a:lnTo>
                  <a:close/>
                  <a:moveTo>
                    <a:pt x="23" y="0"/>
                  </a:moveTo>
                  <a:lnTo>
                    <a:pt x="28" y="1"/>
                  </a:lnTo>
                  <a:lnTo>
                    <a:pt x="33" y="2"/>
                  </a:lnTo>
                  <a:lnTo>
                    <a:pt x="38" y="5"/>
                  </a:lnTo>
                  <a:lnTo>
                    <a:pt x="41" y="9"/>
                  </a:lnTo>
                  <a:lnTo>
                    <a:pt x="43" y="13"/>
                  </a:lnTo>
                  <a:lnTo>
                    <a:pt x="44" y="19"/>
                  </a:lnTo>
                  <a:lnTo>
                    <a:pt x="46" y="25"/>
                  </a:lnTo>
                  <a:lnTo>
                    <a:pt x="47" y="29"/>
                  </a:lnTo>
                  <a:lnTo>
                    <a:pt x="47" y="36"/>
                  </a:lnTo>
                  <a:lnTo>
                    <a:pt x="46" y="47"/>
                  </a:lnTo>
                  <a:lnTo>
                    <a:pt x="43" y="57"/>
                  </a:lnTo>
                  <a:lnTo>
                    <a:pt x="42" y="62"/>
                  </a:lnTo>
                  <a:lnTo>
                    <a:pt x="39" y="66"/>
                  </a:lnTo>
                  <a:lnTo>
                    <a:pt x="36" y="69"/>
                  </a:lnTo>
                  <a:lnTo>
                    <a:pt x="32" y="71"/>
                  </a:lnTo>
                  <a:lnTo>
                    <a:pt x="28" y="73"/>
                  </a:lnTo>
                  <a:lnTo>
                    <a:pt x="23" y="73"/>
                  </a:lnTo>
                  <a:lnTo>
                    <a:pt x="18" y="73"/>
                  </a:lnTo>
                  <a:lnTo>
                    <a:pt x="14" y="71"/>
                  </a:lnTo>
                  <a:lnTo>
                    <a:pt x="10" y="69"/>
                  </a:lnTo>
                  <a:lnTo>
                    <a:pt x="7" y="66"/>
                  </a:lnTo>
                  <a:lnTo>
                    <a:pt x="1" y="54"/>
                  </a:lnTo>
                  <a:lnTo>
                    <a:pt x="0" y="36"/>
                  </a:lnTo>
                  <a:lnTo>
                    <a:pt x="0" y="25"/>
                  </a:lnTo>
                  <a:lnTo>
                    <a:pt x="2" y="16"/>
                  </a:lnTo>
                  <a:lnTo>
                    <a:pt x="4" y="11"/>
                  </a:lnTo>
                  <a:lnTo>
                    <a:pt x="7" y="6"/>
                  </a:lnTo>
                  <a:lnTo>
                    <a:pt x="10" y="4"/>
                  </a:lnTo>
                  <a:lnTo>
                    <a:pt x="14" y="2"/>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69" name="Line 184">
              <a:extLst>
                <a:ext uri="{FF2B5EF4-FFF2-40B4-BE49-F238E27FC236}">
                  <a16:creationId xmlns:a16="http://schemas.microsoft.com/office/drawing/2014/main" id="{2EFE3B97-92D1-44E4-BDB5-C1FAAA131D98}"/>
                </a:ext>
              </a:extLst>
            </p:cNvPr>
            <p:cNvSpPr>
              <a:spLocks noChangeShapeType="1"/>
            </p:cNvSpPr>
            <p:nvPr/>
          </p:nvSpPr>
          <p:spPr bwMode="auto">
            <a:xfrm>
              <a:off x="1727200" y="2759075"/>
              <a:ext cx="36513"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0" name="Line 185">
              <a:extLst>
                <a:ext uri="{FF2B5EF4-FFF2-40B4-BE49-F238E27FC236}">
                  <a16:creationId xmlns:a16="http://schemas.microsoft.com/office/drawing/2014/main" id="{0521F241-CC4D-40F5-BD11-4D6DDF82986B}"/>
                </a:ext>
              </a:extLst>
            </p:cNvPr>
            <p:cNvSpPr>
              <a:spLocks noChangeShapeType="1"/>
            </p:cNvSpPr>
            <p:nvPr/>
          </p:nvSpPr>
          <p:spPr bwMode="auto">
            <a:xfrm>
              <a:off x="2089150" y="2657475"/>
              <a:ext cx="0" cy="65088"/>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1" name="Line 186">
              <a:extLst>
                <a:ext uri="{FF2B5EF4-FFF2-40B4-BE49-F238E27FC236}">
                  <a16:creationId xmlns:a16="http://schemas.microsoft.com/office/drawing/2014/main" id="{CD8E3E7D-C669-414B-BFD2-025CF9DCF9A4}"/>
                </a:ext>
              </a:extLst>
            </p:cNvPr>
            <p:cNvSpPr>
              <a:spLocks noChangeShapeType="1"/>
            </p:cNvSpPr>
            <p:nvPr/>
          </p:nvSpPr>
          <p:spPr bwMode="auto">
            <a:xfrm flipV="1">
              <a:off x="3103563"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2" name="Line 187">
              <a:extLst>
                <a:ext uri="{FF2B5EF4-FFF2-40B4-BE49-F238E27FC236}">
                  <a16:creationId xmlns:a16="http://schemas.microsoft.com/office/drawing/2014/main" id="{B8EDEA17-DA1D-4D15-B703-A7FF637E7A18}"/>
                </a:ext>
              </a:extLst>
            </p:cNvPr>
            <p:cNvSpPr>
              <a:spLocks noChangeShapeType="1"/>
            </p:cNvSpPr>
            <p:nvPr/>
          </p:nvSpPr>
          <p:spPr bwMode="auto">
            <a:xfrm flipV="1">
              <a:off x="318928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3" name="Line 188">
              <a:extLst>
                <a:ext uri="{FF2B5EF4-FFF2-40B4-BE49-F238E27FC236}">
                  <a16:creationId xmlns:a16="http://schemas.microsoft.com/office/drawing/2014/main" id="{C4926606-5CF6-4E00-B004-E9E2AB71E4BE}"/>
                </a:ext>
              </a:extLst>
            </p:cNvPr>
            <p:cNvSpPr>
              <a:spLocks noChangeShapeType="1"/>
            </p:cNvSpPr>
            <p:nvPr/>
          </p:nvSpPr>
          <p:spPr bwMode="auto">
            <a:xfrm>
              <a:off x="2070100" y="2659063"/>
              <a:ext cx="38100"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4" name="Line 189">
              <a:extLst>
                <a:ext uri="{FF2B5EF4-FFF2-40B4-BE49-F238E27FC236}">
                  <a16:creationId xmlns:a16="http://schemas.microsoft.com/office/drawing/2014/main" id="{1E61E5A9-E25B-4365-B829-AD3987E992F5}"/>
                </a:ext>
              </a:extLst>
            </p:cNvPr>
            <p:cNvSpPr>
              <a:spLocks noChangeShapeType="1"/>
            </p:cNvSpPr>
            <p:nvPr/>
          </p:nvSpPr>
          <p:spPr bwMode="auto">
            <a:xfrm flipV="1">
              <a:off x="32861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5" name="Line 190">
              <a:extLst>
                <a:ext uri="{FF2B5EF4-FFF2-40B4-BE49-F238E27FC236}">
                  <a16:creationId xmlns:a16="http://schemas.microsoft.com/office/drawing/2014/main" id="{75999D35-35A0-4802-A154-9774100752D1}"/>
                </a:ext>
              </a:extLst>
            </p:cNvPr>
            <p:cNvSpPr>
              <a:spLocks noChangeShapeType="1"/>
            </p:cNvSpPr>
            <p:nvPr/>
          </p:nvSpPr>
          <p:spPr bwMode="auto">
            <a:xfrm>
              <a:off x="2089150" y="2720975"/>
              <a:ext cx="0" cy="8255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6" name="Line 191">
              <a:extLst>
                <a:ext uri="{FF2B5EF4-FFF2-40B4-BE49-F238E27FC236}">
                  <a16:creationId xmlns:a16="http://schemas.microsoft.com/office/drawing/2014/main" id="{37D3201D-0F75-4B0A-AF75-793917717CA6}"/>
                </a:ext>
              </a:extLst>
            </p:cNvPr>
            <p:cNvSpPr>
              <a:spLocks noChangeShapeType="1"/>
            </p:cNvSpPr>
            <p:nvPr/>
          </p:nvSpPr>
          <p:spPr bwMode="auto">
            <a:xfrm flipV="1">
              <a:off x="33988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7" name="Line 192">
              <a:extLst>
                <a:ext uri="{FF2B5EF4-FFF2-40B4-BE49-F238E27FC236}">
                  <a16:creationId xmlns:a16="http://schemas.microsoft.com/office/drawing/2014/main" id="{053F537D-D8D7-419A-B83F-E1DE1A24CE2B}"/>
                </a:ext>
              </a:extLst>
            </p:cNvPr>
            <p:cNvSpPr>
              <a:spLocks noChangeShapeType="1"/>
            </p:cNvSpPr>
            <p:nvPr/>
          </p:nvSpPr>
          <p:spPr bwMode="auto">
            <a:xfrm flipV="1">
              <a:off x="3535363"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8" name="Line 193">
              <a:extLst>
                <a:ext uri="{FF2B5EF4-FFF2-40B4-BE49-F238E27FC236}">
                  <a16:creationId xmlns:a16="http://schemas.microsoft.com/office/drawing/2014/main" id="{43E2C30B-7833-4FC6-8FC6-24CA33BA6AE0}"/>
                </a:ext>
              </a:extLst>
            </p:cNvPr>
            <p:cNvSpPr>
              <a:spLocks noChangeShapeType="1"/>
            </p:cNvSpPr>
            <p:nvPr/>
          </p:nvSpPr>
          <p:spPr bwMode="auto">
            <a:xfrm>
              <a:off x="2070100" y="2801938"/>
              <a:ext cx="38100"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79" name="Line 194">
              <a:extLst>
                <a:ext uri="{FF2B5EF4-FFF2-40B4-BE49-F238E27FC236}">
                  <a16:creationId xmlns:a16="http://schemas.microsoft.com/office/drawing/2014/main" id="{740BF3B2-FB10-43E2-BDB7-EEF8626DC522}"/>
                </a:ext>
              </a:extLst>
            </p:cNvPr>
            <p:cNvSpPr>
              <a:spLocks noChangeShapeType="1"/>
            </p:cNvSpPr>
            <p:nvPr/>
          </p:nvSpPr>
          <p:spPr bwMode="auto">
            <a:xfrm>
              <a:off x="4814888" y="1457325"/>
              <a:ext cx="0" cy="6985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0" name="Freeform 195">
              <a:extLst>
                <a:ext uri="{FF2B5EF4-FFF2-40B4-BE49-F238E27FC236}">
                  <a16:creationId xmlns:a16="http://schemas.microsoft.com/office/drawing/2014/main" id="{CAB4D79E-56A4-48EB-9F23-E97D7978F26B}"/>
                </a:ext>
              </a:extLst>
            </p:cNvPr>
            <p:cNvSpPr>
              <a:spLocks/>
            </p:cNvSpPr>
            <p:nvPr/>
          </p:nvSpPr>
          <p:spPr bwMode="auto">
            <a:xfrm>
              <a:off x="3454400" y="4630738"/>
              <a:ext cx="74613" cy="114300"/>
            </a:xfrm>
            <a:custGeom>
              <a:avLst/>
              <a:gdLst>
                <a:gd name="T0" fmla="*/ 2147483647 w 47"/>
                <a:gd name="T1" fmla="*/ 0 h 72"/>
                <a:gd name="T2" fmla="*/ 2147483647 w 47"/>
                <a:gd name="T3" fmla="*/ 0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2147483647 h 72"/>
                <a:gd name="T44" fmla="*/ 2147483647 w 47"/>
                <a:gd name="T45" fmla="*/ 2147483647 h 72"/>
                <a:gd name="T46" fmla="*/ 2147483647 w 47"/>
                <a:gd name="T47" fmla="*/ 2147483647 h 72"/>
                <a:gd name="T48" fmla="*/ 0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2147483647 w 47"/>
                <a:gd name="T89" fmla="*/ 2147483647 h 72"/>
                <a:gd name="T90" fmla="*/ 2147483647 w 47"/>
                <a:gd name="T91" fmla="*/ 2147483647 h 72"/>
                <a:gd name="T92" fmla="*/ 2147483647 w 47"/>
                <a:gd name="T93" fmla="*/ 2147483647 h 72"/>
                <a:gd name="T94" fmla="*/ 2147483647 w 47"/>
                <a:gd name="T95" fmla="*/ 2147483647 h 72"/>
                <a:gd name="T96" fmla="*/ 0 w 47"/>
                <a:gd name="T97" fmla="*/ 2147483647 h 72"/>
                <a:gd name="T98" fmla="*/ 2147483647 w 47"/>
                <a:gd name="T99" fmla="*/ 0 h 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 h="72">
                  <a:moveTo>
                    <a:pt x="8" y="0"/>
                  </a:moveTo>
                  <a:lnTo>
                    <a:pt x="43" y="0"/>
                  </a:lnTo>
                  <a:lnTo>
                    <a:pt x="43" y="9"/>
                  </a:lnTo>
                  <a:lnTo>
                    <a:pt x="16" y="9"/>
                  </a:lnTo>
                  <a:lnTo>
                    <a:pt x="12" y="27"/>
                  </a:lnTo>
                  <a:lnTo>
                    <a:pt x="16" y="25"/>
                  </a:lnTo>
                  <a:lnTo>
                    <a:pt x="21" y="24"/>
                  </a:lnTo>
                  <a:lnTo>
                    <a:pt x="26" y="23"/>
                  </a:lnTo>
                  <a:lnTo>
                    <a:pt x="31" y="24"/>
                  </a:lnTo>
                  <a:lnTo>
                    <a:pt x="36" y="26"/>
                  </a:lnTo>
                  <a:lnTo>
                    <a:pt x="40" y="29"/>
                  </a:lnTo>
                  <a:lnTo>
                    <a:pt x="44" y="34"/>
                  </a:lnTo>
                  <a:lnTo>
                    <a:pt x="46" y="40"/>
                  </a:lnTo>
                  <a:lnTo>
                    <a:pt x="47" y="46"/>
                  </a:lnTo>
                  <a:lnTo>
                    <a:pt x="46" y="52"/>
                  </a:lnTo>
                  <a:lnTo>
                    <a:pt x="44" y="58"/>
                  </a:lnTo>
                  <a:lnTo>
                    <a:pt x="42" y="64"/>
                  </a:lnTo>
                  <a:lnTo>
                    <a:pt x="34" y="69"/>
                  </a:lnTo>
                  <a:lnTo>
                    <a:pt x="22" y="72"/>
                  </a:lnTo>
                  <a:lnTo>
                    <a:pt x="16" y="72"/>
                  </a:lnTo>
                  <a:lnTo>
                    <a:pt x="12" y="69"/>
                  </a:lnTo>
                  <a:lnTo>
                    <a:pt x="7" y="66"/>
                  </a:lnTo>
                  <a:lnTo>
                    <a:pt x="4" y="62"/>
                  </a:lnTo>
                  <a:lnTo>
                    <a:pt x="2" y="58"/>
                  </a:lnTo>
                  <a:lnTo>
                    <a:pt x="0" y="52"/>
                  </a:lnTo>
                  <a:lnTo>
                    <a:pt x="10" y="51"/>
                  </a:lnTo>
                  <a:lnTo>
                    <a:pt x="11" y="54"/>
                  </a:lnTo>
                  <a:lnTo>
                    <a:pt x="12" y="58"/>
                  </a:lnTo>
                  <a:lnTo>
                    <a:pt x="14" y="60"/>
                  </a:lnTo>
                  <a:lnTo>
                    <a:pt x="16" y="62"/>
                  </a:lnTo>
                  <a:lnTo>
                    <a:pt x="19" y="64"/>
                  </a:lnTo>
                  <a:lnTo>
                    <a:pt x="23" y="64"/>
                  </a:lnTo>
                  <a:lnTo>
                    <a:pt x="27" y="62"/>
                  </a:lnTo>
                  <a:lnTo>
                    <a:pt x="30" y="61"/>
                  </a:lnTo>
                  <a:lnTo>
                    <a:pt x="34" y="59"/>
                  </a:lnTo>
                  <a:lnTo>
                    <a:pt x="36" y="56"/>
                  </a:lnTo>
                  <a:lnTo>
                    <a:pt x="37" y="51"/>
                  </a:lnTo>
                  <a:lnTo>
                    <a:pt x="37" y="46"/>
                  </a:lnTo>
                  <a:lnTo>
                    <a:pt x="37" y="42"/>
                  </a:lnTo>
                  <a:lnTo>
                    <a:pt x="36" y="39"/>
                  </a:lnTo>
                  <a:lnTo>
                    <a:pt x="34" y="35"/>
                  </a:lnTo>
                  <a:lnTo>
                    <a:pt x="31" y="33"/>
                  </a:lnTo>
                  <a:lnTo>
                    <a:pt x="28" y="32"/>
                  </a:lnTo>
                  <a:lnTo>
                    <a:pt x="23" y="32"/>
                  </a:lnTo>
                  <a:lnTo>
                    <a:pt x="19" y="32"/>
                  </a:lnTo>
                  <a:lnTo>
                    <a:pt x="15" y="33"/>
                  </a:lnTo>
                  <a:lnTo>
                    <a:pt x="13" y="35"/>
                  </a:lnTo>
                  <a:lnTo>
                    <a:pt x="11" y="37"/>
                  </a:lnTo>
                  <a:lnTo>
                    <a:pt x="0" y="36"/>
                  </a:lnTo>
                  <a:lnTo>
                    <a:pt x="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81" name="Freeform 196">
              <a:extLst>
                <a:ext uri="{FF2B5EF4-FFF2-40B4-BE49-F238E27FC236}">
                  <a16:creationId xmlns:a16="http://schemas.microsoft.com/office/drawing/2014/main" id="{237B826D-47AB-4B1B-9BED-D55B5469941C}"/>
                </a:ext>
              </a:extLst>
            </p:cNvPr>
            <p:cNvSpPr>
              <a:spLocks noEditPoints="1"/>
            </p:cNvSpPr>
            <p:nvPr/>
          </p:nvSpPr>
          <p:spPr bwMode="auto">
            <a:xfrm>
              <a:off x="3541713"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20" y="9"/>
                  </a:lnTo>
                  <a:lnTo>
                    <a:pt x="16" y="11"/>
                  </a:lnTo>
                  <a:lnTo>
                    <a:pt x="14" y="13"/>
                  </a:lnTo>
                  <a:lnTo>
                    <a:pt x="11" y="22"/>
                  </a:lnTo>
                  <a:lnTo>
                    <a:pt x="9" y="36"/>
                  </a:lnTo>
                  <a:lnTo>
                    <a:pt x="11" y="51"/>
                  </a:lnTo>
                  <a:lnTo>
                    <a:pt x="14" y="59"/>
                  </a:lnTo>
                  <a:lnTo>
                    <a:pt x="16" y="62"/>
                  </a:lnTo>
                  <a:lnTo>
                    <a:pt x="20" y="63"/>
                  </a:lnTo>
                  <a:lnTo>
                    <a:pt x="23" y="65"/>
                  </a:lnTo>
                  <a:lnTo>
                    <a:pt x="28" y="63"/>
                  </a:lnTo>
                  <a:lnTo>
                    <a:pt x="31" y="62"/>
                  </a:lnTo>
                  <a:lnTo>
                    <a:pt x="33" y="59"/>
                  </a:lnTo>
                  <a:lnTo>
                    <a:pt x="37" y="51"/>
                  </a:lnTo>
                  <a:lnTo>
                    <a:pt x="38" y="36"/>
                  </a:lnTo>
                  <a:lnTo>
                    <a:pt x="37" y="22"/>
                  </a:lnTo>
                  <a:lnTo>
                    <a:pt x="33" y="13"/>
                  </a:lnTo>
                  <a:lnTo>
                    <a:pt x="31" y="11"/>
                  </a:lnTo>
                  <a:lnTo>
                    <a:pt x="28" y="9"/>
                  </a:lnTo>
                  <a:lnTo>
                    <a:pt x="23" y="9"/>
                  </a:lnTo>
                  <a:close/>
                  <a:moveTo>
                    <a:pt x="23" y="0"/>
                  </a:moveTo>
                  <a:lnTo>
                    <a:pt x="29" y="1"/>
                  </a:lnTo>
                  <a:lnTo>
                    <a:pt x="34" y="2"/>
                  </a:lnTo>
                  <a:lnTo>
                    <a:pt x="38" y="5"/>
                  </a:lnTo>
                  <a:lnTo>
                    <a:pt x="41" y="9"/>
                  </a:lnTo>
                  <a:lnTo>
                    <a:pt x="44" y="13"/>
                  </a:lnTo>
                  <a:lnTo>
                    <a:pt x="46" y="19"/>
                  </a:lnTo>
                  <a:lnTo>
                    <a:pt x="46" y="25"/>
                  </a:lnTo>
                  <a:lnTo>
                    <a:pt x="47" y="29"/>
                  </a:lnTo>
                  <a:lnTo>
                    <a:pt x="47" y="36"/>
                  </a:lnTo>
                  <a:lnTo>
                    <a:pt x="46" y="47"/>
                  </a:lnTo>
                  <a:lnTo>
                    <a:pt x="45" y="57"/>
                  </a:lnTo>
                  <a:lnTo>
                    <a:pt x="42" y="62"/>
                  </a:lnTo>
                  <a:lnTo>
                    <a:pt x="40" y="66"/>
                  </a:lnTo>
                  <a:lnTo>
                    <a:pt x="37" y="69"/>
                  </a:lnTo>
                  <a:lnTo>
                    <a:pt x="33" y="71"/>
                  </a:lnTo>
                  <a:lnTo>
                    <a:pt x="29" y="73"/>
                  </a:lnTo>
                  <a:lnTo>
                    <a:pt x="23" y="73"/>
                  </a:lnTo>
                  <a:lnTo>
                    <a:pt x="18" y="73"/>
                  </a:lnTo>
                  <a:lnTo>
                    <a:pt x="14" y="71"/>
                  </a:lnTo>
                  <a:lnTo>
                    <a:pt x="11" y="69"/>
                  </a:lnTo>
                  <a:lnTo>
                    <a:pt x="7" y="66"/>
                  </a:lnTo>
                  <a:lnTo>
                    <a:pt x="3" y="54"/>
                  </a:lnTo>
                  <a:lnTo>
                    <a:pt x="0" y="36"/>
                  </a:lnTo>
                  <a:lnTo>
                    <a:pt x="1" y="25"/>
                  </a:lnTo>
                  <a:lnTo>
                    <a:pt x="3" y="16"/>
                  </a:lnTo>
                  <a:lnTo>
                    <a:pt x="5" y="11"/>
                  </a:lnTo>
                  <a:lnTo>
                    <a:pt x="7" y="6"/>
                  </a:lnTo>
                  <a:lnTo>
                    <a:pt x="11" y="4"/>
                  </a:lnTo>
                  <a:lnTo>
                    <a:pt x="14" y="2"/>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82" name="Line 197">
              <a:extLst>
                <a:ext uri="{FF2B5EF4-FFF2-40B4-BE49-F238E27FC236}">
                  <a16:creationId xmlns:a16="http://schemas.microsoft.com/office/drawing/2014/main" id="{26054F20-9256-46AF-AF7A-3BFFBE73AAAC}"/>
                </a:ext>
              </a:extLst>
            </p:cNvPr>
            <p:cNvSpPr>
              <a:spLocks noChangeShapeType="1"/>
            </p:cNvSpPr>
            <p:nvPr/>
          </p:nvSpPr>
          <p:spPr bwMode="auto">
            <a:xfrm>
              <a:off x="4797425" y="1457325"/>
              <a:ext cx="36513"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3" name="Line 198">
              <a:extLst>
                <a:ext uri="{FF2B5EF4-FFF2-40B4-BE49-F238E27FC236}">
                  <a16:creationId xmlns:a16="http://schemas.microsoft.com/office/drawing/2014/main" id="{277E3015-4D2B-40D1-B449-A069D8718D10}"/>
                </a:ext>
              </a:extLst>
            </p:cNvPr>
            <p:cNvSpPr>
              <a:spLocks noChangeShapeType="1"/>
            </p:cNvSpPr>
            <p:nvPr/>
          </p:nvSpPr>
          <p:spPr bwMode="auto">
            <a:xfrm flipV="1">
              <a:off x="370205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4" name="Line 199">
              <a:extLst>
                <a:ext uri="{FF2B5EF4-FFF2-40B4-BE49-F238E27FC236}">
                  <a16:creationId xmlns:a16="http://schemas.microsoft.com/office/drawing/2014/main" id="{5FFE10E1-43AE-42CC-8B2B-937FC05975B7}"/>
                </a:ext>
              </a:extLst>
            </p:cNvPr>
            <p:cNvSpPr>
              <a:spLocks noChangeShapeType="1"/>
            </p:cNvSpPr>
            <p:nvPr/>
          </p:nvSpPr>
          <p:spPr bwMode="auto">
            <a:xfrm>
              <a:off x="4814888" y="1522413"/>
              <a:ext cx="0" cy="93663"/>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5" name="Line 200">
              <a:extLst>
                <a:ext uri="{FF2B5EF4-FFF2-40B4-BE49-F238E27FC236}">
                  <a16:creationId xmlns:a16="http://schemas.microsoft.com/office/drawing/2014/main" id="{61C0B07D-B3C2-468B-A81E-EBC14EF74D63}"/>
                </a:ext>
              </a:extLst>
            </p:cNvPr>
            <p:cNvSpPr>
              <a:spLocks noChangeShapeType="1"/>
            </p:cNvSpPr>
            <p:nvPr/>
          </p:nvSpPr>
          <p:spPr bwMode="auto">
            <a:xfrm flipV="1">
              <a:off x="391318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6" name="Line 201">
              <a:extLst>
                <a:ext uri="{FF2B5EF4-FFF2-40B4-BE49-F238E27FC236}">
                  <a16:creationId xmlns:a16="http://schemas.microsoft.com/office/drawing/2014/main" id="{7E012044-C6CA-4856-BDE5-C90E8A513768}"/>
                </a:ext>
              </a:extLst>
            </p:cNvPr>
            <p:cNvSpPr>
              <a:spLocks noChangeShapeType="1"/>
            </p:cNvSpPr>
            <p:nvPr/>
          </p:nvSpPr>
          <p:spPr bwMode="auto">
            <a:xfrm flipV="1">
              <a:off x="4214813"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7" name="Line 202">
              <a:extLst>
                <a:ext uri="{FF2B5EF4-FFF2-40B4-BE49-F238E27FC236}">
                  <a16:creationId xmlns:a16="http://schemas.microsoft.com/office/drawing/2014/main" id="{3E87949A-09C4-4C0B-BE4D-FED7D8182AAE}"/>
                </a:ext>
              </a:extLst>
            </p:cNvPr>
            <p:cNvSpPr>
              <a:spLocks noChangeShapeType="1"/>
            </p:cNvSpPr>
            <p:nvPr/>
          </p:nvSpPr>
          <p:spPr bwMode="auto">
            <a:xfrm>
              <a:off x="4797425" y="1614488"/>
              <a:ext cx="36513"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8" name="Line 203">
              <a:extLst>
                <a:ext uri="{FF2B5EF4-FFF2-40B4-BE49-F238E27FC236}">
                  <a16:creationId xmlns:a16="http://schemas.microsoft.com/office/drawing/2014/main" id="{799FAEE8-58AE-4E55-B3F2-DB3F35468558}"/>
                </a:ext>
              </a:extLst>
            </p:cNvPr>
            <p:cNvSpPr>
              <a:spLocks noChangeShapeType="1"/>
            </p:cNvSpPr>
            <p:nvPr/>
          </p:nvSpPr>
          <p:spPr bwMode="auto">
            <a:xfrm>
              <a:off x="5213350" y="1481138"/>
              <a:ext cx="0" cy="53975"/>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89" name="Freeform 204">
              <a:extLst>
                <a:ext uri="{FF2B5EF4-FFF2-40B4-BE49-F238E27FC236}">
                  <a16:creationId xmlns:a16="http://schemas.microsoft.com/office/drawing/2014/main" id="{8DDF2BA8-8AEC-455B-82C7-9930E65FFDB8}"/>
                </a:ext>
              </a:extLst>
            </p:cNvPr>
            <p:cNvSpPr>
              <a:spLocks/>
            </p:cNvSpPr>
            <p:nvPr/>
          </p:nvSpPr>
          <p:spPr bwMode="auto">
            <a:xfrm>
              <a:off x="4132263" y="4629150"/>
              <a:ext cx="74613" cy="112713"/>
            </a:xfrm>
            <a:custGeom>
              <a:avLst/>
              <a:gdLst>
                <a:gd name="T0" fmla="*/ 2147483647 w 47"/>
                <a:gd name="T1" fmla="*/ 0 h 71"/>
                <a:gd name="T2" fmla="*/ 2147483647 w 47"/>
                <a:gd name="T3" fmla="*/ 2147483647 h 71"/>
                <a:gd name="T4" fmla="*/ 2147483647 w 47"/>
                <a:gd name="T5" fmla="*/ 2147483647 h 71"/>
                <a:gd name="T6" fmla="*/ 2147483647 w 47"/>
                <a:gd name="T7" fmla="*/ 2147483647 h 71"/>
                <a:gd name="T8" fmla="*/ 2147483647 w 47"/>
                <a:gd name="T9" fmla="*/ 2147483647 h 71"/>
                <a:gd name="T10" fmla="*/ 2147483647 w 47"/>
                <a:gd name="T11" fmla="*/ 2147483647 h 71"/>
                <a:gd name="T12" fmla="*/ 2147483647 w 47"/>
                <a:gd name="T13" fmla="*/ 2147483647 h 71"/>
                <a:gd name="T14" fmla="*/ 2147483647 w 47"/>
                <a:gd name="T15" fmla="*/ 2147483647 h 71"/>
                <a:gd name="T16" fmla="*/ 2147483647 w 47"/>
                <a:gd name="T17" fmla="*/ 2147483647 h 71"/>
                <a:gd name="T18" fmla="*/ 2147483647 w 47"/>
                <a:gd name="T19" fmla="*/ 2147483647 h 71"/>
                <a:gd name="T20" fmla="*/ 2147483647 w 47"/>
                <a:gd name="T21" fmla="*/ 2147483647 h 71"/>
                <a:gd name="T22" fmla="*/ 2147483647 w 47"/>
                <a:gd name="T23" fmla="*/ 2147483647 h 71"/>
                <a:gd name="T24" fmla="*/ 2147483647 w 47"/>
                <a:gd name="T25" fmla="*/ 2147483647 h 71"/>
                <a:gd name="T26" fmla="*/ 2147483647 w 47"/>
                <a:gd name="T27" fmla="*/ 2147483647 h 71"/>
                <a:gd name="T28" fmla="*/ 2147483647 w 47"/>
                <a:gd name="T29" fmla="*/ 2147483647 h 71"/>
                <a:gd name="T30" fmla="*/ 2147483647 w 47"/>
                <a:gd name="T31" fmla="*/ 2147483647 h 71"/>
                <a:gd name="T32" fmla="*/ 2147483647 w 47"/>
                <a:gd name="T33" fmla="*/ 2147483647 h 71"/>
                <a:gd name="T34" fmla="*/ 2147483647 w 47"/>
                <a:gd name="T35" fmla="*/ 2147483647 h 71"/>
                <a:gd name="T36" fmla="*/ 2147483647 w 47"/>
                <a:gd name="T37" fmla="*/ 2147483647 h 71"/>
                <a:gd name="T38" fmla="*/ 2147483647 w 47"/>
                <a:gd name="T39" fmla="*/ 2147483647 h 71"/>
                <a:gd name="T40" fmla="*/ 0 w 47"/>
                <a:gd name="T41" fmla="*/ 2147483647 h 71"/>
                <a:gd name="T42" fmla="*/ 0 w 47"/>
                <a:gd name="T43" fmla="*/ 2147483647 h 71"/>
                <a:gd name="T44" fmla="*/ 0 w 47"/>
                <a:gd name="T45" fmla="*/ 2147483647 h 71"/>
                <a:gd name="T46" fmla="*/ 2147483647 w 47"/>
                <a:gd name="T47" fmla="*/ 2147483647 h 71"/>
                <a:gd name="T48" fmla="*/ 2147483647 w 47"/>
                <a:gd name="T49" fmla="*/ 2147483647 h 71"/>
                <a:gd name="T50" fmla="*/ 2147483647 w 47"/>
                <a:gd name="T51" fmla="*/ 2147483647 h 71"/>
                <a:gd name="T52" fmla="*/ 2147483647 w 47"/>
                <a:gd name="T53" fmla="*/ 2147483647 h 71"/>
                <a:gd name="T54" fmla="*/ 2147483647 w 47"/>
                <a:gd name="T55" fmla="*/ 2147483647 h 71"/>
                <a:gd name="T56" fmla="*/ 2147483647 w 47"/>
                <a:gd name="T57" fmla="*/ 2147483647 h 71"/>
                <a:gd name="T58" fmla="*/ 2147483647 w 47"/>
                <a:gd name="T59" fmla="*/ 2147483647 h 71"/>
                <a:gd name="T60" fmla="*/ 2147483647 w 47"/>
                <a:gd name="T61" fmla="*/ 2147483647 h 71"/>
                <a:gd name="T62" fmla="*/ 2147483647 w 47"/>
                <a:gd name="T63" fmla="*/ 2147483647 h 71"/>
                <a:gd name="T64" fmla="*/ 2147483647 w 47"/>
                <a:gd name="T65" fmla="*/ 2147483647 h 71"/>
                <a:gd name="T66" fmla="*/ 2147483647 w 47"/>
                <a:gd name="T67" fmla="*/ 2147483647 h 71"/>
                <a:gd name="T68" fmla="*/ 2147483647 w 47"/>
                <a:gd name="T69" fmla="*/ 2147483647 h 71"/>
                <a:gd name="T70" fmla="*/ 2147483647 w 47"/>
                <a:gd name="T71" fmla="*/ 2147483647 h 71"/>
                <a:gd name="T72" fmla="*/ 2147483647 w 47"/>
                <a:gd name="T73" fmla="*/ 2147483647 h 71"/>
                <a:gd name="T74" fmla="*/ 2147483647 w 47"/>
                <a:gd name="T75" fmla="*/ 2147483647 h 71"/>
                <a:gd name="T76" fmla="*/ 2147483647 w 47"/>
                <a:gd name="T77" fmla="*/ 2147483647 h 71"/>
                <a:gd name="T78" fmla="*/ 2147483647 w 47"/>
                <a:gd name="T79" fmla="*/ 2147483647 h 71"/>
                <a:gd name="T80" fmla="*/ 2147483647 w 47"/>
                <a:gd name="T81" fmla="*/ 2147483647 h 71"/>
                <a:gd name="T82" fmla="*/ 2147483647 w 47"/>
                <a:gd name="T83" fmla="*/ 2147483647 h 71"/>
                <a:gd name="T84" fmla="*/ 2147483647 w 47"/>
                <a:gd name="T85" fmla="*/ 2147483647 h 71"/>
                <a:gd name="T86" fmla="*/ 2147483647 w 47"/>
                <a:gd name="T87" fmla="*/ 2147483647 h 71"/>
                <a:gd name="T88" fmla="*/ 2147483647 w 47"/>
                <a:gd name="T89" fmla="*/ 2147483647 h 71"/>
                <a:gd name="T90" fmla="*/ 2147483647 w 47"/>
                <a:gd name="T91" fmla="*/ 2147483647 h 71"/>
                <a:gd name="T92" fmla="*/ 2147483647 w 47"/>
                <a:gd name="T93" fmla="*/ 2147483647 h 71"/>
                <a:gd name="T94" fmla="*/ 2147483647 w 47"/>
                <a:gd name="T95" fmla="*/ 2147483647 h 71"/>
                <a:gd name="T96" fmla="*/ 2147483647 w 47"/>
                <a:gd name="T97" fmla="*/ 2147483647 h 71"/>
                <a:gd name="T98" fmla="*/ 2147483647 w 47"/>
                <a:gd name="T99" fmla="*/ 2147483647 h 71"/>
                <a:gd name="T100" fmla="*/ 2147483647 w 47"/>
                <a:gd name="T101" fmla="*/ 2147483647 h 71"/>
                <a:gd name="T102" fmla="*/ 2147483647 w 47"/>
                <a:gd name="T103" fmla="*/ 2147483647 h 71"/>
                <a:gd name="T104" fmla="*/ 2147483647 w 47"/>
                <a:gd name="T105" fmla="*/ 0 h 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1">
                  <a:moveTo>
                    <a:pt x="24" y="0"/>
                  </a:moveTo>
                  <a:lnTo>
                    <a:pt x="30" y="1"/>
                  </a:lnTo>
                  <a:lnTo>
                    <a:pt x="36" y="3"/>
                  </a:lnTo>
                  <a:lnTo>
                    <a:pt x="40" y="5"/>
                  </a:lnTo>
                  <a:lnTo>
                    <a:pt x="42" y="10"/>
                  </a:lnTo>
                  <a:lnTo>
                    <a:pt x="45" y="14"/>
                  </a:lnTo>
                  <a:lnTo>
                    <a:pt x="46" y="20"/>
                  </a:lnTo>
                  <a:lnTo>
                    <a:pt x="45" y="24"/>
                  </a:lnTo>
                  <a:lnTo>
                    <a:pt x="44" y="28"/>
                  </a:lnTo>
                  <a:lnTo>
                    <a:pt x="42" y="33"/>
                  </a:lnTo>
                  <a:lnTo>
                    <a:pt x="39" y="37"/>
                  </a:lnTo>
                  <a:lnTo>
                    <a:pt x="36" y="41"/>
                  </a:lnTo>
                  <a:lnTo>
                    <a:pt x="31" y="44"/>
                  </a:lnTo>
                  <a:lnTo>
                    <a:pt x="25" y="49"/>
                  </a:lnTo>
                  <a:lnTo>
                    <a:pt x="21" y="53"/>
                  </a:lnTo>
                  <a:lnTo>
                    <a:pt x="17" y="55"/>
                  </a:lnTo>
                  <a:lnTo>
                    <a:pt x="16" y="58"/>
                  </a:lnTo>
                  <a:lnTo>
                    <a:pt x="12" y="62"/>
                  </a:lnTo>
                  <a:lnTo>
                    <a:pt x="47" y="62"/>
                  </a:lnTo>
                  <a:lnTo>
                    <a:pt x="47" y="71"/>
                  </a:lnTo>
                  <a:lnTo>
                    <a:pt x="0" y="71"/>
                  </a:lnTo>
                  <a:lnTo>
                    <a:pt x="0" y="68"/>
                  </a:lnTo>
                  <a:lnTo>
                    <a:pt x="0" y="66"/>
                  </a:lnTo>
                  <a:lnTo>
                    <a:pt x="2" y="60"/>
                  </a:lnTo>
                  <a:lnTo>
                    <a:pt x="6" y="55"/>
                  </a:lnTo>
                  <a:lnTo>
                    <a:pt x="9" y="52"/>
                  </a:lnTo>
                  <a:lnTo>
                    <a:pt x="13" y="49"/>
                  </a:lnTo>
                  <a:lnTo>
                    <a:pt x="17" y="45"/>
                  </a:lnTo>
                  <a:lnTo>
                    <a:pt x="22" y="41"/>
                  </a:lnTo>
                  <a:lnTo>
                    <a:pt x="26" y="36"/>
                  </a:lnTo>
                  <a:lnTo>
                    <a:pt x="30" y="33"/>
                  </a:lnTo>
                  <a:lnTo>
                    <a:pt x="32" y="30"/>
                  </a:lnTo>
                  <a:lnTo>
                    <a:pt x="36" y="25"/>
                  </a:lnTo>
                  <a:lnTo>
                    <a:pt x="37" y="20"/>
                  </a:lnTo>
                  <a:lnTo>
                    <a:pt x="36" y="17"/>
                  </a:lnTo>
                  <a:lnTo>
                    <a:pt x="34" y="14"/>
                  </a:lnTo>
                  <a:lnTo>
                    <a:pt x="32" y="12"/>
                  </a:lnTo>
                  <a:lnTo>
                    <a:pt x="30" y="10"/>
                  </a:lnTo>
                  <a:lnTo>
                    <a:pt x="28" y="9"/>
                  </a:lnTo>
                  <a:lnTo>
                    <a:pt x="23" y="9"/>
                  </a:lnTo>
                  <a:lnTo>
                    <a:pt x="20" y="9"/>
                  </a:lnTo>
                  <a:lnTo>
                    <a:pt x="16" y="10"/>
                  </a:lnTo>
                  <a:lnTo>
                    <a:pt x="14" y="11"/>
                  </a:lnTo>
                  <a:lnTo>
                    <a:pt x="12" y="14"/>
                  </a:lnTo>
                  <a:lnTo>
                    <a:pt x="10" y="17"/>
                  </a:lnTo>
                  <a:lnTo>
                    <a:pt x="10" y="21"/>
                  </a:lnTo>
                  <a:lnTo>
                    <a:pt x="1" y="20"/>
                  </a:lnTo>
                  <a:lnTo>
                    <a:pt x="2" y="13"/>
                  </a:lnTo>
                  <a:lnTo>
                    <a:pt x="5" y="9"/>
                  </a:lnTo>
                  <a:lnTo>
                    <a:pt x="8" y="5"/>
                  </a:lnTo>
                  <a:lnTo>
                    <a:pt x="12" y="2"/>
                  </a:lnTo>
                  <a:lnTo>
                    <a:pt x="17"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90" name="Freeform 205">
              <a:extLst>
                <a:ext uri="{FF2B5EF4-FFF2-40B4-BE49-F238E27FC236}">
                  <a16:creationId xmlns:a16="http://schemas.microsoft.com/office/drawing/2014/main" id="{6C5485D1-948B-49A5-A66E-429BD35ABE03}"/>
                </a:ext>
              </a:extLst>
            </p:cNvPr>
            <p:cNvSpPr>
              <a:spLocks noEditPoints="1"/>
            </p:cNvSpPr>
            <p:nvPr/>
          </p:nvSpPr>
          <p:spPr bwMode="auto">
            <a:xfrm>
              <a:off x="4221163" y="4629150"/>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19" y="9"/>
                  </a:lnTo>
                  <a:lnTo>
                    <a:pt x="16" y="11"/>
                  </a:lnTo>
                  <a:lnTo>
                    <a:pt x="14" y="13"/>
                  </a:lnTo>
                  <a:lnTo>
                    <a:pt x="10" y="22"/>
                  </a:lnTo>
                  <a:lnTo>
                    <a:pt x="9" y="36"/>
                  </a:lnTo>
                  <a:lnTo>
                    <a:pt x="10" y="51"/>
                  </a:lnTo>
                  <a:lnTo>
                    <a:pt x="14" y="59"/>
                  </a:lnTo>
                  <a:lnTo>
                    <a:pt x="16" y="62"/>
                  </a:lnTo>
                  <a:lnTo>
                    <a:pt x="19" y="63"/>
                  </a:lnTo>
                  <a:lnTo>
                    <a:pt x="23" y="65"/>
                  </a:lnTo>
                  <a:lnTo>
                    <a:pt x="27" y="63"/>
                  </a:lnTo>
                  <a:lnTo>
                    <a:pt x="31" y="62"/>
                  </a:lnTo>
                  <a:lnTo>
                    <a:pt x="33" y="59"/>
                  </a:lnTo>
                  <a:lnTo>
                    <a:pt x="37" y="51"/>
                  </a:lnTo>
                  <a:lnTo>
                    <a:pt x="38" y="36"/>
                  </a:lnTo>
                  <a:lnTo>
                    <a:pt x="37" y="22"/>
                  </a:lnTo>
                  <a:lnTo>
                    <a:pt x="33" y="13"/>
                  </a:lnTo>
                  <a:lnTo>
                    <a:pt x="31" y="11"/>
                  </a:lnTo>
                  <a:lnTo>
                    <a:pt x="27" y="9"/>
                  </a:lnTo>
                  <a:lnTo>
                    <a:pt x="23" y="9"/>
                  </a:lnTo>
                  <a:close/>
                  <a:moveTo>
                    <a:pt x="23" y="0"/>
                  </a:moveTo>
                  <a:lnTo>
                    <a:pt x="29" y="1"/>
                  </a:lnTo>
                  <a:lnTo>
                    <a:pt x="34" y="2"/>
                  </a:lnTo>
                  <a:lnTo>
                    <a:pt x="38" y="5"/>
                  </a:lnTo>
                  <a:lnTo>
                    <a:pt x="41" y="9"/>
                  </a:lnTo>
                  <a:lnTo>
                    <a:pt x="43" y="13"/>
                  </a:lnTo>
                  <a:lnTo>
                    <a:pt x="46" y="19"/>
                  </a:lnTo>
                  <a:lnTo>
                    <a:pt x="46" y="25"/>
                  </a:lnTo>
                  <a:lnTo>
                    <a:pt x="47" y="29"/>
                  </a:lnTo>
                  <a:lnTo>
                    <a:pt x="47" y="36"/>
                  </a:lnTo>
                  <a:lnTo>
                    <a:pt x="46" y="47"/>
                  </a:lnTo>
                  <a:lnTo>
                    <a:pt x="45" y="57"/>
                  </a:lnTo>
                  <a:lnTo>
                    <a:pt x="42" y="62"/>
                  </a:lnTo>
                  <a:lnTo>
                    <a:pt x="40" y="66"/>
                  </a:lnTo>
                  <a:lnTo>
                    <a:pt x="37" y="69"/>
                  </a:lnTo>
                  <a:lnTo>
                    <a:pt x="33" y="71"/>
                  </a:lnTo>
                  <a:lnTo>
                    <a:pt x="29" y="73"/>
                  </a:lnTo>
                  <a:lnTo>
                    <a:pt x="23" y="73"/>
                  </a:lnTo>
                  <a:lnTo>
                    <a:pt x="18" y="73"/>
                  </a:lnTo>
                  <a:lnTo>
                    <a:pt x="14" y="71"/>
                  </a:lnTo>
                  <a:lnTo>
                    <a:pt x="10" y="69"/>
                  </a:lnTo>
                  <a:lnTo>
                    <a:pt x="7" y="66"/>
                  </a:lnTo>
                  <a:lnTo>
                    <a:pt x="1" y="54"/>
                  </a:lnTo>
                  <a:lnTo>
                    <a:pt x="0" y="36"/>
                  </a:lnTo>
                  <a:lnTo>
                    <a:pt x="0" y="25"/>
                  </a:lnTo>
                  <a:lnTo>
                    <a:pt x="2" y="16"/>
                  </a:lnTo>
                  <a:lnTo>
                    <a:pt x="5" y="11"/>
                  </a:lnTo>
                  <a:lnTo>
                    <a:pt x="7" y="6"/>
                  </a:lnTo>
                  <a:lnTo>
                    <a:pt x="10" y="4"/>
                  </a:lnTo>
                  <a:lnTo>
                    <a:pt x="14" y="2"/>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91" name="Line 207">
              <a:extLst>
                <a:ext uri="{FF2B5EF4-FFF2-40B4-BE49-F238E27FC236}">
                  <a16:creationId xmlns:a16="http://schemas.microsoft.com/office/drawing/2014/main" id="{4200B44B-5524-42DE-B9E4-C6B10FF40950}"/>
                </a:ext>
              </a:extLst>
            </p:cNvPr>
            <p:cNvSpPr>
              <a:spLocks noChangeShapeType="1"/>
            </p:cNvSpPr>
            <p:nvPr/>
          </p:nvSpPr>
          <p:spPr bwMode="auto">
            <a:xfrm>
              <a:off x="5195888" y="1481138"/>
              <a:ext cx="34925"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2" name="Line 208">
              <a:extLst>
                <a:ext uri="{FF2B5EF4-FFF2-40B4-BE49-F238E27FC236}">
                  <a16:creationId xmlns:a16="http://schemas.microsoft.com/office/drawing/2014/main" id="{629D72BD-8DAD-4DAC-8A4A-494DBB67EC08}"/>
                </a:ext>
              </a:extLst>
            </p:cNvPr>
            <p:cNvSpPr>
              <a:spLocks noChangeShapeType="1"/>
            </p:cNvSpPr>
            <p:nvPr/>
          </p:nvSpPr>
          <p:spPr bwMode="auto">
            <a:xfrm flipV="1">
              <a:off x="42497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3" name="Line 209">
              <a:extLst>
                <a:ext uri="{FF2B5EF4-FFF2-40B4-BE49-F238E27FC236}">
                  <a16:creationId xmlns:a16="http://schemas.microsoft.com/office/drawing/2014/main" id="{0234AAB7-1C5A-4657-BA9E-5D5E2220F80F}"/>
                </a:ext>
              </a:extLst>
            </p:cNvPr>
            <p:cNvSpPr>
              <a:spLocks noChangeShapeType="1"/>
            </p:cNvSpPr>
            <p:nvPr/>
          </p:nvSpPr>
          <p:spPr bwMode="auto">
            <a:xfrm>
              <a:off x="5213350" y="1533526"/>
              <a:ext cx="0" cy="71438"/>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4" name="Line 210">
              <a:extLst>
                <a:ext uri="{FF2B5EF4-FFF2-40B4-BE49-F238E27FC236}">
                  <a16:creationId xmlns:a16="http://schemas.microsoft.com/office/drawing/2014/main" id="{DA03E696-D295-4DAA-B55D-9D18DC2116AA}"/>
                </a:ext>
              </a:extLst>
            </p:cNvPr>
            <p:cNvSpPr>
              <a:spLocks noChangeShapeType="1"/>
            </p:cNvSpPr>
            <p:nvPr/>
          </p:nvSpPr>
          <p:spPr bwMode="auto">
            <a:xfrm flipV="1">
              <a:off x="42894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5" name="Line 211">
              <a:extLst>
                <a:ext uri="{FF2B5EF4-FFF2-40B4-BE49-F238E27FC236}">
                  <a16:creationId xmlns:a16="http://schemas.microsoft.com/office/drawing/2014/main" id="{ADF34A6E-F4F2-4FAD-921E-CD413C620E82}"/>
                </a:ext>
              </a:extLst>
            </p:cNvPr>
            <p:cNvSpPr>
              <a:spLocks noChangeShapeType="1"/>
            </p:cNvSpPr>
            <p:nvPr/>
          </p:nvSpPr>
          <p:spPr bwMode="auto">
            <a:xfrm flipV="1">
              <a:off x="433228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6" name="Line 212">
              <a:extLst>
                <a:ext uri="{FF2B5EF4-FFF2-40B4-BE49-F238E27FC236}">
                  <a16:creationId xmlns:a16="http://schemas.microsoft.com/office/drawing/2014/main" id="{5C60585E-9041-4DC4-AFE8-CBD910A2C18E}"/>
                </a:ext>
              </a:extLst>
            </p:cNvPr>
            <p:cNvSpPr>
              <a:spLocks noChangeShapeType="1"/>
            </p:cNvSpPr>
            <p:nvPr/>
          </p:nvSpPr>
          <p:spPr bwMode="auto">
            <a:xfrm>
              <a:off x="5195888" y="1603376"/>
              <a:ext cx="34925"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7" name="Line 213">
              <a:extLst>
                <a:ext uri="{FF2B5EF4-FFF2-40B4-BE49-F238E27FC236}">
                  <a16:creationId xmlns:a16="http://schemas.microsoft.com/office/drawing/2014/main" id="{F5721B36-0387-414D-839F-F6C35E05FECD}"/>
                </a:ext>
              </a:extLst>
            </p:cNvPr>
            <p:cNvSpPr>
              <a:spLocks noChangeShapeType="1"/>
            </p:cNvSpPr>
            <p:nvPr/>
          </p:nvSpPr>
          <p:spPr bwMode="auto">
            <a:xfrm flipV="1">
              <a:off x="43783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8" name="Line 214">
              <a:extLst>
                <a:ext uri="{FF2B5EF4-FFF2-40B4-BE49-F238E27FC236}">
                  <a16:creationId xmlns:a16="http://schemas.microsoft.com/office/drawing/2014/main" id="{ED9C1943-E61A-445D-9009-F6A3B75295D3}"/>
                </a:ext>
              </a:extLst>
            </p:cNvPr>
            <p:cNvSpPr>
              <a:spLocks noChangeShapeType="1"/>
            </p:cNvSpPr>
            <p:nvPr/>
          </p:nvSpPr>
          <p:spPr bwMode="auto">
            <a:xfrm>
              <a:off x="4567238" y="1522413"/>
              <a:ext cx="0" cy="98425"/>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99" name="Line 215">
              <a:extLst>
                <a:ext uri="{FF2B5EF4-FFF2-40B4-BE49-F238E27FC236}">
                  <a16:creationId xmlns:a16="http://schemas.microsoft.com/office/drawing/2014/main" id="{2B10757A-8C28-4B98-B486-1E197F1C094A}"/>
                </a:ext>
              </a:extLst>
            </p:cNvPr>
            <p:cNvSpPr>
              <a:spLocks noChangeShapeType="1"/>
            </p:cNvSpPr>
            <p:nvPr/>
          </p:nvSpPr>
          <p:spPr bwMode="auto">
            <a:xfrm flipV="1">
              <a:off x="442595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0" name="Line 216">
              <a:extLst>
                <a:ext uri="{FF2B5EF4-FFF2-40B4-BE49-F238E27FC236}">
                  <a16:creationId xmlns:a16="http://schemas.microsoft.com/office/drawing/2014/main" id="{DC95D0DC-FA81-465B-9084-2CED290C663C}"/>
                </a:ext>
              </a:extLst>
            </p:cNvPr>
            <p:cNvSpPr>
              <a:spLocks noChangeShapeType="1"/>
            </p:cNvSpPr>
            <p:nvPr/>
          </p:nvSpPr>
          <p:spPr bwMode="auto">
            <a:xfrm flipV="1">
              <a:off x="44783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1" name="Line 217">
              <a:extLst>
                <a:ext uri="{FF2B5EF4-FFF2-40B4-BE49-F238E27FC236}">
                  <a16:creationId xmlns:a16="http://schemas.microsoft.com/office/drawing/2014/main" id="{B30D12C0-972F-4401-AE54-5AF790E1BD31}"/>
                </a:ext>
              </a:extLst>
            </p:cNvPr>
            <p:cNvSpPr>
              <a:spLocks noChangeShapeType="1"/>
            </p:cNvSpPr>
            <p:nvPr/>
          </p:nvSpPr>
          <p:spPr bwMode="auto">
            <a:xfrm>
              <a:off x="4549775" y="1522413"/>
              <a:ext cx="34925"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2" name="Line 218">
              <a:extLst>
                <a:ext uri="{FF2B5EF4-FFF2-40B4-BE49-F238E27FC236}">
                  <a16:creationId xmlns:a16="http://schemas.microsoft.com/office/drawing/2014/main" id="{B499B0D0-774E-46EF-A3A3-0D59A71CC310}"/>
                </a:ext>
              </a:extLst>
            </p:cNvPr>
            <p:cNvSpPr>
              <a:spLocks noChangeShapeType="1"/>
            </p:cNvSpPr>
            <p:nvPr/>
          </p:nvSpPr>
          <p:spPr bwMode="auto">
            <a:xfrm flipV="1">
              <a:off x="45307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3" name="Line 219">
              <a:extLst>
                <a:ext uri="{FF2B5EF4-FFF2-40B4-BE49-F238E27FC236}">
                  <a16:creationId xmlns:a16="http://schemas.microsoft.com/office/drawing/2014/main" id="{AC3F7837-91C0-4C68-AD6F-F57F2EBC0130}"/>
                </a:ext>
              </a:extLst>
            </p:cNvPr>
            <p:cNvSpPr>
              <a:spLocks noChangeShapeType="1"/>
            </p:cNvSpPr>
            <p:nvPr/>
          </p:nvSpPr>
          <p:spPr bwMode="auto">
            <a:xfrm>
              <a:off x="4567238" y="1620838"/>
              <a:ext cx="0" cy="15240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 name="Line 220">
              <a:extLst>
                <a:ext uri="{FF2B5EF4-FFF2-40B4-BE49-F238E27FC236}">
                  <a16:creationId xmlns:a16="http://schemas.microsoft.com/office/drawing/2014/main" id="{962883B8-6C7D-47C2-9BDA-4BBEA7C9AAE1}"/>
                </a:ext>
              </a:extLst>
            </p:cNvPr>
            <p:cNvSpPr>
              <a:spLocks noChangeShapeType="1"/>
            </p:cNvSpPr>
            <p:nvPr/>
          </p:nvSpPr>
          <p:spPr bwMode="auto">
            <a:xfrm flipV="1">
              <a:off x="45926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 name="Line 221">
              <a:extLst>
                <a:ext uri="{FF2B5EF4-FFF2-40B4-BE49-F238E27FC236}">
                  <a16:creationId xmlns:a16="http://schemas.microsoft.com/office/drawing/2014/main" id="{0F17881C-39CF-46E1-8BC1-88FFF597C2BD}"/>
                </a:ext>
              </a:extLst>
            </p:cNvPr>
            <p:cNvSpPr>
              <a:spLocks noChangeShapeType="1"/>
            </p:cNvSpPr>
            <p:nvPr/>
          </p:nvSpPr>
          <p:spPr bwMode="auto">
            <a:xfrm flipV="1">
              <a:off x="465613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6" name="Line 222">
              <a:extLst>
                <a:ext uri="{FF2B5EF4-FFF2-40B4-BE49-F238E27FC236}">
                  <a16:creationId xmlns:a16="http://schemas.microsoft.com/office/drawing/2014/main" id="{C90B9012-1F3D-4B33-A9CF-C174AC77DB1C}"/>
                </a:ext>
              </a:extLst>
            </p:cNvPr>
            <p:cNvSpPr>
              <a:spLocks noChangeShapeType="1"/>
            </p:cNvSpPr>
            <p:nvPr/>
          </p:nvSpPr>
          <p:spPr bwMode="auto">
            <a:xfrm>
              <a:off x="4549775" y="1773238"/>
              <a:ext cx="34925"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7" name="Line 223">
              <a:extLst>
                <a:ext uri="{FF2B5EF4-FFF2-40B4-BE49-F238E27FC236}">
                  <a16:creationId xmlns:a16="http://schemas.microsoft.com/office/drawing/2014/main" id="{A71726F0-632C-42FA-82CD-7B776D8B6AEA}"/>
                </a:ext>
              </a:extLst>
            </p:cNvPr>
            <p:cNvSpPr>
              <a:spLocks noChangeShapeType="1"/>
            </p:cNvSpPr>
            <p:nvPr/>
          </p:nvSpPr>
          <p:spPr bwMode="auto">
            <a:xfrm flipV="1">
              <a:off x="4724400"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8" name="Line 224">
              <a:extLst>
                <a:ext uri="{FF2B5EF4-FFF2-40B4-BE49-F238E27FC236}">
                  <a16:creationId xmlns:a16="http://schemas.microsoft.com/office/drawing/2014/main" id="{631E437D-86F0-4E9C-8A80-75D96C2DE933}"/>
                </a:ext>
              </a:extLst>
            </p:cNvPr>
            <p:cNvSpPr>
              <a:spLocks noChangeShapeType="1"/>
            </p:cNvSpPr>
            <p:nvPr/>
          </p:nvSpPr>
          <p:spPr bwMode="auto">
            <a:xfrm>
              <a:off x="4186238" y="1657351"/>
              <a:ext cx="0" cy="66675"/>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9" name="Freeform 225">
              <a:extLst>
                <a:ext uri="{FF2B5EF4-FFF2-40B4-BE49-F238E27FC236}">
                  <a16:creationId xmlns:a16="http://schemas.microsoft.com/office/drawing/2014/main" id="{1EE6D44A-AE1C-45A9-BCA4-564EC62E41CB}"/>
                </a:ext>
              </a:extLst>
            </p:cNvPr>
            <p:cNvSpPr>
              <a:spLocks/>
            </p:cNvSpPr>
            <p:nvPr/>
          </p:nvSpPr>
          <p:spPr bwMode="auto">
            <a:xfrm>
              <a:off x="4656138" y="4629151"/>
              <a:ext cx="41275" cy="112713"/>
            </a:xfrm>
            <a:custGeom>
              <a:avLst/>
              <a:gdLst>
                <a:gd name="T0" fmla="*/ 2147483647 w 26"/>
                <a:gd name="T1" fmla="*/ 0 h 71"/>
                <a:gd name="T2" fmla="*/ 2147483647 w 26"/>
                <a:gd name="T3" fmla="*/ 0 h 71"/>
                <a:gd name="T4" fmla="*/ 2147483647 w 26"/>
                <a:gd name="T5" fmla="*/ 2147483647 h 71"/>
                <a:gd name="T6" fmla="*/ 2147483647 w 26"/>
                <a:gd name="T7" fmla="*/ 2147483647 h 71"/>
                <a:gd name="T8" fmla="*/ 2147483647 w 26"/>
                <a:gd name="T9" fmla="*/ 2147483647 h 71"/>
                <a:gd name="T10" fmla="*/ 2147483647 w 26"/>
                <a:gd name="T11" fmla="*/ 2147483647 h 71"/>
                <a:gd name="T12" fmla="*/ 2147483647 w 26"/>
                <a:gd name="T13" fmla="*/ 2147483647 h 71"/>
                <a:gd name="T14" fmla="*/ 2147483647 w 26"/>
                <a:gd name="T15" fmla="*/ 2147483647 h 71"/>
                <a:gd name="T16" fmla="*/ 0 w 26"/>
                <a:gd name="T17" fmla="*/ 2147483647 h 71"/>
                <a:gd name="T18" fmla="*/ 0 w 26"/>
                <a:gd name="T19" fmla="*/ 2147483647 h 71"/>
                <a:gd name="T20" fmla="*/ 2147483647 w 26"/>
                <a:gd name="T21" fmla="*/ 2147483647 h 71"/>
                <a:gd name="T22" fmla="*/ 2147483647 w 26"/>
                <a:gd name="T23" fmla="*/ 2147483647 h 71"/>
                <a:gd name="T24" fmla="*/ 2147483647 w 26"/>
                <a:gd name="T25" fmla="*/ 2147483647 h 71"/>
                <a:gd name="T26" fmla="*/ 2147483647 w 26"/>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1">
                  <a:moveTo>
                    <a:pt x="20" y="0"/>
                  </a:moveTo>
                  <a:lnTo>
                    <a:pt x="26" y="0"/>
                  </a:lnTo>
                  <a:lnTo>
                    <a:pt x="26" y="71"/>
                  </a:lnTo>
                  <a:lnTo>
                    <a:pt x="17" y="71"/>
                  </a:lnTo>
                  <a:lnTo>
                    <a:pt x="17" y="16"/>
                  </a:lnTo>
                  <a:lnTo>
                    <a:pt x="14" y="19"/>
                  </a:lnTo>
                  <a:lnTo>
                    <a:pt x="9" y="21"/>
                  </a:lnTo>
                  <a:lnTo>
                    <a:pt x="4" y="25"/>
                  </a:lnTo>
                  <a:lnTo>
                    <a:pt x="0" y="26"/>
                  </a:lnTo>
                  <a:lnTo>
                    <a:pt x="0" y="18"/>
                  </a:lnTo>
                  <a:lnTo>
                    <a:pt x="7" y="14"/>
                  </a:lnTo>
                  <a:lnTo>
                    <a:pt x="12" y="10"/>
                  </a:lnTo>
                  <a:lnTo>
                    <a:pt x="17" y="4"/>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10" name="Freeform 226">
              <a:extLst>
                <a:ext uri="{FF2B5EF4-FFF2-40B4-BE49-F238E27FC236}">
                  <a16:creationId xmlns:a16="http://schemas.microsoft.com/office/drawing/2014/main" id="{869A1010-6F5B-40A8-84E3-104259CBDA07}"/>
                </a:ext>
              </a:extLst>
            </p:cNvPr>
            <p:cNvSpPr>
              <a:spLocks noEditPoints="1"/>
            </p:cNvSpPr>
            <p:nvPr/>
          </p:nvSpPr>
          <p:spPr bwMode="auto">
            <a:xfrm>
              <a:off x="4733925" y="4629151"/>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4" y="9"/>
                  </a:moveTo>
                  <a:lnTo>
                    <a:pt x="19" y="9"/>
                  </a:lnTo>
                  <a:lnTo>
                    <a:pt x="17" y="11"/>
                  </a:lnTo>
                  <a:lnTo>
                    <a:pt x="14" y="13"/>
                  </a:lnTo>
                  <a:lnTo>
                    <a:pt x="10" y="22"/>
                  </a:lnTo>
                  <a:lnTo>
                    <a:pt x="9" y="36"/>
                  </a:lnTo>
                  <a:lnTo>
                    <a:pt x="10" y="51"/>
                  </a:lnTo>
                  <a:lnTo>
                    <a:pt x="14" y="59"/>
                  </a:lnTo>
                  <a:lnTo>
                    <a:pt x="17" y="62"/>
                  </a:lnTo>
                  <a:lnTo>
                    <a:pt x="19" y="63"/>
                  </a:lnTo>
                  <a:lnTo>
                    <a:pt x="24" y="65"/>
                  </a:lnTo>
                  <a:lnTo>
                    <a:pt x="27" y="63"/>
                  </a:lnTo>
                  <a:lnTo>
                    <a:pt x="31" y="62"/>
                  </a:lnTo>
                  <a:lnTo>
                    <a:pt x="33" y="59"/>
                  </a:lnTo>
                  <a:lnTo>
                    <a:pt x="36" y="51"/>
                  </a:lnTo>
                  <a:lnTo>
                    <a:pt x="38" y="36"/>
                  </a:lnTo>
                  <a:lnTo>
                    <a:pt x="36" y="22"/>
                  </a:lnTo>
                  <a:lnTo>
                    <a:pt x="34" y="13"/>
                  </a:lnTo>
                  <a:lnTo>
                    <a:pt x="31" y="11"/>
                  </a:lnTo>
                  <a:lnTo>
                    <a:pt x="27" y="9"/>
                  </a:lnTo>
                  <a:lnTo>
                    <a:pt x="24" y="9"/>
                  </a:lnTo>
                  <a:close/>
                  <a:moveTo>
                    <a:pt x="24" y="0"/>
                  </a:moveTo>
                  <a:lnTo>
                    <a:pt x="30" y="1"/>
                  </a:lnTo>
                  <a:lnTo>
                    <a:pt x="34" y="2"/>
                  </a:lnTo>
                  <a:lnTo>
                    <a:pt x="38" y="5"/>
                  </a:lnTo>
                  <a:lnTo>
                    <a:pt x="41" y="9"/>
                  </a:lnTo>
                  <a:lnTo>
                    <a:pt x="43" y="13"/>
                  </a:lnTo>
                  <a:lnTo>
                    <a:pt x="46" y="19"/>
                  </a:lnTo>
                  <a:lnTo>
                    <a:pt x="47" y="25"/>
                  </a:lnTo>
                  <a:lnTo>
                    <a:pt x="47" y="29"/>
                  </a:lnTo>
                  <a:lnTo>
                    <a:pt x="47" y="36"/>
                  </a:lnTo>
                  <a:lnTo>
                    <a:pt x="47" y="47"/>
                  </a:lnTo>
                  <a:lnTo>
                    <a:pt x="44" y="57"/>
                  </a:lnTo>
                  <a:lnTo>
                    <a:pt x="42" y="62"/>
                  </a:lnTo>
                  <a:lnTo>
                    <a:pt x="40" y="66"/>
                  </a:lnTo>
                  <a:lnTo>
                    <a:pt x="36" y="69"/>
                  </a:lnTo>
                  <a:lnTo>
                    <a:pt x="33" y="71"/>
                  </a:lnTo>
                  <a:lnTo>
                    <a:pt x="28" y="73"/>
                  </a:lnTo>
                  <a:lnTo>
                    <a:pt x="24" y="73"/>
                  </a:lnTo>
                  <a:lnTo>
                    <a:pt x="18" y="73"/>
                  </a:lnTo>
                  <a:lnTo>
                    <a:pt x="15" y="71"/>
                  </a:lnTo>
                  <a:lnTo>
                    <a:pt x="10" y="69"/>
                  </a:lnTo>
                  <a:lnTo>
                    <a:pt x="7" y="66"/>
                  </a:lnTo>
                  <a:lnTo>
                    <a:pt x="2" y="54"/>
                  </a:lnTo>
                  <a:lnTo>
                    <a:pt x="0" y="36"/>
                  </a:lnTo>
                  <a:lnTo>
                    <a:pt x="1" y="25"/>
                  </a:lnTo>
                  <a:lnTo>
                    <a:pt x="2" y="16"/>
                  </a:lnTo>
                  <a:lnTo>
                    <a:pt x="5" y="11"/>
                  </a:lnTo>
                  <a:lnTo>
                    <a:pt x="8" y="6"/>
                  </a:lnTo>
                  <a:lnTo>
                    <a:pt x="10" y="4"/>
                  </a:lnTo>
                  <a:lnTo>
                    <a:pt x="15" y="2"/>
                  </a:lnTo>
                  <a:lnTo>
                    <a:pt x="18"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11" name="Line 227">
              <a:extLst>
                <a:ext uri="{FF2B5EF4-FFF2-40B4-BE49-F238E27FC236}">
                  <a16:creationId xmlns:a16="http://schemas.microsoft.com/office/drawing/2014/main" id="{1FDC94E5-8996-4FDA-AFB6-8DF3C88AFB32}"/>
                </a:ext>
              </a:extLst>
            </p:cNvPr>
            <p:cNvSpPr>
              <a:spLocks noChangeShapeType="1"/>
            </p:cNvSpPr>
            <p:nvPr/>
          </p:nvSpPr>
          <p:spPr bwMode="auto">
            <a:xfrm>
              <a:off x="4170363" y="1657351"/>
              <a:ext cx="36513"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2" name="Line 228">
              <a:extLst>
                <a:ext uri="{FF2B5EF4-FFF2-40B4-BE49-F238E27FC236}">
                  <a16:creationId xmlns:a16="http://schemas.microsoft.com/office/drawing/2014/main" id="{D4BDCE6F-61A7-4266-B98A-8D823401F898}"/>
                </a:ext>
              </a:extLst>
            </p:cNvPr>
            <p:cNvSpPr>
              <a:spLocks noChangeShapeType="1"/>
            </p:cNvSpPr>
            <p:nvPr/>
          </p:nvSpPr>
          <p:spPr bwMode="auto">
            <a:xfrm>
              <a:off x="4186238" y="1724026"/>
              <a:ext cx="0" cy="8890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3" name="Line 229">
              <a:extLst>
                <a:ext uri="{FF2B5EF4-FFF2-40B4-BE49-F238E27FC236}">
                  <a16:creationId xmlns:a16="http://schemas.microsoft.com/office/drawing/2014/main" id="{D9932B02-EBE8-4FDF-B77D-4EB2A49D39EC}"/>
                </a:ext>
              </a:extLst>
            </p:cNvPr>
            <p:cNvSpPr>
              <a:spLocks noChangeShapeType="1"/>
            </p:cNvSpPr>
            <p:nvPr/>
          </p:nvSpPr>
          <p:spPr bwMode="auto">
            <a:xfrm flipV="1">
              <a:off x="4802188"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4" name="Line 230">
              <a:extLst>
                <a:ext uri="{FF2B5EF4-FFF2-40B4-BE49-F238E27FC236}">
                  <a16:creationId xmlns:a16="http://schemas.microsoft.com/office/drawing/2014/main" id="{4D59E0EB-2989-4B11-92FC-E626D2121987}"/>
                </a:ext>
              </a:extLst>
            </p:cNvPr>
            <p:cNvSpPr>
              <a:spLocks noChangeShapeType="1"/>
            </p:cNvSpPr>
            <p:nvPr/>
          </p:nvSpPr>
          <p:spPr bwMode="auto">
            <a:xfrm flipV="1">
              <a:off x="488950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 name="Line 231">
              <a:extLst>
                <a:ext uri="{FF2B5EF4-FFF2-40B4-BE49-F238E27FC236}">
                  <a16:creationId xmlns:a16="http://schemas.microsoft.com/office/drawing/2014/main" id="{D17D66DE-3241-4226-ABD6-71DC08D55190}"/>
                </a:ext>
              </a:extLst>
            </p:cNvPr>
            <p:cNvSpPr>
              <a:spLocks noChangeShapeType="1"/>
            </p:cNvSpPr>
            <p:nvPr/>
          </p:nvSpPr>
          <p:spPr bwMode="auto">
            <a:xfrm>
              <a:off x="4170363" y="1812926"/>
              <a:ext cx="36513" cy="0"/>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6" name="Line 232">
              <a:extLst>
                <a:ext uri="{FF2B5EF4-FFF2-40B4-BE49-F238E27FC236}">
                  <a16:creationId xmlns:a16="http://schemas.microsoft.com/office/drawing/2014/main" id="{44ACB3A8-2F77-4A04-9C01-81A834657542}"/>
                </a:ext>
              </a:extLst>
            </p:cNvPr>
            <p:cNvSpPr>
              <a:spLocks noChangeShapeType="1"/>
            </p:cNvSpPr>
            <p:nvPr/>
          </p:nvSpPr>
          <p:spPr bwMode="auto">
            <a:xfrm flipV="1">
              <a:off x="498792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7" name="Freeform 233">
              <a:extLst>
                <a:ext uri="{FF2B5EF4-FFF2-40B4-BE49-F238E27FC236}">
                  <a16:creationId xmlns:a16="http://schemas.microsoft.com/office/drawing/2014/main" id="{910A5E95-7598-4E9C-9117-83A20DEE39F5}"/>
                </a:ext>
              </a:extLst>
            </p:cNvPr>
            <p:cNvSpPr>
              <a:spLocks/>
            </p:cNvSpPr>
            <p:nvPr/>
          </p:nvSpPr>
          <p:spPr bwMode="auto">
            <a:xfrm>
              <a:off x="3157538" y="2746376"/>
              <a:ext cx="19050" cy="19050"/>
            </a:xfrm>
            <a:custGeom>
              <a:avLst/>
              <a:gdLst>
                <a:gd name="T0" fmla="*/ 2147483647 w 12"/>
                <a:gd name="T1" fmla="*/ 0 h 12"/>
                <a:gd name="T2" fmla="*/ 2147483647 w 12"/>
                <a:gd name="T3" fmla="*/ 0 h 12"/>
                <a:gd name="T4" fmla="*/ 2147483647 w 12"/>
                <a:gd name="T5" fmla="*/ 2147483647 h 12"/>
                <a:gd name="T6" fmla="*/ 2147483647 w 12"/>
                <a:gd name="T7" fmla="*/ 2147483647 h 12"/>
                <a:gd name="T8" fmla="*/ 0 w 12"/>
                <a:gd name="T9" fmla="*/ 2147483647 h 12"/>
                <a:gd name="T10" fmla="*/ 0 w 12"/>
                <a:gd name="T11" fmla="*/ 2147483647 h 12"/>
                <a:gd name="T12" fmla="*/ 2147483647 w 12"/>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5" y="0"/>
                  </a:moveTo>
                  <a:lnTo>
                    <a:pt x="12" y="0"/>
                  </a:lnTo>
                  <a:lnTo>
                    <a:pt x="12" y="8"/>
                  </a:lnTo>
                  <a:lnTo>
                    <a:pt x="7" y="12"/>
                  </a:lnTo>
                  <a:lnTo>
                    <a:pt x="0" y="12"/>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18" name="Line 234">
              <a:extLst>
                <a:ext uri="{FF2B5EF4-FFF2-40B4-BE49-F238E27FC236}">
                  <a16:creationId xmlns:a16="http://schemas.microsoft.com/office/drawing/2014/main" id="{1F27A93D-81FD-4646-A008-E80D5B74E82D}"/>
                </a:ext>
              </a:extLst>
            </p:cNvPr>
            <p:cNvSpPr>
              <a:spLocks noChangeShapeType="1"/>
            </p:cNvSpPr>
            <p:nvPr/>
          </p:nvSpPr>
          <p:spPr bwMode="auto">
            <a:xfrm flipV="1">
              <a:off x="509905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9" name="Line 235">
              <a:extLst>
                <a:ext uri="{FF2B5EF4-FFF2-40B4-BE49-F238E27FC236}">
                  <a16:creationId xmlns:a16="http://schemas.microsoft.com/office/drawing/2014/main" id="{9EDE792E-4D6D-47A6-B947-FBEB7B41E3AD}"/>
                </a:ext>
              </a:extLst>
            </p:cNvPr>
            <p:cNvSpPr>
              <a:spLocks noChangeShapeType="1"/>
            </p:cNvSpPr>
            <p:nvPr/>
          </p:nvSpPr>
          <p:spPr bwMode="auto">
            <a:xfrm flipV="1">
              <a:off x="5235575"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20" name="Freeform 236">
              <a:extLst>
                <a:ext uri="{FF2B5EF4-FFF2-40B4-BE49-F238E27FC236}">
                  <a16:creationId xmlns:a16="http://schemas.microsoft.com/office/drawing/2014/main" id="{B7A74DFF-2A24-44B6-8F4E-3D9E2776C463}"/>
                </a:ext>
              </a:extLst>
            </p:cNvPr>
            <p:cNvSpPr>
              <a:spLocks/>
            </p:cNvSpPr>
            <p:nvPr/>
          </p:nvSpPr>
          <p:spPr bwMode="auto">
            <a:xfrm>
              <a:off x="3189288" y="2727326"/>
              <a:ext cx="20638" cy="17463"/>
            </a:xfrm>
            <a:custGeom>
              <a:avLst/>
              <a:gdLst>
                <a:gd name="T0" fmla="*/ 2147483647 w 13"/>
                <a:gd name="T1" fmla="*/ 0 h 11"/>
                <a:gd name="T2" fmla="*/ 2147483647 w 13"/>
                <a:gd name="T3" fmla="*/ 0 h 11"/>
                <a:gd name="T4" fmla="*/ 2147483647 w 13"/>
                <a:gd name="T5" fmla="*/ 2147483647 h 11"/>
                <a:gd name="T6" fmla="*/ 2147483647 w 13"/>
                <a:gd name="T7" fmla="*/ 2147483647 h 11"/>
                <a:gd name="T8" fmla="*/ 0 w 13"/>
                <a:gd name="T9" fmla="*/ 2147483647 h 11"/>
                <a:gd name="T10" fmla="*/ 0 w 13"/>
                <a:gd name="T11" fmla="*/ 2147483647 h 11"/>
                <a:gd name="T12" fmla="*/ 2147483647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5" y="0"/>
                  </a:moveTo>
                  <a:lnTo>
                    <a:pt x="13" y="0"/>
                  </a:lnTo>
                  <a:lnTo>
                    <a:pt x="13" y="7"/>
                  </a:lnTo>
                  <a:lnTo>
                    <a:pt x="8" y="11"/>
                  </a:lnTo>
                  <a:lnTo>
                    <a:pt x="0" y="11"/>
                  </a:lnTo>
                  <a:lnTo>
                    <a:pt x="0" y="4"/>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21" name="Freeform 237">
              <a:extLst>
                <a:ext uri="{FF2B5EF4-FFF2-40B4-BE49-F238E27FC236}">
                  <a16:creationId xmlns:a16="http://schemas.microsoft.com/office/drawing/2014/main" id="{58697547-7A44-47D4-AFB5-A1475C4CEE47}"/>
                </a:ext>
              </a:extLst>
            </p:cNvPr>
            <p:cNvSpPr>
              <a:spLocks/>
            </p:cNvSpPr>
            <p:nvPr/>
          </p:nvSpPr>
          <p:spPr bwMode="auto">
            <a:xfrm>
              <a:off x="3225800" y="2706688"/>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4" y="0"/>
                  </a:moveTo>
                  <a:lnTo>
                    <a:pt x="12" y="0"/>
                  </a:lnTo>
                  <a:lnTo>
                    <a:pt x="12" y="8"/>
                  </a:lnTo>
                  <a:lnTo>
                    <a:pt x="6" y="11"/>
                  </a:lnTo>
                  <a:lnTo>
                    <a:pt x="0" y="11"/>
                  </a:lnTo>
                  <a:lnTo>
                    <a:pt x="0" y="3"/>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22" name="Freeform 238">
              <a:extLst>
                <a:ext uri="{FF2B5EF4-FFF2-40B4-BE49-F238E27FC236}">
                  <a16:creationId xmlns:a16="http://schemas.microsoft.com/office/drawing/2014/main" id="{128C27DC-10DA-458C-8DE7-A73FB1A6DD34}"/>
                </a:ext>
              </a:extLst>
            </p:cNvPr>
            <p:cNvSpPr>
              <a:spLocks/>
            </p:cNvSpPr>
            <p:nvPr/>
          </p:nvSpPr>
          <p:spPr bwMode="auto">
            <a:xfrm>
              <a:off x="5199063" y="4630738"/>
              <a:ext cx="74613" cy="114300"/>
            </a:xfrm>
            <a:custGeom>
              <a:avLst/>
              <a:gdLst>
                <a:gd name="T0" fmla="*/ 2147483647 w 47"/>
                <a:gd name="T1" fmla="*/ 0 h 72"/>
                <a:gd name="T2" fmla="*/ 2147483647 w 47"/>
                <a:gd name="T3" fmla="*/ 0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2147483647 h 72"/>
                <a:gd name="T44" fmla="*/ 2147483647 w 47"/>
                <a:gd name="T45" fmla="*/ 2147483647 h 72"/>
                <a:gd name="T46" fmla="*/ 2147483647 w 47"/>
                <a:gd name="T47" fmla="*/ 2147483647 h 72"/>
                <a:gd name="T48" fmla="*/ 0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2147483647 w 47"/>
                <a:gd name="T89" fmla="*/ 2147483647 h 72"/>
                <a:gd name="T90" fmla="*/ 2147483647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0 h 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 h="72">
                  <a:moveTo>
                    <a:pt x="8" y="0"/>
                  </a:moveTo>
                  <a:lnTo>
                    <a:pt x="42" y="0"/>
                  </a:lnTo>
                  <a:lnTo>
                    <a:pt x="42" y="9"/>
                  </a:lnTo>
                  <a:lnTo>
                    <a:pt x="16" y="9"/>
                  </a:lnTo>
                  <a:lnTo>
                    <a:pt x="13" y="27"/>
                  </a:lnTo>
                  <a:lnTo>
                    <a:pt x="17" y="25"/>
                  </a:lnTo>
                  <a:lnTo>
                    <a:pt x="21" y="24"/>
                  </a:lnTo>
                  <a:lnTo>
                    <a:pt x="25" y="23"/>
                  </a:lnTo>
                  <a:lnTo>
                    <a:pt x="31" y="24"/>
                  </a:lnTo>
                  <a:lnTo>
                    <a:pt x="37" y="26"/>
                  </a:lnTo>
                  <a:lnTo>
                    <a:pt x="41" y="29"/>
                  </a:lnTo>
                  <a:lnTo>
                    <a:pt x="45" y="34"/>
                  </a:lnTo>
                  <a:lnTo>
                    <a:pt x="46" y="40"/>
                  </a:lnTo>
                  <a:lnTo>
                    <a:pt x="47" y="46"/>
                  </a:lnTo>
                  <a:lnTo>
                    <a:pt x="47" y="52"/>
                  </a:lnTo>
                  <a:lnTo>
                    <a:pt x="45" y="58"/>
                  </a:lnTo>
                  <a:lnTo>
                    <a:pt x="41" y="64"/>
                  </a:lnTo>
                  <a:lnTo>
                    <a:pt x="33" y="69"/>
                  </a:lnTo>
                  <a:lnTo>
                    <a:pt x="23" y="72"/>
                  </a:lnTo>
                  <a:lnTo>
                    <a:pt x="17" y="72"/>
                  </a:lnTo>
                  <a:lnTo>
                    <a:pt x="12" y="69"/>
                  </a:lnTo>
                  <a:lnTo>
                    <a:pt x="7" y="66"/>
                  </a:lnTo>
                  <a:lnTo>
                    <a:pt x="4" y="62"/>
                  </a:lnTo>
                  <a:lnTo>
                    <a:pt x="1" y="58"/>
                  </a:lnTo>
                  <a:lnTo>
                    <a:pt x="0" y="52"/>
                  </a:lnTo>
                  <a:lnTo>
                    <a:pt x="9" y="51"/>
                  </a:lnTo>
                  <a:lnTo>
                    <a:pt x="10" y="54"/>
                  </a:lnTo>
                  <a:lnTo>
                    <a:pt x="12" y="58"/>
                  </a:lnTo>
                  <a:lnTo>
                    <a:pt x="14" y="60"/>
                  </a:lnTo>
                  <a:lnTo>
                    <a:pt x="16" y="62"/>
                  </a:lnTo>
                  <a:lnTo>
                    <a:pt x="20" y="64"/>
                  </a:lnTo>
                  <a:lnTo>
                    <a:pt x="23" y="64"/>
                  </a:lnTo>
                  <a:lnTo>
                    <a:pt x="28" y="62"/>
                  </a:lnTo>
                  <a:lnTo>
                    <a:pt x="31" y="61"/>
                  </a:lnTo>
                  <a:lnTo>
                    <a:pt x="33" y="59"/>
                  </a:lnTo>
                  <a:lnTo>
                    <a:pt x="36" y="56"/>
                  </a:lnTo>
                  <a:lnTo>
                    <a:pt x="37" y="51"/>
                  </a:lnTo>
                  <a:lnTo>
                    <a:pt x="38" y="46"/>
                  </a:lnTo>
                  <a:lnTo>
                    <a:pt x="38" y="42"/>
                  </a:lnTo>
                  <a:lnTo>
                    <a:pt x="36" y="39"/>
                  </a:lnTo>
                  <a:lnTo>
                    <a:pt x="34" y="35"/>
                  </a:lnTo>
                  <a:lnTo>
                    <a:pt x="31" y="33"/>
                  </a:lnTo>
                  <a:lnTo>
                    <a:pt x="28" y="32"/>
                  </a:lnTo>
                  <a:lnTo>
                    <a:pt x="23" y="32"/>
                  </a:lnTo>
                  <a:lnTo>
                    <a:pt x="18" y="32"/>
                  </a:lnTo>
                  <a:lnTo>
                    <a:pt x="15" y="33"/>
                  </a:lnTo>
                  <a:lnTo>
                    <a:pt x="13" y="35"/>
                  </a:lnTo>
                  <a:lnTo>
                    <a:pt x="10" y="37"/>
                  </a:lnTo>
                  <a:lnTo>
                    <a:pt x="1" y="36"/>
                  </a:lnTo>
                  <a:lnTo>
                    <a:pt x="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23" name="Freeform 239">
              <a:extLst>
                <a:ext uri="{FF2B5EF4-FFF2-40B4-BE49-F238E27FC236}">
                  <a16:creationId xmlns:a16="http://schemas.microsoft.com/office/drawing/2014/main" id="{B5447CF8-54E8-4BBD-B7B4-D070183C069B}"/>
                </a:ext>
              </a:extLst>
            </p:cNvPr>
            <p:cNvSpPr>
              <a:spLocks/>
            </p:cNvSpPr>
            <p:nvPr/>
          </p:nvSpPr>
          <p:spPr bwMode="auto">
            <a:xfrm>
              <a:off x="3257550" y="2686051"/>
              <a:ext cx="22225" cy="19050"/>
            </a:xfrm>
            <a:custGeom>
              <a:avLst/>
              <a:gdLst>
                <a:gd name="T0" fmla="*/ 2147483647 w 14"/>
                <a:gd name="T1" fmla="*/ 0 h 12"/>
                <a:gd name="T2" fmla="*/ 2147483647 w 14"/>
                <a:gd name="T3" fmla="*/ 0 h 12"/>
                <a:gd name="T4" fmla="*/ 2147483647 w 14"/>
                <a:gd name="T5" fmla="*/ 2147483647 h 12"/>
                <a:gd name="T6" fmla="*/ 2147483647 w 14"/>
                <a:gd name="T7" fmla="*/ 2147483647 h 12"/>
                <a:gd name="T8" fmla="*/ 0 w 14"/>
                <a:gd name="T9" fmla="*/ 2147483647 h 12"/>
                <a:gd name="T10" fmla="*/ 0 w 14"/>
                <a:gd name="T11" fmla="*/ 2147483647 h 12"/>
                <a:gd name="T12" fmla="*/ 2147483647 w 14"/>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2">
                  <a:moveTo>
                    <a:pt x="6" y="0"/>
                  </a:moveTo>
                  <a:lnTo>
                    <a:pt x="14" y="0"/>
                  </a:lnTo>
                  <a:lnTo>
                    <a:pt x="14" y="7"/>
                  </a:lnTo>
                  <a:lnTo>
                    <a:pt x="8" y="12"/>
                  </a:lnTo>
                  <a:lnTo>
                    <a:pt x="0" y="12"/>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24" name="Line 240">
              <a:extLst>
                <a:ext uri="{FF2B5EF4-FFF2-40B4-BE49-F238E27FC236}">
                  <a16:creationId xmlns:a16="http://schemas.microsoft.com/office/drawing/2014/main" id="{FE2FF2AA-A6D8-4829-9C1B-A305C1785BFA}"/>
                </a:ext>
              </a:extLst>
            </p:cNvPr>
            <p:cNvSpPr>
              <a:spLocks noChangeShapeType="1"/>
            </p:cNvSpPr>
            <p:nvPr/>
          </p:nvSpPr>
          <p:spPr bwMode="auto">
            <a:xfrm flipV="1">
              <a:off x="5400675"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25" name="Freeform 241">
              <a:extLst>
                <a:ext uri="{FF2B5EF4-FFF2-40B4-BE49-F238E27FC236}">
                  <a16:creationId xmlns:a16="http://schemas.microsoft.com/office/drawing/2014/main" id="{2F76BC33-BD41-4036-A836-E5DAD8B94D5A}"/>
                </a:ext>
              </a:extLst>
            </p:cNvPr>
            <p:cNvSpPr>
              <a:spLocks/>
            </p:cNvSpPr>
            <p:nvPr/>
          </p:nvSpPr>
          <p:spPr bwMode="auto">
            <a:xfrm>
              <a:off x="3290888" y="2663826"/>
              <a:ext cx="20638" cy="20638"/>
            </a:xfrm>
            <a:custGeom>
              <a:avLst/>
              <a:gdLst>
                <a:gd name="T0" fmla="*/ 2147483647 w 13"/>
                <a:gd name="T1" fmla="*/ 0 h 13"/>
                <a:gd name="T2" fmla="*/ 2147483647 w 13"/>
                <a:gd name="T3" fmla="*/ 0 h 13"/>
                <a:gd name="T4" fmla="*/ 2147483647 w 13"/>
                <a:gd name="T5" fmla="*/ 2147483647 h 13"/>
                <a:gd name="T6" fmla="*/ 2147483647 w 13"/>
                <a:gd name="T7" fmla="*/ 2147483647 h 13"/>
                <a:gd name="T8" fmla="*/ 0 w 13"/>
                <a:gd name="T9" fmla="*/ 2147483647 h 13"/>
                <a:gd name="T10" fmla="*/ 0 w 13"/>
                <a:gd name="T11" fmla="*/ 2147483647 h 13"/>
                <a:gd name="T12" fmla="*/ 2147483647 w 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3">
                  <a:moveTo>
                    <a:pt x="5" y="0"/>
                  </a:moveTo>
                  <a:lnTo>
                    <a:pt x="13" y="0"/>
                  </a:lnTo>
                  <a:lnTo>
                    <a:pt x="13" y="8"/>
                  </a:lnTo>
                  <a:lnTo>
                    <a:pt x="8" y="13"/>
                  </a:lnTo>
                  <a:lnTo>
                    <a:pt x="0" y="13"/>
                  </a:lnTo>
                  <a:lnTo>
                    <a:pt x="0" y="6"/>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26" name="Line 242">
              <a:extLst>
                <a:ext uri="{FF2B5EF4-FFF2-40B4-BE49-F238E27FC236}">
                  <a16:creationId xmlns:a16="http://schemas.microsoft.com/office/drawing/2014/main" id="{779C976E-5042-421F-9A8B-BF1B31A6057B}"/>
                </a:ext>
              </a:extLst>
            </p:cNvPr>
            <p:cNvSpPr>
              <a:spLocks noChangeShapeType="1"/>
            </p:cNvSpPr>
            <p:nvPr/>
          </p:nvSpPr>
          <p:spPr bwMode="auto">
            <a:xfrm flipV="1">
              <a:off x="5613400" y="4525963"/>
              <a:ext cx="0" cy="52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27" name="Freeform 243">
              <a:extLst>
                <a:ext uri="{FF2B5EF4-FFF2-40B4-BE49-F238E27FC236}">
                  <a16:creationId xmlns:a16="http://schemas.microsoft.com/office/drawing/2014/main" id="{C3C7C6E4-8C86-4334-9668-8CB2C862E3A8}"/>
                </a:ext>
              </a:extLst>
            </p:cNvPr>
            <p:cNvSpPr>
              <a:spLocks/>
            </p:cNvSpPr>
            <p:nvPr/>
          </p:nvSpPr>
          <p:spPr bwMode="auto">
            <a:xfrm>
              <a:off x="3325813" y="2646363"/>
              <a:ext cx="20638" cy="15875"/>
            </a:xfrm>
            <a:custGeom>
              <a:avLst/>
              <a:gdLst>
                <a:gd name="T0" fmla="*/ 2147483647 w 13"/>
                <a:gd name="T1" fmla="*/ 0 h 10"/>
                <a:gd name="T2" fmla="*/ 2147483647 w 13"/>
                <a:gd name="T3" fmla="*/ 0 h 10"/>
                <a:gd name="T4" fmla="*/ 2147483647 w 13"/>
                <a:gd name="T5" fmla="*/ 2147483647 h 10"/>
                <a:gd name="T6" fmla="*/ 2147483647 w 13"/>
                <a:gd name="T7" fmla="*/ 2147483647 h 10"/>
                <a:gd name="T8" fmla="*/ 0 w 13"/>
                <a:gd name="T9" fmla="*/ 2147483647 h 10"/>
                <a:gd name="T10" fmla="*/ 0 w 13"/>
                <a:gd name="T11" fmla="*/ 2147483647 h 10"/>
                <a:gd name="T12" fmla="*/ 2147483647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5" y="0"/>
                  </a:moveTo>
                  <a:lnTo>
                    <a:pt x="13" y="0"/>
                  </a:lnTo>
                  <a:lnTo>
                    <a:pt x="13" y="7"/>
                  </a:lnTo>
                  <a:lnTo>
                    <a:pt x="7" y="10"/>
                  </a:lnTo>
                  <a:lnTo>
                    <a:pt x="0" y="10"/>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28" name="Line 244">
              <a:extLst>
                <a:ext uri="{FF2B5EF4-FFF2-40B4-BE49-F238E27FC236}">
                  <a16:creationId xmlns:a16="http://schemas.microsoft.com/office/drawing/2014/main" id="{1A9CB91A-63B7-46F2-9A0D-3C3B1E687982}"/>
                </a:ext>
              </a:extLst>
            </p:cNvPr>
            <p:cNvSpPr>
              <a:spLocks noChangeShapeType="1"/>
            </p:cNvSpPr>
            <p:nvPr/>
          </p:nvSpPr>
          <p:spPr bwMode="auto">
            <a:xfrm flipV="1">
              <a:off x="5915025" y="4475163"/>
              <a:ext cx="0" cy="1031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29" name="Freeform 245">
              <a:extLst>
                <a:ext uri="{FF2B5EF4-FFF2-40B4-BE49-F238E27FC236}">
                  <a16:creationId xmlns:a16="http://schemas.microsoft.com/office/drawing/2014/main" id="{8487A25C-6404-493A-A4A9-E6817BBEB9E7}"/>
                </a:ext>
              </a:extLst>
            </p:cNvPr>
            <p:cNvSpPr>
              <a:spLocks/>
            </p:cNvSpPr>
            <p:nvPr/>
          </p:nvSpPr>
          <p:spPr bwMode="auto">
            <a:xfrm>
              <a:off x="3360738" y="2624138"/>
              <a:ext cx="20638" cy="19050"/>
            </a:xfrm>
            <a:custGeom>
              <a:avLst/>
              <a:gdLst>
                <a:gd name="T0" fmla="*/ 2147483647 w 13"/>
                <a:gd name="T1" fmla="*/ 0 h 12"/>
                <a:gd name="T2" fmla="*/ 2147483647 w 13"/>
                <a:gd name="T3" fmla="*/ 0 h 12"/>
                <a:gd name="T4" fmla="*/ 2147483647 w 13"/>
                <a:gd name="T5" fmla="*/ 2147483647 h 12"/>
                <a:gd name="T6" fmla="*/ 2147483647 w 13"/>
                <a:gd name="T7" fmla="*/ 2147483647 h 12"/>
                <a:gd name="T8" fmla="*/ 0 w 13"/>
                <a:gd name="T9" fmla="*/ 2147483647 h 12"/>
                <a:gd name="T10" fmla="*/ 0 w 13"/>
                <a:gd name="T11" fmla="*/ 2147483647 h 12"/>
                <a:gd name="T12" fmla="*/ 2147483647 w 13"/>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2">
                  <a:moveTo>
                    <a:pt x="5" y="0"/>
                  </a:moveTo>
                  <a:lnTo>
                    <a:pt x="13" y="0"/>
                  </a:lnTo>
                  <a:lnTo>
                    <a:pt x="13" y="8"/>
                  </a:lnTo>
                  <a:lnTo>
                    <a:pt x="7" y="12"/>
                  </a:lnTo>
                  <a:lnTo>
                    <a:pt x="0" y="12"/>
                  </a:lnTo>
                  <a:lnTo>
                    <a:pt x="0" y="4"/>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0" name="Freeform 246">
              <a:extLst>
                <a:ext uri="{FF2B5EF4-FFF2-40B4-BE49-F238E27FC236}">
                  <a16:creationId xmlns:a16="http://schemas.microsoft.com/office/drawing/2014/main" id="{B4538A96-2FFA-4571-9FC6-D92AE930E936}"/>
                </a:ext>
              </a:extLst>
            </p:cNvPr>
            <p:cNvSpPr>
              <a:spLocks/>
            </p:cNvSpPr>
            <p:nvPr/>
          </p:nvSpPr>
          <p:spPr bwMode="auto">
            <a:xfrm>
              <a:off x="3394075" y="2605088"/>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5" y="0"/>
                  </a:moveTo>
                  <a:lnTo>
                    <a:pt x="12" y="0"/>
                  </a:lnTo>
                  <a:lnTo>
                    <a:pt x="12" y="7"/>
                  </a:lnTo>
                  <a:lnTo>
                    <a:pt x="7" y="11"/>
                  </a:lnTo>
                  <a:lnTo>
                    <a:pt x="0" y="11"/>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1" name="Freeform 247">
              <a:extLst>
                <a:ext uri="{FF2B5EF4-FFF2-40B4-BE49-F238E27FC236}">
                  <a16:creationId xmlns:a16="http://schemas.microsoft.com/office/drawing/2014/main" id="{FACBF5E0-D923-45D1-B0A6-805BC29D5404}"/>
                </a:ext>
              </a:extLst>
            </p:cNvPr>
            <p:cNvSpPr>
              <a:spLocks/>
            </p:cNvSpPr>
            <p:nvPr/>
          </p:nvSpPr>
          <p:spPr bwMode="auto">
            <a:xfrm>
              <a:off x="5875338" y="4629151"/>
              <a:ext cx="76200" cy="112713"/>
            </a:xfrm>
            <a:custGeom>
              <a:avLst/>
              <a:gdLst>
                <a:gd name="T0" fmla="*/ 2147483647 w 48"/>
                <a:gd name="T1" fmla="*/ 0 h 71"/>
                <a:gd name="T2" fmla="*/ 2147483647 w 48"/>
                <a:gd name="T3" fmla="*/ 2147483647 h 71"/>
                <a:gd name="T4" fmla="*/ 2147483647 w 48"/>
                <a:gd name="T5" fmla="*/ 2147483647 h 71"/>
                <a:gd name="T6" fmla="*/ 2147483647 w 48"/>
                <a:gd name="T7" fmla="*/ 2147483647 h 71"/>
                <a:gd name="T8" fmla="*/ 2147483647 w 48"/>
                <a:gd name="T9" fmla="*/ 2147483647 h 71"/>
                <a:gd name="T10" fmla="*/ 2147483647 w 48"/>
                <a:gd name="T11" fmla="*/ 2147483647 h 71"/>
                <a:gd name="T12" fmla="*/ 2147483647 w 48"/>
                <a:gd name="T13" fmla="*/ 2147483647 h 71"/>
                <a:gd name="T14" fmla="*/ 2147483647 w 48"/>
                <a:gd name="T15" fmla="*/ 2147483647 h 71"/>
                <a:gd name="T16" fmla="*/ 2147483647 w 48"/>
                <a:gd name="T17" fmla="*/ 2147483647 h 71"/>
                <a:gd name="T18" fmla="*/ 2147483647 w 48"/>
                <a:gd name="T19" fmla="*/ 2147483647 h 71"/>
                <a:gd name="T20" fmla="*/ 2147483647 w 48"/>
                <a:gd name="T21" fmla="*/ 2147483647 h 71"/>
                <a:gd name="T22" fmla="*/ 2147483647 w 48"/>
                <a:gd name="T23" fmla="*/ 2147483647 h 71"/>
                <a:gd name="T24" fmla="*/ 2147483647 w 48"/>
                <a:gd name="T25" fmla="*/ 2147483647 h 71"/>
                <a:gd name="T26" fmla="*/ 2147483647 w 48"/>
                <a:gd name="T27" fmla="*/ 2147483647 h 71"/>
                <a:gd name="T28" fmla="*/ 2147483647 w 48"/>
                <a:gd name="T29" fmla="*/ 2147483647 h 71"/>
                <a:gd name="T30" fmla="*/ 2147483647 w 48"/>
                <a:gd name="T31" fmla="*/ 2147483647 h 71"/>
                <a:gd name="T32" fmla="*/ 2147483647 w 48"/>
                <a:gd name="T33" fmla="*/ 2147483647 h 71"/>
                <a:gd name="T34" fmla="*/ 2147483647 w 48"/>
                <a:gd name="T35" fmla="*/ 2147483647 h 71"/>
                <a:gd name="T36" fmla="*/ 2147483647 w 48"/>
                <a:gd name="T37" fmla="*/ 2147483647 h 71"/>
                <a:gd name="T38" fmla="*/ 2147483647 w 48"/>
                <a:gd name="T39" fmla="*/ 2147483647 h 71"/>
                <a:gd name="T40" fmla="*/ 0 w 48"/>
                <a:gd name="T41" fmla="*/ 2147483647 h 71"/>
                <a:gd name="T42" fmla="*/ 2147483647 w 48"/>
                <a:gd name="T43" fmla="*/ 2147483647 h 71"/>
                <a:gd name="T44" fmla="*/ 2147483647 w 48"/>
                <a:gd name="T45" fmla="*/ 2147483647 h 71"/>
                <a:gd name="T46" fmla="*/ 2147483647 w 48"/>
                <a:gd name="T47" fmla="*/ 2147483647 h 71"/>
                <a:gd name="T48" fmla="*/ 2147483647 w 48"/>
                <a:gd name="T49" fmla="*/ 2147483647 h 71"/>
                <a:gd name="T50" fmla="*/ 2147483647 w 48"/>
                <a:gd name="T51" fmla="*/ 2147483647 h 71"/>
                <a:gd name="T52" fmla="*/ 2147483647 w 48"/>
                <a:gd name="T53" fmla="*/ 2147483647 h 71"/>
                <a:gd name="T54" fmla="*/ 2147483647 w 48"/>
                <a:gd name="T55" fmla="*/ 2147483647 h 71"/>
                <a:gd name="T56" fmla="*/ 2147483647 w 48"/>
                <a:gd name="T57" fmla="*/ 2147483647 h 71"/>
                <a:gd name="T58" fmla="*/ 2147483647 w 48"/>
                <a:gd name="T59" fmla="*/ 2147483647 h 71"/>
                <a:gd name="T60" fmla="*/ 2147483647 w 48"/>
                <a:gd name="T61" fmla="*/ 2147483647 h 71"/>
                <a:gd name="T62" fmla="*/ 2147483647 w 48"/>
                <a:gd name="T63" fmla="*/ 2147483647 h 71"/>
                <a:gd name="T64" fmla="*/ 2147483647 w 48"/>
                <a:gd name="T65" fmla="*/ 2147483647 h 71"/>
                <a:gd name="T66" fmla="*/ 2147483647 w 48"/>
                <a:gd name="T67" fmla="*/ 2147483647 h 71"/>
                <a:gd name="T68" fmla="*/ 2147483647 w 48"/>
                <a:gd name="T69" fmla="*/ 2147483647 h 71"/>
                <a:gd name="T70" fmla="*/ 2147483647 w 48"/>
                <a:gd name="T71" fmla="*/ 2147483647 h 71"/>
                <a:gd name="T72" fmla="*/ 2147483647 w 48"/>
                <a:gd name="T73" fmla="*/ 2147483647 h 71"/>
                <a:gd name="T74" fmla="*/ 2147483647 w 48"/>
                <a:gd name="T75" fmla="*/ 2147483647 h 71"/>
                <a:gd name="T76" fmla="*/ 2147483647 w 48"/>
                <a:gd name="T77" fmla="*/ 2147483647 h 71"/>
                <a:gd name="T78" fmla="*/ 2147483647 w 48"/>
                <a:gd name="T79" fmla="*/ 2147483647 h 71"/>
                <a:gd name="T80" fmla="*/ 2147483647 w 48"/>
                <a:gd name="T81" fmla="*/ 2147483647 h 71"/>
                <a:gd name="T82" fmla="*/ 2147483647 w 48"/>
                <a:gd name="T83" fmla="*/ 2147483647 h 71"/>
                <a:gd name="T84" fmla="*/ 2147483647 w 48"/>
                <a:gd name="T85" fmla="*/ 2147483647 h 71"/>
                <a:gd name="T86" fmla="*/ 2147483647 w 48"/>
                <a:gd name="T87" fmla="*/ 2147483647 h 71"/>
                <a:gd name="T88" fmla="*/ 2147483647 w 48"/>
                <a:gd name="T89" fmla="*/ 2147483647 h 71"/>
                <a:gd name="T90" fmla="*/ 2147483647 w 48"/>
                <a:gd name="T91" fmla="*/ 2147483647 h 71"/>
                <a:gd name="T92" fmla="*/ 2147483647 w 48"/>
                <a:gd name="T93" fmla="*/ 2147483647 h 71"/>
                <a:gd name="T94" fmla="*/ 2147483647 w 48"/>
                <a:gd name="T95" fmla="*/ 2147483647 h 71"/>
                <a:gd name="T96" fmla="*/ 2147483647 w 48"/>
                <a:gd name="T97" fmla="*/ 2147483647 h 71"/>
                <a:gd name="T98" fmla="*/ 2147483647 w 48"/>
                <a:gd name="T99" fmla="*/ 2147483647 h 71"/>
                <a:gd name="T100" fmla="*/ 2147483647 w 48"/>
                <a:gd name="T101" fmla="*/ 2147483647 h 71"/>
                <a:gd name="T102" fmla="*/ 2147483647 w 48"/>
                <a:gd name="T103" fmla="*/ 2147483647 h 71"/>
                <a:gd name="T104" fmla="*/ 2147483647 w 48"/>
                <a:gd name="T105" fmla="*/ 0 h 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 h="71">
                  <a:moveTo>
                    <a:pt x="24" y="0"/>
                  </a:moveTo>
                  <a:lnTo>
                    <a:pt x="31" y="1"/>
                  </a:lnTo>
                  <a:lnTo>
                    <a:pt x="36" y="3"/>
                  </a:lnTo>
                  <a:lnTo>
                    <a:pt x="40" y="5"/>
                  </a:lnTo>
                  <a:lnTo>
                    <a:pt x="43" y="10"/>
                  </a:lnTo>
                  <a:lnTo>
                    <a:pt x="45" y="14"/>
                  </a:lnTo>
                  <a:lnTo>
                    <a:pt x="47" y="20"/>
                  </a:lnTo>
                  <a:lnTo>
                    <a:pt x="45" y="24"/>
                  </a:lnTo>
                  <a:lnTo>
                    <a:pt x="44" y="28"/>
                  </a:lnTo>
                  <a:lnTo>
                    <a:pt x="42" y="33"/>
                  </a:lnTo>
                  <a:lnTo>
                    <a:pt x="40" y="37"/>
                  </a:lnTo>
                  <a:lnTo>
                    <a:pt x="36" y="41"/>
                  </a:lnTo>
                  <a:lnTo>
                    <a:pt x="32" y="44"/>
                  </a:lnTo>
                  <a:lnTo>
                    <a:pt x="26" y="49"/>
                  </a:lnTo>
                  <a:lnTo>
                    <a:pt x="21" y="53"/>
                  </a:lnTo>
                  <a:lnTo>
                    <a:pt x="18" y="55"/>
                  </a:lnTo>
                  <a:lnTo>
                    <a:pt x="16" y="58"/>
                  </a:lnTo>
                  <a:lnTo>
                    <a:pt x="12" y="62"/>
                  </a:lnTo>
                  <a:lnTo>
                    <a:pt x="48" y="62"/>
                  </a:lnTo>
                  <a:lnTo>
                    <a:pt x="48" y="71"/>
                  </a:lnTo>
                  <a:lnTo>
                    <a:pt x="0" y="71"/>
                  </a:lnTo>
                  <a:lnTo>
                    <a:pt x="1" y="68"/>
                  </a:lnTo>
                  <a:lnTo>
                    <a:pt x="1" y="66"/>
                  </a:lnTo>
                  <a:lnTo>
                    <a:pt x="3" y="60"/>
                  </a:lnTo>
                  <a:lnTo>
                    <a:pt x="7" y="55"/>
                  </a:lnTo>
                  <a:lnTo>
                    <a:pt x="9" y="52"/>
                  </a:lnTo>
                  <a:lnTo>
                    <a:pt x="13" y="49"/>
                  </a:lnTo>
                  <a:lnTo>
                    <a:pt x="18" y="45"/>
                  </a:lnTo>
                  <a:lnTo>
                    <a:pt x="23" y="41"/>
                  </a:lnTo>
                  <a:lnTo>
                    <a:pt x="27" y="36"/>
                  </a:lnTo>
                  <a:lnTo>
                    <a:pt x="31" y="33"/>
                  </a:lnTo>
                  <a:lnTo>
                    <a:pt x="33" y="30"/>
                  </a:lnTo>
                  <a:lnTo>
                    <a:pt x="36" y="25"/>
                  </a:lnTo>
                  <a:lnTo>
                    <a:pt x="36" y="20"/>
                  </a:lnTo>
                  <a:lnTo>
                    <a:pt x="36" y="17"/>
                  </a:lnTo>
                  <a:lnTo>
                    <a:pt x="35" y="14"/>
                  </a:lnTo>
                  <a:lnTo>
                    <a:pt x="33" y="12"/>
                  </a:lnTo>
                  <a:lnTo>
                    <a:pt x="31" y="10"/>
                  </a:lnTo>
                  <a:lnTo>
                    <a:pt x="27" y="9"/>
                  </a:lnTo>
                  <a:lnTo>
                    <a:pt x="24" y="9"/>
                  </a:lnTo>
                  <a:lnTo>
                    <a:pt x="20" y="9"/>
                  </a:lnTo>
                  <a:lnTo>
                    <a:pt x="17" y="10"/>
                  </a:lnTo>
                  <a:lnTo>
                    <a:pt x="15" y="11"/>
                  </a:lnTo>
                  <a:lnTo>
                    <a:pt x="12" y="14"/>
                  </a:lnTo>
                  <a:lnTo>
                    <a:pt x="11" y="17"/>
                  </a:lnTo>
                  <a:lnTo>
                    <a:pt x="11" y="21"/>
                  </a:lnTo>
                  <a:lnTo>
                    <a:pt x="1" y="20"/>
                  </a:lnTo>
                  <a:lnTo>
                    <a:pt x="2" y="13"/>
                  </a:lnTo>
                  <a:lnTo>
                    <a:pt x="4" y="9"/>
                  </a:lnTo>
                  <a:lnTo>
                    <a:pt x="8" y="5"/>
                  </a:lnTo>
                  <a:lnTo>
                    <a:pt x="12" y="2"/>
                  </a:lnTo>
                  <a:lnTo>
                    <a:pt x="18"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2" name="Freeform 248">
              <a:extLst>
                <a:ext uri="{FF2B5EF4-FFF2-40B4-BE49-F238E27FC236}">
                  <a16:creationId xmlns:a16="http://schemas.microsoft.com/office/drawing/2014/main" id="{88ED6BE9-B71E-4FD3-A8BE-757E24D7A59A}"/>
                </a:ext>
              </a:extLst>
            </p:cNvPr>
            <p:cNvSpPr>
              <a:spLocks/>
            </p:cNvSpPr>
            <p:nvPr/>
          </p:nvSpPr>
          <p:spPr bwMode="auto">
            <a:xfrm>
              <a:off x="3427413" y="2582863"/>
              <a:ext cx="20638" cy="20638"/>
            </a:xfrm>
            <a:custGeom>
              <a:avLst/>
              <a:gdLst>
                <a:gd name="T0" fmla="*/ 2147483647 w 13"/>
                <a:gd name="T1" fmla="*/ 0 h 13"/>
                <a:gd name="T2" fmla="*/ 2147483647 w 13"/>
                <a:gd name="T3" fmla="*/ 0 h 13"/>
                <a:gd name="T4" fmla="*/ 2147483647 w 13"/>
                <a:gd name="T5" fmla="*/ 2147483647 h 13"/>
                <a:gd name="T6" fmla="*/ 2147483647 w 13"/>
                <a:gd name="T7" fmla="*/ 2147483647 h 13"/>
                <a:gd name="T8" fmla="*/ 0 w 13"/>
                <a:gd name="T9" fmla="*/ 2147483647 h 13"/>
                <a:gd name="T10" fmla="*/ 0 w 13"/>
                <a:gd name="T11" fmla="*/ 2147483647 h 13"/>
                <a:gd name="T12" fmla="*/ 2147483647 w 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3">
                  <a:moveTo>
                    <a:pt x="6" y="0"/>
                  </a:moveTo>
                  <a:lnTo>
                    <a:pt x="13" y="0"/>
                  </a:lnTo>
                  <a:lnTo>
                    <a:pt x="13" y="8"/>
                  </a:lnTo>
                  <a:lnTo>
                    <a:pt x="7" y="13"/>
                  </a:lnTo>
                  <a:lnTo>
                    <a:pt x="0" y="13"/>
                  </a:lnTo>
                  <a:lnTo>
                    <a:pt x="0" y="6"/>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3" name="Freeform 249">
              <a:extLst>
                <a:ext uri="{FF2B5EF4-FFF2-40B4-BE49-F238E27FC236}">
                  <a16:creationId xmlns:a16="http://schemas.microsoft.com/office/drawing/2014/main" id="{DD3FFA22-2DAB-455C-AE52-ED406154FE17}"/>
                </a:ext>
              </a:extLst>
            </p:cNvPr>
            <p:cNvSpPr>
              <a:spLocks/>
            </p:cNvSpPr>
            <p:nvPr/>
          </p:nvSpPr>
          <p:spPr bwMode="auto">
            <a:xfrm>
              <a:off x="3460750" y="2565401"/>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4" y="0"/>
                  </a:moveTo>
                  <a:lnTo>
                    <a:pt x="12" y="0"/>
                  </a:lnTo>
                  <a:lnTo>
                    <a:pt x="12" y="7"/>
                  </a:lnTo>
                  <a:lnTo>
                    <a:pt x="8" y="11"/>
                  </a:lnTo>
                  <a:lnTo>
                    <a:pt x="0" y="11"/>
                  </a:lnTo>
                  <a:lnTo>
                    <a:pt x="0" y="3"/>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4" name="Freeform 250">
              <a:extLst>
                <a:ext uri="{FF2B5EF4-FFF2-40B4-BE49-F238E27FC236}">
                  <a16:creationId xmlns:a16="http://schemas.microsoft.com/office/drawing/2014/main" id="{936FC0BE-23F8-451E-9779-F5A16154E5E0}"/>
                </a:ext>
              </a:extLst>
            </p:cNvPr>
            <p:cNvSpPr>
              <a:spLocks/>
            </p:cNvSpPr>
            <p:nvPr/>
          </p:nvSpPr>
          <p:spPr bwMode="auto">
            <a:xfrm>
              <a:off x="3495675" y="2543176"/>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4" y="0"/>
                  </a:moveTo>
                  <a:lnTo>
                    <a:pt x="12" y="0"/>
                  </a:lnTo>
                  <a:lnTo>
                    <a:pt x="12" y="8"/>
                  </a:lnTo>
                  <a:lnTo>
                    <a:pt x="8" y="11"/>
                  </a:lnTo>
                  <a:lnTo>
                    <a:pt x="0" y="11"/>
                  </a:lnTo>
                  <a:lnTo>
                    <a:pt x="0" y="5"/>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5" name="Freeform 251">
              <a:extLst>
                <a:ext uri="{FF2B5EF4-FFF2-40B4-BE49-F238E27FC236}">
                  <a16:creationId xmlns:a16="http://schemas.microsoft.com/office/drawing/2014/main" id="{DE5DEACD-C62E-43CC-A2F8-88D6FCE3CB62}"/>
                </a:ext>
              </a:extLst>
            </p:cNvPr>
            <p:cNvSpPr>
              <a:spLocks/>
            </p:cNvSpPr>
            <p:nvPr/>
          </p:nvSpPr>
          <p:spPr bwMode="auto">
            <a:xfrm>
              <a:off x="3529013" y="2522538"/>
              <a:ext cx="20638" cy="19050"/>
            </a:xfrm>
            <a:custGeom>
              <a:avLst/>
              <a:gdLst>
                <a:gd name="T0" fmla="*/ 2147483647 w 13"/>
                <a:gd name="T1" fmla="*/ 0 h 12"/>
                <a:gd name="T2" fmla="*/ 2147483647 w 13"/>
                <a:gd name="T3" fmla="*/ 0 h 12"/>
                <a:gd name="T4" fmla="*/ 2147483647 w 13"/>
                <a:gd name="T5" fmla="*/ 2147483647 h 12"/>
                <a:gd name="T6" fmla="*/ 2147483647 w 13"/>
                <a:gd name="T7" fmla="*/ 2147483647 h 12"/>
                <a:gd name="T8" fmla="*/ 0 w 13"/>
                <a:gd name="T9" fmla="*/ 2147483647 h 12"/>
                <a:gd name="T10" fmla="*/ 0 w 13"/>
                <a:gd name="T11" fmla="*/ 2147483647 h 12"/>
                <a:gd name="T12" fmla="*/ 2147483647 w 13"/>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2">
                  <a:moveTo>
                    <a:pt x="6" y="0"/>
                  </a:moveTo>
                  <a:lnTo>
                    <a:pt x="13" y="0"/>
                  </a:lnTo>
                  <a:lnTo>
                    <a:pt x="13" y="7"/>
                  </a:lnTo>
                  <a:lnTo>
                    <a:pt x="8" y="12"/>
                  </a:lnTo>
                  <a:lnTo>
                    <a:pt x="0" y="12"/>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6" name="Freeform 252">
              <a:extLst>
                <a:ext uri="{FF2B5EF4-FFF2-40B4-BE49-F238E27FC236}">
                  <a16:creationId xmlns:a16="http://schemas.microsoft.com/office/drawing/2014/main" id="{51085986-1667-49E5-9C5B-63F818920143}"/>
                </a:ext>
              </a:extLst>
            </p:cNvPr>
            <p:cNvSpPr>
              <a:spLocks/>
            </p:cNvSpPr>
            <p:nvPr/>
          </p:nvSpPr>
          <p:spPr bwMode="auto">
            <a:xfrm>
              <a:off x="3562350" y="2501901"/>
              <a:ext cx="19050" cy="19050"/>
            </a:xfrm>
            <a:custGeom>
              <a:avLst/>
              <a:gdLst>
                <a:gd name="T0" fmla="*/ 2147483647 w 12"/>
                <a:gd name="T1" fmla="*/ 0 h 12"/>
                <a:gd name="T2" fmla="*/ 2147483647 w 12"/>
                <a:gd name="T3" fmla="*/ 0 h 12"/>
                <a:gd name="T4" fmla="*/ 2147483647 w 12"/>
                <a:gd name="T5" fmla="*/ 2147483647 h 12"/>
                <a:gd name="T6" fmla="*/ 2147483647 w 12"/>
                <a:gd name="T7" fmla="*/ 2147483647 h 12"/>
                <a:gd name="T8" fmla="*/ 0 w 12"/>
                <a:gd name="T9" fmla="*/ 2147483647 h 12"/>
                <a:gd name="T10" fmla="*/ 0 w 12"/>
                <a:gd name="T11" fmla="*/ 2147483647 h 12"/>
                <a:gd name="T12" fmla="*/ 2147483647 w 12"/>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5" y="0"/>
                  </a:moveTo>
                  <a:lnTo>
                    <a:pt x="12" y="0"/>
                  </a:lnTo>
                  <a:lnTo>
                    <a:pt x="12" y="8"/>
                  </a:lnTo>
                  <a:lnTo>
                    <a:pt x="7" y="12"/>
                  </a:lnTo>
                  <a:lnTo>
                    <a:pt x="0" y="12"/>
                  </a:lnTo>
                  <a:lnTo>
                    <a:pt x="0" y="5"/>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7" name="Freeform 253">
              <a:extLst>
                <a:ext uri="{FF2B5EF4-FFF2-40B4-BE49-F238E27FC236}">
                  <a16:creationId xmlns:a16="http://schemas.microsoft.com/office/drawing/2014/main" id="{AF20E573-C888-47B1-BB83-C6EB33666F6B}"/>
                </a:ext>
              </a:extLst>
            </p:cNvPr>
            <p:cNvSpPr>
              <a:spLocks/>
            </p:cNvSpPr>
            <p:nvPr/>
          </p:nvSpPr>
          <p:spPr bwMode="auto">
            <a:xfrm>
              <a:off x="3595688" y="2482851"/>
              <a:ext cx="20638" cy="19050"/>
            </a:xfrm>
            <a:custGeom>
              <a:avLst/>
              <a:gdLst>
                <a:gd name="T0" fmla="*/ 2147483647 w 13"/>
                <a:gd name="T1" fmla="*/ 0 h 12"/>
                <a:gd name="T2" fmla="*/ 2147483647 w 13"/>
                <a:gd name="T3" fmla="*/ 0 h 12"/>
                <a:gd name="T4" fmla="*/ 2147483647 w 13"/>
                <a:gd name="T5" fmla="*/ 2147483647 h 12"/>
                <a:gd name="T6" fmla="*/ 2147483647 w 13"/>
                <a:gd name="T7" fmla="*/ 2147483647 h 12"/>
                <a:gd name="T8" fmla="*/ 0 w 13"/>
                <a:gd name="T9" fmla="*/ 2147483647 h 12"/>
                <a:gd name="T10" fmla="*/ 0 w 13"/>
                <a:gd name="T11" fmla="*/ 2147483647 h 12"/>
                <a:gd name="T12" fmla="*/ 2147483647 w 13"/>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2">
                  <a:moveTo>
                    <a:pt x="6" y="0"/>
                  </a:moveTo>
                  <a:lnTo>
                    <a:pt x="13" y="0"/>
                  </a:lnTo>
                  <a:lnTo>
                    <a:pt x="13" y="7"/>
                  </a:lnTo>
                  <a:lnTo>
                    <a:pt x="8" y="12"/>
                  </a:lnTo>
                  <a:lnTo>
                    <a:pt x="0" y="12"/>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8" name="Freeform 254">
              <a:extLst>
                <a:ext uri="{FF2B5EF4-FFF2-40B4-BE49-F238E27FC236}">
                  <a16:creationId xmlns:a16="http://schemas.microsoft.com/office/drawing/2014/main" id="{5AF50A7B-79C5-4B86-9D56-7ECC8E330A69}"/>
                </a:ext>
              </a:extLst>
            </p:cNvPr>
            <p:cNvSpPr>
              <a:spLocks/>
            </p:cNvSpPr>
            <p:nvPr/>
          </p:nvSpPr>
          <p:spPr bwMode="auto">
            <a:xfrm>
              <a:off x="3630613" y="2462213"/>
              <a:ext cx="22225" cy="17463"/>
            </a:xfrm>
            <a:custGeom>
              <a:avLst/>
              <a:gdLst>
                <a:gd name="T0" fmla="*/ 2147483647 w 14"/>
                <a:gd name="T1" fmla="*/ 0 h 11"/>
                <a:gd name="T2" fmla="*/ 2147483647 w 14"/>
                <a:gd name="T3" fmla="*/ 0 h 11"/>
                <a:gd name="T4" fmla="*/ 2147483647 w 14"/>
                <a:gd name="T5" fmla="*/ 2147483647 h 11"/>
                <a:gd name="T6" fmla="*/ 2147483647 w 14"/>
                <a:gd name="T7" fmla="*/ 2147483647 h 11"/>
                <a:gd name="T8" fmla="*/ 0 w 14"/>
                <a:gd name="T9" fmla="*/ 2147483647 h 11"/>
                <a:gd name="T10" fmla="*/ 0 w 14"/>
                <a:gd name="T11" fmla="*/ 2147483647 h 11"/>
                <a:gd name="T12" fmla="*/ 2147483647 w 14"/>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1">
                  <a:moveTo>
                    <a:pt x="6" y="0"/>
                  </a:moveTo>
                  <a:lnTo>
                    <a:pt x="14" y="0"/>
                  </a:lnTo>
                  <a:lnTo>
                    <a:pt x="14" y="8"/>
                  </a:lnTo>
                  <a:lnTo>
                    <a:pt x="8" y="11"/>
                  </a:lnTo>
                  <a:lnTo>
                    <a:pt x="0" y="11"/>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39" name="Freeform 255">
              <a:extLst>
                <a:ext uri="{FF2B5EF4-FFF2-40B4-BE49-F238E27FC236}">
                  <a16:creationId xmlns:a16="http://schemas.microsoft.com/office/drawing/2014/main" id="{D428D787-BC55-44CA-B2A2-CC53ADD2FF5E}"/>
                </a:ext>
              </a:extLst>
            </p:cNvPr>
            <p:cNvSpPr>
              <a:spLocks/>
            </p:cNvSpPr>
            <p:nvPr/>
          </p:nvSpPr>
          <p:spPr bwMode="auto">
            <a:xfrm>
              <a:off x="3663950" y="2441576"/>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4" y="0"/>
                  </a:moveTo>
                  <a:lnTo>
                    <a:pt x="12" y="0"/>
                  </a:lnTo>
                  <a:lnTo>
                    <a:pt x="12" y="7"/>
                  </a:lnTo>
                  <a:lnTo>
                    <a:pt x="8" y="11"/>
                  </a:lnTo>
                  <a:lnTo>
                    <a:pt x="0" y="11"/>
                  </a:lnTo>
                  <a:lnTo>
                    <a:pt x="0" y="3"/>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0" name="Freeform 256">
              <a:extLst>
                <a:ext uri="{FF2B5EF4-FFF2-40B4-BE49-F238E27FC236}">
                  <a16:creationId xmlns:a16="http://schemas.microsoft.com/office/drawing/2014/main" id="{FC33F7A3-35E1-4CBC-9382-9CEA7BEE5660}"/>
                </a:ext>
              </a:extLst>
            </p:cNvPr>
            <p:cNvSpPr>
              <a:spLocks/>
            </p:cNvSpPr>
            <p:nvPr/>
          </p:nvSpPr>
          <p:spPr bwMode="auto">
            <a:xfrm>
              <a:off x="3697288" y="2419351"/>
              <a:ext cx="20638" cy="20638"/>
            </a:xfrm>
            <a:custGeom>
              <a:avLst/>
              <a:gdLst>
                <a:gd name="T0" fmla="*/ 2147483647 w 13"/>
                <a:gd name="T1" fmla="*/ 0 h 13"/>
                <a:gd name="T2" fmla="*/ 2147483647 w 13"/>
                <a:gd name="T3" fmla="*/ 0 h 13"/>
                <a:gd name="T4" fmla="*/ 2147483647 w 13"/>
                <a:gd name="T5" fmla="*/ 2147483647 h 13"/>
                <a:gd name="T6" fmla="*/ 2147483647 w 13"/>
                <a:gd name="T7" fmla="*/ 2147483647 h 13"/>
                <a:gd name="T8" fmla="*/ 0 w 13"/>
                <a:gd name="T9" fmla="*/ 2147483647 h 13"/>
                <a:gd name="T10" fmla="*/ 0 w 13"/>
                <a:gd name="T11" fmla="*/ 2147483647 h 13"/>
                <a:gd name="T12" fmla="*/ 2147483647 w 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3">
                  <a:moveTo>
                    <a:pt x="6" y="0"/>
                  </a:moveTo>
                  <a:lnTo>
                    <a:pt x="13" y="0"/>
                  </a:lnTo>
                  <a:lnTo>
                    <a:pt x="13" y="10"/>
                  </a:lnTo>
                  <a:lnTo>
                    <a:pt x="8" y="13"/>
                  </a:lnTo>
                  <a:lnTo>
                    <a:pt x="0" y="13"/>
                  </a:lnTo>
                  <a:lnTo>
                    <a:pt x="0" y="6"/>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1" name="Freeform 257">
              <a:extLst>
                <a:ext uri="{FF2B5EF4-FFF2-40B4-BE49-F238E27FC236}">
                  <a16:creationId xmlns:a16="http://schemas.microsoft.com/office/drawing/2014/main" id="{C364AC77-417C-4CF5-B500-9DB45399812E}"/>
                </a:ext>
              </a:extLst>
            </p:cNvPr>
            <p:cNvSpPr>
              <a:spLocks/>
            </p:cNvSpPr>
            <p:nvPr/>
          </p:nvSpPr>
          <p:spPr bwMode="auto">
            <a:xfrm>
              <a:off x="3730625" y="2401888"/>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6" y="0"/>
                  </a:moveTo>
                  <a:lnTo>
                    <a:pt x="12" y="0"/>
                  </a:lnTo>
                  <a:lnTo>
                    <a:pt x="12" y="7"/>
                  </a:lnTo>
                  <a:lnTo>
                    <a:pt x="8" y="11"/>
                  </a:lnTo>
                  <a:lnTo>
                    <a:pt x="0" y="11"/>
                  </a:lnTo>
                  <a:lnTo>
                    <a:pt x="0" y="3"/>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2" name="Freeform 258">
              <a:extLst>
                <a:ext uri="{FF2B5EF4-FFF2-40B4-BE49-F238E27FC236}">
                  <a16:creationId xmlns:a16="http://schemas.microsoft.com/office/drawing/2014/main" id="{E35584DF-DA76-4DEA-A75D-39157DD38167}"/>
                </a:ext>
              </a:extLst>
            </p:cNvPr>
            <p:cNvSpPr>
              <a:spLocks/>
            </p:cNvSpPr>
            <p:nvPr/>
          </p:nvSpPr>
          <p:spPr bwMode="auto">
            <a:xfrm>
              <a:off x="3765550" y="2381251"/>
              <a:ext cx="20638" cy="17463"/>
            </a:xfrm>
            <a:custGeom>
              <a:avLst/>
              <a:gdLst>
                <a:gd name="T0" fmla="*/ 2147483647 w 13"/>
                <a:gd name="T1" fmla="*/ 0 h 11"/>
                <a:gd name="T2" fmla="*/ 2147483647 w 13"/>
                <a:gd name="T3" fmla="*/ 0 h 11"/>
                <a:gd name="T4" fmla="*/ 2147483647 w 13"/>
                <a:gd name="T5" fmla="*/ 2147483647 h 11"/>
                <a:gd name="T6" fmla="*/ 2147483647 w 13"/>
                <a:gd name="T7" fmla="*/ 2147483647 h 11"/>
                <a:gd name="T8" fmla="*/ 0 w 13"/>
                <a:gd name="T9" fmla="*/ 2147483647 h 11"/>
                <a:gd name="T10" fmla="*/ 0 w 13"/>
                <a:gd name="T11" fmla="*/ 2147483647 h 11"/>
                <a:gd name="T12" fmla="*/ 2147483647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5" y="0"/>
                  </a:moveTo>
                  <a:lnTo>
                    <a:pt x="13" y="0"/>
                  </a:lnTo>
                  <a:lnTo>
                    <a:pt x="13" y="7"/>
                  </a:lnTo>
                  <a:lnTo>
                    <a:pt x="8" y="11"/>
                  </a:lnTo>
                  <a:lnTo>
                    <a:pt x="0" y="11"/>
                  </a:lnTo>
                  <a:lnTo>
                    <a:pt x="0" y="4"/>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3" name="Freeform 259">
              <a:extLst>
                <a:ext uri="{FF2B5EF4-FFF2-40B4-BE49-F238E27FC236}">
                  <a16:creationId xmlns:a16="http://schemas.microsoft.com/office/drawing/2014/main" id="{8F927441-F8C6-41D5-8BE9-8901B8E56AB9}"/>
                </a:ext>
              </a:extLst>
            </p:cNvPr>
            <p:cNvSpPr>
              <a:spLocks/>
            </p:cNvSpPr>
            <p:nvPr/>
          </p:nvSpPr>
          <p:spPr bwMode="auto">
            <a:xfrm>
              <a:off x="3798888" y="2360613"/>
              <a:ext cx="22225" cy="17463"/>
            </a:xfrm>
            <a:custGeom>
              <a:avLst/>
              <a:gdLst>
                <a:gd name="T0" fmla="*/ 2147483647 w 14"/>
                <a:gd name="T1" fmla="*/ 0 h 11"/>
                <a:gd name="T2" fmla="*/ 2147483647 w 14"/>
                <a:gd name="T3" fmla="*/ 0 h 11"/>
                <a:gd name="T4" fmla="*/ 2147483647 w 14"/>
                <a:gd name="T5" fmla="*/ 2147483647 h 11"/>
                <a:gd name="T6" fmla="*/ 2147483647 w 14"/>
                <a:gd name="T7" fmla="*/ 2147483647 h 11"/>
                <a:gd name="T8" fmla="*/ 0 w 14"/>
                <a:gd name="T9" fmla="*/ 2147483647 h 11"/>
                <a:gd name="T10" fmla="*/ 0 w 14"/>
                <a:gd name="T11" fmla="*/ 2147483647 h 11"/>
                <a:gd name="T12" fmla="*/ 2147483647 w 14"/>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1">
                  <a:moveTo>
                    <a:pt x="6" y="0"/>
                  </a:moveTo>
                  <a:lnTo>
                    <a:pt x="14" y="0"/>
                  </a:lnTo>
                  <a:lnTo>
                    <a:pt x="14" y="8"/>
                  </a:lnTo>
                  <a:lnTo>
                    <a:pt x="8" y="11"/>
                  </a:lnTo>
                  <a:lnTo>
                    <a:pt x="0" y="11"/>
                  </a:lnTo>
                  <a:lnTo>
                    <a:pt x="0" y="3"/>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4" name="Freeform 260">
              <a:extLst>
                <a:ext uri="{FF2B5EF4-FFF2-40B4-BE49-F238E27FC236}">
                  <a16:creationId xmlns:a16="http://schemas.microsoft.com/office/drawing/2014/main" id="{2724E141-D438-4BD2-9BB1-D231FB9FFBD0}"/>
                </a:ext>
              </a:extLst>
            </p:cNvPr>
            <p:cNvSpPr>
              <a:spLocks/>
            </p:cNvSpPr>
            <p:nvPr/>
          </p:nvSpPr>
          <p:spPr bwMode="auto">
            <a:xfrm>
              <a:off x="3832225" y="2338388"/>
              <a:ext cx="20638" cy="20638"/>
            </a:xfrm>
            <a:custGeom>
              <a:avLst/>
              <a:gdLst>
                <a:gd name="T0" fmla="*/ 2147483647 w 13"/>
                <a:gd name="T1" fmla="*/ 0 h 13"/>
                <a:gd name="T2" fmla="*/ 2147483647 w 13"/>
                <a:gd name="T3" fmla="*/ 0 h 13"/>
                <a:gd name="T4" fmla="*/ 2147483647 w 13"/>
                <a:gd name="T5" fmla="*/ 2147483647 h 13"/>
                <a:gd name="T6" fmla="*/ 2147483647 w 13"/>
                <a:gd name="T7" fmla="*/ 2147483647 h 13"/>
                <a:gd name="T8" fmla="*/ 0 w 13"/>
                <a:gd name="T9" fmla="*/ 2147483647 h 13"/>
                <a:gd name="T10" fmla="*/ 0 w 13"/>
                <a:gd name="T11" fmla="*/ 2147483647 h 13"/>
                <a:gd name="T12" fmla="*/ 2147483647 w 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3">
                  <a:moveTo>
                    <a:pt x="5" y="0"/>
                  </a:moveTo>
                  <a:lnTo>
                    <a:pt x="13" y="0"/>
                  </a:lnTo>
                  <a:lnTo>
                    <a:pt x="13" y="9"/>
                  </a:lnTo>
                  <a:lnTo>
                    <a:pt x="8" y="13"/>
                  </a:lnTo>
                  <a:lnTo>
                    <a:pt x="0" y="13"/>
                  </a:lnTo>
                  <a:lnTo>
                    <a:pt x="0" y="6"/>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5" name="Freeform 261">
              <a:extLst>
                <a:ext uri="{FF2B5EF4-FFF2-40B4-BE49-F238E27FC236}">
                  <a16:creationId xmlns:a16="http://schemas.microsoft.com/office/drawing/2014/main" id="{2CC2AA6B-CC16-42C3-8CEA-4EB28797FED7}"/>
                </a:ext>
              </a:extLst>
            </p:cNvPr>
            <p:cNvSpPr>
              <a:spLocks/>
            </p:cNvSpPr>
            <p:nvPr/>
          </p:nvSpPr>
          <p:spPr bwMode="auto">
            <a:xfrm>
              <a:off x="3868738" y="2320926"/>
              <a:ext cx="17463" cy="17463"/>
            </a:xfrm>
            <a:custGeom>
              <a:avLst/>
              <a:gdLst>
                <a:gd name="T0" fmla="*/ 2147483647 w 11"/>
                <a:gd name="T1" fmla="*/ 0 h 11"/>
                <a:gd name="T2" fmla="*/ 2147483647 w 11"/>
                <a:gd name="T3" fmla="*/ 0 h 11"/>
                <a:gd name="T4" fmla="*/ 2147483647 w 11"/>
                <a:gd name="T5" fmla="*/ 2147483647 h 11"/>
                <a:gd name="T6" fmla="*/ 2147483647 w 11"/>
                <a:gd name="T7" fmla="*/ 2147483647 h 11"/>
                <a:gd name="T8" fmla="*/ 0 w 11"/>
                <a:gd name="T9" fmla="*/ 2147483647 h 11"/>
                <a:gd name="T10" fmla="*/ 0 w 11"/>
                <a:gd name="T11" fmla="*/ 2147483647 h 11"/>
                <a:gd name="T12" fmla="*/ 2147483647 w 11"/>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4" y="0"/>
                  </a:moveTo>
                  <a:lnTo>
                    <a:pt x="11" y="0"/>
                  </a:lnTo>
                  <a:lnTo>
                    <a:pt x="11" y="6"/>
                  </a:lnTo>
                  <a:lnTo>
                    <a:pt x="8" y="11"/>
                  </a:lnTo>
                  <a:lnTo>
                    <a:pt x="0" y="11"/>
                  </a:lnTo>
                  <a:lnTo>
                    <a:pt x="0" y="3"/>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6" name="Freeform 262">
              <a:extLst>
                <a:ext uri="{FF2B5EF4-FFF2-40B4-BE49-F238E27FC236}">
                  <a16:creationId xmlns:a16="http://schemas.microsoft.com/office/drawing/2014/main" id="{3E08ECE9-B18C-41F4-8AF0-549FEBBE6A64}"/>
                </a:ext>
              </a:extLst>
            </p:cNvPr>
            <p:cNvSpPr>
              <a:spLocks/>
            </p:cNvSpPr>
            <p:nvPr/>
          </p:nvSpPr>
          <p:spPr bwMode="auto">
            <a:xfrm>
              <a:off x="3902075" y="2300288"/>
              <a:ext cx="20638" cy="15875"/>
            </a:xfrm>
            <a:custGeom>
              <a:avLst/>
              <a:gdLst>
                <a:gd name="T0" fmla="*/ 2147483647 w 13"/>
                <a:gd name="T1" fmla="*/ 0 h 10"/>
                <a:gd name="T2" fmla="*/ 2147483647 w 13"/>
                <a:gd name="T3" fmla="*/ 0 h 10"/>
                <a:gd name="T4" fmla="*/ 2147483647 w 13"/>
                <a:gd name="T5" fmla="*/ 2147483647 h 10"/>
                <a:gd name="T6" fmla="*/ 2147483647 w 13"/>
                <a:gd name="T7" fmla="*/ 2147483647 h 10"/>
                <a:gd name="T8" fmla="*/ 0 w 13"/>
                <a:gd name="T9" fmla="*/ 2147483647 h 10"/>
                <a:gd name="T10" fmla="*/ 0 w 13"/>
                <a:gd name="T11" fmla="*/ 2147483647 h 10"/>
                <a:gd name="T12" fmla="*/ 2147483647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5" y="0"/>
                  </a:moveTo>
                  <a:lnTo>
                    <a:pt x="13" y="0"/>
                  </a:lnTo>
                  <a:lnTo>
                    <a:pt x="13" y="7"/>
                  </a:lnTo>
                  <a:lnTo>
                    <a:pt x="7" y="10"/>
                  </a:lnTo>
                  <a:lnTo>
                    <a:pt x="0" y="10"/>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7" name="Freeform 263">
              <a:extLst>
                <a:ext uri="{FF2B5EF4-FFF2-40B4-BE49-F238E27FC236}">
                  <a16:creationId xmlns:a16="http://schemas.microsoft.com/office/drawing/2014/main" id="{E2F15127-482B-4B7D-B436-FC46A3BCD756}"/>
                </a:ext>
              </a:extLst>
            </p:cNvPr>
            <p:cNvSpPr>
              <a:spLocks/>
            </p:cNvSpPr>
            <p:nvPr/>
          </p:nvSpPr>
          <p:spPr bwMode="auto">
            <a:xfrm>
              <a:off x="3935413" y="2278063"/>
              <a:ext cx="19050" cy="19050"/>
            </a:xfrm>
            <a:custGeom>
              <a:avLst/>
              <a:gdLst>
                <a:gd name="T0" fmla="*/ 2147483647 w 12"/>
                <a:gd name="T1" fmla="*/ 0 h 12"/>
                <a:gd name="T2" fmla="*/ 2147483647 w 12"/>
                <a:gd name="T3" fmla="*/ 0 h 12"/>
                <a:gd name="T4" fmla="*/ 2147483647 w 12"/>
                <a:gd name="T5" fmla="*/ 2147483647 h 12"/>
                <a:gd name="T6" fmla="*/ 2147483647 w 12"/>
                <a:gd name="T7" fmla="*/ 2147483647 h 12"/>
                <a:gd name="T8" fmla="*/ 0 w 12"/>
                <a:gd name="T9" fmla="*/ 2147483647 h 12"/>
                <a:gd name="T10" fmla="*/ 0 w 12"/>
                <a:gd name="T11" fmla="*/ 2147483647 h 12"/>
                <a:gd name="T12" fmla="*/ 2147483647 w 12"/>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4" y="0"/>
                  </a:moveTo>
                  <a:lnTo>
                    <a:pt x="12" y="0"/>
                  </a:lnTo>
                  <a:lnTo>
                    <a:pt x="12" y="8"/>
                  </a:lnTo>
                  <a:lnTo>
                    <a:pt x="7" y="12"/>
                  </a:lnTo>
                  <a:lnTo>
                    <a:pt x="0" y="12"/>
                  </a:lnTo>
                  <a:lnTo>
                    <a:pt x="0" y="4"/>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8" name="Freeform 264">
              <a:extLst>
                <a:ext uri="{FF2B5EF4-FFF2-40B4-BE49-F238E27FC236}">
                  <a16:creationId xmlns:a16="http://schemas.microsoft.com/office/drawing/2014/main" id="{52CA740E-C3F1-4F0C-8CFE-40D1C4BB6249}"/>
                </a:ext>
              </a:extLst>
            </p:cNvPr>
            <p:cNvSpPr>
              <a:spLocks/>
            </p:cNvSpPr>
            <p:nvPr/>
          </p:nvSpPr>
          <p:spPr bwMode="auto">
            <a:xfrm>
              <a:off x="3967163" y="2259013"/>
              <a:ext cx="22225" cy="17463"/>
            </a:xfrm>
            <a:custGeom>
              <a:avLst/>
              <a:gdLst>
                <a:gd name="T0" fmla="*/ 2147483647 w 14"/>
                <a:gd name="T1" fmla="*/ 0 h 11"/>
                <a:gd name="T2" fmla="*/ 2147483647 w 14"/>
                <a:gd name="T3" fmla="*/ 0 h 11"/>
                <a:gd name="T4" fmla="*/ 2147483647 w 14"/>
                <a:gd name="T5" fmla="*/ 2147483647 h 11"/>
                <a:gd name="T6" fmla="*/ 2147483647 w 14"/>
                <a:gd name="T7" fmla="*/ 2147483647 h 11"/>
                <a:gd name="T8" fmla="*/ 0 w 14"/>
                <a:gd name="T9" fmla="*/ 2147483647 h 11"/>
                <a:gd name="T10" fmla="*/ 0 w 14"/>
                <a:gd name="T11" fmla="*/ 2147483647 h 11"/>
                <a:gd name="T12" fmla="*/ 2147483647 w 14"/>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1">
                  <a:moveTo>
                    <a:pt x="6" y="0"/>
                  </a:moveTo>
                  <a:lnTo>
                    <a:pt x="14" y="0"/>
                  </a:lnTo>
                  <a:lnTo>
                    <a:pt x="14" y="8"/>
                  </a:lnTo>
                  <a:lnTo>
                    <a:pt x="8" y="11"/>
                  </a:lnTo>
                  <a:lnTo>
                    <a:pt x="0" y="11"/>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49" name="Freeform 265">
              <a:extLst>
                <a:ext uri="{FF2B5EF4-FFF2-40B4-BE49-F238E27FC236}">
                  <a16:creationId xmlns:a16="http://schemas.microsoft.com/office/drawing/2014/main" id="{742BF999-862F-448F-B8DE-CC3EAE409247}"/>
                </a:ext>
              </a:extLst>
            </p:cNvPr>
            <p:cNvSpPr>
              <a:spLocks/>
            </p:cNvSpPr>
            <p:nvPr/>
          </p:nvSpPr>
          <p:spPr bwMode="auto">
            <a:xfrm>
              <a:off x="4003675" y="2238376"/>
              <a:ext cx="20638" cy="17463"/>
            </a:xfrm>
            <a:custGeom>
              <a:avLst/>
              <a:gdLst>
                <a:gd name="T0" fmla="*/ 2147483647 w 13"/>
                <a:gd name="T1" fmla="*/ 0 h 11"/>
                <a:gd name="T2" fmla="*/ 2147483647 w 13"/>
                <a:gd name="T3" fmla="*/ 0 h 11"/>
                <a:gd name="T4" fmla="*/ 2147483647 w 13"/>
                <a:gd name="T5" fmla="*/ 2147483647 h 11"/>
                <a:gd name="T6" fmla="*/ 2147483647 w 13"/>
                <a:gd name="T7" fmla="*/ 2147483647 h 11"/>
                <a:gd name="T8" fmla="*/ 0 w 13"/>
                <a:gd name="T9" fmla="*/ 2147483647 h 11"/>
                <a:gd name="T10" fmla="*/ 0 w 13"/>
                <a:gd name="T11" fmla="*/ 2147483647 h 11"/>
                <a:gd name="T12" fmla="*/ 2147483647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5" y="0"/>
                  </a:moveTo>
                  <a:lnTo>
                    <a:pt x="13" y="0"/>
                  </a:lnTo>
                  <a:lnTo>
                    <a:pt x="13" y="8"/>
                  </a:lnTo>
                  <a:lnTo>
                    <a:pt x="8" y="11"/>
                  </a:lnTo>
                  <a:lnTo>
                    <a:pt x="0" y="11"/>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0" name="Freeform 266">
              <a:extLst>
                <a:ext uri="{FF2B5EF4-FFF2-40B4-BE49-F238E27FC236}">
                  <a16:creationId xmlns:a16="http://schemas.microsoft.com/office/drawing/2014/main" id="{B4590BDB-EFC5-49CC-910D-63FAE2476B2B}"/>
                </a:ext>
              </a:extLst>
            </p:cNvPr>
            <p:cNvSpPr>
              <a:spLocks/>
            </p:cNvSpPr>
            <p:nvPr/>
          </p:nvSpPr>
          <p:spPr bwMode="auto">
            <a:xfrm>
              <a:off x="4037013" y="2219326"/>
              <a:ext cx="19050" cy="14288"/>
            </a:xfrm>
            <a:custGeom>
              <a:avLst/>
              <a:gdLst>
                <a:gd name="T0" fmla="*/ 2147483647 w 12"/>
                <a:gd name="T1" fmla="*/ 0 h 9"/>
                <a:gd name="T2" fmla="*/ 2147483647 w 12"/>
                <a:gd name="T3" fmla="*/ 0 h 9"/>
                <a:gd name="T4" fmla="*/ 2147483647 w 12"/>
                <a:gd name="T5" fmla="*/ 2147483647 h 9"/>
                <a:gd name="T6" fmla="*/ 2147483647 w 12"/>
                <a:gd name="T7" fmla="*/ 2147483647 h 9"/>
                <a:gd name="T8" fmla="*/ 0 w 12"/>
                <a:gd name="T9" fmla="*/ 2147483647 h 9"/>
                <a:gd name="T10" fmla="*/ 0 w 12"/>
                <a:gd name="T11" fmla="*/ 2147483647 h 9"/>
                <a:gd name="T12" fmla="*/ 2147483647 w 12"/>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9">
                  <a:moveTo>
                    <a:pt x="4" y="0"/>
                  </a:moveTo>
                  <a:lnTo>
                    <a:pt x="12" y="0"/>
                  </a:lnTo>
                  <a:lnTo>
                    <a:pt x="12" y="7"/>
                  </a:lnTo>
                  <a:lnTo>
                    <a:pt x="8" y="9"/>
                  </a:lnTo>
                  <a:lnTo>
                    <a:pt x="0" y="9"/>
                  </a:lnTo>
                  <a:lnTo>
                    <a:pt x="0" y="1"/>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1" name="Freeform 267">
              <a:extLst>
                <a:ext uri="{FF2B5EF4-FFF2-40B4-BE49-F238E27FC236}">
                  <a16:creationId xmlns:a16="http://schemas.microsoft.com/office/drawing/2014/main" id="{AC4F7594-5CC2-4C91-8A80-FC997C3C12C1}"/>
                </a:ext>
              </a:extLst>
            </p:cNvPr>
            <p:cNvSpPr>
              <a:spLocks/>
            </p:cNvSpPr>
            <p:nvPr/>
          </p:nvSpPr>
          <p:spPr bwMode="auto">
            <a:xfrm>
              <a:off x="4070350" y="2197101"/>
              <a:ext cx="20638" cy="15875"/>
            </a:xfrm>
            <a:custGeom>
              <a:avLst/>
              <a:gdLst>
                <a:gd name="T0" fmla="*/ 2147483647 w 13"/>
                <a:gd name="T1" fmla="*/ 0 h 10"/>
                <a:gd name="T2" fmla="*/ 2147483647 w 13"/>
                <a:gd name="T3" fmla="*/ 0 h 10"/>
                <a:gd name="T4" fmla="*/ 2147483647 w 13"/>
                <a:gd name="T5" fmla="*/ 2147483647 h 10"/>
                <a:gd name="T6" fmla="*/ 2147483647 w 13"/>
                <a:gd name="T7" fmla="*/ 2147483647 h 10"/>
                <a:gd name="T8" fmla="*/ 0 w 13"/>
                <a:gd name="T9" fmla="*/ 2147483647 h 10"/>
                <a:gd name="T10" fmla="*/ 0 w 13"/>
                <a:gd name="T11" fmla="*/ 2147483647 h 10"/>
                <a:gd name="T12" fmla="*/ 2147483647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5" y="0"/>
                  </a:moveTo>
                  <a:lnTo>
                    <a:pt x="13" y="0"/>
                  </a:lnTo>
                  <a:lnTo>
                    <a:pt x="13" y="8"/>
                  </a:lnTo>
                  <a:lnTo>
                    <a:pt x="8" y="10"/>
                  </a:lnTo>
                  <a:lnTo>
                    <a:pt x="0" y="10"/>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2" name="Freeform 268">
              <a:extLst>
                <a:ext uri="{FF2B5EF4-FFF2-40B4-BE49-F238E27FC236}">
                  <a16:creationId xmlns:a16="http://schemas.microsoft.com/office/drawing/2014/main" id="{9518B15F-A084-458C-81D4-0242CB511C1B}"/>
                </a:ext>
              </a:extLst>
            </p:cNvPr>
            <p:cNvSpPr>
              <a:spLocks/>
            </p:cNvSpPr>
            <p:nvPr/>
          </p:nvSpPr>
          <p:spPr bwMode="auto">
            <a:xfrm>
              <a:off x="4105275" y="2176463"/>
              <a:ext cx="20638" cy="17463"/>
            </a:xfrm>
            <a:custGeom>
              <a:avLst/>
              <a:gdLst>
                <a:gd name="T0" fmla="*/ 2147483647 w 13"/>
                <a:gd name="T1" fmla="*/ 0 h 11"/>
                <a:gd name="T2" fmla="*/ 2147483647 w 13"/>
                <a:gd name="T3" fmla="*/ 0 h 11"/>
                <a:gd name="T4" fmla="*/ 2147483647 w 13"/>
                <a:gd name="T5" fmla="*/ 2147483647 h 11"/>
                <a:gd name="T6" fmla="*/ 2147483647 w 13"/>
                <a:gd name="T7" fmla="*/ 2147483647 h 11"/>
                <a:gd name="T8" fmla="*/ 0 w 13"/>
                <a:gd name="T9" fmla="*/ 2147483647 h 11"/>
                <a:gd name="T10" fmla="*/ 0 w 13"/>
                <a:gd name="T11" fmla="*/ 2147483647 h 11"/>
                <a:gd name="T12" fmla="*/ 2147483647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6" y="0"/>
                  </a:moveTo>
                  <a:lnTo>
                    <a:pt x="13" y="0"/>
                  </a:lnTo>
                  <a:lnTo>
                    <a:pt x="13" y="8"/>
                  </a:lnTo>
                  <a:lnTo>
                    <a:pt x="8" y="11"/>
                  </a:lnTo>
                  <a:lnTo>
                    <a:pt x="0" y="11"/>
                  </a:lnTo>
                  <a:lnTo>
                    <a:pt x="0" y="3"/>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3" name="Freeform 269">
              <a:extLst>
                <a:ext uri="{FF2B5EF4-FFF2-40B4-BE49-F238E27FC236}">
                  <a16:creationId xmlns:a16="http://schemas.microsoft.com/office/drawing/2014/main" id="{9CD72BE1-2E91-457E-A797-F8D3CD77F891}"/>
                </a:ext>
              </a:extLst>
            </p:cNvPr>
            <p:cNvSpPr>
              <a:spLocks/>
            </p:cNvSpPr>
            <p:nvPr/>
          </p:nvSpPr>
          <p:spPr bwMode="auto">
            <a:xfrm>
              <a:off x="4138613" y="2157413"/>
              <a:ext cx="19050" cy="15875"/>
            </a:xfrm>
            <a:custGeom>
              <a:avLst/>
              <a:gdLst>
                <a:gd name="T0" fmla="*/ 2147483647 w 12"/>
                <a:gd name="T1" fmla="*/ 0 h 10"/>
                <a:gd name="T2" fmla="*/ 2147483647 w 12"/>
                <a:gd name="T3" fmla="*/ 0 h 10"/>
                <a:gd name="T4" fmla="*/ 2147483647 w 12"/>
                <a:gd name="T5" fmla="*/ 2147483647 h 10"/>
                <a:gd name="T6" fmla="*/ 2147483647 w 12"/>
                <a:gd name="T7" fmla="*/ 2147483647 h 10"/>
                <a:gd name="T8" fmla="*/ 0 w 12"/>
                <a:gd name="T9" fmla="*/ 2147483647 h 10"/>
                <a:gd name="T10" fmla="*/ 0 w 12"/>
                <a:gd name="T11" fmla="*/ 2147483647 h 10"/>
                <a:gd name="T12" fmla="*/ 2147483647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4" y="0"/>
                  </a:moveTo>
                  <a:lnTo>
                    <a:pt x="12" y="0"/>
                  </a:lnTo>
                  <a:lnTo>
                    <a:pt x="12" y="8"/>
                  </a:lnTo>
                  <a:lnTo>
                    <a:pt x="6" y="10"/>
                  </a:lnTo>
                  <a:lnTo>
                    <a:pt x="0" y="10"/>
                  </a:lnTo>
                  <a:lnTo>
                    <a:pt x="0" y="2"/>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4" name="Freeform 270">
              <a:extLst>
                <a:ext uri="{FF2B5EF4-FFF2-40B4-BE49-F238E27FC236}">
                  <a16:creationId xmlns:a16="http://schemas.microsoft.com/office/drawing/2014/main" id="{DFCA225D-4A3F-437D-8C89-354A7C203D46}"/>
                </a:ext>
              </a:extLst>
            </p:cNvPr>
            <p:cNvSpPr>
              <a:spLocks/>
            </p:cNvSpPr>
            <p:nvPr/>
          </p:nvSpPr>
          <p:spPr bwMode="auto">
            <a:xfrm>
              <a:off x="4171950" y="2136776"/>
              <a:ext cx="20638" cy="14288"/>
            </a:xfrm>
            <a:custGeom>
              <a:avLst/>
              <a:gdLst>
                <a:gd name="T0" fmla="*/ 2147483647 w 13"/>
                <a:gd name="T1" fmla="*/ 0 h 9"/>
                <a:gd name="T2" fmla="*/ 2147483647 w 13"/>
                <a:gd name="T3" fmla="*/ 0 h 9"/>
                <a:gd name="T4" fmla="*/ 2147483647 w 13"/>
                <a:gd name="T5" fmla="*/ 2147483647 h 9"/>
                <a:gd name="T6" fmla="*/ 2147483647 w 13"/>
                <a:gd name="T7" fmla="*/ 2147483647 h 9"/>
                <a:gd name="T8" fmla="*/ 0 w 13"/>
                <a:gd name="T9" fmla="*/ 2147483647 h 9"/>
                <a:gd name="T10" fmla="*/ 0 w 13"/>
                <a:gd name="T11" fmla="*/ 2147483647 h 9"/>
                <a:gd name="T12" fmla="*/ 2147483647 w 13"/>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9">
                  <a:moveTo>
                    <a:pt x="5" y="0"/>
                  </a:moveTo>
                  <a:lnTo>
                    <a:pt x="13" y="0"/>
                  </a:lnTo>
                  <a:lnTo>
                    <a:pt x="13" y="7"/>
                  </a:lnTo>
                  <a:lnTo>
                    <a:pt x="8" y="9"/>
                  </a:lnTo>
                  <a:lnTo>
                    <a:pt x="0" y="9"/>
                  </a:lnTo>
                  <a:lnTo>
                    <a:pt x="0" y="1"/>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5" name="Freeform 271">
              <a:extLst>
                <a:ext uri="{FF2B5EF4-FFF2-40B4-BE49-F238E27FC236}">
                  <a16:creationId xmlns:a16="http://schemas.microsoft.com/office/drawing/2014/main" id="{6DE94AB3-EFB3-4BDF-A2D7-8BEB961DF892}"/>
                </a:ext>
              </a:extLst>
            </p:cNvPr>
            <p:cNvSpPr>
              <a:spLocks/>
            </p:cNvSpPr>
            <p:nvPr/>
          </p:nvSpPr>
          <p:spPr bwMode="auto">
            <a:xfrm>
              <a:off x="4205288" y="2111376"/>
              <a:ext cx="19050" cy="19050"/>
            </a:xfrm>
            <a:custGeom>
              <a:avLst/>
              <a:gdLst>
                <a:gd name="T0" fmla="*/ 2147483647 w 12"/>
                <a:gd name="T1" fmla="*/ 0 h 12"/>
                <a:gd name="T2" fmla="*/ 2147483647 w 12"/>
                <a:gd name="T3" fmla="*/ 0 h 12"/>
                <a:gd name="T4" fmla="*/ 2147483647 w 12"/>
                <a:gd name="T5" fmla="*/ 2147483647 h 12"/>
                <a:gd name="T6" fmla="*/ 2147483647 w 12"/>
                <a:gd name="T7" fmla="*/ 2147483647 h 12"/>
                <a:gd name="T8" fmla="*/ 0 w 12"/>
                <a:gd name="T9" fmla="*/ 2147483647 h 12"/>
                <a:gd name="T10" fmla="*/ 0 w 12"/>
                <a:gd name="T11" fmla="*/ 2147483647 h 12"/>
                <a:gd name="T12" fmla="*/ 2147483647 w 12"/>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4" y="0"/>
                  </a:moveTo>
                  <a:lnTo>
                    <a:pt x="12" y="0"/>
                  </a:lnTo>
                  <a:lnTo>
                    <a:pt x="12" y="8"/>
                  </a:lnTo>
                  <a:lnTo>
                    <a:pt x="8" y="12"/>
                  </a:lnTo>
                  <a:lnTo>
                    <a:pt x="0" y="12"/>
                  </a:lnTo>
                  <a:lnTo>
                    <a:pt x="0" y="4"/>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6" name="Freeform 272">
              <a:extLst>
                <a:ext uri="{FF2B5EF4-FFF2-40B4-BE49-F238E27FC236}">
                  <a16:creationId xmlns:a16="http://schemas.microsoft.com/office/drawing/2014/main" id="{FA5D68A8-A3F3-4B83-A554-15DE126C8626}"/>
                </a:ext>
              </a:extLst>
            </p:cNvPr>
            <p:cNvSpPr>
              <a:spLocks/>
            </p:cNvSpPr>
            <p:nvPr/>
          </p:nvSpPr>
          <p:spPr bwMode="auto">
            <a:xfrm>
              <a:off x="4238625" y="2084388"/>
              <a:ext cx="20638" cy="20638"/>
            </a:xfrm>
            <a:custGeom>
              <a:avLst/>
              <a:gdLst>
                <a:gd name="T0" fmla="*/ 2147483647 w 13"/>
                <a:gd name="T1" fmla="*/ 0 h 13"/>
                <a:gd name="T2" fmla="*/ 2147483647 w 13"/>
                <a:gd name="T3" fmla="*/ 0 h 13"/>
                <a:gd name="T4" fmla="*/ 2147483647 w 13"/>
                <a:gd name="T5" fmla="*/ 2147483647 h 13"/>
                <a:gd name="T6" fmla="*/ 2147483647 w 13"/>
                <a:gd name="T7" fmla="*/ 2147483647 h 13"/>
                <a:gd name="T8" fmla="*/ 0 w 13"/>
                <a:gd name="T9" fmla="*/ 2147483647 h 13"/>
                <a:gd name="T10" fmla="*/ 0 w 13"/>
                <a:gd name="T11" fmla="*/ 2147483647 h 13"/>
                <a:gd name="T12" fmla="*/ 2147483647 w 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3">
                  <a:moveTo>
                    <a:pt x="5" y="0"/>
                  </a:moveTo>
                  <a:lnTo>
                    <a:pt x="13" y="0"/>
                  </a:lnTo>
                  <a:lnTo>
                    <a:pt x="13" y="8"/>
                  </a:lnTo>
                  <a:lnTo>
                    <a:pt x="8" y="13"/>
                  </a:lnTo>
                  <a:lnTo>
                    <a:pt x="0" y="13"/>
                  </a:lnTo>
                  <a:lnTo>
                    <a:pt x="0" y="5"/>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7" name="Freeform 273">
              <a:extLst>
                <a:ext uri="{FF2B5EF4-FFF2-40B4-BE49-F238E27FC236}">
                  <a16:creationId xmlns:a16="http://schemas.microsoft.com/office/drawing/2014/main" id="{0B8595B1-83AF-45D9-B803-E0E31868B191}"/>
                </a:ext>
              </a:extLst>
            </p:cNvPr>
            <p:cNvSpPr>
              <a:spLocks/>
            </p:cNvSpPr>
            <p:nvPr/>
          </p:nvSpPr>
          <p:spPr bwMode="auto">
            <a:xfrm>
              <a:off x="4271963" y="2057401"/>
              <a:ext cx="20638" cy="20638"/>
            </a:xfrm>
            <a:custGeom>
              <a:avLst/>
              <a:gdLst>
                <a:gd name="T0" fmla="*/ 2147483647 w 13"/>
                <a:gd name="T1" fmla="*/ 0 h 13"/>
                <a:gd name="T2" fmla="*/ 2147483647 w 13"/>
                <a:gd name="T3" fmla="*/ 0 h 13"/>
                <a:gd name="T4" fmla="*/ 2147483647 w 13"/>
                <a:gd name="T5" fmla="*/ 2147483647 h 13"/>
                <a:gd name="T6" fmla="*/ 2147483647 w 13"/>
                <a:gd name="T7" fmla="*/ 2147483647 h 13"/>
                <a:gd name="T8" fmla="*/ 0 w 13"/>
                <a:gd name="T9" fmla="*/ 2147483647 h 13"/>
                <a:gd name="T10" fmla="*/ 0 w 13"/>
                <a:gd name="T11" fmla="*/ 2147483647 h 13"/>
                <a:gd name="T12" fmla="*/ 2147483647 w 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3">
                  <a:moveTo>
                    <a:pt x="6" y="0"/>
                  </a:moveTo>
                  <a:lnTo>
                    <a:pt x="13" y="0"/>
                  </a:lnTo>
                  <a:lnTo>
                    <a:pt x="13" y="8"/>
                  </a:lnTo>
                  <a:lnTo>
                    <a:pt x="7" y="13"/>
                  </a:lnTo>
                  <a:lnTo>
                    <a:pt x="0" y="13"/>
                  </a:lnTo>
                  <a:lnTo>
                    <a:pt x="0" y="5"/>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8" name="Freeform 274">
              <a:extLst>
                <a:ext uri="{FF2B5EF4-FFF2-40B4-BE49-F238E27FC236}">
                  <a16:creationId xmlns:a16="http://schemas.microsoft.com/office/drawing/2014/main" id="{5F1F6F7F-A499-4844-BC1D-EB1412DBAD59}"/>
                </a:ext>
              </a:extLst>
            </p:cNvPr>
            <p:cNvSpPr>
              <a:spLocks/>
            </p:cNvSpPr>
            <p:nvPr/>
          </p:nvSpPr>
          <p:spPr bwMode="auto">
            <a:xfrm>
              <a:off x="4306888" y="2032001"/>
              <a:ext cx="20638" cy="19050"/>
            </a:xfrm>
            <a:custGeom>
              <a:avLst/>
              <a:gdLst>
                <a:gd name="T0" fmla="*/ 2147483647 w 13"/>
                <a:gd name="T1" fmla="*/ 0 h 12"/>
                <a:gd name="T2" fmla="*/ 2147483647 w 13"/>
                <a:gd name="T3" fmla="*/ 0 h 12"/>
                <a:gd name="T4" fmla="*/ 2147483647 w 13"/>
                <a:gd name="T5" fmla="*/ 2147483647 h 12"/>
                <a:gd name="T6" fmla="*/ 2147483647 w 13"/>
                <a:gd name="T7" fmla="*/ 2147483647 h 12"/>
                <a:gd name="T8" fmla="*/ 0 w 13"/>
                <a:gd name="T9" fmla="*/ 2147483647 h 12"/>
                <a:gd name="T10" fmla="*/ 0 w 13"/>
                <a:gd name="T11" fmla="*/ 2147483647 h 12"/>
                <a:gd name="T12" fmla="*/ 2147483647 w 13"/>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2">
                  <a:moveTo>
                    <a:pt x="5" y="0"/>
                  </a:moveTo>
                  <a:lnTo>
                    <a:pt x="13" y="0"/>
                  </a:lnTo>
                  <a:lnTo>
                    <a:pt x="13" y="8"/>
                  </a:lnTo>
                  <a:lnTo>
                    <a:pt x="8" y="12"/>
                  </a:lnTo>
                  <a:lnTo>
                    <a:pt x="0" y="12"/>
                  </a:lnTo>
                  <a:lnTo>
                    <a:pt x="0" y="5"/>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59" name="Freeform 275">
              <a:extLst>
                <a:ext uri="{FF2B5EF4-FFF2-40B4-BE49-F238E27FC236}">
                  <a16:creationId xmlns:a16="http://schemas.microsoft.com/office/drawing/2014/main" id="{632B4FC7-910A-485D-9C10-297C64A303E0}"/>
                </a:ext>
              </a:extLst>
            </p:cNvPr>
            <p:cNvSpPr>
              <a:spLocks/>
            </p:cNvSpPr>
            <p:nvPr/>
          </p:nvSpPr>
          <p:spPr bwMode="auto">
            <a:xfrm>
              <a:off x="4340225" y="2006601"/>
              <a:ext cx="22225" cy="19050"/>
            </a:xfrm>
            <a:custGeom>
              <a:avLst/>
              <a:gdLst>
                <a:gd name="T0" fmla="*/ 2147483647 w 14"/>
                <a:gd name="T1" fmla="*/ 0 h 12"/>
                <a:gd name="T2" fmla="*/ 2147483647 w 14"/>
                <a:gd name="T3" fmla="*/ 0 h 12"/>
                <a:gd name="T4" fmla="*/ 2147483647 w 14"/>
                <a:gd name="T5" fmla="*/ 2147483647 h 12"/>
                <a:gd name="T6" fmla="*/ 2147483647 w 14"/>
                <a:gd name="T7" fmla="*/ 2147483647 h 12"/>
                <a:gd name="T8" fmla="*/ 0 w 14"/>
                <a:gd name="T9" fmla="*/ 2147483647 h 12"/>
                <a:gd name="T10" fmla="*/ 0 w 14"/>
                <a:gd name="T11" fmla="*/ 2147483647 h 12"/>
                <a:gd name="T12" fmla="*/ 2147483647 w 14"/>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2">
                  <a:moveTo>
                    <a:pt x="6" y="0"/>
                  </a:moveTo>
                  <a:lnTo>
                    <a:pt x="14" y="0"/>
                  </a:lnTo>
                  <a:lnTo>
                    <a:pt x="14" y="7"/>
                  </a:lnTo>
                  <a:lnTo>
                    <a:pt x="8" y="12"/>
                  </a:lnTo>
                  <a:lnTo>
                    <a:pt x="0" y="12"/>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0" name="Freeform 276">
              <a:extLst>
                <a:ext uri="{FF2B5EF4-FFF2-40B4-BE49-F238E27FC236}">
                  <a16:creationId xmlns:a16="http://schemas.microsoft.com/office/drawing/2014/main" id="{AEB4E2E9-FB00-41C0-A74E-4A77907676E7}"/>
                </a:ext>
              </a:extLst>
            </p:cNvPr>
            <p:cNvSpPr>
              <a:spLocks/>
            </p:cNvSpPr>
            <p:nvPr/>
          </p:nvSpPr>
          <p:spPr bwMode="auto">
            <a:xfrm>
              <a:off x="4373563" y="1979613"/>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4" y="0"/>
                  </a:moveTo>
                  <a:lnTo>
                    <a:pt x="12" y="0"/>
                  </a:lnTo>
                  <a:lnTo>
                    <a:pt x="12" y="8"/>
                  </a:lnTo>
                  <a:lnTo>
                    <a:pt x="8" y="11"/>
                  </a:lnTo>
                  <a:lnTo>
                    <a:pt x="0" y="11"/>
                  </a:lnTo>
                  <a:lnTo>
                    <a:pt x="0" y="3"/>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1" name="Freeform 277">
              <a:extLst>
                <a:ext uri="{FF2B5EF4-FFF2-40B4-BE49-F238E27FC236}">
                  <a16:creationId xmlns:a16="http://schemas.microsoft.com/office/drawing/2014/main" id="{CA3C5CF0-2426-4942-8D18-3563396365EF}"/>
                </a:ext>
              </a:extLst>
            </p:cNvPr>
            <p:cNvSpPr>
              <a:spLocks/>
            </p:cNvSpPr>
            <p:nvPr/>
          </p:nvSpPr>
          <p:spPr bwMode="auto">
            <a:xfrm>
              <a:off x="4410075" y="1952626"/>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4" y="0"/>
                  </a:moveTo>
                  <a:lnTo>
                    <a:pt x="12" y="0"/>
                  </a:lnTo>
                  <a:lnTo>
                    <a:pt x="12" y="8"/>
                  </a:lnTo>
                  <a:lnTo>
                    <a:pt x="7" y="11"/>
                  </a:lnTo>
                  <a:lnTo>
                    <a:pt x="0" y="11"/>
                  </a:lnTo>
                  <a:lnTo>
                    <a:pt x="0" y="4"/>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2" name="Freeform 278">
              <a:extLst>
                <a:ext uri="{FF2B5EF4-FFF2-40B4-BE49-F238E27FC236}">
                  <a16:creationId xmlns:a16="http://schemas.microsoft.com/office/drawing/2014/main" id="{43CB228A-7090-4E11-A9E0-677024F9FF1D}"/>
                </a:ext>
              </a:extLst>
            </p:cNvPr>
            <p:cNvSpPr>
              <a:spLocks/>
            </p:cNvSpPr>
            <p:nvPr/>
          </p:nvSpPr>
          <p:spPr bwMode="auto">
            <a:xfrm>
              <a:off x="4443413" y="1927226"/>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5" y="0"/>
                  </a:moveTo>
                  <a:lnTo>
                    <a:pt x="12" y="0"/>
                  </a:lnTo>
                  <a:lnTo>
                    <a:pt x="12" y="8"/>
                  </a:lnTo>
                  <a:lnTo>
                    <a:pt x="7" y="11"/>
                  </a:lnTo>
                  <a:lnTo>
                    <a:pt x="0" y="11"/>
                  </a:lnTo>
                  <a:lnTo>
                    <a:pt x="0" y="5"/>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3" name="Freeform 279">
              <a:extLst>
                <a:ext uri="{FF2B5EF4-FFF2-40B4-BE49-F238E27FC236}">
                  <a16:creationId xmlns:a16="http://schemas.microsoft.com/office/drawing/2014/main" id="{957A6A2A-40C2-4428-AA62-057825932DE9}"/>
                </a:ext>
              </a:extLst>
            </p:cNvPr>
            <p:cNvSpPr>
              <a:spLocks/>
            </p:cNvSpPr>
            <p:nvPr/>
          </p:nvSpPr>
          <p:spPr bwMode="auto">
            <a:xfrm>
              <a:off x="4475163" y="1903413"/>
              <a:ext cx="19050" cy="15875"/>
            </a:xfrm>
            <a:custGeom>
              <a:avLst/>
              <a:gdLst>
                <a:gd name="T0" fmla="*/ 2147483647 w 12"/>
                <a:gd name="T1" fmla="*/ 0 h 10"/>
                <a:gd name="T2" fmla="*/ 2147483647 w 12"/>
                <a:gd name="T3" fmla="*/ 0 h 10"/>
                <a:gd name="T4" fmla="*/ 2147483647 w 12"/>
                <a:gd name="T5" fmla="*/ 2147483647 h 10"/>
                <a:gd name="T6" fmla="*/ 2147483647 w 12"/>
                <a:gd name="T7" fmla="*/ 2147483647 h 10"/>
                <a:gd name="T8" fmla="*/ 0 w 12"/>
                <a:gd name="T9" fmla="*/ 2147483647 h 10"/>
                <a:gd name="T10" fmla="*/ 0 w 12"/>
                <a:gd name="T11" fmla="*/ 2147483647 h 10"/>
                <a:gd name="T12" fmla="*/ 2147483647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6" y="0"/>
                  </a:moveTo>
                  <a:lnTo>
                    <a:pt x="12" y="0"/>
                  </a:lnTo>
                  <a:lnTo>
                    <a:pt x="12" y="7"/>
                  </a:lnTo>
                  <a:lnTo>
                    <a:pt x="8" y="10"/>
                  </a:lnTo>
                  <a:lnTo>
                    <a:pt x="0" y="10"/>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4" name="Freeform 280">
              <a:extLst>
                <a:ext uri="{FF2B5EF4-FFF2-40B4-BE49-F238E27FC236}">
                  <a16:creationId xmlns:a16="http://schemas.microsoft.com/office/drawing/2014/main" id="{9CA5DE54-7689-4A53-B949-8D403546311C}"/>
                </a:ext>
              </a:extLst>
            </p:cNvPr>
            <p:cNvSpPr>
              <a:spLocks/>
            </p:cNvSpPr>
            <p:nvPr/>
          </p:nvSpPr>
          <p:spPr bwMode="auto">
            <a:xfrm>
              <a:off x="4508500" y="1874838"/>
              <a:ext cx="23813" cy="19050"/>
            </a:xfrm>
            <a:custGeom>
              <a:avLst/>
              <a:gdLst>
                <a:gd name="T0" fmla="*/ 2147483647 w 15"/>
                <a:gd name="T1" fmla="*/ 0 h 12"/>
                <a:gd name="T2" fmla="*/ 2147483647 w 15"/>
                <a:gd name="T3" fmla="*/ 0 h 12"/>
                <a:gd name="T4" fmla="*/ 2147483647 w 15"/>
                <a:gd name="T5" fmla="*/ 2147483647 h 12"/>
                <a:gd name="T6" fmla="*/ 2147483647 w 15"/>
                <a:gd name="T7" fmla="*/ 2147483647 h 12"/>
                <a:gd name="T8" fmla="*/ 0 w 15"/>
                <a:gd name="T9" fmla="*/ 2147483647 h 12"/>
                <a:gd name="T10" fmla="*/ 0 w 15"/>
                <a:gd name="T11" fmla="*/ 2147483647 h 12"/>
                <a:gd name="T12" fmla="*/ 2147483647 w 15"/>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2">
                  <a:moveTo>
                    <a:pt x="7" y="0"/>
                  </a:moveTo>
                  <a:lnTo>
                    <a:pt x="15" y="0"/>
                  </a:lnTo>
                  <a:lnTo>
                    <a:pt x="15" y="8"/>
                  </a:lnTo>
                  <a:lnTo>
                    <a:pt x="8" y="12"/>
                  </a:lnTo>
                  <a:lnTo>
                    <a:pt x="0" y="12"/>
                  </a:lnTo>
                  <a:lnTo>
                    <a:pt x="0" y="4"/>
                  </a:lnTo>
                  <a:lnTo>
                    <a:pt x="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5" name="Freeform 281">
              <a:extLst>
                <a:ext uri="{FF2B5EF4-FFF2-40B4-BE49-F238E27FC236}">
                  <a16:creationId xmlns:a16="http://schemas.microsoft.com/office/drawing/2014/main" id="{71C74473-6D4E-400D-A87A-51A665B1DEC3}"/>
                </a:ext>
              </a:extLst>
            </p:cNvPr>
            <p:cNvSpPr>
              <a:spLocks/>
            </p:cNvSpPr>
            <p:nvPr/>
          </p:nvSpPr>
          <p:spPr bwMode="auto">
            <a:xfrm>
              <a:off x="4549775" y="1846263"/>
              <a:ext cx="22225" cy="17463"/>
            </a:xfrm>
            <a:custGeom>
              <a:avLst/>
              <a:gdLst>
                <a:gd name="T0" fmla="*/ 2147483647 w 14"/>
                <a:gd name="T1" fmla="*/ 0 h 11"/>
                <a:gd name="T2" fmla="*/ 2147483647 w 14"/>
                <a:gd name="T3" fmla="*/ 0 h 11"/>
                <a:gd name="T4" fmla="*/ 2147483647 w 14"/>
                <a:gd name="T5" fmla="*/ 2147483647 h 11"/>
                <a:gd name="T6" fmla="*/ 2147483647 w 14"/>
                <a:gd name="T7" fmla="*/ 2147483647 h 11"/>
                <a:gd name="T8" fmla="*/ 0 w 14"/>
                <a:gd name="T9" fmla="*/ 2147483647 h 11"/>
                <a:gd name="T10" fmla="*/ 0 w 14"/>
                <a:gd name="T11" fmla="*/ 2147483647 h 11"/>
                <a:gd name="T12" fmla="*/ 2147483647 w 14"/>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1">
                  <a:moveTo>
                    <a:pt x="5" y="0"/>
                  </a:moveTo>
                  <a:lnTo>
                    <a:pt x="14" y="0"/>
                  </a:lnTo>
                  <a:lnTo>
                    <a:pt x="14" y="8"/>
                  </a:lnTo>
                  <a:lnTo>
                    <a:pt x="6" y="11"/>
                  </a:lnTo>
                  <a:lnTo>
                    <a:pt x="0" y="11"/>
                  </a:lnTo>
                  <a:lnTo>
                    <a:pt x="0" y="4"/>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6" name="Freeform 282">
              <a:extLst>
                <a:ext uri="{FF2B5EF4-FFF2-40B4-BE49-F238E27FC236}">
                  <a16:creationId xmlns:a16="http://schemas.microsoft.com/office/drawing/2014/main" id="{D9BF1E62-1748-4BAB-BF18-4189BFC678D8}"/>
                </a:ext>
              </a:extLst>
            </p:cNvPr>
            <p:cNvSpPr>
              <a:spLocks/>
            </p:cNvSpPr>
            <p:nvPr/>
          </p:nvSpPr>
          <p:spPr bwMode="auto">
            <a:xfrm>
              <a:off x="4583113" y="1827213"/>
              <a:ext cx="20638" cy="15875"/>
            </a:xfrm>
            <a:custGeom>
              <a:avLst/>
              <a:gdLst>
                <a:gd name="T0" fmla="*/ 2147483647 w 13"/>
                <a:gd name="T1" fmla="*/ 0 h 10"/>
                <a:gd name="T2" fmla="*/ 2147483647 w 13"/>
                <a:gd name="T3" fmla="*/ 0 h 10"/>
                <a:gd name="T4" fmla="*/ 2147483647 w 13"/>
                <a:gd name="T5" fmla="*/ 2147483647 h 10"/>
                <a:gd name="T6" fmla="*/ 2147483647 w 13"/>
                <a:gd name="T7" fmla="*/ 2147483647 h 10"/>
                <a:gd name="T8" fmla="*/ 0 w 13"/>
                <a:gd name="T9" fmla="*/ 2147483647 h 10"/>
                <a:gd name="T10" fmla="*/ 0 w 13"/>
                <a:gd name="T11" fmla="*/ 2147483647 h 10"/>
                <a:gd name="T12" fmla="*/ 2147483647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5" y="0"/>
                  </a:moveTo>
                  <a:lnTo>
                    <a:pt x="13" y="0"/>
                  </a:lnTo>
                  <a:lnTo>
                    <a:pt x="13" y="7"/>
                  </a:lnTo>
                  <a:lnTo>
                    <a:pt x="8" y="10"/>
                  </a:lnTo>
                  <a:lnTo>
                    <a:pt x="0" y="10"/>
                  </a:lnTo>
                  <a:lnTo>
                    <a:pt x="0" y="2"/>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7" name="Freeform 283">
              <a:extLst>
                <a:ext uri="{FF2B5EF4-FFF2-40B4-BE49-F238E27FC236}">
                  <a16:creationId xmlns:a16="http://schemas.microsoft.com/office/drawing/2014/main" id="{30B41B2C-B8DF-473E-9BA4-B0B83A669B41}"/>
                </a:ext>
              </a:extLst>
            </p:cNvPr>
            <p:cNvSpPr>
              <a:spLocks/>
            </p:cNvSpPr>
            <p:nvPr/>
          </p:nvSpPr>
          <p:spPr bwMode="auto">
            <a:xfrm>
              <a:off x="4614863" y="1808163"/>
              <a:ext cx="20638" cy="17463"/>
            </a:xfrm>
            <a:custGeom>
              <a:avLst/>
              <a:gdLst>
                <a:gd name="T0" fmla="*/ 2147483647 w 13"/>
                <a:gd name="T1" fmla="*/ 0 h 11"/>
                <a:gd name="T2" fmla="*/ 2147483647 w 13"/>
                <a:gd name="T3" fmla="*/ 0 h 11"/>
                <a:gd name="T4" fmla="*/ 2147483647 w 13"/>
                <a:gd name="T5" fmla="*/ 2147483647 h 11"/>
                <a:gd name="T6" fmla="*/ 2147483647 w 13"/>
                <a:gd name="T7" fmla="*/ 2147483647 h 11"/>
                <a:gd name="T8" fmla="*/ 0 w 13"/>
                <a:gd name="T9" fmla="*/ 2147483647 h 11"/>
                <a:gd name="T10" fmla="*/ 0 w 13"/>
                <a:gd name="T11" fmla="*/ 2147483647 h 11"/>
                <a:gd name="T12" fmla="*/ 2147483647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5" y="0"/>
                  </a:moveTo>
                  <a:lnTo>
                    <a:pt x="13" y="0"/>
                  </a:lnTo>
                  <a:lnTo>
                    <a:pt x="13" y="9"/>
                  </a:lnTo>
                  <a:lnTo>
                    <a:pt x="9" y="11"/>
                  </a:lnTo>
                  <a:lnTo>
                    <a:pt x="0" y="11"/>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8" name="Freeform 284">
              <a:extLst>
                <a:ext uri="{FF2B5EF4-FFF2-40B4-BE49-F238E27FC236}">
                  <a16:creationId xmlns:a16="http://schemas.microsoft.com/office/drawing/2014/main" id="{A4469995-1DC8-4D2B-95B1-B95DA965349B}"/>
                </a:ext>
              </a:extLst>
            </p:cNvPr>
            <p:cNvSpPr>
              <a:spLocks/>
            </p:cNvSpPr>
            <p:nvPr/>
          </p:nvSpPr>
          <p:spPr bwMode="auto">
            <a:xfrm>
              <a:off x="4648200" y="1793876"/>
              <a:ext cx="20638" cy="14288"/>
            </a:xfrm>
            <a:custGeom>
              <a:avLst/>
              <a:gdLst>
                <a:gd name="T0" fmla="*/ 2147483647 w 13"/>
                <a:gd name="T1" fmla="*/ 0 h 9"/>
                <a:gd name="T2" fmla="*/ 2147483647 w 13"/>
                <a:gd name="T3" fmla="*/ 0 h 9"/>
                <a:gd name="T4" fmla="*/ 2147483647 w 13"/>
                <a:gd name="T5" fmla="*/ 2147483647 h 9"/>
                <a:gd name="T6" fmla="*/ 2147483647 w 13"/>
                <a:gd name="T7" fmla="*/ 2147483647 h 9"/>
                <a:gd name="T8" fmla="*/ 0 w 13"/>
                <a:gd name="T9" fmla="*/ 2147483647 h 9"/>
                <a:gd name="T10" fmla="*/ 0 w 13"/>
                <a:gd name="T11" fmla="*/ 2147483647 h 9"/>
                <a:gd name="T12" fmla="*/ 2147483647 w 13"/>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9">
                  <a:moveTo>
                    <a:pt x="5" y="0"/>
                  </a:moveTo>
                  <a:lnTo>
                    <a:pt x="13" y="0"/>
                  </a:lnTo>
                  <a:lnTo>
                    <a:pt x="13" y="7"/>
                  </a:lnTo>
                  <a:lnTo>
                    <a:pt x="8" y="9"/>
                  </a:lnTo>
                  <a:lnTo>
                    <a:pt x="0" y="9"/>
                  </a:lnTo>
                  <a:lnTo>
                    <a:pt x="0" y="2"/>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69" name="Freeform 285">
              <a:extLst>
                <a:ext uri="{FF2B5EF4-FFF2-40B4-BE49-F238E27FC236}">
                  <a16:creationId xmlns:a16="http://schemas.microsoft.com/office/drawing/2014/main" id="{B715F0D8-4D02-4A1B-B24D-767037B68432}"/>
                </a:ext>
              </a:extLst>
            </p:cNvPr>
            <p:cNvSpPr>
              <a:spLocks/>
            </p:cNvSpPr>
            <p:nvPr/>
          </p:nvSpPr>
          <p:spPr bwMode="auto">
            <a:xfrm>
              <a:off x="4681538" y="1773238"/>
              <a:ext cx="19050" cy="15875"/>
            </a:xfrm>
            <a:custGeom>
              <a:avLst/>
              <a:gdLst>
                <a:gd name="T0" fmla="*/ 2147483647 w 12"/>
                <a:gd name="T1" fmla="*/ 0 h 10"/>
                <a:gd name="T2" fmla="*/ 2147483647 w 12"/>
                <a:gd name="T3" fmla="*/ 0 h 10"/>
                <a:gd name="T4" fmla="*/ 2147483647 w 12"/>
                <a:gd name="T5" fmla="*/ 2147483647 h 10"/>
                <a:gd name="T6" fmla="*/ 2147483647 w 12"/>
                <a:gd name="T7" fmla="*/ 2147483647 h 10"/>
                <a:gd name="T8" fmla="*/ 0 w 12"/>
                <a:gd name="T9" fmla="*/ 2147483647 h 10"/>
                <a:gd name="T10" fmla="*/ 0 w 12"/>
                <a:gd name="T11" fmla="*/ 2147483647 h 10"/>
                <a:gd name="T12" fmla="*/ 2147483647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4" y="0"/>
                  </a:moveTo>
                  <a:lnTo>
                    <a:pt x="12" y="0"/>
                  </a:lnTo>
                  <a:lnTo>
                    <a:pt x="12" y="8"/>
                  </a:lnTo>
                  <a:lnTo>
                    <a:pt x="8" y="10"/>
                  </a:lnTo>
                  <a:lnTo>
                    <a:pt x="0" y="10"/>
                  </a:lnTo>
                  <a:lnTo>
                    <a:pt x="0" y="3"/>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0" name="Freeform 286">
              <a:extLst>
                <a:ext uri="{FF2B5EF4-FFF2-40B4-BE49-F238E27FC236}">
                  <a16:creationId xmlns:a16="http://schemas.microsoft.com/office/drawing/2014/main" id="{7E8D20A4-AC8B-4862-A456-8CE741C8EF8E}"/>
                </a:ext>
              </a:extLst>
            </p:cNvPr>
            <p:cNvSpPr>
              <a:spLocks/>
            </p:cNvSpPr>
            <p:nvPr/>
          </p:nvSpPr>
          <p:spPr bwMode="auto">
            <a:xfrm>
              <a:off x="4711700" y="1757363"/>
              <a:ext cx="22225" cy="14288"/>
            </a:xfrm>
            <a:custGeom>
              <a:avLst/>
              <a:gdLst>
                <a:gd name="T0" fmla="*/ 2147483647 w 14"/>
                <a:gd name="T1" fmla="*/ 0 h 9"/>
                <a:gd name="T2" fmla="*/ 2147483647 w 14"/>
                <a:gd name="T3" fmla="*/ 0 h 9"/>
                <a:gd name="T4" fmla="*/ 2147483647 w 14"/>
                <a:gd name="T5" fmla="*/ 2147483647 h 9"/>
                <a:gd name="T6" fmla="*/ 2147483647 w 14"/>
                <a:gd name="T7" fmla="*/ 2147483647 h 9"/>
                <a:gd name="T8" fmla="*/ 0 w 14"/>
                <a:gd name="T9" fmla="*/ 2147483647 h 9"/>
                <a:gd name="T10" fmla="*/ 0 w 14"/>
                <a:gd name="T11" fmla="*/ 2147483647 h 9"/>
                <a:gd name="T12" fmla="*/ 2147483647 w 14"/>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9">
                  <a:moveTo>
                    <a:pt x="6" y="0"/>
                  </a:moveTo>
                  <a:lnTo>
                    <a:pt x="14" y="0"/>
                  </a:lnTo>
                  <a:lnTo>
                    <a:pt x="14" y="7"/>
                  </a:lnTo>
                  <a:lnTo>
                    <a:pt x="8" y="9"/>
                  </a:lnTo>
                  <a:lnTo>
                    <a:pt x="0" y="9"/>
                  </a:lnTo>
                  <a:lnTo>
                    <a:pt x="0" y="1"/>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1" name="Freeform 287">
              <a:extLst>
                <a:ext uri="{FF2B5EF4-FFF2-40B4-BE49-F238E27FC236}">
                  <a16:creationId xmlns:a16="http://schemas.microsoft.com/office/drawing/2014/main" id="{0949FE7E-25DD-4593-BE3C-8362769BC250}"/>
                </a:ext>
              </a:extLst>
            </p:cNvPr>
            <p:cNvSpPr>
              <a:spLocks/>
            </p:cNvSpPr>
            <p:nvPr/>
          </p:nvSpPr>
          <p:spPr bwMode="auto">
            <a:xfrm>
              <a:off x="4746625" y="1739901"/>
              <a:ext cx="19050" cy="17463"/>
            </a:xfrm>
            <a:custGeom>
              <a:avLst/>
              <a:gdLst>
                <a:gd name="T0" fmla="*/ 2147483647 w 12"/>
                <a:gd name="T1" fmla="*/ 0 h 11"/>
                <a:gd name="T2" fmla="*/ 2147483647 w 12"/>
                <a:gd name="T3" fmla="*/ 0 h 11"/>
                <a:gd name="T4" fmla="*/ 2147483647 w 12"/>
                <a:gd name="T5" fmla="*/ 2147483647 h 11"/>
                <a:gd name="T6" fmla="*/ 2147483647 w 12"/>
                <a:gd name="T7" fmla="*/ 2147483647 h 11"/>
                <a:gd name="T8" fmla="*/ 0 w 12"/>
                <a:gd name="T9" fmla="*/ 2147483647 h 11"/>
                <a:gd name="T10" fmla="*/ 0 w 12"/>
                <a:gd name="T11" fmla="*/ 2147483647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5" y="0"/>
                  </a:moveTo>
                  <a:lnTo>
                    <a:pt x="12" y="0"/>
                  </a:lnTo>
                  <a:lnTo>
                    <a:pt x="12" y="7"/>
                  </a:lnTo>
                  <a:lnTo>
                    <a:pt x="8" y="11"/>
                  </a:lnTo>
                  <a:lnTo>
                    <a:pt x="0" y="11"/>
                  </a:lnTo>
                  <a:lnTo>
                    <a:pt x="0" y="3"/>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2" name="Freeform 288">
              <a:extLst>
                <a:ext uri="{FF2B5EF4-FFF2-40B4-BE49-F238E27FC236}">
                  <a16:creationId xmlns:a16="http://schemas.microsoft.com/office/drawing/2014/main" id="{CEF0F81A-6D7C-43BC-917B-3538CDEE4F06}"/>
                </a:ext>
              </a:extLst>
            </p:cNvPr>
            <p:cNvSpPr>
              <a:spLocks/>
            </p:cNvSpPr>
            <p:nvPr/>
          </p:nvSpPr>
          <p:spPr bwMode="auto">
            <a:xfrm>
              <a:off x="4781550" y="1720851"/>
              <a:ext cx="19050" cy="15875"/>
            </a:xfrm>
            <a:custGeom>
              <a:avLst/>
              <a:gdLst>
                <a:gd name="T0" fmla="*/ 2147483647 w 12"/>
                <a:gd name="T1" fmla="*/ 0 h 10"/>
                <a:gd name="T2" fmla="*/ 2147483647 w 12"/>
                <a:gd name="T3" fmla="*/ 0 h 10"/>
                <a:gd name="T4" fmla="*/ 2147483647 w 12"/>
                <a:gd name="T5" fmla="*/ 2147483647 h 10"/>
                <a:gd name="T6" fmla="*/ 2147483647 w 12"/>
                <a:gd name="T7" fmla="*/ 2147483647 h 10"/>
                <a:gd name="T8" fmla="*/ 0 w 12"/>
                <a:gd name="T9" fmla="*/ 2147483647 h 10"/>
                <a:gd name="T10" fmla="*/ 0 w 12"/>
                <a:gd name="T11" fmla="*/ 2147483647 h 10"/>
                <a:gd name="T12" fmla="*/ 2147483647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4" y="0"/>
                  </a:moveTo>
                  <a:lnTo>
                    <a:pt x="12" y="0"/>
                  </a:lnTo>
                  <a:lnTo>
                    <a:pt x="12" y="8"/>
                  </a:lnTo>
                  <a:lnTo>
                    <a:pt x="6" y="10"/>
                  </a:lnTo>
                  <a:lnTo>
                    <a:pt x="0" y="10"/>
                  </a:lnTo>
                  <a:lnTo>
                    <a:pt x="0" y="2"/>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3" name="Freeform 289">
              <a:extLst>
                <a:ext uri="{FF2B5EF4-FFF2-40B4-BE49-F238E27FC236}">
                  <a16:creationId xmlns:a16="http://schemas.microsoft.com/office/drawing/2014/main" id="{B0F86EF1-A173-42A1-A865-AF65B2B07074}"/>
                </a:ext>
              </a:extLst>
            </p:cNvPr>
            <p:cNvSpPr>
              <a:spLocks/>
            </p:cNvSpPr>
            <p:nvPr/>
          </p:nvSpPr>
          <p:spPr bwMode="auto">
            <a:xfrm>
              <a:off x="4814888" y="1701801"/>
              <a:ext cx="20638" cy="17463"/>
            </a:xfrm>
            <a:custGeom>
              <a:avLst/>
              <a:gdLst>
                <a:gd name="T0" fmla="*/ 2147483647 w 13"/>
                <a:gd name="T1" fmla="*/ 0 h 11"/>
                <a:gd name="T2" fmla="*/ 2147483647 w 13"/>
                <a:gd name="T3" fmla="*/ 0 h 11"/>
                <a:gd name="T4" fmla="*/ 2147483647 w 13"/>
                <a:gd name="T5" fmla="*/ 2147483647 h 11"/>
                <a:gd name="T6" fmla="*/ 2147483647 w 13"/>
                <a:gd name="T7" fmla="*/ 2147483647 h 11"/>
                <a:gd name="T8" fmla="*/ 0 w 13"/>
                <a:gd name="T9" fmla="*/ 2147483647 h 11"/>
                <a:gd name="T10" fmla="*/ 0 w 13"/>
                <a:gd name="T11" fmla="*/ 2147483647 h 11"/>
                <a:gd name="T12" fmla="*/ 2147483647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6" y="0"/>
                  </a:moveTo>
                  <a:lnTo>
                    <a:pt x="13" y="0"/>
                  </a:lnTo>
                  <a:lnTo>
                    <a:pt x="13" y="8"/>
                  </a:lnTo>
                  <a:lnTo>
                    <a:pt x="8" y="11"/>
                  </a:lnTo>
                  <a:lnTo>
                    <a:pt x="0" y="11"/>
                  </a:lnTo>
                  <a:lnTo>
                    <a:pt x="0" y="4"/>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4" name="Freeform 290">
              <a:extLst>
                <a:ext uri="{FF2B5EF4-FFF2-40B4-BE49-F238E27FC236}">
                  <a16:creationId xmlns:a16="http://schemas.microsoft.com/office/drawing/2014/main" id="{B632EF12-0213-43F6-95D9-1A155B62EF73}"/>
                </a:ext>
              </a:extLst>
            </p:cNvPr>
            <p:cNvSpPr>
              <a:spLocks/>
            </p:cNvSpPr>
            <p:nvPr/>
          </p:nvSpPr>
          <p:spPr bwMode="auto">
            <a:xfrm>
              <a:off x="4849813" y="1685926"/>
              <a:ext cx="20638" cy="15875"/>
            </a:xfrm>
            <a:custGeom>
              <a:avLst/>
              <a:gdLst>
                <a:gd name="T0" fmla="*/ 2147483647 w 13"/>
                <a:gd name="T1" fmla="*/ 0 h 10"/>
                <a:gd name="T2" fmla="*/ 2147483647 w 13"/>
                <a:gd name="T3" fmla="*/ 0 h 10"/>
                <a:gd name="T4" fmla="*/ 2147483647 w 13"/>
                <a:gd name="T5" fmla="*/ 2147483647 h 10"/>
                <a:gd name="T6" fmla="*/ 2147483647 w 13"/>
                <a:gd name="T7" fmla="*/ 2147483647 h 10"/>
                <a:gd name="T8" fmla="*/ 0 w 13"/>
                <a:gd name="T9" fmla="*/ 2147483647 h 10"/>
                <a:gd name="T10" fmla="*/ 0 w 13"/>
                <a:gd name="T11" fmla="*/ 2147483647 h 10"/>
                <a:gd name="T12" fmla="*/ 2147483647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5" y="0"/>
                  </a:moveTo>
                  <a:lnTo>
                    <a:pt x="13" y="0"/>
                  </a:lnTo>
                  <a:lnTo>
                    <a:pt x="13" y="7"/>
                  </a:lnTo>
                  <a:lnTo>
                    <a:pt x="8" y="10"/>
                  </a:lnTo>
                  <a:lnTo>
                    <a:pt x="0" y="10"/>
                  </a:lnTo>
                  <a:lnTo>
                    <a:pt x="0" y="2"/>
                  </a:lnTo>
                  <a:lnTo>
                    <a:pt x="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5" name="Freeform 291">
              <a:extLst>
                <a:ext uri="{FF2B5EF4-FFF2-40B4-BE49-F238E27FC236}">
                  <a16:creationId xmlns:a16="http://schemas.microsoft.com/office/drawing/2014/main" id="{C741CB25-09BA-4DA1-ACE2-707E319F81E8}"/>
                </a:ext>
              </a:extLst>
            </p:cNvPr>
            <p:cNvSpPr>
              <a:spLocks/>
            </p:cNvSpPr>
            <p:nvPr/>
          </p:nvSpPr>
          <p:spPr bwMode="auto">
            <a:xfrm>
              <a:off x="4884738" y="1666876"/>
              <a:ext cx="19050" cy="15875"/>
            </a:xfrm>
            <a:custGeom>
              <a:avLst/>
              <a:gdLst>
                <a:gd name="T0" fmla="*/ 2147483647 w 12"/>
                <a:gd name="T1" fmla="*/ 0 h 10"/>
                <a:gd name="T2" fmla="*/ 2147483647 w 12"/>
                <a:gd name="T3" fmla="*/ 0 h 10"/>
                <a:gd name="T4" fmla="*/ 2147483647 w 12"/>
                <a:gd name="T5" fmla="*/ 2147483647 h 10"/>
                <a:gd name="T6" fmla="*/ 2147483647 w 12"/>
                <a:gd name="T7" fmla="*/ 2147483647 h 10"/>
                <a:gd name="T8" fmla="*/ 0 w 12"/>
                <a:gd name="T9" fmla="*/ 2147483647 h 10"/>
                <a:gd name="T10" fmla="*/ 0 w 12"/>
                <a:gd name="T11" fmla="*/ 2147483647 h 10"/>
                <a:gd name="T12" fmla="*/ 2147483647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4" y="0"/>
                  </a:moveTo>
                  <a:lnTo>
                    <a:pt x="12" y="0"/>
                  </a:lnTo>
                  <a:lnTo>
                    <a:pt x="12" y="6"/>
                  </a:lnTo>
                  <a:lnTo>
                    <a:pt x="8" y="10"/>
                  </a:lnTo>
                  <a:lnTo>
                    <a:pt x="0" y="10"/>
                  </a:lnTo>
                  <a:lnTo>
                    <a:pt x="0" y="2"/>
                  </a:lnTo>
                  <a:lnTo>
                    <a:pt x="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6" name="Freeform 292">
              <a:extLst>
                <a:ext uri="{FF2B5EF4-FFF2-40B4-BE49-F238E27FC236}">
                  <a16:creationId xmlns:a16="http://schemas.microsoft.com/office/drawing/2014/main" id="{52AF3CEE-B19C-49D8-98D5-DD45EE355C1C}"/>
                </a:ext>
              </a:extLst>
            </p:cNvPr>
            <p:cNvSpPr>
              <a:spLocks/>
            </p:cNvSpPr>
            <p:nvPr/>
          </p:nvSpPr>
          <p:spPr bwMode="auto">
            <a:xfrm>
              <a:off x="4916488" y="1647826"/>
              <a:ext cx="22225" cy="15875"/>
            </a:xfrm>
            <a:custGeom>
              <a:avLst/>
              <a:gdLst>
                <a:gd name="T0" fmla="*/ 2147483647 w 14"/>
                <a:gd name="T1" fmla="*/ 0 h 10"/>
                <a:gd name="T2" fmla="*/ 2147483647 w 14"/>
                <a:gd name="T3" fmla="*/ 0 h 10"/>
                <a:gd name="T4" fmla="*/ 2147483647 w 14"/>
                <a:gd name="T5" fmla="*/ 2147483647 h 10"/>
                <a:gd name="T6" fmla="*/ 2147483647 w 14"/>
                <a:gd name="T7" fmla="*/ 2147483647 h 10"/>
                <a:gd name="T8" fmla="*/ 0 w 14"/>
                <a:gd name="T9" fmla="*/ 2147483647 h 10"/>
                <a:gd name="T10" fmla="*/ 0 w 14"/>
                <a:gd name="T11" fmla="*/ 2147483647 h 10"/>
                <a:gd name="T12" fmla="*/ 2147483647 w 14"/>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0">
                  <a:moveTo>
                    <a:pt x="6" y="0"/>
                  </a:moveTo>
                  <a:lnTo>
                    <a:pt x="14" y="0"/>
                  </a:lnTo>
                  <a:lnTo>
                    <a:pt x="14" y="8"/>
                  </a:lnTo>
                  <a:lnTo>
                    <a:pt x="8" y="10"/>
                  </a:lnTo>
                  <a:lnTo>
                    <a:pt x="0" y="10"/>
                  </a:lnTo>
                  <a:lnTo>
                    <a:pt x="0" y="2"/>
                  </a:lnTo>
                  <a:lnTo>
                    <a:pt x="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77" name="Line 293">
              <a:extLst>
                <a:ext uri="{FF2B5EF4-FFF2-40B4-BE49-F238E27FC236}">
                  <a16:creationId xmlns:a16="http://schemas.microsoft.com/office/drawing/2014/main" id="{99D07937-65AD-4592-92D8-1D9B4FB85944}"/>
                </a:ext>
              </a:extLst>
            </p:cNvPr>
            <p:cNvSpPr>
              <a:spLocks noChangeShapeType="1"/>
            </p:cNvSpPr>
            <p:nvPr/>
          </p:nvSpPr>
          <p:spPr bwMode="auto">
            <a:xfrm>
              <a:off x="4951413" y="1638301"/>
              <a:ext cx="19050"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78" name="Line 294">
              <a:extLst>
                <a:ext uri="{FF2B5EF4-FFF2-40B4-BE49-F238E27FC236}">
                  <a16:creationId xmlns:a16="http://schemas.microsoft.com/office/drawing/2014/main" id="{ABB24403-C12B-4E7D-9D68-60F9CD1154D3}"/>
                </a:ext>
              </a:extLst>
            </p:cNvPr>
            <p:cNvSpPr>
              <a:spLocks noChangeShapeType="1"/>
            </p:cNvSpPr>
            <p:nvPr/>
          </p:nvSpPr>
          <p:spPr bwMode="auto">
            <a:xfrm>
              <a:off x="4983163" y="1638301"/>
              <a:ext cx="20638"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79" name="Line 295">
              <a:extLst>
                <a:ext uri="{FF2B5EF4-FFF2-40B4-BE49-F238E27FC236}">
                  <a16:creationId xmlns:a16="http://schemas.microsoft.com/office/drawing/2014/main" id="{3F5F3D1F-3827-4125-A656-21F1524F04F1}"/>
                </a:ext>
              </a:extLst>
            </p:cNvPr>
            <p:cNvSpPr>
              <a:spLocks noChangeShapeType="1"/>
            </p:cNvSpPr>
            <p:nvPr/>
          </p:nvSpPr>
          <p:spPr bwMode="auto">
            <a:xfrm>
              <a:off x="5016500" y="1638301"/>
              <a:ext cx="19050"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0" name="Line 296">
              <a:extLst>
                <a:ext uri="{FF2B5EF4-FFF2-40B4-BE49-F238E27FC236}">
                  <a16:creationId xmlns:a16="http://schemas.microsoft.com/office/drawing/2014/main" id="{0C5FBF15-9200-43D6-823D-74433F742545}"/>
                </a:ext>
              </a:extLst>
            </p:cNvPr>
            <p:cNvSpPr>
              <a:spLocks noChangeShapeType="1"/>
            </p:cNvSpPr>
            <p:nvPr/>
          </p:nvSpPr>
          <p:spPr bwMode="auto">
            <a:xfrm>
              <a:off x="5051425" y="1638301"/>
              <a:ext cx="19050"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1" name="Line 297">
              <a:extLst>
                <a:ext uri="{FF2B5EF4-FFF2-40B4-BE49-F238E27FC236}">
                  <a16:creationId xmlns:a16="http://schemas.microsoft.com/office/drawing/2014/main" id="{3338B95B-5700-4FB7-AA5A-AAD436DFC766}"/>
                </a:ext>
              </a:extLst>
            </p:cNvPr>
            <p:cNvSpPr>
              <a:spLocks noChangeShapeType="1"/>
            </p:cNvSpPr>
            <p:nvPr/>
          </p:nvSpPr>
          <p:spPr bwMode="auto">
            <a:xfrm>
              <a:off x="5083175" y="1638301"/>
              <a:ext cx="20638"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2" name="Line 298">
              <a:extLst>
                <a:ext uri="{FF2B5EF4-FFF2-40B4-BE49-F238E27FC236}">
                  <a16:creationId xmlns:a16="http://schemas.microsoft.com/office/drawing/2014/main" id="{7836CEF8-ED89-41C8-BEA1-672BB4675094}"/>
                </a:ext>
              </a:extLst>
            </p:cNvPr>
            <p:cNvSpPr>
              <a:spLocks noChangeShapeType="1"/>
            </p:cNvSpPr>
            <p:nvPr/>
          </p:nvSpPr>
          <p:spPr bwMode="auto">
            <a:xfrm>
              <a:off x="5118100" y="1638301"/>
              <a:ext cx="22225"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3" name="Line 299">
              <a:extLst>
                <a:ext uri="{FF2B5EF4-FFF2-40B4-BE49-F238E27FC236}">
                  <a16:creationId xmlns:a16="http://schemas.microsoft.com/office/drawing/2014/main" id="{7C0EE5CF-62D6-4F4E-BF99-F57A712ACEF3}"/>
                </a:ext>
              </a:extLst>
            </p:cNvPr>
            <p:cNvSpPr>
              <a:spLocks noChangeShapeType="1"/>
            </p:cNvSpPr>
            <p:nvPr/>
          </p:nvSpPr>
          <p:spPr bwMode="auto">
            <a:xfrm>
              <a:off x="5153025" y="1638301"/>
              <a:ext cx="19050"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4" name="Line 300">
              <a:extLst>
                <a:ext uri="{FF2B5EF4-FFF2-40B4-BE49-F238E27FC236}">
                  <a16:creationId xmlns:a16="http://schemas.microsoft.com/office/drawing/2014/main" id="{6BDF0F3F-B71E-4916-8363-AAFB11930977}"/>
                </a:ext>
              </a:extLst>
            </p:cNvPr>
            <p:cNvSpPr>
              <a:spLocks noChangeShapeType="1"/>
            </p:cNvSpPr>
            <p:nvPr/>
          </p:nvSpPr>
          <p:spPr bwMode="auto">
            <a:xfrm>
              <a:off x="5184775" y="1638301"/>
              <a:ext cx="20638"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5" name="Line 301">
              <a:extLst>
                <a:ext uri="{FF2B5EF4-FFF2-40B4-BE49-F238E27FC236}">
                  <a16:creationId xmlns:a16="http://schemas.microsoft.com/office/drawing/2014/main" id="{E9A44347-18BE-4130-9959-669EAD70CBED}"/>
                </a:ext>
              </a:extLst>
            </p:cNvPr>
            <p:cNvSpPr>
              <a:spLocks noChangeShapeType="1"/>
            </p:cNvSpPr>
            <p:nvPr/>
          </p:nvSpPr>
          <p:spPr bwMode="auto">
            <a:xfrm>
              <a:off x="5221288" y="1638301"/>
              <a:ext cx="19050"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6" name="Line 302">
              <a:extLst>
                <a:ext uri="{FF2B5EF4-FFF2-40B4-BE49-F238E27FC236}">
                  <a16:creationId xmlns:a16="http://schemas.microsoft.com/office/drawing/2014/main" id="{125B6EEC-72FE-4C84-8474-16BF7CE71A16}"/>
                </a:ext>
              </a:extLst>
            </p:cNvPr>
            <p:cNvSpPr>
              <a:spLocks noChangeShapeType="1"/>
            </p:cNvSpPr>
            <p:nvPr/>
          </p:nvSpPr>
          <p:spPr bwMode="auto">
            <a:xfrm>
              <a:off x="5253038" y="1638301"/>
              <a:ext cx="22225"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7" name="Line 303">
              <a:extLst>
                <a:ext uri="{FF2B5EF4-FFF2-40B4-BE49-F238E27FC236}">
                  <a16:creationId xmlns:a16="http://schemas.microsoft.com/office/drawing/2014/main" id="{4D3A667D-11CC-4EC6-A54A-AA566B31B868}"/>
                </a:ext>
              </a:extLst>
            </p:cNvPr>
            <p:cNvSpPr>
              <a:spLocks noChangeShapeType="1"/>
            </p:cNvSpPr>
            <p:nvPr/>
          </p:nvSpPr>
          <p:spPr bwMode="auto">
            <a:xfrm>
              <a:off x="5286375" y="1638301"/>
              <a:ext cx="22225"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8" name="Line 304">
              <a:extLst>
                <a:ext uri="{FF2B5EF4-FFF2-40B4-BE49-F238E27FC236}">
                  <a16:creationId xmlns:a16="http://schemas.microsoft.com/office/drawing/2014/main" id="{B8E4E3BA-6EDC-412C-8BBE-E911D425D687}"/>
                </a:ext>
              </a:extLst>
            </p:cNvPr>
            <p:cNvSpPr>
              <a:spLocks noChangeShapeType="1"/>
            </p:cNvSpPr>
            <p:nvPr/>
          </p:nvSpPr>
          <p:spPr bwMode="auto">
            <a:xfrm>
              <a:off x="5322888" y="1638301"/>
              <a:ext cx="19050"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89" name="Line 305">
              <a:extLst>
                <a:ext uri="{FF2B5EF4-FFF2-40B4-BE49-F238E27FC236}">
                  <a16:creationId xmlns:a16="http://schemas.microsoft.com/office/drawing/2014/main" id="{B605C521-620C-4064-9BA2-31EFAA873176}"/>
                </a:ext>
              </a:extLst>
            </p:cNvPr>
            <p:cNvSpPr>
              <a:spLocks noChangeShapeType="1"/>
            </p:cNvSpPr>
            <p:nvPr/>
          </p:nvSpPr>
          <p:spPr bwMode="auto">
            <a:xfrm>
              <a:off x="5356225" y="1638301"/>
              <a:ext cx="20638"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90" name="Line 306">
              <a:extLst>
                <a:ext uri="{FF2B5EF4-FFF2-40B4-BE49-F238E27FC236}">
                  <a16:creationId xmlns:a16="http://schemas.microsoft.com/office/drawing/2014/main" id="{25996E70-45ED-4B74-A336-313A119AE890}"/>
                </a:ext>
              </a:extLst>
            </p:cNvPr>
            <p:cNvSpPr>
              <a:spLocks noChangeShapeType="1"/>
            </p:cNvSpPr>
            <p:nvPr/>
          </p:nvSpPr>
          <p:spPr bwMode="auto">
            <a:xfrm>
              <a:off x="5391150" y="1638301"/>
              <a:ext cx="20638"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91" name="Line 307">
              <a:extLst>
                <a:ext uri="{FF2B5EF4-FFF2-40B4-BE49-F238E27FC236}">
                  <a16:creationId xmlns:a16="http://schemas.microsoft.com/office/drawing/2014/main" id="{CA1D3933-406D-42CF-A9E4-27ABCC6A501D}"/>
                </a:ext>
              </a:extLst>
            </p:cNvPr>
            <p:cNvSpPr>
              <a:spLocks noChangeShapeType="1"/>
            </p:cNvSpPr>
            <p:nvPr/>
          </p:nvSpPr>
          <p:spPr bwMode="auto">
            <a:xfrm>
              <a:off x="5426075" y="1638301"/>
              <a:ext cx="19050"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92" name="Line 308">
              <a:extLst>
                <a:ext uri="{FF2B5EF4-FFF2-40B4-BE49-F238E27FC236}">
                  <a16:creationId xmlns:a16="http://schemas.microsoft.com/office/drawing/2014/main" id="{EDD7E5E5-C673-40B2-8583-5129786C0387}"/>
                </a:ext>
              </a:extLst>
            </p:cNvPr>
            <p:cNvSpPr>
              <a:spLocks noChangeShapeType="1"/>
            </p:cNvSpPr>
            <p:nvPr/>
          </p:nvSpPr>
          <p:spPr bwMode="auto">
            <a:xfrm>
              <a:off x="5459413" y="1638301"/>
              <a:ext cx="20638" cy="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93" name="Freeform 309">
              <a:extLst>
                <a:ext uri="{FF2B5EF4-FFF2-40B4-BE49-F238E27FC236}">
                  <a16:creationId xmlns:a16="http://schemas.microsoft.com/office/drawing/2014/main" id="{9ED843FD-1D4E-4717-B082-F1B545137A0D}"/>
                </a:ext>
              </a:extLst>
            </p:cNvPr>
            <p:cNvSpPr>
              <a:spLocks/>
            </p:cNvSpPr>
            <p:nvPr/>
          </p:nvSpPr>
          <p:spPr bwMode="auto">
            <a:xfrm>
              <a:off x="5492750" y="1636713"/>
              <a:ext cx="20638" cy="17463"/>
            </a:xfrm>
            <a:custGeom>
              <a:avLst/>
              <a:gdLst>
                <a:gd name="T0" fmla="*/ 0 w 13"/>
                <a:gd name="T1" fmla="*/ 0 h 11"/>
                <a:gd name="T2" fmla="*/ 2147483647 w 13"/>
                <a:gd name="T3" fmla="*/ 0 h 11"/>
                <a:gd name="T4" fmla="*/ 2147483647 w 13"/>
                <a:gd name="T5" fmla="*/ 2147483647 h 11"/>
                <a:gd name="T6" fmla="*/ 2147483647 w 13"/>
                <a:gd name="T7" fmla="*/ 2147483647 h 11"/>
                <a:gd name="T8" fmla="*/ 2147483647 w 13"/>
                <a:gd name="T9" fmla="*/ 2147483647 h 11"/>
                <a:gd name="T10" fmla="*/ 0 w 13"/>
                <a:gd name="T11" fmla="*/ 2147483647 h 11"/>
                <a:gd name="T12" fmla="*/ 0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0" y="0"/>
                  </a:moveTo>
                  <a:lnTo>
                    <a:pt x="7" y="0"/>
                  </a:lnTo>
                  <a:lnTo>
                    <a:pt x="13" y="4"/>
                  </a:lnTo>
                  <a:lnTo>
                    <a:pt x="13" y="11"/>
                  </a:lnTo>
                  <a:lnTo>
                    <a:pt x="6" y="11"/>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94" name="Freeform 310">
              <a:extLst>
                <a:ext uri="{FF2B5EF4-FFF2-40B4-BE49-F238E27FC236}">
                  <a16:creationId xmlns:a16="http://schemas.microsoft.com/office/drawing/2014/main" id="{8E15F5AD-41CF-4360-8D14-B1DDB00A0A9B}"/>
                </a:ext>
              </a:extLst>
            </p:cNvPr>
            <p:cNvSpPr>
              <a:spLocks/>
            </p:cNvSpPr>
            <p:nvPr/>
          </p:nvSpPr>
          <p:spPr bwMode="auto">
            <a:xfrm>
              <a:off x="5526088" y="1657351"/>
              <a:ext cx="19050" cy="15875"/>
            </a:xfrm>
            <a:custGeom>
              <a:avLst/>
              <a:gdLst>
                <a:gd name="T0" fmla="*/ 0 w 12"/>
                <a:gd name="T1" fmla="*/ 0 h 10"/>
                <a:gd name="T2" fmla="*/ 2147483647 w 12"/>
                <a:gd name="T3" fmla="*/ 0 h 10"/>
                <a:gd name="T4" fmla="*/ 2147483647 w 12"/>
                <a:gd name="T5" fmla="*/ 2147483647 h 10"/>
                <a:gd name="T6" fmla="*/ 2147483647 w 12"/>
                <a:gd name="T7" fmla="*/ 2147483647 h 10"/>
                <a:gd name="T8" fmla="*/ 2147483647 w 12"/>
                <a:gd name="T9" fmla="*/ 2147483647 h 10"/>
                <a:gd name="T10" fmla="*/ 0 w 12"/>
                <a:gd name="T11" fmla="*/ 2147483647 h 10"/>
                <a:gd name="T12" fmla="*/ 0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0" y="0"/>
                  </a:moveTo>
                  <a:lnTo>
                    <a:pt x="6" y="0"/>
                  </a:lnTo>
                  <a:lnTo>
                    <a:pt x="12" y="2"/>
                  </a:lnTo>
                  <a:lnTo>
                    <a:pt x="12" y="10"/>
                  </a:lnTo>
                  <a:lnTo>
                    <a:pt x="4" y="10"/>
                  </a:lnTo>
                  <a:lnTo>
                    <a:pt x="0" y="7"/>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95" name="Freeform 311">
              <a:extLst>
                <a:ext uri="{FF2B5EF4-FFF2-40B4-BE49-F238E27FC236}">
                  <a16:creationId xmlns:a16="http://schemas.microsoft.com/office/drawing/2014/main" id="{6C062AE2-EEFC-45D5-993A-32C43C08D806}"/>
                </a:ext>
              </a:extLst>
            </p:cNvPr>
            <p:cNvSpPr>
              <a:spLocks/>
            </p:cNvSpPr>
            <p:nvPr/>
          </p:nvSpPr>
          <p:spPr bwMode="auto">
            <a:xfrm>
              <a:off x="5557838" y="1674813"/>
              <a:ext cx="20638" cy="17463"/>
            </a:xfrm>
            <a:custGeom>
              <a:avLst/>
              <a:gdLst>
                <a:gd name="T0" fmla="*/ 0 w 13"/>
                <a:gd name="T1" fmla="*/ 0 h 11"/>
                <a:gd name="T2" fmla="*/ 2147483647 w 13"/>
                <a:gd name="T3" fmla="*/ 0 h 11"/>
                <a:gd name="T4" fmla="*/ 2147483647 w 13"/>
                <a:gd name="T5" fmla="*/ 2147483647 h 11"/>
                <a:gd name="T6" fmla="*/ 2147483647 w 13"/>
                <a:gd name="T7" fmla="*/ 2147483647 h 11"/>
                <a:gd name="T8" fmla="*/ 2147483647 w 13"/>
                <a:gd name="T9" fmla="*/ 2147483647 h 11"/>
                <a:gd name="T10" fmla="*/ 0 w 13"/>
                <a:gd name="T11" fmla="*/ 2147483647 h 11"/>
                <a:gd name="T12" fmla="*/ 0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0" y="0"/>
                  </a:moveTo>
                  <a:lnTo>
                    <a:pt x="7" y="0"/>
                  </a:lnTo>
                  <a:lnTo>
                    <a:pt x="13" y="1"/>
                  </a:lnTo>
                  <a:lnTo>
                    <a:pt x="13" y="11"/>
                  </a:lnTo>
                  <a:lnTo>
                    <a:pt x="6" y="11"/>
                  </a:lnTo>
                  <a:lnTo>
                    <a:pt x="0" y="7"/>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96" name="Freeform 312">
              <a:extLst>
                <a:ext uri="{FF2B5EF4-FFF2-40B4-BE49-F238E27FC236}">
                  <a16:creationId xmlns:a16="http://schemas.microsoft.com/office/drawing/2014/main" id="{72F5A896-7EE1-48F1-8B9B-1E9E09F3CE41}"/>
                </a:ext>
              </a:extLst>
            </p:cNvPr>
            <p:cNvSpPr>
              <a:spLocks/>
            </p:cNvSpPr>
            <p:nvPr/>
          </p:nvSpPr>
          <p:spPr bwMode="auto">
            <a:xfrm>
              <a:off x="5592763" y="1693863"/>
              <a:ext cx="19050" cy="15875"/>
            </a:xfrm>
            <a:custGeom>
              <a:avLst/>
              <a:gdLst>
                <a:gd name="T0" fmla="*/ 0 w 12"/>
                <a:gd name="T1" fmla="*/ 0 h 10"/>
                <a:gd name="T2" fmla="*/ 2147483647 w 12"/>
                <a:gd name="T3" fmla="*/ 0 h 10"/>
                <a:gd name="T4" fmla="*/ 2147483647 w 12"/>
                <a:gd name="T5" fmla="*/ 2147483647 h 10"/>
                <a:gd name="T6" fmla="*/ 2147483647 w 12"/>
                <a:gd name="T7" fmla="*/ 2147483647 h 10"/>
                <a:gd name="T8" fmla="*/ 2147483647 w 12"/>
                <a:gd name="T9" fmla="*/ 2147483647 h 10"/>
                <a:gd name="T10" fmla="*/ 0 w 12"/>
                <a:gd name="T11" fmla="*/ 2147483647 h 10"/>
                <a:gd name="T12" fmla="*/ 0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0" y="0"/>
                  </a:moveTo>
                  <a:lnTo>
                    <a:pt x="8" y="0"/>
                  </a:lnTo>
                  <a:lnTo>
                    <a:pt x="12" y="2"/>
                  </a:lnTo>
                  <a:lnTo>
                    <a:pt x="12" y="10"/>
                  </a:lnTo>
                  <a:lnTo>
                    <a:pt x="5" y="10"/>
                  </a:lnTo>
                  <a:lnTo>
                    <a:pt x="0" y="7"/>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97" name="Freeform 313">
              <a:extLst>
                <a:ext uri="{FF2B5EF4-FFF2-40B4-BE49-F238E27FC236}">
                  <a16:creationId xmlns:a16="http://schemas.microsoft.com/office/drawing/2014/main" id="{20B7FC6B-F0A6-4B89-8B25-729480EC97BE}"/>
                </a:ext>
              </a:extLst>
            </p:cNvPr>
            <p:cNvSpPr>
              <a:spLocks/>
            </p:cNvSpPr>
            <p:nvPr/>
          </p:nvSpPr>
          <p:spPr bwMode="auto">
            <a:xfrm>
              <a:off x="5624513" y="1711326"/>
              <a:ext cx="20638" cy="14288"/>
            </a:xfrm>
            <a:custGeom>
              <a:avLst/>
              <a:gdLst>
                <a:gd name="T0" fmla="*/ 0 w 13"/>
                <a:gd name="T1" fmla="*/ 0 h 9"/>
                <a:gd name="T2" fmla="*/ 2147483647 w 13"/>
                <a:gd name="T3" fmla="*/ 0 h 9"/>
                <a:gd name="T4" fmla="*/ 2147483647 w 13"/>
                <a:gd name="T5" fmla="*/ 2147483647 h 9"/>
                <a:gd name="T6" fmla="*/ 2147483647 w 13"/>
                <a:gd name="T7" fmla="*/ 2147483647 h 9"/>
                <a:gd name="T8" fmla="*/ 2147483647 w 13"/>
                <a:gd name="T9" fmla="*/ 2147483647 h 9"/>
                <a:gd name="T10" fmla="*/ 0 w 13"/>
                <a:gd name="T11" fmla="*/ 2147483647 h 9"/>
                <a:gd name="T12" fmla="*/ 0 w 13"/>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9">
                  <a:moveTo>
                    <a:pt x="0" y="0"/>
                  </a:moveTo>
                  <a:lnTo>
                    <a:pt x="8" y="0"/>
                  </a:lnTo>
                  <a:lnTo>
                    <a:pt x="13" y="2"/>
                  </a:lnTo>
                  <a:lnTo>
                    <a:pt x="13" y="9"/>
                  </a:lnTo>
                  <a:lnTo>
                    <a:pt x="6" y="9"/>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98" name="Freeform 314">
              <a:extLst>
                <a:ext uri="{FF2B5EF4-FFF2-40B4-BE49-F238E27FC236}">
                  <a16:creationId xmlns:a16="http://schemas.microsoft.com/office/drawing/2014/main" id="{75181B20-E760-41BB-8B80-35A8AC56C64A}"/>
                </a:ext>
              </a:extLst>
            </p:cNvPr>
            <p:cNvSpPr>
              <a:spLocks/>
            </p:cNvSpPr>
            <p:nvPr/>
          </p:nvSpPr>
          <p:spPr bwMode="auto">
            <a:xfrm>
              <a:off x="5659438" y="1730376"/>
              <a:ext cx="20638" cy="15875"/>
            </a:xfrm>
            <a:custGeom>
              <a:avLst/>
              <a:gdLst>
                <a:gd name="T0" fmla="*/ 0 w 13"/>
                <a:gd name="T1" fmla="*/ 0 h 10"/>
                <a:gd name="T2" fmla="*/ 2147483647 w 13"/>
                <a:gd name="T3" fmla="*/ 0 h 10"/>
                <a:gd name="T4" fmla="*/ 2147483647 w 13"/>
                <a:gd name="T5" fmla="*/ 2147483647 h 10"/>
                <a:gd name="T6" fmla="*/ 2147483647 w 13"/>
                <a:gd name="T7" fmla="*/ 2147483647 h 10"/>
                <a:gd name="T8" fmla="*/ 2147483647 w 13"/>
                <a:gd name="T9" fmla="*/ 2147483647 h 10"/>
                <a:gd name="T10" fmla="*/ 0 w 13"/>
                <a:gd name="T11" fmla="*/ 2147483647 h 10"/>
                <a:gd name="T12" fmla="*/ 0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0" y="0"/>
                  </a:moveTo>
                  <a:lnTo>
                    <a:pt x="8" y="0"/>
                  </a:lnTo>
                  <a:lnTo>
                    <a:pt x="13" y="2"/>
                  </a:lnTo>
                  <a:lnTo>
                    <a:pt x="13" y="10"/>
                  </a:lnTo>
                  <a:lnTo>
                    <a:pt x="5" y="10"/>
                  </a:lnTo>
                  <a:lnTo>
                    <a:pt x="0" y="6"/>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299" name="Freeform 315">
              <a:extLst>
                <a:ext uri="{FF2B5EF4-FFF2-40B4-BE49-F238E27FC236}">
                  <a16:creationId xmlns:a16="http://schemas.microsoft.com/office/drawing/2014/main" id="{D43D8819-0799-4F02-A830-9CA952D42608}"/>
                </a:ext>
              </a:extLst>
            </p:cNvPr>
            <p:cNvSpPr>
              <a:spLocks/>
            </p:cNvSpPr>
            <p:nvPr/>
          </p:nvSpPr>
          <p:spPr bwMode="auto">
            <a:xfrm>
              <a:off x="5694363" y="1747838"/>
              <a:ext cx="19050" cy="15875"/>
            </a:xfrm>
            <a:custGeom>
              <a:avLst/>
              <a:gdLst>
                <a:gd name="T0" fmla="*/ 0 w 12"/>
                <a:gd name="T1" fmla="*/ 0 h 10"/>
                <a:gd name="T2" fmla="*/ 2147483647 w 12"/>
                <a:gd name="T3" fmla="*/ 0 h 10"/>
                <a:gd name="T4" fmla="*/ 2147483647 w 12"/>
                <a:gd name="T5" fmla="*/ 2147483647 h 10"/>
                <a:gd name="T6" fmla="*/ 2147483647 w 12"/>
                <a:gd name="T7" fmla="*/ 2147483647 h 10"/>
                <a:gd name="T8" fmla="*/ 2147483647 w 12"/>
                <a:gd name="T9" fmla="*/ 2147483647 h 10"/>
                <a:gd name="T10" fmla="*/ 0 w 12"/>
                <a:gd name="T11" fmla="*/ 2147483647 h 10"/>
                <a:gd name="T12" fmla="*/ 0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0" y="0"/>
                  </a:moveTo>
                  <a:lnTo>
                    <a:pt x="8" y="0"/>
                  </a:lnTo>
                  <a:lnTo>
                    <a:pt x="12" y="2"/>
                  </a:lnTo>
                  <a:lnTo>
                    <a:pt x="12" y="10"/>
                  </a:lnTo>
                  <a:lnTo>
                    <a:pt x="5" y="10"/>
                  </a:lnTo>
                  <a:lnTo>
                    <a:pt x="0" y="7"/>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0" name="Freeform 316">
              <a:extLst>
                <a:ext uri="{FF2B5EF4-FFF2-40B4-BE49-F238E27FC236}">
                  <a16:creationId xmlns:a16="http://schemas.microsoft.com/office/drawing/2014/main" id="{979E1E24-8A83-42E0-82AE-13E18625A160}"/>
                </a:ext>
              </a:extLst>
            </p:cNvPr>
            <p:cNvSpPr>
              <a:spLocks/>
            </p:cNvSpPr>
            <p:nvPr/>
          </p:nvSpPr>
          <p:spPr bwMode="auto">
            <a:xfrm>
              <a:off x="5726113" y="1768476"/>
              <a:ext cx="20638" cy="15875"/>
            </a:xfrm>
            <a:custGeom>
              <a:avLst/>
              <a:gdLst>
                <a:gd name="T0" fmla="*/ 0 w 13"/>
                <a:gd name="T1" fmla="*/ 0 h 10"/>
                <a:gd name="T2" fmla="*/ 2147483647 w 13"/>
                <a:gd name="T3" fmla="*/ 0 h 10"/>
                <a:gd name="T4" fmla="*/ 2147483647 w 13"/>
                <a:gd name="T5" fmla="*/ 2147483647 h 10"/>
                <a:gd name="T6" fmla="*/ 2147483647 w 13"/>
                <a:gd name="T7" fmla="*/ 2147483647 h 10"/>
                <a:gd name="T8" fmla="*/ 2147483647 w 13"/>
                <a:gd name="T9" fmla="*/ 2147483647 h 10"/>
                <a:gd name="T10" fmla="*/ 0 w 13"/>
                <a:gd name="T11" fmla="*/ 2147483647 h 10"/>
                <a:gd name="T12" fmla="*/ 0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0" y="0"/>
                  </a:moveTo>
                  <a:lnTo>
                    <a:pt x="7" y="0"/>
                  </a:lnTo>
                  <a:lnTo>
                    <a:pt x="13" y="2"/>
                  </a:lnTo>
                  <a:lnTo>
                    <a:pt x="13" y="10"/>
                  </a:lnTo>
                  <a:lnTo>
                    <a:pt x="6" y="10"/>
                  </a:lnTo>
                  <a:lnTo>
                    <a:pt x="0" y="6"/>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1" name="Freeform 317">
              <a:extLst>
                <a:ext uri="{FF2B5EF4-FFF2-40B4-BE49-F238E27FC236}">
                  <a16:creationId xmlns:a16="http://schemas.microsoft.com/office/drawing/2014/main" id="{8051E7A5-2F67-43E0-AA5E-1FE5605D4C3F}"/>
                </a:ext>
              </a:extLst>
            </p:cNvPr>
            <p:cNvSpPr>
              <a:spLocks/>
            </p:cNvSpPr>
            <p:nvPr/>
          </p:nvSpPr>
          <p:spPr bwMode="auto">
            <a:xfrm>
              <a:off x="5761038" y="1784351"/>
              <a:ext cx="19050" cy="15875"/>
            </a:xfrm>
            <a:custGeom>
              <a:avLst/>
              <a:gdLst>
                <a:gd name="T0" fmla="*/ 0 w 12"/>
                <a:gd name="T1" fmla="*/ 0 h 10"/>
                <a:gd name="T2" fmla="*/ 2147483647 w 12"/>
                <a:gd name="T3" fmla="*/ 0 h 10"/>
                <a:gd name="T4" fmla="*/ 2147483647 w 12"/>
                <a:gd name="T5" fmla="*/ 2147483647 h 10"/>
                <a:gd name="T6" fmla="*/ 2147483647 w 12"/>
                <a:gd name="T7" fmla="*/ 2147483647 h 10"/>
                <a:gd name="T8" fmla="*/ 2147483647 w 12"/>
                <a:gd name="T9" fmla="*/ 2147483647 h 10"/>
                <a:gd name="T10" fmla="*/ 0 w 12"/>
                <a:gd name="T11" fmla="*/ 2147483647 h 10"/>
                <a:gd name="T12" fmla="*/ 0 w 12"/>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0">
                  <a:moveTo>
                    <a:pt x="0" y="0"/>
                  </a:moveTo>
                  <a:lnTo>
                    <a:pt x="8" y="0"/>
                  </a:lnTo>
                  <a:lnTo>
                    <a:pt x="12" y="3"/>
                  </a:lnTo>
                  <a:lnTo>
                    <a:pt x="12" y="10"/>
                  </a:lnTo>
                  <a:lnTo>
                    <a:pt x="6" y="10"/>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2" name="Freeform 318">
              <a:extLst>
                <a:ext uri="{FF2B5EF4-FFF2-40B4-BE49-F238E27FC236}">
                  <a16:creationId xmlns:a16="http://schemas.microsoft.com/office/drawing/2014/main" id="{1D46C847-0A2C-4067-A227-2C5AD35944B4}"/>
                </a:ext>
              </a:extLst>
            </p:cNvPr>
            <p:cNvSpPr>
              <a:spLocks/>
            </p:cNvSpPr>
            <p:nvPr/>
          </p:nvSpPr>
          <p:spPr bwMode="auto">
            <a:xfrm>
              <a:off x="5795963" y="1801813"/>
              <a:ext cx="20638" cy="20638"/>
            </a:xfrm>
            <a:custGeom>
              <a:avLst/>
              <a:gdLst>
                <a:gd name="T0" fmla="*/ 0 w 13"/>
                <a:gd name="T1" fmla="*/ 0 h 13"/>
                <a:gd name="T2" fmla="*/ 2147483647 w 13"/>
                <a:gd name="T3" fmla="*/ 0 h 13"/>
                <a:gd name="T4" fmla="*/ 2147483647 w 13"/>
                <a:gd name="T5" fmla="*/ 2147483647 h 13"/>
                <a:gd name="T6" fmla="*/ 2147483647 w 13"/>
                <a:gd name="T7" fmla="*/ 2147483647 h 13"/>
                <a:gd name="T8" fmla="*/ 2147483647 w 13"/>
                <a:gd name="T9" fmla="*/ 2147483647 h 13"/>
                <a:gd name="T10" fmla="*/ 0 w 13"/>
                <a:gd name="T11" fmla="*/ 2147483647 h 13"/>
                <a:gd name="T12" fmla="*/ 0 w 13"/>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3">
                  <a:moveTo>
                    <a:pt x="0" y="0"/>
                  </a:moveTo>
                  <a:lnTo>
                    <a:pt x="8" y="0"/>
                  </a:lnTo>
                  <a:lnTo>
                    <a:pt x="13" y="4"/>
                  </a:lnTo>
                  <a:lnTo>
                    <a:pt x="13" y="13"/>
                  </a:lnTo>
                  <a:lnTo>
                    <a:pt x="5" y="13"/>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3" name="Freeform 319">
              <a:extLst>
                <a:ext uri="{FF2B5EF4-FFF2-40B4-BE49-F238E27FC236}">
                  <a16:creationId xmlns:a16="http://schemas.microsoft.com/office/drawing/2014/main" id="{0012BF51-2E8F-44FA-AB7A-FB339282C82D}"/>
                </a:ext>
              </a:extLst>
            </p:cNvPr>
            <p:cNvSpPr>
              <a:spLocks/>
            </p:cNvSpPr>
            <p:nvPr/>
          </p:nvSpPr>
          <p:spPr bwMode="auto">
            <a:xfrm>
              <a:off x="5827713" y="1822451"/>
              <a:ext cx="20638" cy="17463"/>
            </a:xfrm>
            <a:custGeom>
              <a:avLst/>
              <a:gdLst>
                <a:gd name="T0" fmla="*/ 0 w 13"/>
                <a:gd name="T1" fmla="*/ 0 h 11"/>
                <a:gd name="T2" fmla="*/ 2147483647 w 13"/>
                <a:gd name="T3" fmla="*/ 0 h 11"/>
                <a:gd name="T4" fmla="*/ 2147483647 w 13"/>
                <a:gd name="T5" fmla="*/ 2147483647 h 11"/>
                <a:gd name="T6" fmla="*/ 2147483647 w 13"/>
                <a:gd name="T7" fmla="*/ 2147483647 h 11"/>
                <a:gd name="T8" fmla="*/ 2147483647 w 13"/>
                <a:gd name="T9" fmla="*/ 2147483647 h 11"/>
                <a:gd name="T10" fmla="*/ 0 w 13"/>
                <a:gd name="T11" fmla="*/ 2147483647 h 11"/>
                <a:gd name="T12" fmla="*/ 0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0" y="0"/>
                  </a:moveTo>
                  <a:lnTo>
                    <a:pt x="8" y="0"/>
                  </a:lnTo>
                  <a:lnTo>
                    <a:pt x="13" y="4"/>
                  </a:lnTo>
                  <a:lnTo>
                    <a:pt x="13" y="11"/>
                  </a:lnTo>
                  <a:lnTo>
                    <a:pt x="5" y="11"/>
                  </a:lnTo>
                  <a:lnTo>
                    <a:pt x="0" y="9"/>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4" name="Freeform 320">
              <a:extLst>
                <a:ext uri="{FF2B5EF4-FFF2-40B4-BE49-F238E27FC236}">
                  <a16:creationId xmlns:a16="http://schemas.microsoft.com/office/drawing/2014/main" id="{DD5730E5-88A6-453B-B2EF-FF07A390E5B9}"/>
                </a:ext>
              </a:extLst>
            </p:cNvPr>
            <p:cNvSpPr>
              <a:spLocks/>
            </p:cNvSpPr>
            <p:nvPr/>
          </p:nvSpPr>
          <p:spPr bwMode="auto">
            <a:xfrm>
              <a:off x="5862638" y="1843088"/>
              <a:ext cx="19050" cy="17463"/>
            </a:xfrm>
            <a:custGeom>
              <a:avLst/>
              <a:gdLst>
                <a:gd name="T0" fmla="*/ 0 w 12"/>
                <a:gd name="T1" fmla="*/ 0 h 11"/>
                <a:gd name="T2" fmla="*/ 2147483647 w 12"/>
                <a:gd name="T3" fmla="*/ 0 h 11"/>
                <a:gd name="T4" fmla="*/ 2147483647 w 12"/>
                <a:gd name="T5" fmla="*/ 2147483647 h 11"/>
                <a:gd name="T6" fmla="*/ 2147483647 w 12"/>
                <a:gd name="T7" fmla="*/ 2147483647 h 11"/>
                <a:gd name="T8" fmla="*/ 2147483647 w 12"/>
                <a:gd name="T9" fmla="*/ 2147483647 h 11"/>
                <a:gd name="T10" fmla="*/ 0 w 12"/>
                <a:gd name="T11" fmla="*/ 2147483647 h 11"/>
                <a:gd name="T12" fmla="*/ 0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0" y="0"/>
                  </a:moveTo>
                  <a:lnTo>
                    <a:pt x="8" y="0"/>
                  </a:lnTo>
                  <a:lnTo>
                    <a:pt x="12" y="3"/>
                  </a:lnTo>
                  <a:lnTo>
                    <a:pt x="12" y="11"/>
                  </a:lnTo>
                  <a:lnTo>
                    <a:pt x="5" y="11"/>
                  </a:lnTo>
                  <a:lnTo>
                    <a:pt x="0" y="7"/>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5" name="Freeform 321">
              <a:extLst>
                <a:ext uri="{FF2B5EF4-FFF2-40B4-BE49-F238E27FC236}">
                  <a16:creationId xmlns:a16="http://schemas.microsoft.com/office/drawing/2014/main" id="{D273E0BD-EC0D-4439-97CB-BCDB9DA55E70}"/>
                </a:ext>
              </a:extLst>
            </p:cNvPr>
            <p:cNvSpPr>
              <a:spLocks/>
            </p:cNvSpPr>
            <p:nvPr/>
          </p:nvSpPr>
          <p:spPr bwMode="auto">
            <a:xfrm>
              <a:off x="5894388" y="1862138"/>
              <a:ext cx="22225" cy="15875"/>
            </a:xfrm>
            <a:custGeom>
              <a:avLst/>
              <a:gdLst>
                <a:gd name="T0" fmla="*/ 0 w 14"/>
                <a:gd name="T1" fmla="*/ 0 h 10"/>
                <a:gd name="T2" fmla="*/ 2147483647 w 14"/>
                <a:gd name="T3" fmla="*/ 0 h 10"/>
                <a:gd name="T4" fmla="*/ 2147483647 w 14"/>
                <a:gd name="T5" fmla="*/ 2147483647 h 10"/>
                <a:gd name="T6" fmla="*/ 2147483647 w 14"/>
                <a:gd name="T7" fmla="*/ 2147483647 h 10"/>
                <a:gd name="T8" fmla="*/ 2147483647 w 14"/>
                <a:gd name="T9" fmla="*/ 2147483647 h 10"/>
                <a:gd name="T10" fmla="*/ 0 w 14"/>
                <a:gd name="T11" fmla="*/ 2147483647 h 10"/>
                <a:gd name="T12" fmla="*/ 0 w 14"/>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0">
                  <a:moveTo>
                    <a:pt x="0" y="0"/>
                  </a:moveTo>
                  <a:lnTo>
                    <a:pt x="8" y="0"/>
                  </a:lnTo>
                  <a:lnTo>
                    <a:pt x="14" y="2"/>
                  </a:lnTo>
                  <a:lnTo>
                    <a:pt x="14" y="10"/>
                  </a:lnTo>
                  <a:lnTo>
                    <a:pt x="6" y="10"/>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6" name="Freeform 322">
              <a:extLst>
                <a:ext uri="{FF2B5EF4-FFF2-40B4-BE49-F238E27FC236}">
                  <a16:creationId xmlns:a16="http://schemas.microsoft.com/office/drawing/2014/main" id="{5BB41C36-61FD-4E2E-9980-C17C5334662C}"/>
                </a:ext>
              </a:extLst>
            </p:cNvPr>
            <p:cNvSpPr>
              <a:spLocks/>
            </p:cNvSpPr>
            <p:nvPr/>
          </p:nvSpPr>
          <p:spPr bwMode="auto">
            <a:xfrm>
              <a:off x="5929313" y="1879601"/>
              <a:ext cx="22225" cy="17463"/>
            </a:xfrm>
            <a:custGeom>
              <a:avLst/>
              <a:gdLst>
                <a:gd name="T0" fmla="*/ 0 w 14"/>
                <a:gd name="T1" fmla="*/ 0 h 11"/>
                <a:gd name="T2" fmla="*/ 2147483647 w 14"/>
                <a:gd name="T3" fmla="*/ 0 h 11"/>
                <a:gd name="T4" fmla="*/ 2147483647 w 14"/>
                <a:gd name="T5" fmla="*/ 2147483647 h 11"/>
                <a:gd name="T6" fmla="*/ 2147483647 w 14"/>
                <a:gd name="T7" fmla="*/ 2147483647 h 11"/>
                <a:gd name="T8" fmla="*/ 2147483647 w 14"/>
                <a:gd name="T9" fmla="*/ 2147483647 h 11"/>
                <a:gd name="T10" fmla="*/ 0 w 14"/>
                <a:gd name="T11" fmla="*/ 2147483647 h 11"/>
                <a:gd name="T12" fmla="*/ 0 w 14"/>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1">
                  <a:moveTo>
                    <a:pt x="0" y="0"/>
                  </a:moveTo>
                  <a:lnTo>
                    <a:pt x="8" y="0"/>
                  </a:lnTo>
                  <a:lnTo>
                    <a:pt x="14" y="3"/>
                  </a:lnTo>
                  <a:lnTo>
                    <a:pt x="14" y="11"/>
                  </a:lnTo>
                  <a:lnTo>
                    <a:pt x="6" y="11"/>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7" name="Freeform 323">
              <a:extLst>
                <a:ext uri="{FF2B5EF4-FFF2-40B4-BE49-F238E27FC236}">
                  <a16:creationId xmlns:a16="http://schemas.microsoft.com/office/drawing/2014/main" id="{B734E316-06BF-4095-B56A-7991C8FC85F8}"/>
                </a:ext>
              </a:extLst>
            </p:cNvPr>
            <p:cNvSpPr>
              <a:spLocks/>
            </p:cNvSpPr>
            <p:nvPr/>
          </p:nvSpPr>
          <p:spPr bwMode="auto">
            <a:xfrm>
              <a:off x="5964238" y="1898651"/>
              <a:ext cx="20638" cy="15875"/>
            </a:xfrm>
            <a:custGeom>
              <a:avLst/>
              <a:gdLst>
                <a:gd name="T0" fmla="*/ 0 w 13"/>
                <a:gd name="T1" fmla="*/ 0 h 10"/>
                <a:gd name="T2" fmla="*/ 2147483647 w 13"/>
                <a:gd name="T3" fmla="*/ 0 h 10"/>
                <a:gd name="T4" fmla="*/ 2147483647 w 13"/>
                <a:gd name="T5" fmla="*/ 2147483647 h 10"/>
                <a:gd name="T6" fmla="*/ 2147483647 w 13"/>
                <a:gd name="T7" fmla="*/ 2147483647 h 10"/>
                <a:gd name="T8" fmla="*/ 2147483647 w 13"/>
                <a:gd name="T9" fmla="*/ 2147483647 h 10"/>
                <a:gd name="T10" fmla="*/ 0 w 13"/>
                <a:gd name="T11" fmla="*/ 2147483647 h 10"/>
                <a:gd name="T12" fmla="*/ 0 w 13"/>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0" y="0"/>
                  </a:moveTo>
                  <a:lnTo>
                    <a:pt x="8" y="0"/>
                  </a:lnTo>
                  <a:lnTo>
                    <a:pt x="13" y="3"/>
                  </a:lnTo>
                  <a:lnTo>
                    <a:pt x="13" y="10"/>
                  </a:lnTo>
                  <a:lnTo>
                    <a:pt x="5" y="10"/>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8" name="Freeform 324">
              <a:extLst>
                <a:ext uri="{FF2B5EF4-FFF2-40B4-BE49-F238E27FC236}">
                  <a16:creationId xmlns:a16="http://schemas.microsoft.com/office/drawing/2014/main" id="{B39BA37B-FDCF-41AA-A100-FCB7E9C38A83}"/>
                </a:ext>
              </a:extLst>
            </p:cNvPr>
            <p:cNvSpPr>
              <a:spLocks/>
            </p:cNvSpPr>
            <p:nvPr/>
          </p:nvSpPr>
          <p:spPr bwMode="auto">
            <a:xfrm>
              <a:off x="5997575" y="1916113"/>
              <a:ext cx="20638" cy="19050"/>
            </a:xfrm>
            <a:custGeom>
              <a:avLst/>
              <a:gdLst>
                <a:gd name="T0" fmla="*/ 0 w 13"/>
                <a:gd name="T1" fmla="*/ 0 h 12"/>
                <a:gd name="T2" fmla="*/ 2147483647 w 13"/>
                <a:gd name="T3" fmla="*/ 0 h 12"/>
                <a:gd name="T4" fmla="*/ 2147483647 w 13"/>
                <a:gd name="T5" fmla="*/ 2147483647 h 12"/>
                <a:gd name="T6" fmla="*/ 2147483647 w 13"/>
                <a:gd name="T7" fmla="*/ 2147483647 h 12"/>
                <a:gd name="T8" fmla="*/ 2147483647 w 13"/>
                <a:gd name="T9" fmla="*/ 2147483647 h 12"/>
                <a:gd name="T10" fmla="*/ 0 w 13"/>
                <a:gd name="T11" fmla="*/ 2147483647 h 12"/>
                <a:gd name="T12" fmla="*/ 0 w 13"/>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2">
                  <a:moveTo>
                    <a:pt x="0" y="0"/>
                  </a:moveTo>
                  <a:lnTo>
                    <a:pt x="7" y="0"/>
                  </a:lnTo>
                  <a:lnTo>
                    <a:pt x="13" y="2"/>
                  </a:lnTo>
                  <a:lnTo>
                    <a:pt x="13" y="12"/>
                  </a:lnTo>
                  <a:lnTo>
                    <a:pt x="5" y="12"/>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09" name="Freeform 325">
              <a:extLst>
                <a:ext uri="{FF2B5EF4-FFF2-40B4-BE49-F238E27FC236}">
                  <a16:creationId xmlns:a16="http://schemas.microsoft.com/office/drawing/2014/main" id="{53D0EE77-EBF3-4D0B-9EEA-34F351755813}"/>
                </a:ext>
              </a:extLst>
            </p:cNvPr>
            <p:cNvSpPr>
              <a:spLocks/>
            </p:cNvSpPr>
            <p:nvPr/>
          </p:nvSpPr>
          <p:spPr bwMode="auto">
            <a:xfrm>
              <a:off x="6032500" y="1935163"/>
              <a:ext cx="20638" cy="17463"/>
            </a:xfrm>
            <a:custGeom>
              <a:avLst/>
              <a:gdLst>
                <a:gd name="T0" fmla="*/ 0 w 13"/>
                <a:gd name="T1" fmla="*/ 0 h 11"/>
                <a:gd name="T2" fmla="*/ 2147483647 w 13"/>
                <a:gd name="T3" fmla="*/ 0 h 11"/>
                <a:gd name="T4" fmla="*/ 2147483647 w 13"/>
                <a:gd name="T5" fmla="*/ 2147483647 h 11"/>
                <a:gd name="T6" fmla="*/ 2147483647 w 13"/>
                <a:gd name="T7" fmla="*/ 2147483647 h 11"/>
                <a:gd name="T8" fmla="*/ 2147483647 w 13"/>
                <a:gd name="T9" fmla="*/ 2147483647 h 11"/>
                <a:gd name="T10" fmla="*/ 0 w 13"/>
                <a:gd name="T11" fmla="*/ 2147483647 h 11"/>
                <a:gd name="T12" fmla="*/ 0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0" y="0"/>
                  </a:moveTo>
                  <a:lnTo>
                    <a:pt x="8" y="0"/>
                  </a:lnTo>
                  <a:lnTo>
                    <a:pt x="13" y="3"/>
                  </a:lnTo>
                  <a:lnTo>
                    <a:pt x="13" y="11"/>
                  </a:lnTo>
                  <a:lnTo>
                    <a:pt x="5" y="11"/>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10" name="Freeform 326">
              <a:extLst>
                <a:ext uri="{FF2B5EF4-FFF2-40B4-BE49-F238E27FC236}">
                  <a16:creationId xmlns:a16="http://schemas.microsoft.com/office/drawing/2014/main" id="{E10020FE-A036-4125-B35A-B3C25F9434E4}"/>
                </a:ext>
              </a:extLst>
            </p:cNvPr>
            <p:cNvSpPr>
              <a:spLocks/>
            </p:cNvSpPr>
            <p:nvPr/>
          </p:nvSpPr>
          <p:spPr bwMode="auto">
            <a:xfrm>
              <a:off x="6067425" y="1952626"/>
              <a:ext cx="19050" cy="17463"/>
            </a:xfrm>
            <a:custGeom>
              <a:avLst/>
              <a:gdLst>
                <a:gd name="T0" fmla="*/ 0 w 12"/>
                <a:gd name="T1" fmla="*/ 0 h 11"/>
                <a:gd name="T2" fmla="*/ 2147483647 w 12"/>
                <a:gd name="T3" fmla="*/ 0 h 11"/>
                <a:gd name="T4" fmla="*/ 2147483647 w 12"/>
                <a:gd name="T5" fmla="*/ 2147483647 h 11"/>
                <a:gd name="T6" fmla="*/ 2147483647 w 12"/>
                <a:gd name="T7" fmla="*/ 2147483647 h 11"/>
                <a:gd name="T8" fmla="*/ 2147483647 w 12"/>
                <a:gd name="T9" fmla="*/ 2147483647 h 11"/>
                <a:gd name="T10" fmla="*/ 0 w 12"/>
                <a:gd name="T11" fmla="*/ 2147483647 h 11"/>
                <a:gd name="T12" fmla="*/ 0 w 12"/>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0" y="0"/>
                  </a:moveTo>
                  <a:lnTo>
                    <a:pt x="8" y="0"/>
                  </a:lnTo>
                  <a:lnTo>
                    <a:pt x="12" y="4"/>
                  </a:lnTo>
                  <a:lnTo>
                    <a:pt x="12" y="11"/>
                  </a:lnTo>
                  <a:lnTo>
                    <a:pt x="4" y="11"/>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11" name="Freeform 327">
              <a:extLst>
                <a:ext uri="{FF2B5EF4-FFF2-40B4-BE49-F238E27FC236}">
                  <a16:creationId xmlns:a16="http://schemas.microsoft.com/office/drawing/2014/main" id="{7C937A5D-93B4-4ABD-989E-54240574AF71}"/>
                </a:ext>
              </a:extLst>
            </p:cNvPr>
            <p:cNvSpPr>
              <a:spLocks/>
            </p:cNvSpPr>
            <p:nvPr/>
          </p:nvSpPr>
          <p:spPr bwMode="auto">
            <a:xfrm>
              <a:off x="6099175" y="1974851"/>
              <a:ext cx="20638" cy="17463"/>
            </a:xfrm>
            <a:custGeom>
              <a:avLst/>
              <a:gdLst>
                <a:gd name="T0" fmla="*/ 0 w 13"/>
                <a:gd name="T1" fmla="*/ 0 h 11"/>
                <a:gd name="T2" fmla="*/ 2147483647 w 13"/>
                <a:gd name="T3" fmla="*/ 0 h 11"/>
                <a:gd name="T4" fmla="*/ 2147483647 w 13"/>
                <a:gd name="T5" fmla="*/ 2147483647 h 11"/>
                <a:gd name="T6" fmla="*/ 2147483647 w 13"/>
                <a:gd name="T7" fmla="*/ 2147483647 h 11"/>
                <a:gd name="T8" fmla="*/ 2147483647 w 13"/>
                <a:gd name="T9" fmla="*/ 2147483647 h 11"/>
                <a:gd name="T10" fmla="*/ 0 w 13"/>
                <a:gd name="T11" fmla="*/ 2147483647 h 11"/>
                <a:gd name="T12" fmla="*/ 0 w 13"/>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1">
                  <a:moveTo>
                    <a:pt x="0" y="0"/>
                  </a:moveTo>
                  <a:lnTo>
                    <a:pt x="7" y="0"/>
                  </a:lnTo>
                  <a:lnTo>
                    <a:pt x="13" y="3"/>
                  </a:lnTo>
                  <a:lnTo>
                    <a:pt x="13" y="11"/>
                  </a:lnTo>
                  <a:lnTo>
                    <a:pt x="5" y="11"/>
                  </a:lnTo>
                  <a:lnTo>
                    <a:pt x="0" y="6"/>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12" name="Freeform 328">
              <a:extLst>
                <a:ext uri="{FF2B5EF4-FFF2-40B4-BE49-F238E27FC236}">
                  <a16:creationId xmlns:a16="http://schemas.microsoft.com/office/drawing/2014/main" id="{CA23AC43-8B85-4523-AE83-643C5B94F3E1}"/>
                </a:ext>
              </a:extLst>
            </p:cNvPr>
            <p:cNvSpPr>
              <a:spLocks/>
            </p:cNvSpPr>
            <p:nvPr/>
          </p:nvSpPr>
          <p:spPr bwMode="auto">
            <a:xfrm>
              <a:off x="6134100" y="1993901"/>
              <a:ext cx="17463" cy="15875"/>
            </a:xfrm>
            <a:custGeom>
              <a:avLst/>
              <a:gdLst>
                <a:gd name="T0" fmla="*/ 0 w 11"/>
                <a:gd name="T1" fmla="*/ 0 h 10"/>
                <a:gd name="T2" fmla="*/ 2147483647 w 11"/>
                <a:gd name="T3" fmla="*/ 0 h 10"/>
                <a:gd name="T4" fmla="*/ 2147483647 w 11"/>
                <a:gd name="T5" fmla="*/ 2147483647 h 10"/>
                <a:gd name="T6" fmla="*/ 2147483647 w 11"/>
                <a:gd name="T7" fmla="*/ 2147483647 h 10"/>
                <a:gd name="T8" fmla="*/ 2147483647 w 11"/>
                <a:gd name="T9" fmla="*/ 2147483647 h 10"/>
                <a:gd name="T10" fmla="*/ 0 w 11"/>
                <a:gd name="T11" fmla="*/ 2147483647 h 10"/>
                <a:gd name="T12" fmla="*/ 0 w 11"/>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0">
                  <a:moveTo>
                    <a:pt x="0" y="0"/>
                  </a:moveTo>
                  <a:lnTo>
                    <a:pt x="7" y="0"/>
                  </a:lnTo>
                  <a:lnTo>
                    <a:pt x="11" y="2"/>
                  </a:lnTo>
                  <a:lnTo>
                    <a:pt x="11" y="10"/>
                  </a:lnTo>
                  <a:lnTo>
                    <a:pt x="3" y="10"/>
                  </a:lnTo>
                  <a:lnTo>
                    <a:pt x="0" y="8"/>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13" name="Line 329">
              <a:extLst>
                <a:ext uri="{FF2B5EF4-FFF2-40B4-BE49-F238E27FC236}">
                  <a16:creationId xmlns:a16="http://schemas.microsoft.com/office/drawing/2014/main" id="{BD26B078-21C9-4285-AFB8-654EBE971726}"/>
                </a:ext>
              </a:extLst>
            </p:cNvPr>
            <p:cNvSpPr>
              <a:spLocks noChangeShapeType="1"/>
            </p:cNvSpPr>
            <p:nvPr/>
          </p:nvSpPr>
          <p:spPr bwMode="auto">
            <a:xfrm>
              <a:off x="4937125" y="1419226"/>
              <a:ext cx="0" cy="12700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4" name="Line 330">
              <a:extLst>
                <a:ext uri="{FF2B5EF4-FFF2-40B4-BE49-F238E27FC236}">
                  <a16:creationId xmlns:a16="http://schemas.microsoft.com/office/drawing/2014/main" id="{58BFEFED-1CBE-47C5-8F5B-F7762D5B3A4C}"/>
                </a:ext>
              </a:extLst>
            </p:cNvPr>
            <p:cNvSpPr>
              <a:spLocks noChangeShapeType="1"/>
            </p:cNvSpPr>
            <p:nvPr/>
          </p:nvSpPr>
          <p:spPr bwMode="auto">
            <a:xfrm>
              <a:off x="4916488" y="1422401"/>
              <a:ext cx="3810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5" name="Line 331">
              <a:extLst>
                <a:ext uri="{FF2B5EF4-FFF2-40B4-BE49-F238E27FC236}">
                  <a16:creationId xmlns:a16="http://schemas.microsoft.com/office/drawing/2014/main" id="{967D2109-E6C9-4D2D-941F-9E9E92BE9EF3}"/>
                </a:ext>
              </a:extLst>
            </p:cNvPr>
            <p:cNvSpPr>
              <a:spLocks noChangeShapeType="1"/>
            </p:cNvSpPr>
            <p:nvPr/>
          </p:nvSpPr>
          <p:spPr bwMode="auto">
            <a:xfrm>
              <a:off x="4937125" y="1544638"/>
              <a:ext cx="0" cy="2365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6" name="Line 332">
              <a:extLst>
                <a:ext uri="{FF2B5EF4-FFF2-40B4-BE49-F238E27FC236}">
                  <a16:creationId xmlns:a16="http://schemas.microsoft.com/office/drawing/2014/main" id="{C71B38B8-2E93-4FA7-B4AF-7B75B47C3F6D}"/>
                </a:ext>
              </a:extLst>
            </p:cNvPr>
            <p:cNvSpPr>
              <a:spLocks noChangeShapeType="1"/>
            </p:cNvSpPr>
            <p:nvPr/>
          </p:nvSpPr>
          <p:spPr bwMode="auto">
            <a:xfrm>
              <a:off x="4916488" y="1781176"/>
              <a:ext cx="3810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7" name="Line 333">
              <a:extLst>
                <a:ext uri="{FF2B5EF4-FFF2-40B4-BE49-F238E27FC236}">
                  <a16:creationId xmlns:a16="http://schemas.microsoft.com/office/drawing/2014/main" id="{16172397-3ECB-4784-88F2-8FA4CE7D6DA3}"/>
                </a:ext>
              </a:extLst>
            </p:cNvPr>
            <p:cNvSpPr>
              <a:spLocks noChangeShapeType="1"/>
            </p:cNvSpPr>
            <p:nvPr/>
          </p:nvSpPr>
          <p:spPr bwMode="auto">
            <a:xfrm>
              <a:off x="5243513" y="1609726"/>
              <a:ext cx="0" cy="4921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8" name="Line 334">
              <a:extLst>
                <a:ext uri="{FF2B5EF4-FFF2-40B4-BE49-F238E27FC236}">
                  <a16:creationId xmlns:a16="http://schemas.microsoft.com/office/drawing/2014/main" id="{5D84A892-4073-49BD-B6C0-4E9C1CED9DAB}"/>
                </a:ext>
              </a:extLst>
            </p:cNvPr>
            <p:cNvSpPr>
              <a:spLocks noChangeShapeType="1"/>
            </p:cNvSpPr>
            <p:nvPr/>
          </p:nvSpPr>
          <p:spPr bwMode="auto">
            <a:xfrm>
              <a:off x="5226050" y="1609726"/>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19" name="Line 335">
              <a:extLst>
                <a:ext uri="{FF2B5EF4-FFF2-40B4-BE49-F238E27FC236}">
                  <a16:creationId xmlns:a16="http://schemas.microsoft.com/office/drawing/2014/main" id="{A325E219-4E44-480A-8C90-4E4EFC16CD39}"/>
                </a:ext>
              </a:extLst>
            </p:cNvPr>
            <p:cNvSpPr>
              <a:spLocks noChangeShapeType="1"/>
            </p:cNvSpPr>
            <p:nvPr/>
          </p:nvSpPr>
          <p:spPr bwMode="auto">
            <a:xfrm>
              <a:off x="5243513" y="1657351"/>
              <a:ext cx="0" cy="6191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0" name="Line 336">
              <a:extLst>
                <a:ext uri="{FF2B5EF4-FFF2-40B4-BE49-F238E27FC236}">
                  <a16:creationId xmlns:a16="http://schemas.microsoft.com/office/drawing/2014/main" id="{92C3EFF1-6EDE-4004-9F3C-1FDE69524865}"/>
                </a:ext>
              </a:extLst>
            </p:cNvPr>
            <p:cNvSpPr>
              <a:spLocks noChangeShapeType="1"/>
            </p:cNvSpPr>
            <p:nvPr/>
          </p:nvSpPr>
          <p:spPr bwMode="auto">
            <a:xfrm>
              <a:off x="5226050" y="1717676"/>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1" name="Line 337">
              <a:extLst>
                <a:ext uri="{FF2B5EF4-FFF2-40B4-BE49-F238E27FC236}">
                  <a16:creationId xmlns:a16="http://schemas.microsoft.com/office/drawing/2014/main" id="{8EE0BE36-C593-4203-9973-BD7E9501EBD4}"/>
                </a:ext>
              </a:extLst>
            </p:cNvPr>
            <p:cNvSpPr>
              <a:spLocks noChangeShapeType="1"/>
            </p:cNvSpPr>
            <p:nvPr/>
          </p:nvSpPr>
          <p:spPr bwMode="auto">
            <a:xfrm>
              <a:off x="5491163" y="1663701"/>
              <a:ext cx="0" cy="555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2" name="Line 338">
              <a:extLst>
                <a:ext uri="{FF2B5EF4-FFF2-40B4-BE49-F238E27FC236}">
                  <a16:creationId xmlns:a16="http://schemas.microsoft.com/office/drawing/2014/main" id="{BC6EE42D-CFD7-41A4-B1CA-48CA5043D9B0}"/>
                </a:ext>
              </a:extLst>
            </p:cNvPr>
            <p:cNvSpPr>
              <a:spLocks noChangeShapeType="1"/>
            </p:cNvSpPr>
            <p:nvPr/>
          </p:nvSpPr>
          <p:spPr bwMode="auto">
            <a:xfrm>
              <a:off x="5475288" y="1666876"/>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3" name="Line 339">
              <a:extLst>
                <a:ext uri="{FF2B5EF4-FFF2-40B4-BE49-F238E27FC236}">
                  <a16:creationId xmlns:a16="http://schemas.microsoft.com/office/drawing/2014/main" id="{E19F3F08-7560-4339-96BB-76864A07D6B2}"/>
                </a:ext>
              </a:extLst>
            </p:cNvPr>
            <p:cNvSpPr>
              <a:spLocks noChangeShapeType="1"/>
            </p:cNvSpPr>
            <p:nvPr/>
          </p:nvSpPr>
          <p:spPr bwMode="auto">
            <a:xfrm>
              <a:off x="5491163" y="1719263"/>
              <a:ext cx="0" cy="650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4" name="Line 340">
              <a:extLst>
                <a:ext uri="{FF2B5EF4-FFF2-40B4-BE49-F238E27FC236}">
                  <a16:creationId xmlns:a16="http://schemas.microsoft.com/office/drawing/2014/main" id="{F51654E1-A9C0-4097-8ED8-A7FF095FC804}"/>
                </a:ext>
              </a:extLst>
            </p:cNvPr>
            <p:cNvSpPr>
              <a:spLocks noChangeShapeType="1"/>
            </p:cNvSpPr>
            <p:nvPr/>
          </p:nvSpPr>
          <p:spPr bwMode="auto">
            <a:xfrm>
              <a:off x="5475288" y="1782763"/>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5" name="Line 341">
              <a:extLst>
                <a:ext uri="{FF2B5EF4-FFF2-40B4-BE49-F238E27FC236}">
                  <a16:creationId xmlns:a16="http://schemas.microsoft.com/office/drawing/2014/main" id="{46FD7944-A1D0-4B32-92A4-47E139294ABF}"/>
                </a:ext>
              </a:extLst>
            </p:cNvPr>
            <p:cNvSpPr>
              <a:spLocks noChangeShapeType="1"/>
            </p:cNvSpPr>
            <p:nvPr/>
          </p:nvSpPr>
          <p:spPr bwMode="auto">
            <a:xfrm>
              <a:off x="5754688" y="1771651"/>
              <a:ext cx="0" cy="6191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6" name="Line 342">
              <a:extLst>
                <a:ext uri="{FF2B5EF4-FFF2-40B4-BE49-F238E27FC236}">
                  <a16:creationId xmlns:a16="http://schemas.microsoft.com/office/drawing/2014/main" id="{016504BA-CF90-4AB7-8C3C-AEFA2AC7D345}"/>
                </a:ext>
              </a:extLst>
            </p:cNvPr>
            <p:cNvSpPr>
              <a:spLocks noChangeShapeType="1"/>
            </p:cNvSpPr>
            <p:nvPr/>
          </p:nvSpPr>
          <p:spPr bwMode="auto">
            <a:xfrm>
              <a:off x="5737225" y="1771651"/>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7" name="Line 343">
              <a:extLst>
                <a:ext uri="{FF2B5EF4-FFF2-40B4-BE49-F238E27FC236}">
                  <a16:creationId xmlns:a16="http://schemas.microsoft.com/office/drawing/2014/main" id="{B3892B02-616D-4259-9E00-4EC5BFCB4A3F}"/>
                </a:ext>
              </a:extLst>
            </p:cNvPr>
            <p:cNvSpPr>
              <a:spLocks noChangeShapeType="1"/>
            </p:cNvSpPr>
            <p:nvPr/>
          </p:nvSpPr>
          <p:spPr bwMode="auto">
            <a:xfrm>
              <a:off x="5754688" y="1830388"/>
              <a:ext cx="0" cy="809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8" name="Line 344">
              <a:extLst>
                <a:ext uri="{FF2B5EF4-FFF2-40B4-BE49-F238E27FC236}">
                  <a16:creationId xmlns:a16="http://schemas.microsoft.com/office/drawing/2014/main" id="{179A54D8-F510-41DD-9B5D-EA5B985B5393}"/>
                </a:ext>
              </a:extLst>
            </p:cNvPr>
            <p:cNvSpPr>
              <a:spLocks noChangeShapeType="1"/>
            </p:cNvSpPr>
            <p:nvPr/>
          </p:nvSpPr>
          <p:spPr bwMode="auto">
            <a:xfrm>
              <a:off x="5737225" y="1911351"/>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29" name="Freeform 345">
              <a:extLst>
                <a:ext uri="{FF2B5EF4-FFF2-40B4-BE49-F238E27FC236}">
                  <a16:creationId xmlns:a16="http://schemas.microsoft.com/office/drawing/2014/main" id="{FCBDD50D-71F6-4F57-BA73-A9F8E93DB82A}"/>
                </a:ext>
              </a:extLst>
            </p:cNvPr>
            <p:cNvSpPr>
              <a:spLocks/>
            </p:cNvSpPr>
            <p:nvPr/>
          </p:nvSpPr>
          <p:spPr bwMode="auto">
            <a:xfrm>
              <a:off x="5140325" y="3292476"/>
              <a:ext cx="104775" cy="785813"/>
            </a:xfrm>
            <a:custGeom>
              <a:avLst/>
              <a:gdLst>
                <a:gd name="T0" fmla="*/ 2147483647 w 66"/>
                <a:gd name="T1" fmla="*/ 0 h 495"/>
                <a:gd name="T2" fmla="*/ 2147483647 w 66"/>
                <a:gd name="T3" fmla="*/ 0 h 495"/>
                <a:gd name="T4" fmla="*/ 2147483647 w 66"/>
                <a:gd name="T5" fmla="*/ 2147483647 h 495"/>
                <a:gd name="T6" fmla="*/ 2147483647 w 66"/>
                <a:gd name="T7" fmla="*/ 2147483647 h 495"/>
                <a:gd name="T8" fmla="*/ 0 w 66"/>
                <a:gd name="T9" fmla="*/ 2147483647 h 495"/>
                <a:gd name="T10" fmla="*/ 0 w 66"/>
                <a:gd name="T11" fmla="*/ 2147483647 h 495"/>
                <a:gd name="T12" fmla="*/ 2147483647 w 66"/>
                <a:gd name="T13" fmla="*/ 0 h 4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 h="495">
                  <a:moveTo>
                    <a:pt x="63" y="0"/>
                  </a:moveTo>
                  <a:lnTo>
                    <a:pt x="66" y="0"/>
                  </a:lnTo>
                  <a:lnTo>
                    <a:pt x="66" y="4"/>
                  </a:lnTo>
                  <a:lnTo>
                    <a:pt x="2" y="495"/>
                  </a:lnTo>
                  <a:lnTo>
                    <a:pt x="0" y="495"/>
                  </a:lnTo>
                  <a:lnTo>
                    <a:pt x="0" y="492"/>
                  </a:lnTo>
                  <a:lnTo>
                    <a:pt x="6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0" name="Freeform 346">
              <a:extLst>
                <a:ext uri="{FF2B5EF4-FFF2-40B4-BE49-F238E27FC236}">
                  <a16:creationId xmlns:a16="http://schemas.microsoft.com/office/drawing/2014/main" id="{487A144D-B0D4-4D4E-A208-3AD0322760A4}"/>
                </a:ext>
              </a:extLst>
            </p:cNvPr>
            <p:cNvSpPr>
              <a:spLocks/>
            </p:cNvSpPr>
            <p:nvPr/>
          </p:nvSpPr>
          <p:spPr bwMode="auto">
            <a:xfrm>
              <a:off x="5240338" y="2484438"/>
              <a:ext cx="138113" cy="814388"/>
            </a:xfrm>
            <a:custGeom>
              <a:avLst/>
              <a:gdLst>
                <a:gd name="T0" fmla="*/ 2147483647 w 87"/>
                <a:gd name="T1" fmla="*/ 0 h 513"/>
                <a:gd name="T2" fmla="*/ 2147483647 w 87"/>
                <a:gd name="T3" fmla="*/ 0 h 513"/>
                <a:gd name="T4" fmla="*/ 2147483647 w 87"/>
                <a:gd name="T5" fmla="*/ 2147483647 h 513"/>
                <a:gd name="T6" fmla="*/ 2147483647 w 87"/>
                <a:gd name="T7" fmla="*/ 2147483647 h 513"/>
                <a:gd name="T8" fmla="*/ 0 w 87"/>
                <a:gd name="T9" fmla="*/ 2147483647 h 513"/>
                <a:gd name="T10" fmla="*/ 0 w 87"/>
                <a:gd name="T11" fmla="*/ 2147483647 h 513"/>
                <a:gd name="T12" fmla="*/ 2147483647 w 87"/>
                <a:gd name="T13" fmla="*/ 0 h 5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513">
                  <a:moveTo>
                    <a:pt x="85" y="0"/>
                  </a:moveTo>
                  <a:lnTo>
                    <a:pt x="87" y="0"/>
                  </a:lnTo>
                  <a:lnTo>
                    <a:pt x="87" y="3"/>
                  </a:lnTo>
                  <a:lnTo>
                    <a:pt x="3" y="513"/>
                  </a:lnTo>
                  <a:lnTo>
                    <a:pt x="0" y="513"/>
                  </a:lnTo>
                  <a:lnTo>
                    <a:pt x="0" y="509"/>
                  </a:lnTo>
                  <a:lnTo>
                    <a:pt x="8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1" name="Freeform 347">
              <a:extLst>
                <a:ext uri="{FF2B5EF4-FFF2-40B4-BE49-F238E27FC236}">
                  <a16:creationId xmlns:a16="http://schemas.microsoft.com/office/drawing/2014/main" id="{C3954034-E584-48B4-8553-3AA9CFB663C0}"/>
                </a:ext>
              </a:extLst>
            </p:cNvPr>
            <p:cNvSpPr>
              <a:spLocks/>
            </p:cNvSpPr>
            <p:nvPr/>
          </p:nvSpPr>
          <p:spPr bwMode="auto">
            <a:xfrm>
              <a:off x="5375275" y="1927226"/>
              <a:ext cx="117475" cy="561975"/>
            </a:xfrm>
            <a:custGeom>
              <a:avLst/>
              <a:gdLst>
                <a:gd name="T0" fmla="*/ 2147483647 w 74"/>
                <a:gd name="T1" fmla="*/ 0 h 354"/>
                <a:gd name="T2" fmla="*/ 2147483647 w 74"/>
                <a:gd name="T3" fmla="*/ 0 h 354"/>
                <a:gd name="T4" fmla="*/ 2147483647 w 74"/>
                <a:gd name="T5" fmla="*/ 2147483647 h 354"/>
                <a:gd name="T6" fmla="*/ 2147483647 w 74"/>
                <a:gd name="T7" fmla="*/ 2147483647 h 354"/>
                <a:gd name="T8" fmla="*/ 0 w 74"/>
                <a:gd name="T9" fmla="*/ 2147483647 h 354"/>
                <a:gd name="T10" fmla="*/ 0 w 74"/>
                <a:gd name="T11" fmla="*/ 2147483647 h 354"/>
                <a:gd name="T12" fmla="*/ 2147483647 w 74"/>
                <a:gd name="T13" fmla="*/ 0 h 3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 h="354">
                  <a:moveTo>
                    <a:pt x="71" y="0"/>
                  </a:moveTo>
                  <a:lnTo>
                    <a:pt x="74" y="0"/>
                  </a:lnTo>
                  <a:lnTo>
                    <a:pt x="74" y="2"/>
                  </a:lnTo>
                  <a:lnTo>
                    <a:pt x="2" y="354"/>
                  </a:lnTo>
                  <a:lnTo>
                    <a:pt x="0" y="354"/>
                  </a:lnTo>
                  <a:lnTo>
                    <a:pt x="0" y="351"/>
                  </a:lnTo>
                  <a:lnTo>
                    <a:pt x="7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2" name="Freeform 348">
              <a:extLst>
                <a:ext uri="{FF2B5EF4-FFF2-40B4-BE49-F238E27FC236}">
                  <a16:creationId xmlns:a16="http://schemas.microsoft.com/office/drawing/2014/main" id="{914A7536-152D-4337-BB95-025EA4F098CA}"/>
                </a:ext>
              </a:extLst>
            </p:cNvPr>
            <p:cNvSpPr>
              <a:spLocks/>
            </p:cNvSpPr>
            <p:nvPr/>
          </p:nvSpPr>
          <p:spPr bwMode="auto">
            <a:xfrm>
              <a:off x="5487988" y="1522413"/>
              <a:ext cx="104775" cy="407988"/>
            </a:xfrm>
            <a:custGeom>
              <a:avLst/>
              <a:gdLst>
                <a:gd name="T0" fmla="*/ 2147483647 w 66"/>
                <a:gd name="T1" fmla="*/ 0 h 257"/>
                <a:gd name="T2" fmla="*/ 2147483647 w 66"/>
                <a:gd name="T3" fmla="*/ 0 h 257"/>
                <a:gd name="T4" fmla="*/ 2147483647 w 66"/>
                <a:gd name="T5" fmla="*/ 2147483647 h 257"/>
                <a:gd name="T6" fmla="*/ 2147483647 w 66"/>
                <a:gd name="T7" fmla="*/ 2147483647 h 257"/>
                <a:gd name="T8" fmla="*/ 0 w 66"/>
                <a:gd name="T9" fmla="*/ 2147483647 h 257"/>
                <a:gd name="T10" fmla="*/ 0 w 66"/>
                <a:gd name="T11" fmla="*/ 2147483647 h 257"/>
                <a:gd name="T12" fmla="*/ 2147483647 w 66"/>
                <a:gd name="T13" fmla="*/ 0 h 2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 h="257">
                  <a:moveTo>
                    <a:pt x="63" y="0"/>
                  </a:moveTo>
                  <a:lnTo>
                    <a:pt x="66" y="0"/>
                  </a:lnTo>
                  <a:lnTo>
                    <a:pt x="66" y="3"/>
                  </a:lnTo>
                  <a:lnTo>
                    <a:pt x="3" y="257"/>
                  </a:lnTo>
                  <a:lnTo>
                    <a:pt x="0" y="257"/>
                  </a:lnTo>
                  <a:lnTo>
                    <a:pt x="0" y="255"/>
                  </a:lnTo>
                  <a:lnTo>
                    <a:pt x="6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3" name="Freeform 349">
              <a:extLst>
                <a:ext uri="{FF2B5EF4-FFF2-40B4-BE49-F238E27FC236}">
                  <a16:creationId xmlns:a16="http://schemas.microsoft.com/office/drawing/2014/main" id="{836356C4-52EF-4C35-9FA0-175CAD51CF79}"/>
                </a:ext>
              </a:extLst>
            </p:cNvPr>
            <p:cNvSpPr>
              <a:spLocks/>
            </p:cNvSpPr>
            <p:nvPr/>
          </p:nvSpPr>
          <p:spPr bwMode="auto">
            <a:xfrm>
              <a:off x="5588000" y="1219201"/>
              <a:ext cx="88900" cy="307975"/>
            </a:xfrm>
            <a:custGeom>
              <a:avLst/>
              <a:gdLst>
                <a:gd name="T0" fmla="*/ 2147483647 w 56"/>
                <a:gd name="T1" fmla="*/ 0 h 194"/>
                <a:gd name="T2" fmla="*/ 2147483647 w 56"/>
                <a:gd name="T3" fmla="*/ 0 h 194"/>
                <a:gd name="T4" fmla="*/ 2147483647 w 56"/>
                <a:gd name="T5" fmla="*/ 2147483647 h 194"/>
                <a:gd name="T6" fmla="*/ 2147483647 w 56"/>
                <a:gd name="T7" fmla="*/ 2147483647 h 194"/>
                <a:gd name="T8" fmla="*/ 0 w 56"/>
                <a:gd name="T9" fmla="*/ 2147483647 h 194"/>
                <a:gd name="T10" fmla="*/ 0 w 56"/>
                <a:gd name="T11" fmla="*/ 2147483647 h 194"/>
                <a:gd name="T12" fmla="*/ 2147483647 w 56"/>
                <a:gd name="T13" fmla="*/ 0 h 1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194">
                  <a:moveTo>
                    <a:pt x="54" y="0"/>
                  </a:moveTo>
                  <a:lnTo>
                    <a:pt x="56" y="0"/>
                  </a:lnTo>
                  <a:lnTo>
                    <a:pt x="56" y="3"/>
                  </a:lnTo>
                  <a:lnTo>
                    <a:pt x="3" y="194"/>
                  </a:lnTo>
                  <a:lnTo>
                    <a:pt x="0" y="194"/>
                  </a:lnTo>
                  <a:lnTo>
                    <a:pt x="0" y="191"/>
                  </a:lnTo>
                  <a:lnTo>
                    <a:pt x="5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4" name="Freeform 350">
              <a:extLst>
                <a:ext uri="{FF2B5EF4-FFF2-40B4-BE49-F238E27FC236}">
                  <a16:creationId xmlns:a16="http://schemas.microsoft.com/office/drawing/2014/main" id="{9441264A-DF59-4998-8224-D06C2B579C1E}"/>
                </a:ext>
              </a:extLst>
            </p:cNvPr>
            <p:cNvSpPr>
              <a:spLocks/>
            </p:cNvSpPr>
            <p:nvPr/>
          </p:nvSpPr>
          <p:spPr bwMode="auto">
            <a:xfrm>
              <a:off x="5673725" y="985838"/>
              <a:ext cx="84138" cy="238125"/>
            </a:xfrm>
            <a:custGeom>
              <a:avLst/>
              <a:gdLst>
                <a:gd name="T0" fmla="*/ 2147483647 w 53"/>
                <a:gd name="T1" fmla="*/ 0 h 150"/>
                <a:gd name="T2" fmla="*/ 2147483647 w 53"/>
                <a:gd name="T3" fmla="*/ 0 h 150"/>
                <a:gd name="T4" fmla="*/ 2147483647 w 53"/>
                <a:gd name="T5" fmla="*/ 2147483647 h 150"/>
                <a:gd name="T6" fmla="*/ 2147483647 w 53"/>
                <a:gd name="T7" fmla="*/ 2147483647 h 150"/>
                <a:gd name="T8" fmla="*/ 0 w 53"/>
                <a:gd name="T9" fmla="*/ 2147483647 h 150"/>
                <a:gd name="T10" fmla="*/ 0 w 53"/>
                <a:gd name="T11" fmla="*/ 2147483647 h 150"/>
                <a:gd name="T12" fmla="*/ 2147483647 w 53"/>
                <a:gd name="T13" fmla="*/ 0 h 1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150">
                  <a:moveTo>
                    <a:pt x="50" y="0"/>
                  </a:moveTo>
                  <a:lnTo>
                    <a:pt x="53" y="0"/>
                  </a:lnTo>
                  <a:lnTo>
                    <a:pt x="53" y="2"/>
                  </a:lnTo>
                  <a:lnTo>
                    <a:pt x="2" y="150"/>
                  </a:lnTo>
                  <a:lnTo>
                    <a:pt x="0" y="150"/>
                  </a:lnTo>
                  <a:lnTo>
                    <a:pt x="0" y="147"/>
                  </a:lnTo>
                  <a:lnTo>
                    <a:pt x="5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5" name="Freeform 351">
              <a:extLst>
                <a:ext uri="{FF2B5EF4-FFF2-40B4-BE49-F238E27FC236}">
                  <a16:creationId xmlns:a16="http://schemas.microsoft.com/office/drawing/2014/main" id="{9BCBDC0B-AA70-4BAB-A9FD-6060AB8FC0E2}"/>
                </a:ext>
              </a:extLst>
            </p:cNvPr>
            <p:cNvSpPr>
              <a:spLocks/>
            </p:cNvSpPr>
            <p:nvPr/>
          </p:nvSpPr>
          <p:spPr bwMode="auto">
            <a:xfrm>
              <a:off x="5753100" y="801688"/>
              <a:ext cx="74613" cy="187325"/>
            </a:xfrm>
            <a:custGeom>
              <a:avLst/>
              <a:gdLst>
                <a:gd name="T0" fmla="*/ 2147483647 w 47"/>
                <a:gd name="T1" fmla="*/ 0 h 118"/>
                <a:gd name="T2" fmla="*/ 2147483647 w 47"/>
                <a:gd name="T3" fmla="*/ 0 h 118"/>
                <a:gd name="T4" fmla="*/ 2147483647 w 47"/>
                <a:gd name="T5" fmla="*/ 2147483647 h 118"/>
                <a:gd name="T6" fmla="*/ 2147483647 w 47"/>
                <a:gd name="T7" fmla="*/ 2147483647 h 118"/>
                <a:gd name="T8" fmla="*/ 0 w 47"/>
                <a:gd name="T9" fmla="*/ 2147483647 h 118"/>
                <a:gd name="T10" fmla="*/ 0 w 47"/>
                <a:gd name="T11" fmla="*/ 2147483647 h 118"/>
                <a:gd name="T12" fmla="*/ 2147483647 w 47"/>
                <a:gd name="T13" fmla="*/ 0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118">
                  <a:moveTo>
                    <a:pt x="44" y="0"/>
                  </a:moveTo>
                  <a:lnTo>
                    <a:pt x="47" y="0"/>
                  </a:lnTo>
                  <a:lnTo>
                    <a:pt x="47" y="3"/>
                  </a:lnTo>
                  <a:lnTo>
                    <a:pt x="3" y="118"/>
                  </a:lnTo>
                  <a:lnTo>
                    <a:pt x="0" y="118"/>
                  </a:lnTo>
                  <a:lnTo>
                    <a:pt x="0" y="116"/>
                  </a:lnTo>
                  <a:lnTo>
                    <a:pt x="4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6" name="Freeform 352">
              <a:extLst>
                <a:ext uri="{FF2B5EF4-FFF2-40B4-BE49-F238E27FC236}">
                  <a16:creationId xmlns:a16="http://schemas.microsoft.com/office/drawing/2014/main" id="{C689453D-0101-4B1D-8F7F-E82F5DFB2810}"/>
                </a:ext>
              </a:extLst>
            </p:cNvPr>
            <p:cNvSpPr>
              <a:spLocks/>
            </p:cNvSpPr>
            <p:nvPr/>
          </p:nvSpPr>
          <p:spPr bwMode="auto">
            <a:xfrm>
              <a:off x="5822950" y="655638"/>
              <a:ext cx="68263" cy="150813"/>
            </a:xfrm>
            <a:custGeom>
              <a:avLst/>
              <a:gdLst>
                <a:gd name="T0" fmla="*/ 2147483647 w 43"/>
                <a:gd name="T1" fmla="*/ 0 h 95"/>
                <a:gd name="T2" fmla="*/ 2147483647 w 43"/>
                <a:gd name="T3" fmla="*/ 0 h 95"/>
                <a:gd name="T4" fmla="*/ 2147483647 w 43"/>
                <a:gd name="T5" fmla="*/ 2147483647 h 95"/>
                <a:gd name="T6" fmla="*/ 2147483647 w 43"/>
                <a:gd name="T7" fmla="*/ 2147483647 h 95"/>
                <a:gd name="T8" fmla="*/ 0 w 43"/>
                <a:gd name="T9" fmla="*/ 2147483647 h 95"/>
                <a:gd name="T10" fmla="*/ 0 w 43"/>
                <a:gd name="T11" fmla="*/ 2147483647 h 95"/>
                <a:gd name="T12" fmla="*/ 2147483647 w 43"/>
                <a:gd name="T13" fmla="*/ 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 h="95">
                  <a:moveTo>
                    <a:pt x="41" y="0"/>
                  </a:moveTo>
                  <a:lnTo>
                    <a:pt x="43" y="0"/>
                  </a:lnTo>
                  <a:lnTo>
                    <a:pt x="43" y="2"/>
                  </a:lnTo>
                  <a:lnTo>
                    <a:pt x="3" y="95"/>
                  </a:lnTo>
                  <a:lnTo>
                    <a:pt x="0" y="95"/>
                  </a:lnTo>
                  <a:lnTo>
                    <a:pt x="0" y="92"/>
                  </a:lnTo>
                  <a:lnTo>
                    <a:pt x="4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7" name="Freeform 353">
              <a:extLst>
                <a:ext uri="{FF2B5EF4-FFF2-40B4-BE49-F238E27FC236}">
                  <a16:creationId xmlns:a16="http://schemas.microsoft.com/office/drawing/2014/main" id="{0E85FD5E-DCE3-4B2F-9781-47CEED7C9032}"/>
                </a:ext>
              </a:extLst>
            </p:cNvPr>
            <p:cNvSpPr>
              <a:spLocks/>
            </p:cNvSpPr>
            <p:nvPr/>
          </p:nvSpPr>
          <p:spPr bwMode="auto">
            <a:xfrm>
              <a:off x="5888038" y="538163"/>
              <a:ext cx="63500" cy="120650"/>
            </a:xfrm>
            <a:custGeom>
              <a:avLst/>
              <a:gdLst>
                <a:gd name="T0" fmla="*/ 2147483647 w 40"/>
                <a:gd name="T1" fmla="*/ 0 h 76"/>
                <a:gd name="T2" fmla="*/ 2147483647 w 40"/>
                <a:gd name="T3" fmla="*/ 0 h 76"/>
                <a:gd name="T4" fmla="*/ 2147483647 w 40"/>
                <a:gd name="T5" fmla="*/ 2147483647 h 76"/>
                <a:gd name="T6" fmla="*/ 2147483647 w 40"/>
                <a:gd name="T7" fmla="*/ 2147483647 h 76"/>
                <a:gd name="T8" fmla="*/ 0 w 40"/>
                <a:gd name="T9" fmla="*/ 2147483647 h 76"/>
                <a:gd name="T10" fmla="*/ 0 w 40"/>
                <a:gd name="T11" fmla="*/ 2147483647 h 76"/>
                <a:gd name="T12" fmla="*/ 2147483647 w 40"/>
                <a:gd name="T13" fmla="*/ 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76">
                  <a:moveTo>
                    <a:pt x="37" y="0"/>
                  </a:moveTo>
                  <a:lnTo>
                    <a:pt x="40" y="0"/>
                  </a:lnTo>
                  <a:lnTo>
                    <a:pt x="40" y="2"/>
                  </a:lnTo>
                  <a:lnTo>
                    <a:pt x="2" y="76"/>
                  </a:lnTo>
                  <a:lnTo>
                    <a:pt x="0" y="76"/>
                  </a:lnTo>
                  <a:lnTo>
                    <a:pt x="0" y="74"/>
                  </a:lnTo>
                  <a:lnTo>
                    <a:pt x="3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8" name="Freeform 354">
              <a:extLst>
                <a:ext uri="{FF2B5EF4-FFF2-40B4-BE49-F238E27FC236}">
                  <a16:creationId xmlns:a16="http://schemas.microsoft.com/office/drawing/2014/main" id="{2000C66C-170E-4371-B87B-5F122C656806}"/>
                </a:ext>
              </a:extLst>
            </p:cNvPr>
            <p:cNvSpPr>
              <a:spLocks/>
            </p:cNvSpPr>
            <p:nvPr/>
          </p:nvSpPr>
          <p:spPr bwMode="auto">
            <a:xfrm>
              <a:off x="5946775" y="439738"/>
              <a:ext cx="58738" cy="101600"/>
            </a:xfrm>
            <a:custGeom>
              <a:avLst/>
              <a:gdLst>
                <a:gd name="T0" fmla="*/ 2147483647 w 37"/>
                <a:gd name="T1" fmla="*/ 0 h 64"/>
                <a:gd name="T2" fmla="*/ 2147483647 w 37"/>
                <a:gd name="T3" fmla="*/ 0 h 64"/>
                <a:gd name="T4" fmla="*/ 2147483647 w 37"/>
                <a:gd name="T5" fmla="*/ 2147483647 h 64"/>
                <a:gd name="T6" fmla="*/ 2147483647 w 37"/>
                <a:gd name="T7" fmla="*/ 2147483647 h 64"/>
                <a:gd name="T8" fmla="*/ 0 w 37"/>
                <a:gd name="T9" fmla="*/ 2147483647 h 64"/>
                <a:gd name="T10" fmla="*/ 0 w 37"/>
                <a:gd name="T11" fmla="*/ 2147483647 h 64"/>
                <a:gd name="T12" fmla="*/ 2147483647 w 37"/>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64">
                  <a:moveTo>
                    <a:pt x="35" y="0"/>
                  </a:moveTo>
                  <a:lnTo>
                    <a:pt x="37" y="0"/>
                  </a:lnTo>
                  <a:lnTo>
                    <a:pt x="37" y="2"/>
                  </a:lnTo>
                  <a:lnTo>
                    <a:pt x="3" y="64"/>
                  </a:lnTo>
                  <a:lnTo>
                    <a:pt x="0" y="64"/>
                  </a:lnTo>
                  <a:lnTo>
                    <a:pt x="0" y="62"/>
                  </a:lnTo>
                  <a:lnTo>
                    <a:pt x="3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39" name="Freeform 355">
              <a:extLst>
                <a:ext uri="{FF2B5EF4-FFF2-40B4-BE49-F238E27FC236}">
                  <a16:creationId xmlns:a16="http://schemas.microsoft.com/office/drawing/2014/main" id="{EB95E7AD-FF8C-4FA9-84E7-BB141BD98BEB}"/>
                </a:ext>
              </a:extLst>
            </p:cNvPr>
            <p:cNvSpPr>
              <a:spLocks/>
            </p:cNvSpPr>
            <p:nvPr/>
          </p:nvSpPr>
          <p:spPr bwMode="auto">
            <a:xfrm>
              <a:off x="6002338" y="360363"/>
              <a:ext cx="53975" cy="82550"/>
            </a:xfrm>
            <a:custGeom>
              <a:avLst/>
              <a:gdLst>
                <a:gd name="T0" fmla="*/ 2147483647 w 34"/>
                <a:gd name="T1" fmla="*/ 0 h 52"/>
                <a:gd name="T2" fmla="*/ 2147483647 w 34"/>
                <a:gd name="T3" fmla="*/ 0 h 52"/>
                <a:gd name="T4" fmla="*/ 2147483647 w 34"/>
                <a:gd name="T5" fmla="*/ 2147483647 h 52"/>
                <a:gd name="T6" fmla="*/ 2147483647 w 34"/>
                <a:gd name="T7" fmla="*/ 2147483647 h 52"/>
                <a:gd name="T8" fmla="*/ 0 w 34"/>
                <a:gd name="T9" fmla="*/ 2147483647 h 52"/>
                <a:gd name="T10" fmla="*/ 0 w 34"/>
                <a:gd name="T11" fmla="*/ 2147483647 h 52"/>
                <a:gd name="T12" fmla="*/ 2147483647 w 34"/>
                <a:gd name="T13" fmla="*/ 0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52">
                  <a:moveTo>
                    <a:pt x="32" y="0"/>
                  </a:moveTo>
                  <a:lnTo>
                    <a:pt x="34" y="0"/>
                  </a:lnTo>
                  <a:lnTo>
                    <a:pt x="34" y="2"/>
                  </a:lnTo>
                  <a:lnTo>
                    <a:pt x="2" y="52"/>
                  </a:lnTo>
                  <a:lnTo>
                    <a:pt x="0" y="52"/>
                  </a:lnTo>
                  <a:lnTo>
                    <a:pt x="0" y="50"/>
                  </a:lnTo>
                  <a:lnTo>
                    <a:pt x="3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0" name="Freeform 356">
              <a:extLst>
                <a:ext uri="{FF2B5EF4-FFF2-40B4-BE49-F238E27FC236}">
                  <a16:creationId xmlns:a16="http://schemas.microsoft.com/office/drawing/2014/main" id="{87BCF410-0B40-4379-87DB-4388519B55C7}"/>
                </a:ext>
              </a:extLst>
            </p:cNvPr>
            <p:cNvSpPr>
              <a:spLocks/>
            </p:cNvSpPr>
            <p:nvPr/>
          </p:nvSpPr>
          <p:spPr bwMode="auto">
            <a:xfrm>
              <a:off x="6053138" y="309563"/>
              <a:ext cx="34925" cy="53975"/>
            </a:xfrm>
            <a:custGeom>
              <a:avLst/>
              <a:gdLst>
                <a:gd name="T0" fmla="*/ 2147483647 w 22"/>
                <a:gd name="T1" fmla="*/ 0 h 34"/>
                <a:gd name="T2" fmla="*/ 2147483647 w 22"/>
                <a:gd name="T3" fmla="*/ 0 h 34"/>
                <a:gd name="T4" fmla="*/ 2147483647 w 22"/>
                <a:gd name="T5" fmla="*/ 2147483647 h 34"/>
                <a:gd name="T6" fmla="*/ 2147483647 w 22"/>
                <a:gd name="T7" fmla="*/ 2147483647 h 34"/>
                <a:gd name="T8" fmla="*/ 0 w 22"/>
                <a:gd name="T9" fmla="*/ 2147483647 h 34"/>
                <a:gd name="T10" fmla="*/ 0 w 22"/>
                <a:gd name="T11" fmla="*/ 2147483647 h 34"/>
                <a:gd name="T12" fmla="*/ 2147483647 w 22"/>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34">
                  <a:moveTo>
                    <a:pt x="20" y="0"/>
                  </a:moveTo>
                  <a:lnTo>
                    <a:pt x="22" y="0"/>
                  </a:lnTo>
                  <a:lnTo>
                    <a:pt x="22" y="2"/>
                  </a:lnTo>
                  <a:lnTo>
                    <a:pt x="2" y="34"/>
                  </a:lnTo>
                  <a:lnTo>
                    <a:pt x="0" y="34"/>
                  </a:lnTo>
                  <a:lnTo>
                    <a:pt x="0" y="32"/>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1" name="Freeform 357">
              <a:extLst>
                <a:ext uri="{FF2B5EF4-FFF2-40B4-BE49-F238E27FC236}">
                  <a16:creationId xmlns:a16="http://schemas.microsoft.com/office/drawing/2014/main" id="{D58E3782-6DE4-473D-ACC6-2FD2882A360A}"/>
                </a:ext>
              </a:extLst>
            </p:cNvPr>
            <p:cNvSpPr>
              <a:spLocks/>
            </p:cNvSpPr>
            <p:nvPr/>
          </p:nvSpPr>
          <p:spPr bwMode="auto">
            <a:xfrm>
              <a:off x="1162050" y="1990726"/>
              <a:ext cx="168275" cy="36513"/>
            </a:xfrm>
            <a:custGeom>
              <a:avLst/>
              <a:gdLst>
                <a:gd name="T0" fmla="*/ 0 w 106"/>
                <a:gd name="T1" fmla="*/ 0 h 23"/>
                <a:gd name="T2" fmla="*/ 2147483647 w 106"/>
                <a:gd name="T3" fmla="*/ 0 h 23"/>
                <a:gd name="T4" fmla="*/ 2147483647 w 106"/>
                <a:gd name="T5" fmla="*/ 2147483647 h 23"/>
                <a:gd name="T6" fmla="*/ 2147483647 w 106"/>
                <a:gd name="T7" fmla="*/ 2147483647 h 23"/>
                <a:gd name="T8" fmla="*/ 2147483647 w 106"/>
                <a:gd name="T9" fmla="*/ 2147483647 h 23"/>
                <a:gd name="T10" fmla="*/ 0 w 106"/>
                <a:gd name="T11" fmla="*/ 2147483647 h 23"/>
                <a:gd name="T12" fmla="*/ 0 w 106"/>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23">
                  <a:moveTo>
                    <a:pt x="0" y="0"/>
                  </a:moveTo>
                  <a:lnTo>
                    <a:pt x="2" y="0"/>
                  </a:lnTo>
                  <a:lnTo>
                    <a:pt x="106" y="20"/>
                  </a:lnTo>
                  <a:lnTo>
                    <a:pt x="106" y="23"/>
                  </a:lnTo>
                  <a:lnTo>
                    <a:pt x="103" y="2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2" name="Freeform 358">
              <a:extLst>
                <a:ext uri="{FF2B5EF4-FFF2-40B4-BE49-F238E27FC236}">
                  <a16:creationId xmlns:a16="http://schemas.microsoft.com/office/drawing/2014/main" id="{A6C40C02-C14F-4CC8-997D-FC76C39D2401}"/>
                </a:ext>
              </a:extLst>
            </p:cNvPr>
            <p:cNvSpPr>
              <a:spLocks/>
            </p:cNvSpPr>
            <p:nvPr/>
          </p:nvSpPr>
          <p:spPr bwMode="auto">
            <a:xfrm>
              <a:off x="1325563" y="2022476"/>
              <a:ext cx="207963" cy="71438"/>
            </a:xfrm>
            <a:custGeom>
              <a:avLst/>
              <a:gdLst>
                <a:gd name="T0" fmla="*/ 0 w 131"/>
                <a:gd name="T1" fmla="*/ 0 h 45"/>
                <a:gd name="T2" fmla="*/ 2147483647 w 131"/>
                <a:gd name="T3" fmla="*/ 0 h 45"/>
                <a:gd name="T4" fmla="*/ 2147483647 w 131"/>
                <a:gd name="T5" fmla="*/ 2147483647 h 45"/>
                <a:gd name="T6" fmla="*/ 2147483647 w 131"/>
                <a:gd name="T7" fmla="*/ 2147483647 h 45"/>
                <a:gd name="T8" fmla="*/ 2147483647 w 131"/>
                <a:gd name="T9" fmla="*/ 2147483647 h 45"/>
                <a:gd name="T10" fmla="*/ 0 w 131"/>
                <a:gd name="T11" fmla="*/ 2147483647 h 45"/>
                <a:gd name="T12" fmla="*/ 0 w 131"/>
                <a:gd name="T13" fmla="*/ 0 h 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1" h="45">
                  <a:moveTo>
                    <a:pt x="0" y="0"/>
                  </a:moveTo>
                  <a:lnTo>
                    <a:pt x="3" y="0"/>
                  </a:lnTo>
                  <a:lnTo>
                    <a:pt x="131" y="42"/>
                  </a:lnTo>
                  <a:lnTo>
                    <a:pt x="131" y="45"/>
                  </a:lnTo>
                  <a:lnTo>
                    <a:pt x="129" y="45"/>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3" name="Freeform 359">
              <a:extLst>
                <a:ext uri="{FF2B5EF4-FFF2-40B4-BE49-F238E27FC236}">
                  <a16:creationId xmlns:a16="http://schemas.microsoft.com/office/drawing/2014/main" id="{71C33EE8-968D-4855-9A8A-3AD10134E651}"/>
                </a:ext>
              </a:extLst>
            </p:cNvPr>
            <p:cNvSpPr>
              <a:spLocks/>
            </p:cNvSpPr>
            <p:nvPr/>
          </p:nvSpPr>
          <p:spPr bwMode="auto">
            <a:xfrm>
              <a:off x="1530350" y="2089151"/>
              <a:ext cx="146050" cy="66675"/>
            </a:xfrm>
            <a:custGeom>
              <a:avLst/>
              <a:gdLst>
                <a:gd name="T0" fmla="*/ 0 w 92"/>
                <a:gd name="T1" fmla="*/ 0 h 42"/>
                <a:gd name="T2" fmla="*/ 2147483647 w 92"/>
                <a:gd name="T3" fmla="*/ 0 h 42"/>
                <a:gd name="T4" fmla="*/ 2147483647 w 92"/>
                <a:gd name="T5" fmla="*/ 2147483647 h 42"/>
                <a:gd name="T6" fmla="*/ 2147483647 w 92"/>
                <a:gd name="T7" fmla="*/ 2147483647 h 42"/>
                <a:gd name="T8" fmla="*/ 2147483647 w 92"/>
                <a:gd name="T9" fmla="*/ 2147483647 h 42"/>
                <a:gd name="T10" fmla="*/ 0 w 92"/>
                <a:gd name="T11" fmla="*/ 2147483647 h 42"/>
                <a:gd name="T12" fmla="*/ 0 w 92"/>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2" h="42">
                  <a:moveTo>
                    <a:pt x="0" y="0"/>
                  </a:moveTo>
                  <a:lnTo>
                    <a:pt x="2" y="0"/>
                  </a:lnTo>
                  <a:lnTo>
                    <a:pt x="92" y="39"/>
                  </a:lnTo>
                  <a:lnTo>
                    <a:pt x="92" y="42"/>
                  </a:lnTo>
                  <a:lnTo>
                    <a:pt x="90" y="42"/>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4" name="Freeform 360">
              <a:extLst>
                <a:ext uri="{FF2B5EF4-FFF2-40B4-BE49-F238E27FC236}">
                  <a16:creationId xmlns:a16="http://schemas.microsoft.com/office/drawing/2014/main" id="{835DDE11-A503-4BF7-A30F-4A1FBFDA2975}"/>
                </a:ext>
              </a:extLst>
            </p:cNvPr>
            <p:cNvSpPr>
              <a:spLocks/>
            </p:cNvSpPr>
            <p:nvPr/>
          </p:nvSpPr>
          <p:spPr bwMode="auto">
            <a:xfrm>
              <a:off x="1673225" y="2151063"/>
              <a:ext cx="74613" cy="34925"/>
            </a:xfrm>
            <a:custGeom>
              <a:avLst/>
              <a:gdLst>
                <a:gd name="T0" fmla="*/ 0 w 47"/>
                <a:gd name="T1" fmla="*/ 0 h 22"/>
                <a:gd name="T2" fmla="*/ 2147483647 w 47"/>
                <a:gd name="T3" fmla="*/ 0 h 22"/>
                <a:gd name="T4" fmla="*/ 2147483647 w 47"/>
                <a:gd name="T5" fmla="*/ 2147483647 h 22"/>
                <a:gd name="T6" fmla="*/ 2147483647 w 47"/>
                <a:gd name="T7" fmla="*/ 2147483647 h 22"/>
                <a:gd name="T8" fmla="*/ 2147483647 w 47"/>
                <a:gd name="T9" fmla="*/ 2147483647 h 22"/>
                <a:gd name="T10" fmla="*/ 0 w 47"/>
                <a:gd name="T11" fmla="*/ 2147483647 h 22"/>
                <a:gd name="T12" fmla="*/ 0 w 47"/>
                <a:gd name="T13" fmla="*/ 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22">
                  <a:moveTo>
                    <a:pt x="0" y="0"/>
                  </a:moveTo>
                  <a:lnTo>
                    <a:pt x="2" y="0"/>
                  </a:lnTo>
                  <a:lnTo>
                    <a:pt x="47" y="21"/>
                  </a:lnTo>
                  <a:lnTo>
                    <a:pt x="47" y="22"/>
                  </a:lnTo>
                  <a:lnTo>
                    <a:pt x="44" y="22"/>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5" name="Freeform 361">
              <a:extLst>
                <a:ext uri="{FF2B5EF4-FFF2-40B4-BE49-F238E27FC236}">
                  <a16:creationId xmlns:a16="http://schemas.microsoft.com/office/drawing/2014/main" id="{89BDA2BE-F472-47DD-812F-F7C43E7F85CD}"/>
                </a:ext>
              </a:extLst>
            </p:cNvPr>
            <p:cNvSpPr>
              <a:spLocks/>
            </p:cNvSpPr>
            <p:nvPr/>
          </p:nvSpPr>
          <p:spPr bwMode="auto">
            <a:xfrm>
              <a:off x="1743075" y="2184401"/>
              <a:ext cx="98425" cy="50800"/>
            </a:xfrm>
            <a:custGeom>
              <a:avLst/>
              <a:gdLst>
                <a:gd name="T0" fmla="*/ 0 w 62"/>
                <a:gd name="T1" fmla="*/ 0 h 32"/>
                <a:gd name="T2" fmla="*/ 2147483647 w 62"/>
                <a:gd name="T3" fmla="*/ 0 h 32"/>
                <a:gd name="T4" fmla="*/ 2147483647 w 62"/>
                <a:gd name="T5" fmla="*/ 2147483647 h 32"/>
                <a:gd name="T6" fmla="*/ 2147483647 w 62"/>
                <a:gd name="T7" fmla="*/ 2147483647 h 32"/>
                <a:gd name="T8" fmla="*/ 2147483647 w 62"/>
                <a:gd name="T9" fmla="*/ 2147483647 h 32"/>
                <a:gd name="T10" fmla="*/ 0 w 62"/>
                <a:gd name="T11" fmla="*/ 2147483647 h 32"/>
                <a:gd name="T12" fmla="*/ 0 w 62"/>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32">
                  <a:moveTo>
                    <a:pt x="0" y="0"/>
                  </a:moveTo>
                  <a:lnTo>
                    <a:pt x="3" y="0"/>
                  </a:lnTo>
                  <a:lnTo>
                    <a:pt x="62" y="31"/>
                  </a:lnTo>
                  <a:lnTo>
                    <a:pt x="62" y="32"/>
                  </a:lnTo>
                  <a:lnTo>
                    <a:pt x="59" y="3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6" name="Freeform 362">
              <a:extLst>
                <a:ext uri="{FF2B5EF4-FFF2-40B4-BE49-F238E27FC236}">
                  <a16:creationId xmlns:a16="http://schemas.microsoft.com/office/drawing/2014/main" id="{0BD9A98A-999B-4DBD-AFB6-082F9189C67A}"/>
                </a:ext>
              </a:extLst>
            </p:cNvPr>
            <p:cNvSpPr>
              <a:spLocks/>
            </p:cNvSpPr>
            <p:nvPr/>
          </p:nvSpPr>
          <p:spPr bwMode="auto">
            <a:xfrm>
              <a:off x="1836738" y="2233613"/>
              <a:ext cx="139700" cy="76200"/>
            </a:xfrm>
            <a:custGeom>
              <a:avLst/>
              <a:gdLst>
                <a:gd name="T0" fmla="*/ 0 w 88"/>
                <a:gd name="T1" fmla="*/ 0 h 48"/>
                <a:gd name="T2" fmla="*/ 2147483647 w 88"/>
                <a:gd name="T3" fmla="*/ 0 h 48"/>
                <a:gd name="T4" fmla="*/ 2147483647 w 88"/>
                <a:gd name="T5" fmla="*/ 2147483647 h 48"/>
                <a:gd name="T6" fmla="*/ 2147483647 w 88"/>
                <a:gd name="T7" fmla="*/ 2147483647 h 48"/>
                <a:gd name="T8" fmla="*/ 2147483647 w 88"/>
                <a:gd name="T9" fmla="*/ 2147483647 h 48"/>
                <a:gd name="T10" fmla="*/ 0 w 88"/>
                <a:gd name="T11" fmla="*/ 2147483647 h 48"/>
                <a:gd name="T12" fmla="*/ 0 w 88"/>
                <a:gd name="T13" fmla="*/ 0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 h="48">
                  <a:moveTo>
                    <a:pt x="0" y="0"/>
                  </a:moveTo>
                  <a:lnTo>
                    <a:pt x="3" y="0"/>
                  </a:lnTo>
                  <a:lnTo>
                    <a:pt x="88" y="45"/>
                  </a:lnTo>
                  <a:lnTo>
                    <a:pt x="88" y="48"/>
                  </a:lnTo>
                  <a:lnTo>
                    <a:pt x="85" y="48"/>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7" name="Freeform 363">
              <a:extLst>
                <a:ext uri="{FF2B5EF4-FFF2-40B4-BE49-F238E27FC236}">
                  <a16:creationId xmlns:a16="http://schemas.microsoft.com/office/drawing/2014/main" id="{D32DD52B-DC17-41B3-BCD5-35C1CEDFE5BC}"/>
                </a:ext>
              </a:extLst>
            </p:cNvPr>
            <p:cNvSpPr>
              <a:spLocks/>
            </p:cNvSpPr>
            <p:nvPr/>
          </p:nvSpPr>
          <p:spPr bwMode="auto">
            <a:xfrm>
              <a:off x="1971675" y="2305051"/>
              <a:ext cx="52388" cy="31750"/>
            </a:xfrm>
            <a:custGeom>
              <a:avLst/>
              <a:gdLst>
                <a:gd name="T0" fmla="*/ 0 w 33"/>
                <a:gd name="T1" fmla="*/ 0 h 20"/>
                <a:gd name="T2" fmla="*/ 2147483647 w 33"/>
                <a:gd name="T3" fmla="*/ 0 h 20"/>
                <a:gd name="T4" fmla="*/ 2147483647 w 33"/>
                <a:gd name="T5" fmla="*/ 2147483647 h 20"/>
                <a:gd name="T6" fmla="*/ 2147483647 w 33"/>
                <a:gd name="T7" fmla="*/ 2147483647 h 20"/>
                <a:gd name="T8" fmla="*/ 2147483647 w 33"/>
                <a:gd name="T9" fmla="*/ 2147483647 h 20"/>
                <a:gd name="T10" fmla="*/ 0 w 33"/>
                <a:gd name="T11" fmla="*/ 2147483647 h 20"/>
                <a:gd name="T12" fmla="*/ 0 w 33"/>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20">
                  <a:moveTo>
                    <a:pt x="0" y="0"/>
                  </a:moveTo>
                  <a:lnTo>
                    <a:pt x="3" y="0"/>
                  </a:lnTo>
                  <a:lnTo>
                    <a:pt x="33" y="16"/>
                  </a:lnTo>
                  <a:lnTo>
                    <a:pt x="33" y="20"/>
                  </a:lnTo>
                  <a:lnTo>
                    <a:pt x="31" y="20"/>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8" name="Freeform 364">
              <a:extLst>
                <a:ext uri="{FF2B5EF4-FFF2-40B4-BE49-F238E27FC236}">
                  <a16:creationId xmlns:a16="http://schemas.microsoft.com/office/drawing/2014/main" id="{2360BFCD-8591-49B8-B4EC-3F4A6E18805B}"/>
                </a:ext>
              </a:extLst>
            </p:cNvPr>
            <p:cNvSpPr>
              <a:spLocks/>
            </p:cNvSpPr>
            <p:nvPr/>
          </p:nvSpPr>
          <p:spPr bwMode="auto">
            <a:xfrm>
              <a:off x="2020888" y="2330451"/>
              <a:ext cx="25400" cy="19050"/>
            </a:xfrm>
            <a:custGeom>
              <a:avLst/>
              <a:gdLst>
                <a:gd name="T0" fmla="*/ 0 w 16"/>
                <a:gd name="T1" fmla="*/ 0 h 12"/>
                <a:gd name="T2" fmla="*/ 2147483647 w 16"/>
                <a:gd name="T3" fmla="*/ 0 h 12"/>
                <a:gd name="T4" fmla="*/ 2147483647 w 16"/>
                <a:gd name="T5" fmla="*/ 2147483647 h 12"/>
                <a:gd name="T6" fmla="*/ 2147483647 w 16"/>
                <a:gd name="T7" fmla="*/ 2147483647 h 12"/>
                <a:gd name="T8" fmla="*/ 2147483647 w 16"/>
                <a:gd name="T9" fmla="*/ 2147483647 h 12"/>
                <a:gd name="T10" fmla="*/ 0 w 16"/>
                <a:gd name="T11" fmla="*/ 2147483647 h 12"/>
                <a:gd name="T12" fmla="*/ 0 w 16"/>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12">
                  <a:moveTo>
                    <a:pt x="0" y="0"/>
                  </a:moveTo>
                  <a:lnTo>
                    <a:pt x="2" y="0"/>
                  </a:lnTo>
                  <a:lnTo>
                    <a:pt x="16" y="11"/>
                  </a:lnTo>
                  <a:lnTo>
                    <a:pt x="16" y="12"/>
                  </a:lnTo>
                  <a:lnTo>
                    <a:pt x="14" y="12"/>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49" name="Freeform 365">
              <a:extLst>
                <a:ext uri="{FF2B5EF4-FFF2-40B4-BE49-F238E27FC236}">
                  <a16:creationId xmlns:a16="http://schemas.microsoft.com/office/drawing/2014/main" id="{4031991C-236B-42A3-A464-3864E43F3A40}"/>
                </a:ext>
              </a:extLst>
            </p:cNvPr>
            <p:cNvSpPr>
              <a:spLocks/>
            </p:cNvSpPr>
            <p:nvPr/>
          </p:nvSpPr>
          <p:spPr bwMode="auto">
            <a:xfrm>
              <a:off x="2043113" y="2347913"/>
              <a:ext cx="26988" cy="14288"/>
            </a:xfrm>
            <a:custGeom>
              <a:avLst/>
              <a:gdLst>
                <a:gd name="T0" fmla="*/ 0 w 17"/>
                <a:gd name="T1" fmla="*/ 0 h 9"/>
                <a:gd name="T2" fmla="*/ 2147483647 w 17"/>
                <a:gd name="T3" fmla="*/ 0 h 9"/>
                <a:gd name="T4" fmla="*/ 2147483647 w 17"/>
                <a:gd name="T5" fmla="*/ 2147483647 h 9"/>
                <a:gd name="T6" fmla="*/ 2147483647 w 17"/>
                <a:gd name="T7" fmla="*/ 2147483647 h 9"/>
                <a:gd name="T8" fmla="*/ 2147483647 w 17"/>
                <a:gd name="T9" fmla="*/ 2147483647 h 9"/>
                <a:gd name="T10" fmla="*/ 0 w 17"/>
                <a:gd name="T11" fmla="*/ 2147483647 h 9"/>
                <a:gd name="T12" fmla="*/ 0 w 17"/>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9">
                  <a:moveTo>
                    <a:pt x="0" y="0"/>
                  </a:moveTo>
                  <a:lnTo>
                    <a:pt x="2" y="0"/>
                  </a:lnTo>
                  <a:lnTo>
                    <a:pt x="17" y="7"/>
                  </a:lnTo>
                  <a:lnTo>
                    <a:pt x="17" y="9"/>
                  </a:lnTo>
                  <a:lnTo>
                    <a:pt x="13" y="9"/>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0" name="Freeform 366">
              <a:extLst>
                <a:ext uri="{FF2B5EF4-FFF2-40B4-BE49-F238E27FC236}">
                  <a16:creationId xmlns:a16="http://schemas.microsoft.com/office/drawing/2014/main" id="{B9690E64-F5A4-4848-8C72-9BFEA011B5D6}"/>
                </a:ext>
              </a:extLst>
            </p:cNvPr>
            <p:cNvSpPr>
              <a:spLocks/>
            </p:cNvSpPr>
            <p:nvPr/>
          </p:nvSpPr>
          <p:spPr bwMode="auto">
            <a:xfrm>
              <a:off x="2063750" y="2359026"/>
              <a:ext cx="47625" cy="28575"/>
            </a:xfrm>
            <a:custGeom>
              <a:avLst/>
              <a:gdLst>
                <a:gd name="T0" fmla="*/ 0 w 30"/>
                <a:gd name="T1" fmla="*/ 0 h 18"/>
                <a:gd name="T2" fmla="*/ 2147483647 w 30"/>
                <a:gd name="T3" fmla="*/ 0 h 18"/>
                <a:gd name="T4" fmla="*/ 2147483647 w 30"/>
                <a:gd name="T5" fmla="*/ 2147483647 h 18"/>
                <a:gd name="T6" fmla="*/ 2147483647 w 30"/>
                <a:gd name="T7" fmla="*/ 2147483647 h 18"/>
                <a:gd name="T8" fmla="*/ 2147483647 w 30"/>
                <a:gd name="T9" fmla="*/ 2147483647 h 18"/>
                <a:gd name="T10" fmla="*/ 0 w 30"/>
                <a:gd name="T11" fmla="*/ 2147483647 h 18"/>
                <a:gd name="T12" fmla="*/ 0 w 30"/>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18">
                  <a:moveTo>
                    <a:pt x="0" y="0"/>
                  </a:moveTo>
                  <a:lnTo>
                    <a:pt x="4" y="0"/>
                  </a:lnTo>
                  <a:lnTo>
                    <a:pt x="30" y="14"/>
                  </a:lnTo>
                  <a:lnTo>
                    <a:pt x="30" y="18"/>
                  </a:lnTo>
                  <a:lnTo>
                    <a:pt x="28" y="18"/>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1" name="Freeform 367">
              <a:extLst>
                <a:ext uri="{FF2B5EF4-FFF2-40B4-BE49-F238E27FC236}">
                  <a16:creationId xmlns:a16="http://schemas.microsoft.com/office/drawing/2014/main" id="{81FFDF2F-9F42-48EC-B3CC-4D1795BFD2B6}"/>
                </a:ext>
              </a:extLst>
            </p:cNvPr>
            <p:cNvSpPr>
              <a:spLocks/>
            </p:cNvSpPr>
            <p:nvPr/>
          </p:nvSpPr>
          <p:spPr bwMode="auto">
            <a:xfrm>
              <a:off x="2108200" y="2381251"/>
              <a:ext cx="80963" cy="55563"/>
            </a:xfrm>
            <a:custGeom>
              <a:avLst/>
              <a:gdLst>
                <a:gd name="T0" fmla="*/ 0 w 51"/>
                <a:gd name="T1" fmla="*/ 0 h 35"/>
                <a:gd name="T2" fmla="*/ 2147483647 w 51"/>
                <a:gd name="T3" fmla="*/ 0 h 35"/>
                <a:gd name="T4" fmla="*/ 2147483647 w 51"/>
                <a:gd name="T5" fmla="*/ 2147483647 h 35"/>
                <a:gd name="T6" fmla="*/ 2147483647 w 51"/>
                <a:gd name="T7" fmla="*/ 2147483647 h 35"/>
                <a:gd name="T8" fmla="*/ 2147483647 w 51"/>
                <a:gd name="T9" fmla="*/ 2147483647 h 35"/>
                <a:gd name="T10" fmla="*/ 0 w 51"/>
                <a:gd name="T11" fmla="*/ 2147483647 h 35"/>
                <a:gd name="T12" fmla="*/ 0 w 51"/>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35">
                  <a:moveTo>
                    <a:pt x="0" y="0"/>
                  </a:moveTo>
                  <a:lnTo>
                    <a:pt x="2" y="0"/>
                  </a:lnTo>
                  <a:lnTo>
                    <a:pt x="51" y="31"/>
                  </a:lnTo>
                  <a:lnTo>
                    <a:pt x="51" y="35"/>
                  </a:lnTo>
                  <a:lnTo>
                    <a:pt x="49" y="35"/>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2" name="Freeform 368">
              <a:extLst>
                <a:ext uri="{FF2B5EF4-FFF2-40B4-BE49-F238E27FC236}">
                  <a16:creationId xmlns:a16="http://schemas.microsoft.com/office/drawing/2014/main" id="{216BDF17-D900-4DDD-A888-E5C1899A6F63}"/>
                </a:ext>
              </a:extLst>
            </p:cNvPr>
            <p:cNvSpPr>
              <a:spLocks/>
            </p:cNvSpPr>
            <p:nvPr/>
          </p:nvSpPr>
          <p:spPr bwMode="auto">
            <a:xfrm>
              <a:off x="2185988" y="2430463"/>
              <a:ext cx="90488" cy="58738"/>
            </a:xfrm>
            <a:custGeom>
              <a:avLst/>
              <a:gdLst>
                <a:gd name="T0" fmla="*/ 0 w 57"/>
                <a:gd name="T1" fmla="*/ 0 h 37"/>
                <a:gd name="T2" fmla="*/ 2147483647 w 57"/>
                <a:gd name="T3" fmla="*/ 0 h 37"/>
                <a:gd name="T4" fmla="*/ 2147483647 w 57"/>
                <a:gd name="T5" fmla="*/ 2147483647 h 37"/>
                <a:gd name="T6" fmla="*/ 2147483647 w 57"/>
                <a:gd name="T7" fmla="*/ 2147483647 h 37"/>
                <a:gd name="T8" fmla="*/ 2147483647 w 57"/>
                <a:gd name="T9" fmla="*/ 2147483647 h 37"/>
                <a:gd name="T10" fmla="*/ 0 w 57"/>
                <a:gd name="T11" fmla="*/ 2147483647 h 37"/>
                <a:gd name="T12" fmla="*/ 0 w 57"/>
                <a:gd name="T13" fmla="*/ 0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37">
                  <a:moveTo>
                    <a:pt x="0" y="0"/>
                  </a:moveTo>
                  <a:lnTo>
                    <a:pt x="2" y="0"/>
                  </a:lnTo>
                  <a:lnTo>
                    <a:pt x="57" y="34"/>
                  </a:lnTo>
                  <a:lnTo>
                    <a:pt x="57" y="37"/>
                  </a:lnTo>
                  <a:lnTo>
                    <a:pt x="54" y="37"/>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3" name="Freeform 369">
              <a:extLst>
                <a:ext uri="{FF2B5EF4-FFF2-40B4-BE49-F238E27FC236}">
                  <a16:creationId xmlns:a16="http://schemas.microsoft.com/office/drawing/2014/main" id="{3FEFBB00-4311-4A0B-A28F-4339B4CF8F7B}"/>
                </a:ext>
              </a:extLst>
            </p:cNvPr>
            <p:cNvSpPr>
              <a:spLocks/>
            </p:cNvSpPr>
            <p:nvPr/>
          </p:nvSpPr>
          <p:spPr bwMode="auto">
            <a:xfrm>
              <a:off x="2271713" y="2484438"/>
              <a:ext cx="82550" cy="50800"/>
            </a:xfrm>
            <a:custGeom>
              <a:avLst/>
              <a:gdLst>
                <a:gd name="T0" fmla="*/ 0 w 52"/>
                <a:gd name="T1" fmla="*/ 0 h 32"/>
                <a:gd name="T2" fmla="*/ 2147483647 w 52"/>
                <a:gd name="T3" fmla="*/ 0 h 32"/>
                <a:gd name="T4" fmla="*/ 2147483647 w 52"/>
                <a:gd name="T5" fmla="*/ 2147483647 h 32"/>
                <a:gd name="T6" fmla="*/ 2147483647 w 52"/>
                <a:gd name="T7" fmla="*/ 2147483647 h 32"/>
                <a:gd name="T8" fmla="*/ 2147483647 w 52"/>
                <a:gd name="T9" fmla="*/ 2147483647 h 32"/>
                <a:gd name="T10" fmla="*/ 0 w 52"/>
                <a:gd name="T11" fmla="*/ 2147483647 h 32"/>
                <a:gd name="T12" fmla="*/ 0 w 52"/>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32">
                  <a:moveTo>
                    <a:pt x="0" y="0"/>
                  </a:moveTo>
                  <a:lnTo>
                    <a:pt x="3" y="0"/>
                  </a:lnTo>
                  <a:lnTo>
                    <a:pt x="52" y="31"/>
                  </a:lnTo>
                  <a:lnTo>
                    <a:pt x="52" y="32"/>
                  </a:lnTo>
                  <a:lnTo>
                    <a:pt x="50" y="32"/>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4" name="Freeform 370">
              <a:extLst>
                <a:ext uri="{FF2B5EF4-FFF2-40B4-BE49-F238E27FC236}">
                  <a16:creationId xmlns:a16="http://schemas.microsoft.com/office/drawing/2014/main" id="{775DFA2B-79B3-43E9-9F6A-0E89A59B7FC3}"/>
                </a:ext>
              </a:extLst>
            </p:cNvPr>
            <p:cNvSpPr>
              <a:spLocks/>
            </p:cNvSpPr>
            <p:nvPr/>
          </p:nvSpPr>
          <p:spPr bwMode="auto">
            <a:xfrm>
              <a:off x="2351088" y="2533651"/>
              <a:ext cx="138113" cy="90488"/>
            </a:xfrm>
            <a:custGeom>
              <a:avLst/>
              <a:gdLst>
                <a:gd name="T0" fmla="*/ 0 w 87"/>
                <a:gd name="T1" fmla="*/ 0 h 57"/>
                <a:gd name="T2" fmla="*/ 2147483647 w 87"/>
                <a:gd name="T3" fmla="*/ 0 h 57"/>
                <a:gd name="T4" fmla="*/ 2147483647 w 87"/>
                <a:gd name="T5" fmla="*/ 2147483647 h 57"/>
                <a:gd name="T6" fmla="*/ 2147483647 w 87"/>
                <a:gd name="T7" fmla="*/ 2147483647 h 57"/>
                <a:gd name="T8" fmla="*/ 2147483647 w 87"/>
                <a:gd name="T9" fmla="*/ 2147483647 h 57"/>
                <a:gd name="T10" fmla="*/ 0 w 87"/>
                <a:gd name="T11" fmla="*/ 2147483647 h 57"/>
                <a:gd name="T12" fmla="*/ 0 w 87"/>
                <a:gd name="T13" fmla="*/ 0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57">
                  <a:moveTo>
                    <a:pt x="0" y="0"/>
                  </a:moveTo>
                  <a:lnTo>
                    <a:pt x="2" y="0"/>
                  </a:lnTo>
                  <a:lnTo>
                    <a:pt x="87" y="55"/>
                  </a:lnTo>
                  <a:lnTo>
                    <a:pt x="87" y="57"/>
                  </a:lnTo>
                  <a:lnTo>
                    <a:pt x="85" y="57"/>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5" name="Freeform 371">
              <a:extLst>
                <a:ext uri="{FF2B5EF4-FFF2-40B4-BE49-F238E27FC236}">
                  <a16:creationId xmlns:a16="http://schemas.microsoft.com/office/drawing/2014/main" id="{F50802FD-F50A-4839-8AC6-27ED1F3242D5}"/>
                </a:ext>
              </a:extLst>
            </p:cNvPr>
            <p:cNvSpPr>
              <a:spLocks/>
            </p:cNvSpPr>
            <p:nvPr/>
          </p:nvSpPr>
          <p:spPr bwMode="auto">
            <a:xfrm>
              <a:off x="2486025" y="2620963"/>
              <a:ext cx="15875" cy="11113"/>
            </a:xfrm>
            <a:custGeom>
              <a:avLst/>
              <a:gdLst>
                <a:gd name="T0" fmla="*/ 0 w 10"/>
                <a:gd name="T1" fmla="*/ 0 h 7"/>
                <a:gd name="T2" fmla="*/ 2147483647 w 10"/>
                <a:gd name="T3" fmla="*/ 0 h 7"/>
                <a:gd name="T4" fmla="*/ 2147483647 w 10"/>
                <a:gd name="T5" fmla="*/ 2147483647 h 7"/>
                <a:gd name="T6" fmla="*/ 2147483647 w 10"/>
                <a:gd name="T7" fmla="*/ 2147483647 h 7"/>
                <a:gd name="T8" fmla="*/ 2147483647 w 10"/>
                <a:gd name="T9" fmla="*/ 2147483647 h 7"/>
                <a:gd name="T10" fmla="*/ 0 w 10"/>
                <a:gd name="T11" fmla="*/ 2147483647 h 7"/>
                <a:gd name="T12" fmla="*/ 0 w 10"/>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7">
                  <a:moveTo>
                    <a:pt x="0" y="0"/>
                  </a:moveTo>
                  <a:lnTo>
                    <a:pt x="2" y="0"/>
                  </a:lnTo>
                  <a:lnTo>
                    <a:pt x="10" y="5"/>
                  </a:lnTo>
                  <a:lnTo>
                    <a:pt x="10" y="7"/>
                  </a:lnTo>
                  <a:lnTo>
                    <a:pt x="7" y="7"/>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6" name="Freeform 372">
              <a:extLst>
                <a:ext uri="{FF2B5EF4-FFF2-40B4-BE49-F238E27FC236}">
                  <a16:creationId xmlns:a16="http://schemas.microsoft.com/office/drawing/2014/main" id="{63E7E53C-4650-41E1-830A-B2C70B8E66DB}"/>
                </a:ext>
              </a:extLst>
            </p:cNvPr>
            <p:cNvSpPr>
              <a:spLocks/>
            </p:cNvSpPr>
            <p:nvPr/>
          </p:nvSpPr>
          <p:spPr bwMode="auto">
            <a:xfrm>
              <a:off x="2497138" y="2628901"/>
              <a:ext cx="15875" cy="12700"/>
            </a:xfrm>
            <a:custGeom>
              <a:avLst/>
              <a:gdLst>
                <a:gd name="T0" fmla="*/ 0 w 10"/>
                <a:gd name="T1" fmla="*/ 0 h 8"/>
                <a:gd name="T2" fmla="*/ 2147483647 w 10"/>
                <a:gd name="T3" fmla="*/ 0 h 8"/>
                <a:gd name="T4" fmla="*/ 2147483647 w 10"/>
                <a:gd name="T5" fmla="*/ 2147483647 h 8"/>
                <a:gd name="T6" fmla="*/ 2147483647 w 10"/>
                <a:gd name="T7" fmla="*/ 2147483647 h 8"/>
                <a:gd name="T8" fmla="*/ 2147483647 w 10"/>
                <a:gd name="T9" fmla="*/ 2147483647 h 8"/>
                <a:gd name="T10" fmla="*/ 0 w 10"/>
                <a:gd name="T11" fmla="*/ 2147483647 h 8"/>
                <a:gd name="T12" fmla="*/ 0 w 10"/>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0" y="0"/>
                  </a:moveTo>
                  <a:lnTo>
                    <a:pt x="3" y="0"/>
                  </a:lnTo>
                  <a:lnTo>
                    <a:pt x="10" y="5"/>
                  </a:lnTo>
                  <a:lnTo>
                    <a:pt x="10" y="8"/>
                  </a:lnTo>
                  <a:lnTo>
                    <a:pt x="8" y="8"/>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7" name="Freeform 373">
              <a:extLst>
                <a:ext uri="{FF2B5EF4-FFF2-40B4-BE49-F238E27FC236}">
                  <a16:creationId xmlns:a16="http://schemas.microsoft.com/office/drawing/2014/main" id="{772D9E65-0507-4151-877E-037FE8425A47}"/>
                </a:ext>
              </a:extLst>
            </p:cNvPr>
            <p:cNvSpPr>
              <a:spLocks/>
            </p:cNvSpPr>
            <p:nvPr/>
          </p:nvSpPr>
          <p:spPr bwMode="auto">
            <a:xfrm>
              <a:off x="2509838" y="2636838"/>
              <a:ext cx="14288" cy="12700"/>
            </a:xfrm>
            <a:custGeom>
              <a:avLst/>
              <a:gdLst>
                <a:gd name="T0" fmla="*/ 0 w 9"/>
                <a:gd name="T1" fmla="*/ 0 h 8"/>
                <a:gd name="T2" fmla="*/ 2147483647 w 9"/>
                <a:gd name="T3" fmla="*/ 0 h 8"/>
                <a:gd name="T4" fmla="*/ 2147483647 w 9"/>
                <a:gd name="T5" fmla="*/ 2147483647 h 8"/>
                <a:gd name="T6" fmla="*/ 2147483647 w 9"/>
                <a:gd name="T7" fmla="*/ 2147483647 h 8"/>
                <a:gd name="T8" fmla="*/ 2147483647 w 9"/>
                <a:gd name="T9" fmla="*/ 2147483647 h 8"/>
                <a:gd name="T10" fmla="*/ 0 w 9"/>
                <a:gd name="T11" fmla="*/ 2147483647 h 8"/>
                <a:gd name="T12" fmla="*/ 0 w 9"/>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0" y="0"/>
                  </a:moveTo>
                  <a:lnTo>
                    <a:pt x="2" y="0"/>
                  </a:lnTo>
                  <a:lnTo>
                    <a:pt x="9" y="6"/>
                  </a:lnTo>
                  <a:lnTo>
                    <a:pt x="9" y="8"/>
                  </a:lnTo>
                  <a:lnTo>
                    <a:pt x="7" y="8"/>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8" name="Freeform 374">
              <a:extLst>
                <a:ext uri="{FF2B5EF4-FFF2-40B4-BE49-F238E27FC236}">
                  <a16:creationId xmlns:a16="http://schemas.microsoft.com/office/drawing/2014/main" id="{D043EA75-785F-4CAC-852D-F0C50ACD4489}"/>
                </a:ext>
              </a:extLst>
            </p:cNvPr>
            <p:cNvSpPr>
              <a:spLocks/>
            </p:cNvSpPr>
            <p:nvPr/>
          </p:nvSpPr>
          <p:spPr bwMode="auto">
            <a:xfrm>
              <a:off x="2520950" y="2646363"/>
              <a:ext cx="82550" cy="55563"/>
            </a:xfrm>
            <a:custGeom>
              <a:avLst/>
              <a:gdLst>
                <a:gd name="T0" fmla="*/ 0 w 52"/>
                <a:gd name="T1" fmla="*/ 0 h 35"/>
                <a:gd name="T2" fmla="*/ 2147483647 w 52"/>
                <a:gd name="T3" fmla="*/ 0 h 35"/>
                <a:gd name="T4" fmla="*/ 2147483647 w 52"/>
                <a:gd name="T5" fmla="*/ 2147483647 h 35"/>
                <a:gd name="T6" fmla="*/ 2147483647 w 52"/>
                <a:gd name="T7" fmla="*/ 2147483647 h 35"/>
                <a:gd name="T8" fmla="*/ 2147483647 w 52"/>
                <a:gd name="T9" fmla="*/ 2147483647 h 35"/>
                <a:gd name="T10" fmla="*/ 0 w 52"/>
                <a:gd name="T11" fmla="*/ 2147483647 h 35"/>
                <a:gd name="T12" fmla="*/ 0 w 52"/>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35">
                  <a:moveTo>
                    <a:pt x="0" y="0"/>
                  </a:moveTo>
                  <a:lnTo>
                    <a:pt x="2" y="0"/>
                  </a:lnTo>
                  <a:lnTo>
                    <a:pt x="52" y="32"/>
                  </a:lnTo>
                  <a:lnTo>
                    <a:pt x="52" y="35"/>
                  </a:lnTo>
                  <a:lnTo>
                    <a:pt x="50" y="35"/>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59" name="Freeform 375">
              <a:extLst>
                <a:ext uri="{FF2B5EF4-FFF2-40B4-BE49-F238E27FC236}">
                  <a16:creationId xmlns:a16="http://schemas.microsoft.com/office/drawing/2014/main" id="{C02381D8-5AF4-4205-93BB-7A4F652C53F4}"/>
                </a:ext>
              </a:extLst>
            </p:cNvPr>
            <p:cNvSpPr>
              <a:spLocks/>
            </p:cNvSpPr>
            <p:nvPr/>
          </p:nvSpPr>
          <p:spPr bwMode="auto">
            <a:xfrm>
              <a:off x="2600325" y="2697163"/>
              <a:ext cx="53975" cy="38100"/>
            </a:xfrm>
            <a:custGeom>
              <a:avLst/>
              <a:gdLst>
                <a:gd name="T0" fmla="*/ 0 w 34"/>
                <a:gd name="T1" fmla="*/ 0 h 24"/>
                <a:gd name="T2" fmla="*/ 2147483647 w 34"/>
                <a:gd name="T3" fmla="*/ 0 h 24"/>
                <a:gd name="T4" fmla="*/ 2147483647 w 34"/>
                <a:gd name="T5" fmla="*/ 2147483647 h 24"/>
                <a:gd name="T6" fmla="*/ 2147483647 w 34"/>
                <a:gd name="T7" fmla="*/ 2147483647 h 24"/>
                <a:gd name="T8" fmla="*/ 2147483647 w 34"/>
                <a:gd name="T9" fmla="*/ 2147483647 h 24"/>
                <a:gd name="T10" fmla="*/ 0 w 34"/>
                <a:gd name="T11" fmla="*/ 2147483647 h 24"/>
                <a:gd name="T12" fmla="*/ 0 w 34"/>
                <a:gd name="T13" fmla="*/ 0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24">
                  <a:moveTo>
                    <a:pt x="0" y="0"/>
                  </a:moveTo>
                  <a:lnTo>
                    <a:pt x="2" y="0"/>
                  </a:lnTo>
                  <a:lnTo>
                    <a:pt x="34" y="22"/>
                  </a:lnTo>
                  <a:lnTo>
                    <a:pt x="34" y="24"/>
                  </a:lnTo>
                  <a:lnTo>
                    <a:pt x="32" y="24"/>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0" name="Freeform 376">
              <a:extLst>
                <a:ext uri="{FF2B5EF4-FFF2-40B4-BE49-F238E27FC236}">
                  <a16:creationId xmlns:a16="http://schemas.microsoft.com/office/drawing/2014/main" id="{41993DCA-3E40-4CB5-B2A0-DA0974B5F910}"/>
                </a:ext>
              </a:extLst>
            </p:cNvPr>
            <p:cNvSpPr>
              <a:spLocks/>
            </p:cNvSpPr>
            <p:nvPr/>
          </p:nvSpPr>
          <p:spPr bwMode="auto">
            <a:xfrm>
              <a:off x="2651125" y="2732088"/>
              <a:ext cx="22225" cy="17463"/>
            </a:xfrm>
            <a:custGeom>
              <a:avLst/>
              <a:gdLst>
                <a:gd name="T0" fmla="*/ 0 w 14"/>
                <a:gd name="T1" fmla="*/ 0 h 11"/>
                <a:gd name="T2" fmla="*/ 2147483647 w 14"/>
                <a:gd name="T3" fmla="*/ 0 h 11"/>
                <a:gd name="T4" fmla="*/ 2147483647 w 14"/>
                <a:gd name="T5" fmla="*/ 2147483647 h 11"/>
                <a:gd name="T6" fmla="*/ 2147483647 w 14"/>
                <a:gd name="T7" fmla="*/ 2147483647 h 11"/>
                <a:gd name="T8" fmla="*/ 2147483647 w 14"/>
                <a:gd name="T9" fmla="*/ 2147483647 h 11"/>
                <a:gd name="T10" fmla="*/ 0 w 14"/>
                <a:gd name="T11" fmla="*/ 2147483647 h 11"/>
                <a:gd name="T12" fmla="*/ 0 w 14"/>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11">
                  <a:moveTo>
                    <a:pt x="0" y="0"/>
                  </a:moveTo>
                  <a:lnTo>
                    <a:pt x="2" y="0"/>
                  </a:lnTo>
                  <a:lnTo>
                    <a:pt x="14" y="8"/>
                  </a:lnTo>
                  <a:lnTo>
                    <a:pt x="14" y="11"/>
                  </a:lnTo>
                  <a:lnTo>
                    <a:pt x="11" y="11"/>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1" name="Freeform 377">
              <a:extLst>
                <a:ext uri="{FF2B5EF4-FFF2-40B4-BE49-F238E27FC236}">
                  <a16:creationId xmlns:a16="http://schemas.microsoft.com/office/drawing/2014/main" id="{C05B6B07-42C2-4FB5-9A4E-69FE97817A21}"/>
                </a:ext>
              </a:extLst>
            </p:cNvPr>
            <p:cNvSpPr>
              <a:spLocks/>
            </p:cNvSpPr>
            <p:nvPr/>
          </p:nvSpPr>
          <p:spPr bwMode="auto">
            <a:xfrm>
              <a:off x="2668588" y="2744788"/>
              <a:ext cx="33338" cy="22225"/>
            </a:xfrm>
            <a:custGeom>
              <a:avLst/>
              <a:gdLst>
                <a:gd name="T0" fmla="*/ 0 w 21"/>
                <a:gd name="T1" fmla="*/ 0 h 14"/>
                <a:gd name="T2" fmla="*/ 2147483647 w 21"/>
                <a:gd name="T3" fmla="*/ 0 h 14"/>
                <a:gd name="T4" fmla="*/ 2147483647 w 21"/>
                <a:gd name="T5" fmla="*/ 2147483647 h 14"/>
                <a:gd name="T6" fmla="*/ 2147483647 w 21"/>
                <a:gd name="T7" fmla="*/ 2147483647 h 14"/>
                <a:gd name="T8" fmla="*/ 2147483647 w 21"/>
                <a:gd name="T9" fmla="*/ 2147483647 h 14"/>
                <a:gd name="T10" fmla="*/ 0 w 21"/>
                <a:gd name="T11" fmla="*/ 2147483647 h 14"/>
                <a:gd name="T12" fmla="*/ 0 w 21"/>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4">
                  <a:moveTo>
                    <a:pt x="0" y="0"/>
                  </a:moveTo>
                  <a:lnTo>
                    <a:pt x="3" y="0"/>
                  </a:lnTo>
                  <a:lnTo>
                    <a:pt x="21" y="11"/>
                  </a:lnTo>
                  <a:lnTo>
                    <a:pt x="21" y="14"/>
                  </a:lnTo>
                  <a:lnTo>
                    <a:pt x="19" y="14"/>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2" name="Freeform 378">
              <a:extLst>
                <a:ext uri="{FF2B5EF4-FFF2-40B4-BE49-F238E27FC236}">
                  <a16:creationId xmlns:a16="http://schemas.microsoft.com/office/drawing/2014/main" id="{13E25885-4935-4850-BB47-F2DA10F20CE3}"/>
                </a:ext>
              </a:extLst>
            </p:cNvPr>
            <p:cNvSpPr>
              <a:spLocks/>
            </p:cNvSpPr>
            <p:nvPr/>
          </p:nvSpPr>
          <p:spPr bwMode="auto">
            <a:xfrm>
              <a:off x="2698750" y="2762251"/>
              <a:ext cx="168275" cy="115888"/>
            </a:xfrm>
            <a:custGeom>
              <a:avLst/>
              <a:gdLst>
                <a:gd name="T0" fmla="*/ 0 w 106"/>
                <a:gd name="T1" fmla="*/ 0 h 73"/>
                <a:gd name="T2" fmla="*/ 2147483647 w 106"/>
                <a:gd name="T3" fmla="*/ 0 h 73"/>
                <a:gd name="T4" fmla="*/ 2147483647 w 106"/>
                <a:gd name="T5" fmla="*/ 2147483647 h 73"/>
                <a:gd name="T6" fmla="*/ 2147483647 w 106"/>
                <a:gd name="T7" fmla="*/ 2147483647 h 73"/>
                <a:gd name="T8" fmla="*/ 2147483647 w 106"/>
                <a:gd name="T9" fmla="*/ 2147483647 h 73"/>
                <a:gd name="T10" fmla="*/ 0 w 106"/>
                <a:gd name="T11" fmla="*/ 2147483647 h 73"/>
                <a:gd name="T12" fmla="*/ 0 w 106"/>
                <a:gd name="T13" fmla="*/ 0 h 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73">
                  <a:moveTo>
                    <a:pt x="0" y="0"/>
                  </a:moveTo>
                  <a:lnTo>
                    <a:pt x="2" y="0"/>
                  </a:lnTo>
                  <a:lnTo>
                    <a:pt x="106" y="71"/>
                  </a:lnTo>
                  <a:lnTo>
                    <a:pt x="106" y="73"/>
                  </a:lnTo>
                  <a:lnTo>
                    <a:pt x="102" y="73"/>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3" name="Freeform 379">
              <a:extLst>
                <a:ext uri="{FF2B5EF4-FFF2-40B4-BE49-F238E27FC236}">
                  <a16:creationId xmlns:a16="http://schemas.microsoft.com/office/drawing/2014/main" id="{88AE9C1A-37C5-4D15-AAFF-656F3EE67F3E}"/>
                </a:ext>
              </a:extLst>
            </p:cNvPr>
            <p:cNvSpPr>
              <a:spLocks/>
            </p:cNvSpPr>
            <p:nvPr/>
          </p:nvSpPr>
          <p:spPr bwMode="auto">
            <a:xfrm>
              <a:off x="2860675" y="2874963"/>
              <a:ext cx="74613" cy="55563"/>
            </a:xfrm>
            <a:custGeom>
              <a:avLst/>
              <a:gdLst>
                <a:gd name="T0" fmla="*/ 0 w 47"/>
                <a:gd name="T1" fmla="*/ 0 h 35"/>
                <a:gd name="T2" fmla="*/ 2147483647 w 47"/>
                <a:gd name="T3" fmla="*/ 0 h 35"/>
                <a:gd name="T4" fmla="*/ 2147483647 w 47"/>
                <a:gd name="T5" fmla="*/ 2147483647 h 35"/>
                <a:gd name="T6" fmla="*/ 2147483647 w 47"/>
                <a:gd name="T7" fmla="*/ 2147483647 h 35"/>
                <a:gd name="T8" fmla="*/ 2147483647 w 47"/>
                <a:gd name="T9" fmla="*/ 2147483647 h 35"/>
                <a:gd name="T10" fmla="*/ 0 w 47"/>
                <a:gd name="T11" fmla="*/ 2147483647 h 35"/>
                <a:gd name="T12" fmla="*/ 0 w 47"/>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35">
                  <a:moveTo>
                    <a:pt x="0" y="0"/>
                  </a:moveTo>
                  <a:lnTo>
                    <a:pt x="4" y="0"/>
                  </a:lnTo>
                  <a:lnTo>
                    <a:pt x="47" y="32"/>
                  </a:lnTo>
                  <a:lnTo>
                    <a:pt x="47" y="35"/>
                  </a:lnTo>
                  <a:lnTo>
                    <a:pt x="45" y="35"/>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4" name="Freeform 380">
              <a:extLst>
                <a:ext uri="{FF2B5EF4-FFF2-40B4-BE49-F238E27FC236}">
                  <a16:creationId xmlns:a16="http://schemas.microsoft.com/office/drawing/2014/main" id="{AF56A395-69CF-416C-B7C9-3AC058D811B0}"/>
                </a:ext>
              </a:extLst>
            </p:cNvPr>
            <p:cNvSpPr>
              <a:spLocks/>
            </p:cNvSpPr>
            <p:nvPr/>
          </p:nvSpPr>
          <p:spPr bwMode="auto">
            <a:xfrm>
              <a:off x="2932113" y="2925763"/>
              <a:ext cx="23813" cy="15875"/>
            </a:xfrm>
            <a:custGeom>
              <a:avLst/>
              <a:gdLst>
                <a:gd name="T0" fmla="*/ 0 w 15"/>
                <a:gd name="T1" fmla="*/ 0 h 10"/>
                <a:gd name="T2" fmla="*/ 2147483647 w 15"/>
                <a:gd name="T3" fmla="*/ 0 h 10"/>
                <a:gd name="T4" fmla="*/ 2147483647 w 15"/>
                <a:gd name="T5" fmla="*/ 2147483647 h 10"/>
                <a:gd name="T6" fmla="*/ 2147483647 w 15"/>
                <a:gd name="T7" fmla="*/ 2147483647 h 10"/>
                <a:gd name="T8" fmla="*/ 2147483647 w 15"/>
                <a:gd name="T9" fmla="*/ 2147483647 h 10"/>
                <a:gd name="T10" fmla="*/ 0 w 15"/>
                <a:gd name="T11" fmla="*/ 2147483647 h 10"/>
                <a:gd name="T12" fmla="*/ 0 w 15"/>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10">
                  <a:moveTo>
                    <a:pt x="0" y="0"/>
                  </a:moveTo>
                  <a:lnTo>
                    <a:pt x="2" y="0"/>
                  </a:lnTo>
                  <a:lnTo>
                    <a:pt x="15" y="8"/>
                  </a:lnTo>
                  <a:lnTo>
                    <a:pt x="15" y="10"/>
                  </a:lnTo>
                  <a:lnTo>
                    <a:pt x="11" y="10"/>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5" name="Freeform 381">
              <a:extLst>
                <a:ext uri="{FF2B5EF4-FFF2-40B4-BE49-F238E27FC236}">
                  <a16:creationId xmlns:a16="http://schemas.microsoft.com/office/drawing/2014/main" id="{BA1AE7DD-4AF0-48FA-ACEB-13CC9073FF5D}"/>
                </a:ext>
              </a:extLst>
            </p:cNvPr>
            <p:cNvSpPr>
              <a:spLocks/>
            </p:cNvSpPr>
            <p:nvPr/>
          </p:nvSpPr>
          <p:spPr bwMode="auto">
            <a:xfrm>
              <a:off x="2949575" y="2938463"/>
              <a:ext cx="25400" cy="17463"/>
            </a:xfrm>
            <a:custGeom>
              <a:avLst/>
              <a:gdLst>
                <a:gd name="T0" fmla="*/ 0 w 16"/>
                <a:gd name="T1" fmla="*/ 0 h 11"/>
                <a:gd name="T2" fmla="*/ 2147483647 w 16"/>
                <a:gd name="T3" fmla="*/ 0 h 11"/>
                <a:gd name="T4" fmla="*/ 2147483647 w 16"/>
                <a:gd name="T5" fmla="*/ 2147483647 h 11"/>
                <a:gd name="T6" fmla="*/ 2147483647 w 16"/>
                <a:gd name="T7" fmla="*/ 2147483647 h 11"/>
                <a:gd name="T8" fmla="*/ 2147483647 w 16"/>
                <a:gd name="T9" fmla="*/ 2147483647 h 11"/>
                <a:gd name="T10" fmla="*/ 0 w 16"/>
                <a:gd name="T11" fmla="*/ 2147483647 h 11"/>
                <a:gd name="T12" fmla="*/ 0 w 16"/>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11">
                  <a:moveTo>
                    <a:pt x="0" y="0"/>
                  </a:moveTo>
                  <a:lnTo>
                    <a:pt x="4" y="0"/>
                  </a:lnTo>
                  <a:lnTo>
                    <a:pt x="16" y="9"/>
                  </a:lnTo>
                  <a:lnTo>
                    <a:pt x="16" y="11"/>
                  </a:lnTo>
                  <a:lnTo>
                    <a:pt x="14" y="11"/>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6" name="Freeform 382">
              <a:extLst>
                <a:ext uri="{FF2B5EF4-FFF2-40B4-BE49-F238E27FC236}">
                  <a16:creationId xmlns:a16="http://schemas.microsoft.com/office/drawing/2014/main" id="{E569F27E-0D3E-4361-B0CF-D83FB644D78B}"/>
                </a:ext>
              </a:extLst>
            </p:cNvPr>
            <p:cNvSpPr>
              <a:spLocks/>
            </p:cNvSpPr>
            <p:nvPr/>
          </p:nvSpPr>
          <p:spPr bwMode="auto">
            <a:xfrm>
              <a:off x="2971800" y="2952751"/>
              <a:ext cx="28575" cy="23813"/>
            </a:xfrm>
            <a:custGeom>
              <a:avLst/>
              <a:gdLst>
                <a:gd name="T0" fmla="*/ 0 w 18"/>
                <a:gd name="T1" fmla="*/ 0 h 15"/>
                <a:gd name="T2" fmla="*/ 2147483647 w 18"/>
                <a:gd name="T3" fmla="*/ 0 h 15"/>
                <a:gd name="T4" fmla="*/ 2147483647 w 18"/>
                <a:gd name="T5" fmla="*/ 2147483647 h 15"/>
                <a:gd name="T6" fmla="*/ 2147483647 w 18"/>
                <a:gd name="T7" fmla="*/ 2147483647 h 15"/>
                <a:gd name="T8" fmla="*/ 2147483647 w 18"/>
                <a:gd name="T9" fmla="*/ 2147483647 h 15"/>
                <a:gd name="T10" fmla="*/ 0 w 18"/>
                <a:gd name="T11" fmla="*/ 2147483647 h 15"/>
                <a:gd name="T12" fmla="*/ 0 w 18"/>
                <a:gd name="T13" fmla="*/ 0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5">
                  <a:moveTo>
                    <a:pt x="0" y="0"/>
                  </a:moveTo>
                  <a:lnTo>
                    <a:pt x="2" y="0"/>
                  </a:lnTo>
                  <a:lnTo>
                    <a:pt x="18" y="11"/>
                  </a:lnTo>
                  <a:lnTo>
                    <a:pt x="18" y="15"/>
                  </a:lnTo>
                  <a:lnTo>
                    <a:pt x="16" y="15"/>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7" name="Freeform 383">
              <a:extLst>
                <a:ext uri="{FF2B5EF4-FFF2-40B4-BE49-F238E27FC236}">
                  <a16:creationId xmlns:a16="http://schemas.microsoft.com/office/drawing/2014/main" id="{6457746B-8B8D-4385-89AE-90481055E09E}"/>
                </a:ext>
              </a:extLst>
            </p:cNvPr>
            <p:cNvSpPr>
              <a:spLocks/>
            </p:cNvSpPr>
            <p:nvPr/>
          </p:nvSpPr>
          <p:spPr bwMode="auto">
            <a:xfrm>
              <a:off x="2997200" y="2970213"/>
              <a:ext cx="217488" cy="152400"/>
            </a:xfrm>
            <a:custGeom>
              <a:avLst/>
              <a:gdLst>
                <a:gd name="T0" fmla="*/ 0 w 137"/>
                <a:gd name="T1" fmla="*/ 0 h 96"/>
                <a:gd name="T2" fmla="*/ 2147483647 w 137"/>
                <a:gd name="T3" fmla="*/ 0 h 96"/>
                <a:gd name="T4" fmla="*/ 2147483647 w 137"/>
                <a:gd name="T5" fmla="*/ 2147483647 h 96"/>
                <a:gd name="T6" fmla="*/ 2147483647 w 137"/>
                <a:gd name="T7" fmla="*/ 2147483647 h 96"/>
                <a:gd name="T8" fmla="*/ 2147483647 w 137"/>
                <a:gd name="T9" fmla="*/ 2147483647 h 96"/>
                <a:gd name="T10" fmla="*/ 0 w 137"/>
                <a:gd name="T11" fmla="*/ 2147483647 h 96"/>
                <a:gd name="T12" fmla="*/ 0 w 137"/>
                <a:gd name="T13" fmla="*/ 0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96">
                  <a:moveTo>
                    <a:pt x="0" y="0"/>
                  </a:moveTo>
                  <a:lnTo>
                    <a:pt x="2" y="0"/>
                  </a:lnTo>
                  <a:lnTo>
                    <a:pt x="137" y="94"/>
                  </a:lnTo>
                  <a:lnTo>
                    <a:pt x="137" y="96"/>
                  </a:lnTo>
                  <a:lnTo>
                    <a:pt x="134" y="96"/>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8" name="Freeform 384">
              <a:extLst>
                <a:ext uri="{FF2B5EF4-FFF2-40B4-BE49-F238E27FC236}">
                  <a16:creationId xmlns:a16="http://schemas.microsoft.com/office/drawing/2014/main" id="{416AB1A6-2A7A-489D-9C86-E352A674101D}"/>
                </a:ext>
              </a:extLst>
            </p:cNvPr>
            <p:cNvSpPr>
              <a:spLocks/>
            </p:cNvSpPr>
            <p:nvPr/>
          </p:nvSpPr>
          <p:spPr bwMode="auto">
            <a:xfrm>
              <a:off x="3209925" y="3119438"/>
              <a:ext cx="169863" cy="120650"/>
            </a:xfrm>
            <a:custGeom>
              <a:avLst/>
              <a:gdLst>
                <a:gd name="T0" fmla="*/ 0 w 107"/>
                <a:gd name="T1" fmla="*/ 0 h 76"/>
                <a:gd name="T2" fmla="*/ 2147483647 w 107"/>
                <a:gd name="T3" fmla="*/ 0 h 76"/>
                <a:gd name="T4" fmla="*/ 2147483647 w 107"/>
                <a:gd name="T5" fmla="*/ 2147483647 h 76"/>
                <a:gd name="T6" fmla="*/ 2147483647 w 107"/>
                <a:gd name="T7" fmla="*/ 2147483647 h 76"/>
                <a:gd name="T8" fmla="*/ 2147483647 w 107"/>
                <a:gd name="T9" fmla="*/ 2147483647 h 76"/>
                <a:gd name="T10" fmla="*/ 0 w 107"/>
                <a:gd name="T11" fmla="*/ 2147483647 h 76"/>
                <a:gd name="T12" fmla="*/ 0 w 107"/>
                <a:gd name="T13" fmla="*/ 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76">
                  <a:moveTo>
                    <a:pt x="0" y="0"/>
                  </a:moveTo>
                  <a:lnTo>
                    <a:pt x="3" y="0"/>
                  </a:lnTo>
                  <a:lnTo>
                    <a:pt x="107" y="75"/>
                  </a:lnTo>
                  <a:lnTo>
                    <a:pt x="107" y="76"/>
                  </a:lnTo>
                  <a:lnTo>
                    <a:pt x="104" y="76"/>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69" name="Freeform 385">
              <a:extLst>
                <a:ext uri="{FF2B5EF4-FFF2-40B4-BE49-F238E27FC236}">
                  <a16:creationId xmlns:a16="http://schemas.microsoft.com/office/drawing/2014/main" id="{1533FCE1-1B2B-4242-AC8F-B12BFF4493DF}"/>
                </a:ext>
              </a:extLst>
            </p:cNvPr>
            <p:cNvSpPr>
              <a:spLocks/>
            </p:cNvSpPr>
            <p:nvPr/>
          </p:nvSpPr>
          <p:spPr bwMode="auto">
            <a:xfrm>
              <a:off x="3375025" y="3238501"/>
              <a:ext cx="168275" cy="120650"/>
            </a:xfrm>
            <a:custGeom>
              <a:avLst/>
              <a:gdLst>
                <a:gd name="T0" fmla="*/ 0 w 106"/>
                <a:gd name="T1" fmla="*/ 0 h 76"/>
                <a:gd name="T2" fmla="*/ 2147483647 w 106"/>
                <a:gd name="T3" fmla="*/ 0 h 76"/>
                <a:gd name="T4" fmla="*/ 2147483647 w 106"/>
                <a:gd name="T5" fmla="*/ 2147483647 h 76"/>
                <a:gd name="T6" fmla="*/ 2147483647 w 106"/>
                <a:gd name="T7" fmla="*/ 2147483647 h 76"/>
                <a:gd name="T8" fmla="*/ 2147483647 w 106"/>
                <a:gd name="T9" fmla="*/ 2147483647 h 76"/>
                <a:gd name="T10" fmla="*/ 0 w 106"/>
                <a:gd name="T11" fmla="*/ 2147483647 h 76"/>
                <a:gd name="T12" fmla="*/ 0 w 106"/>
                <a:gd name="T13" fmla="*/ 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76">
                  <a:moveTo>
                    <a:pt x="0" y="0"/>
                  </a:moveTo>
                  <a:lnTo>
                    <a:pt x="3" y="0"/>
                  </a:lnTo>
                  <a:lnTo>
                    <a:pt x="106" y="74"/>
                  </a:lnTo>
                  <a:lnTo>
                    <a:pt x="106" y="76"/>
                  </a:lnTo>
                  <a:lnTo>
                    <a:pt x="104" y="76"/>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0" name="Freeform 386">
              <a:extLst>
                <a:ext uri="{FF2B5EF4-FFF2-40B4-BE49-F238E27FC236}">
                  <a16:creationId xmlns:a16="http://schemas.microsoft.com/office/drawing/2014/main" id="{9F67CB70-47AE-4DDD-A864-F443ED074506}"/>
                </a:ext>
              </a:extLst>
            </p:cNvPr>
            <p:cNvSpPr>
              <a:spLocks/>
            </p:cNvSpPr>
            <p:nvPr/>
          </p:nvSpPr>
          <p:spPr bwMode="auto">
            <a:xfrm>
              <a:off x="3540125" y="3355976"/>
              <a:ext cx="138113" cy="100013"/>
            </a:xfrm>
            <a:custGeom>
              <a:avLst/>
              <a:gdLst>
                <a:gd name="T0" fmla="*/ 0 w 87"/>
                <a:gd name="T1" fmla="*/ 0 h 63"/>
                <a:gd name="T2" fmla="*/ 2147483647 w 87"/>
                <a:gd name="T3" fmla="*/ 0 h 63"/>
                <a:gd name="T4" fmla="*/ 2147483647 w 87"/>
                <a:gd name="T5" fmla="*/ 2147483647 h 63"/>
                <a:gd name="T6" fmla="*/ 2147483647 w 87"/>
                <a:gd name="T7" fmla="*/ 2147483647 h 63"/>
                <a:gd name="T8" fmla="*/ 2147483647 w 87"/>
                <a:gd name="T9" fmla="*/ 2147483647 h 63"/>
                <a:gd name="T10" fmla="*/ 0 w 87"/>
                <a:gd name="T11" fmla="*/ 2147483647 h 63"/>
                <a:gd name="T12" fmla="*/ 0 w 87"/>
                <a:gd name="T13" fmla="*/ 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63">
                  <a:moveTo>
                    <a:pt x="0" y="0"/>
                  </a:moveTo>
                  <a:lnTo>
                    <a:pt x="2" y="0"/>
                  </a:lnTo>
                  <a:lnTo>
                    <a:pt x="87" y="61"/>
                  </a:lnTo>
                  <a:lnTo>
                    <a:pt x="87" y="63"/>
                  </a:lnTo>
                  <a:lnTo>
                    <a:pt x="85" y="6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1" name="Freeform 387">
              <a:extLst>
                <a:ext uri="{FF2B5EF4-FFF2-40B4-BE49-F238E27FC236}">
                  <a16:creationId xmlns:a16="http://schemas.microsoft.com/office/drawing/2014/main" id="{F36E32DC-5624-449A-96A8-B66A38B07969}"/>
                </a:ext>
              </a:extLst>
            </p:cNvPr>
            <p:cNvSpPr>
              <a:spLocks/>
            </p:cNvSpPr>
            <p:nvPr/>
          </p:nvSpPr>
          <p:spPr bwMode="auto">
            <a:xfrm>
              <a:off x="3675063" y="3452813"/>
              <a:ext cx="214313" cy="157163"/>
            </a:xfrm>
            <a:custGeom>
              <a:avLst/>
              <a:gdLst>
                <a:gd name="T0" fmla="*/ 0 w 135"/>
                <a:gd name="T1" fmla="*/ 0 h 99"/>
                <a:gd name="T2" fmla="*/ 2147483647 w 135"/>
                <a:gd name="T3" fmla="*/ 0 h 99"/>
                <a:gd name="T4" fmla="*/ 2147483647 w 135"/>
                <a:gd name="T5" fmla="*/ 2147483647 h 99"/>
                <a:gd name="T6" fmla="*/ 2147483647 w 135"/>
                <a:gd name="T7" fmla="*/ 2147483647 h 99"/>
                <a:gd name="T8" fmla="*/ 2147483647 w 135"/>
                <a:gd name="T9" fmla="*/ 2147483647 h 99"/>
                <a:gd name="T10" fmla="*/ 0 w 135"/>
                <a:gd name="T11" fmla="*/ 2147483647 h 99"/>
                <a:gd name="T12" fmla="*/ 0 w 135"/>
                <a:gd name="T13" fmla="*/ 0 h 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99">
                  <a:moveTo>
                    <a:pt x="0" y="0"/>
                  </a:moveTo>
                  <a:lnTo>
                    <a:pt x="2" y="0"/>
                  </a:lnTo>
                  <a:lnTo>
                    <a:pt x="135" y="96"/>
                  </a:lnTo>
                  <a:lnTo>
                    <a:pt x="135" y="99"/>
                  </a:lnTo>
                  <a:lnTo>
                    <a:pt x="133" y="99"/>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2" name="Freeform 388">
              <a:extLst>
                <a:ext uri="{FF2B5EF4-FFF2-40B4-BE49-F238E27FC236}">
                  <a16:creationId xmlns:a16="http://schemas.microsoft.com/office/drawing/2014/main" id="{D9EB8FC6-9E57-4AA7-BEDB-DC7E77D6431E}"/>
                </a:ext>
              </a:extLst>
            </p:cNvPr>
            <p:cNvSpPr>
              <a:spLocks/>
            </p:cNvSpPr>
            <p:nvPr/>
          </p:nvSpPr>
          <p:spPr bwMode="auto">
            <a:xfrm>
              <a:off x="3886200" y="3605213"/>
              <a:ext cx="168275" cy="125413"/>
            </a:xfrm>
            <a:custGeom>
              <a:avLst/>
              <a:gdLst>
                <a:gd name="T0" fmla="*/ 0 w 106"/>
                <a:gd name="T1" fmla="*/ 0 h 79"/>
                <a:gd name="T2" fmla="*/ 2147483647 w 106"/>
                <a:gd name="T3" fmla="*/ 0 h 79"/>
                <a:gd name="T4" fmla="*/ 2147483647 w 106"/>
                <a:gd name="T5" fmla="*/ 2147483647 h 79"/>
                <a:gd name="T6" fmla="*/ 2147483647 w 106"/>
                <a:gd name="T7" fmla="*/ 2147483647 h 79"/>
                <a:gd name="T8" fmla="*/ 2147483647 w 106"/>
                <a:gd name="T9" fmla="*/ 2147483647 h 79"/>
                <a:gd name="T10" fmla="*/ 0 w 106"/>
                <a:gd name="T11" fmla="*/ 2147483647 h 79"/>
                <a:gd name="T12" fmla="*/ 0 w 106"/>
                <a:gd name="T13" fmla="*/ 0 h 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79">
                  <a:moveTo>
                    <a:pt x="0" y="0"/>
                  </a:moveTo>
                  <a:lnTo>
                    <a:pt x="2" y="0"/>
                  </a:lnTo>
                  <a:lnTo>
                    <a:pt x="106" y="76"/>
                  </a:lnTo>
                  <a:lnTo>
                    <a:pt x="106" y="79"/>
                  </a:lnTo>
                  <a:lnTo>
                    <a:pt x="103" y="79"/>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3" name="Freeform 389">
              <a:extLst>
                <a:ext uri="{FF2B5EF4-FFF2-40B4-BE49-F238E27FC236}">
                  <a16:creationId xmlns:a16="http://schemas.microsoft.com/office/drawing/2014/main" id="{38A64BA9-93F4-4E44-BDEC-34F1CD59648E}"/>
                </a:ext>
              </a:extLst>
            </p:cNvPr>
            <p:cNvSpPr>
              <a:spLocks/>
            </p:cNvSpPr>
            <p:nvPr/>
          </p:nvSpPr>
          <p:spPr bwMode="auto">
            <a:xfrm>
              <a:off x="4049713" y="3725863"/>
              <a:ext cx="139700" cy="101600"/>
            </a:xfrm>
            <a:custGeom>
              <a:avLst/>
              <a:gdLst>
                <a:gd name="T0" fmla="*/ 0 w 88"/>
                <a:gd name="T1" fmla="*/ 0 h 64"/>
                <a:gd name="T2" fmla="*/ 2147483647 w 88"/>
                <a:gd name="T3" fmla="*/ 0 h 64"/>
                <a:gd name="T4" fmla="*/ 2147483647 w 88"/>
                <a:gd name="T5" fmla="*/ 2147483647 h 64"/>
                <a:gd name="T6" fmla="*/ 2147483647 w 88"/>
                <a:gd name="T7" fmla="*/ 2147483647 h 64"/>
                <a:gd name="T8" fmla="*/ 2147483647 w 88"/>
                <a:gd name="T9" fmla="*/ 2147483647 h 64"/>
                <a:gd name="T10" fmla="*/ 0 w 88"/>
                <a:gd name="T11" fmla="*/ 2147483647 h 64"/>
                <a:gd name="T12" fmla="*/ 0 w 88"/>
                <a:gd name="T13" fmla="*/ 0 h 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8" h="64">
                  <a:moveTo>
                    <a:pt x="0" y="0"/>
                  </a:moveTo>
                  <a:lnTo>
                    <a:pt x="3" y="0"/>
                  </a:lnTo>
                  <a:lnTo>
                    <a:pt x="88" y="61"/>
                  </a:lnTo>
                  <a:lnTo>
                    <a:pt x="88" y="64"/>
                  </a:lnTo>
                  <a:lnTo>
                    <a:pt x="85" y="64"/>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4" name="Freeform 390">
              <a:extLst>
                <a:ext uri="{FF2B5EF4-FFF2-40B4-BE49-F238E27FC236}">
                  <a16:creationId xmlns:a16="http://schemas.microsoft.com/office/drawing/2014/main" id="{4461F9A0-01FE-4D40-8A82-DD9CC60A9F09}"/>
                </a:ext>
              </a:extLst>
            </p:cNvPr>
            <p:cNvSpPr>
              <a:spLocks/>
            </p:cNvSpPr>
            <p:nvPr/>
          </p:nvSpPr>
          <p:spPr bwMode="auto">
            <a:xfrm>
              <a:off x="4184650" y="3822701"/>
              <a:ext cx="217488" cy="158750"/>
            </a:xfrm>
            <a:custGeom>
              <a:avLst/>
              <a:gdLst>
                <a:gd name="T0" fmla="*/ 0 w 137"/>
                <a:gd name="T1" fmla="*/ 0 h 100"/>
                <a:gd name="T2" fmla="*/ 2147483647 w 137"/>
                <a:gd name="T3" fmla="*/ 0 h 100"/>
                <a:gd name="T4" fmla="*/ 2147483647 w 137"/>
                <a:gd name="T5" fmla="*/ 2147483647 h 100"/>
                <a:gd name="T6" fmla="*/ 2147483647 w 137"/>
                <a:gd name="T7" fmla="*/ 2147483647 h 100"/>
                <a:gd name="T8" fmla="*/ 2147483647 w 137"/>
                <a:gd name="T9" fmla="*/ 2147483647 h 100"/>
                <a:gd name="T10" fmla="*/ 0 w 137"/>
                <a:gd name="T11" fmla="*/ 2147483647 h 100"/>
                <a:gd name="T12" fmla="*/ 0 w 137"/>
                <a:gd name="T13" fmla="*/ 0 h 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7" h="100">
                  <a:moveTo>
                    <a:pt x="0" y="0"/>
                  </a:moveTo>
                  <a:lnTo>
                    <a:pt x="3" y="0"/>
                  </a:lnTo>
                  <a:lnTo>
                    <a:pt x="137" y="98"/>
                  </a:lnTo>
                  <a:lnTo>
                    <a:pt x="137" y="100"/>
                  </a:lnTo>
                  <a:lnTo>
                    <a:pt x="134" y="100"/>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5" name="Freeform 391">
              <a:extLst>
                <a:ext uri="{FF2B5EF4-FFF2-40B4-BE49-F238E27FC236}">
                  <a16:creationId xmlns:a16="http://schemas.microsoft.com/office/drawing/2014/main" id="{82DB1C56-5B0B-4A8F-A9C4-96EC58BA5CA6}"/>
                </a:ext>
              </a:extLst>
            </p:cNvPr>
            <p:cNvSpPr>
              <a:spLocks/>
            </p:cNvSpPr>
            <p:nvPr/>
          </p:nvSpPr>
          <p:spPr bwMode="auto">
            <a:xfrm>
              <a:off x="4397375" y="3978276"/>
              <a:ext cx="134938" cy="100013"/>
            </a:xfrm>
            <a:custGeom>
              <a:avLst/>
              <a:gdLst>
                <a:gd name="T0" fmla="*/ 0 w 85"/>
                <a:gd name="T1" fmla="*/ 0 h 63"/>
                <a:gd name="T2" fmla="*/ 2147483647 w 85"/>
                <a:gd name="T3" fmla="*/ 0 h 63"/>
                <a:gd name="T4" fmla="*/ 2147483647 w 85"/>
                <a:gd name="T5" fmla="*/ 2147483647 h 63"/>
                <a:gd name="T6" fmla="*/ 2147483647 w 85"/>
                <a:gd name="T7" fmla="*/ 2147483647 h 63"/>
                <a:gd name="T8" fmla="*/ 2147483647 w 85"/>
                <a:gd name="T9" fmla="*/ 2147483647 h 63"/>
                <a:gd name="T10" fmla="*/ 0 w 85"/>
                <a:gd name="T11" fmla="*/ 2147483647 h 63"/>
                <a:gd name="T12" fmla="*/ 0 w 85"/>
                <a:gd name="T13" fmla="*/ 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63">
                  <a:moveTo>
                    <a:pt x="0" y="0"/>
                  </a:moveTo>
                  <a:lnTo>
                    <a:pt x="3" y="0"/>
                  </a:lnTo>
                  <a:lnTo>
                    <a:pt x="85" y="60"/>
                  </a:lnTo>
                  <a:lnTo>
                    <a:pt x="85" y="63"/>
                  </a:lnTo>
                  <a:lnTo>
                    <a:pt x="82" y="6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6" name="Freeform 392">
              <a:extLst>
                <a:ext uri="{FF2B5EF4-FFF2-40B4-BE49-F238E27FC236}">
                  <a16:creationId xmlns:a16="http://schemas.microsoft.com/office/drawing/2014/main" id="{6EE91D89-1CC3-474D-A93B-0A6BFD57E486}"/>
                </a:ext>
              </a:extLst>
            </p:cNvPr>
            <p:cNvSpPr>
              <a:spLocks/>
            </p:cNvSpPr>
            <p:nvPr/>
          </p:nvSpPr>
          <p:spPr bwMode="auto">
            <a:xfrm>
              <a:off x="1162050" y="3016251"/>
              <a:ext cx="134938" cy="22225"/>
            </a:xfrm>
            <a:custGeom>
              <a:avLst/>
              <a:gdLst>
                <a:gd name="T0" fmla="*/ 2147483647 w 85"/>
                <a:gd name="T1" fmla="*/ 0 h 14"/>
                <a:gd name="T2" fmla="*/ 2147483647 w 85"/>
                <a:gd name="T3" fmla="*/ 0 h 14"/>
                <a:gd name="T4" fmla="*/ 2147483647 w 85"/>
                <a:gd name="T5" fmla="*/ 2147483647 h 14"/>
                <a:gd name="T6" fmla="*/ 2147483647 w 85"/>
                <a:gd name="T7" fmla="*/ 2147483647 h 14"/>
                <a:gd name="T8" fmla="*/ 0 w 85"/>
                <a:gd name="T9" fmla="*/ 2147483647 h 14"/>
                <a:gd name="T10" fmla="*/ 0 w 85"/>
                <a:gd name="T11" fmla="*/ 2147483647 h 14"/>
                <a:gd name="T12" fmla="*/ 2147483647 w 85"/>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14">
                  <a:moveTo>
                    <a:pt x="82" y="0"/>
                  </a:moveTo>
                  <a:lnTo>
                    <a:pt x="85" y="0"/>
                  </a:lnTo>
                  <a:lnTo>
                    <a:pt x="85" y="2"/>
                  </a:lnTo>
                  <a:lnTo>
                    <a:pt x="2" y="14"/>
                  </a:lnTo>
                  <a:lnTo>
                    <a:pt x="0" y="14"/>
                  </a:lnTo>
                  <a:lnTo>
                    <a:pt x="0" y="11"/>
                  </a:lnTo>
                  <a:lnTo>
                    <a:pt x="8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7" name="Freeform 393">
              <a:extLst>
                <a:ext uri="{FF2B5EF4-FFF2-40B4-BE49-F238E27FC236}">
                  <a16:creationId xmlns:a16="http://schemas.microsoft.com/office/drawing/2014/main" id="{55CD5361-B0A7-4AD2-A866-65133F2EFCA6}"/>
                </a:ext>
              </a:extLst>
            </p:cNvPr>
            <p:cNvSpPr>
              <a:spLocks/>
            </p:cNvSpPr>
            <p:nvPr/>
          </p:nvSpPr>
          <p:spPr bwMode="auto">
            <a:xfrm>
              <a:off x="1350963" y="3013076"/>
              <a:ext cx="28575" cy="6350"/>
            </a:xfrm>
            <a:custGeom>
              <a:avLst/>
              <a:gdLst>
                <a:gd name="T0" fmla="*/ 0 w 18"/>
                <a:gd name="T1" fmla="*/ 0 h 4"/>
                <a:gd name="T2" fmla="*/ 2147483647 w 18"/>
                <a:gd name="T3" fmla="*/ 0 h 4"/>
                <a:gd name="T4" fmla="*/ 2147483647 w 18"/>
                <a:gd name="T5" fmla="*/ 2147483647 h 4"/>
                <a:gd name="T6" fmla="*/ 2147483647 w 18"/>
                <a:gd name="T7" fmla="*/ 2147483647 h 4"/>
                <a:gd name="T8" fmla="*/ 2147483647 w 18"/>
                <a:gd name="T9" fmla="*/ 2147483647 h 4"/>
                <a:gd name="T10" fmla="*/ 0 w 18"/>
                <a:gd name="T11" fmla="*/ 2147483647 h 4"/>
                <a:gd name="T12" fmla="*/ 0 w 18"/>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4">
                  <a:moveTo>
                    <a:pt x="0" y="0"/>
                  </a:moveTo>
                  <a:lnTo>
                    <a:pt x="2" y="0"/>
                  </a:lnTo>
                  <a:lnTo>
                    <a:pt x="18" y="2"/>
                  </a:lnTo>
                  <a:lnTo>
                    <a:pt x="18" y="4"/>
                  </a:lnTo>
                  <a:lnTo>
                    <a:pt x="15" y="4"/>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8" name="Freeform 394">
              <a:extLst>
                <a:ext uri="{FF2B5EF4-FFF2-40B4-BE49-F238E27FC236}">
                  <a16:creationId xmlns:a16="http://schemas.microsoft.com/office/drawing/2014/main" id="{970DF160-F82B-4815-A30A-70309276EC2B}"/>
                </a:ext>
              </a:extLst>
            </p:cNvPr>
            <p:cNvSpPr>
              <a:spLocks/>
            </p:cNvSpPr>
            <p:nvPr/>
          </p:nvSpPr>
          <p:spPr bwMode="auto">
            <a:xfrm>
              <a:off x="1431925" y="3021013"/>
              <a:ext cx="101600" cy="14288"/>
            </a:xfrm>
            <a:custGeom>
              <a:avLst/>
              <a:gdLst>
                <a:gd name="T0" fmla="*/ 0 w 64"/>
                <a:gd name="T1" fmla="*/ 0 h 9"/>
                <a:gd name="T2" fmla="*/ 2147483647 w 64"/>
                <a:gd name="T3" fmla="*/ 0 h 9"/>
                <a:gd name="T4" fmla="*/ 2147483647 w 64"/>
                <a:gd name="T5" fmla="*/ 2147483647 h 9"/>
                <a:gd name="T6" fmla="*/ 2147483647 w 64"/>
                <a:gd name="T7" fmla="*/ 2147483647 h 9"/>
                <a:gd name="T8" fmla="*/ 2147483647 w 64"/>
                <a:gd name="T9" fmla="*/ 2147483647 h 9"/>
                <a:gd name="T10" fmla="*/ 0 w 64"/>
                <a:gd name="T11" fmla="*/ 2147483647 h 9"/>
                <a:gd name="T12" fmla="*/ 0 w 64"/>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9">
                  <a:moveTo>
                    <a:pt x="0" y="0"/>
                  </a:moveTo>
                  <a:lnTo>
                    <a:pt x="2" y="0"/>
                  </a:lnTo>
                  <a:lnTo>
                    <a:pt x="64" y="7"/>
                  </a:lnTo>
                  <a:lnTo>
                    <a:pt x="64" y="9"/>
                  </a:lnTo>
                  <a:lnTo>
                    <a:pt x="62" y="9"/>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79" name="Freeform 395">
              <a:extLst>
                <a:ext uri="{FF2B5EF4-FFF2-40B4-BE49-F238E27FC236}">
                  <a16:creationId xmlns:a16="http://schemas.microsoft.com/office/drawing/2014/main" id="{A92FA841-6338-4F15-ACEC-76F04ACCED68}"/>
                </a:ext>
              </a:extLst>
            </p:cNvPr>
            <p:cNvSpPr>
              <a:spLocks/>
            </p:cNvSpPr>
            <p:nvPr/>
          </p:nvSpPr>
          <p:spPr bwMode="auto">
            <a:xfrm>
              <a:off x="1530350" y="3032126"/>
              <a:ext cx="36513" cy="11113"/>
            </a:xfrm>
            <a:custGeom>
              <a:avLst/>
              <a:gdLst>
                <a:gd name="T0" fmla="*/ 0 w 23"/>
                <a:gd name="T1" fmla="*/ 0 h 7"/>
                <a:gd name="T2" fmla="*/ 2147483647 w 23"/>
                <a:gd name="T3" fmla="*/ 0 h 7"/>
                <a:gd name="T4" fmla="*/ 2147483647 w 23"/>
                <a:gd name="T5" fmla="*/ 2147483647 h 7"/>
                <a:gd name="T6" fmla="*/ 2147483647 w 23"/>
                <a:gd name="T7" fmla="*/ 2147483647 h 7"/>
                <a:gd name="T8" fmla="*/ 2147483647 w 23"/>
                <a:gd name="T9" fmla="*/ 2147483647 h 7"/>
                <a:gd name="T10" fmla="*/ 0 w 23"/>
                <a:gd name="T11" fmla="*/ 2147483647 h 7"/>
                <a:gd name="T12" fmla="*/ 0 w 23"/>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7">
                  <a:moveTo>
                    <a:pt x="0" y="0"/>
                  </a:moveTo>
                  <a:lnTo>
                    <a:pt x="2" y="0"/>
                  </a:lnTo>
                  <a:lnTo>
                    <a:pt x="23" y="5"/>
                  </a:lnTo>
                  <a:lnTo>
                    <a:pt x="23" y="7"/>
                  </a:lnTo>
                  <a:lnTo>
                    <a:pt x="20" y="7"/>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0" name="Freeform 396">
              <a:extLst>
                <a:ext uri="{FF2B5EF4-FFF2-40B4-BE49-F238E27FC236}">
                  <a16:creationId xmlns:a16="http://schemas.microsoft.com/office/drawing/2014/main" id="{A00F9C66-2E45-43E4-AF12-EFBA6A401638}"/>
                </a:ext>
              </a:extLst>
            </p:cNvPr>
            <p:cNvSpPr>
              <a:spLocks/>
            </p:cNvSpPr>
            <p:nvPr/>
          </p:nvSpPr>
          <p:spPr bwMode="auto">
            <a:xfrm>
              <a:off x="1622425" y="3057526"/>
              <a:ext cx="28575" cy="9525"/>
            </a:xfrm>
            <a:custGeom>
              <a:avLst/>
              <a:gdLst>
                <a:gd name="T0" fmla="*/ 0 w 18"/>
                <a:gd name="T1" fmla="*/ 0 h 6"/>
                <a:gd name="T2" fmla="*/ 2147483647 w 18"/>
                <a:gd name="T3" fmla="*/ 0 h 6"/>
                <a:gd name="T4" fmla="*/ 2147483647 w 18"/>
                <a:gd name="T5" fmla="*/ 2147483647 h 6"/>
                <a:gd name="T6" fmla="*/ 2147483647 w 18"/>
                <a:gd name="T7" fmla="*/ 2147483647 h 6"/>
                <a:gd name="T8" fmla="*/ 2147483647 w 18"/>
                <a:gd name="T9" fmla="*/ 2147483647 h 6"/>
                <a:gd name="T10" fmla="*/ 0 w 18"/>
                <a:gd name="T11" fmla="*/ 2147483647 h 6"/>
                <a:gd name="T12" fmla="*/ 0 w 18"/>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
                  <a:moveTo>
                    <a:pt x="0" y="0"/>
                  </a:moveTo>
                  <a:lnTo>
                    <a:pt x="1" y="0"/>
                  </a:lnTo>
                  <a:lnTo>
                    <a:pt x="18" y="4"/>
                  </a:lnTo>
                  <a:lnTo>
                    <a:pt x="18" y="6"/>
                  </a:lnTo>
                  <a:lnTo>
                    <a:pt x="16" y="6"/>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1" name="Freeform 397">
              <a:extLst>
                <a:ext uri="{FF2B5EF4-FFF2-40B4-BE49-F238E27FC236}">
                  <a16:creationId xmlns:a16="http://schemas.microsoft.com/office/drawing/2014/main" id="{6052841D-B187-4E4A-BB10-B1C9B31262EF}"/>
                </a:ext>
              </a:extLst>
            </p:cNvPr>
            <p:cNvSpPr>
              <a:spLocks/>
            </p:cNvSpPr>
            <p:nvPr/>
          </p:nvSpPr>
          <p:spPr bwMode="auto">
            <a:xfrm>
              <a:off x="1703388" y="3078163"/>
              <a:ext cx="44450" cy="19050"/>
            </a:xfrm>
            <a:custGeom>
              <a:avLst/>
              <a:gdLst>
                <a:gd name="T0" fmla="*/ 0 w 28"/>
                <a:gd name="T1" fmla="*/ 0 h 12"/>
                <a:gd name="T2" fmla="*/ 2147483647 w 28"/>
                <a:gd name="T3" fmla="*/ 0 h 12"/>
                <a:gd name="T4" fmla="*/ 2147483647 w 28"/>
                <a:gd name="T5" fmla="*/ 2147483647 h 12"/>
                <a:gd name="T6" fmla="*/ 2147483647 w 28"/>
                <a:gd name="T7" fmla="*/ 2147483647 h 12"/>
                <a:gd name="T8" fmla="*/ 2147483647 w 28"/>
                <a:gd name="T9" fmla="*/ 2147483647 h 12"/>
                <a:gd name="T10" fmla="*/ 0 w 28"/>
                <a:gd name="T11" fmla="*/ 2147483647 h 12"/>
                <a:gd name="T12" fmla="*/ 0 w 28"/>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0"/>
                  </a:moveTo>
                  <a:lnTo>
                    <a:pt x="1" y="0"/>
                  </a:lnTo>
                  <a:lnTo>
                    <a:pt x="28" y="9"/>
                  </a:lnTo>
                  <a:lnTo>
                    <a:pt x="28" y="12"/>
                  </a:lnTo>
                  <a:lnTo>
                    <a:pt x="25" y="12"/>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2" name="Freeform 398">
              <a:extLst>
                <a:ext uri="{FF2B5EF4-FFF2-40B4-BE49-F238E27FC236}">
                  <a16:creationId xmlns:a16="http://schemas.microsoft.com/office/drawing/2014/main" id="{8B234402-5537-479F-AA07-2F70158EF9B1}"/>
                </a:ext>
              </a:extLst>
            </p:cNvPr>
            <p:cNvSpPr>
              <a:spLocks/>
            </p:cNvSpPr>
            <p:nvPr/>
          </p:nvSpPr>
          <p:spPr bwMode="auto">
            <a:xfrm>
              <a:off x="1743075" y="3092451"/>
              <a:ext cx="98425" cy="41275"/>
            </a:xfrm>
            <a:custGeom>
              <a:avLst/>
              <a:gdLst>
                <a:gd name="T0" fmla="*/ 0 w 62"/>
                <a:gd name="T1" fmla="*/ 0 h 26"/>
                <a:gd name="T2" fmla="*/ 2147483647 w 62"/>
                <a:gd name="T3" fmla="*/ 0 h 26"/>
                <a:gd name="T4" fmla="*/ 2147483647 w 62"/>
                <a:gd name="T5" fmla="*/ 2147483647 h 26"/>
                <a:gd name="T6" fmla="*/ 2147483647 w 62"/>
                <a:gd name="T7" fmla="*/ 2147483647 h 26"/>
                <a:gd name="T8" fmla="*/ 2147483647 w 62"/>
                <a:gd name="T9" fmla="*/ 2147483647 h 26"/>
                <a:gd name="T10" fmla="*/ 0 w 62"/>
                <a:gd name="T11" fmla="*/ 2147483647 h 26"/>
                <a:gd name="T12" fmla="*/ 0 w 62"/>
                <a:gd name="T13" fmla="*/ 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26">
                  <a:moveTo>
                    <a:pt x="0" y="0"/>
                  </a:moveTo>
                  <a:lnTo>
                    <a:pt x="3" y="0"/>
                  </a:lnTo>
                  <a:lnTo>
                    <a:pt x="62" y="24"/>
                  </a:lnTo>
                  <a:lnTo>
                    <a:pt x="62" y="26"/>
                  </a:lnTo>
                  <a:lnTo>
                    <a:pt x="59" y="26"/>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3" name="Freeform 399">
              <a:extLst>
                <a:ext uri="{FF2B5EF4-FFF2-40B4-BE49-F238E27FC236}">
                  <a16:creationId xmlns:a16="http://schemas.microsoft.com/office/drawing/2014/main" id="{4D81CDE7-830D-4225-805F-971A170194F2}"/>
                </a:ext>
              </a:extLst>
            </p:cNvPr>
            <p:cNvSpPr>
              <a:spLocks/>
            </p:cNvSpPr>
            <p:nvPr/>
          </p:nvSpPr>
          <p:spPr bwMode="auto">
            <a:xfrm>
              <a:off x="1893888" y="3154363"/>
              <a:ext cx="28575" cy="14288"/>
            </a:xfrm>
            <a:custGeom>
              <a:avLst/>
              <a:gdLst>
                <a:gd name="T0" fmla="*/ 0 w 18"/>
                <a:gd name="T1" fmla="*/ 0 h 9"/>
                <a:gd name="T2" fmla="*/ 2147483647 w 18"/>
                <a:gd name="T3" fmla="*/ 0 h 9"/>
                <a:gd name="T4" fmla="*/ 2147483647 w 18"/>
                <a:gd name="T5" fmla="*/ 2147483647 h 9"/>
                <a:gd name="T6" fmla="*/ 2147483647 w 18"/>
                <a:gd name="T7" fmla="*/ 2147483647 h 9"/>
                <a:gd name="T8" fmla="*/ 2147483647 w 18"/>
                <a:gd name="T9" fmla="*/ 2147483647 h 9"/>
                <a:gd name="T10" fmla="*/ 0 w 18"/>
                <a:gd name="T11" fmla="*/ 2147483647 h 9"/>
                <a:gd name="T12" fmla="*/ 0 w 18"/>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0" y="0"/>
                  </a:moveTo>
                  <a:lnTo>
                    <a:pt x="2" y="0"/>
                  </a:lnTo>
                  <a:lnTo>
                    <a:pt x="18" y="6"/>
                  </a:lnTo>
                  <a:lnTo>
                    <a:pt x="18" y="9"/>
                  </a:lnTo>
                  <a:lnTo>
                    <a:pt x="15" y="9"/>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4" name="Freeform 400">
              <a:extLst>
                <a:ext uri="{FF2B5EF4-FFF2-40B4-BE49-F238E27FC236}">
                  <a16:creationId xmlns:a16="http://schemas.microsoft.com/office/drawing/2014/main" id="{1C0280DA-C2E3-4617-BF1D-EB68A8ACF91D}"/>
                </a:ext>
              </a:extLst>
            </p:cNvPr>
            <p:cNvSpPr>
              <a:spLocks/>
            </p:cNvSpPr>
            <p:nvPr/>
          </p:nvSpPr>
          <p:spPr bwMode="auto">
            <a:xfrm>
              <a:off x="1971675" y="3187701"/>
              <a:ext cx="52388" cy="26988"/>
            </a:xfrm>
            <a:custGeom>
              <a:avLst/>
              <a:gdLst>
                <a:gd name="T0" fmla="*/ 0 w 33"/>
                <a:gd name="T1" fmla="*/ 0 h 17"/>
                <a:gd name="T2" fmla="*/ 2147483647 w 33"/>
                <a:gd name="T3" fmla="*/ 0 h 17"/>
                <a:gd name="T4" fmla="*/ 2147483647 w 33"/>
                <a:gd name="T5" fmla="*/ 2147483647 h 17"/>
                <a:gd name="T6" fmla="*/ 2147483647 w 33"/>
                <a:gd name="T7" fmla="*/ 2147483647 h 17"/>
                <a:gd name="T8" fmla="*/ 2147483647 w 33"/>
                <a:gd name="T9" fmla="*/ 2147483647 h 17"/>
                <a:gd name="T10" fmla="*/ 0 w 33"/>
                <a:gd name="T11" fmla="*/ 2147483647 h 17"/>
                <a:gd name="T12" fmla="*/ 0 w 33"/>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17">
                  <a:moveTo>
                    <a:pt x="0" y="0"/>
                  </a:moveTo>
                  <a:lnTo>
                    <a:pt x="3" y="0"/>
                  </a:lnTo>
                  <a:lnTo>
                    <a:pt x="33" y="15"/>
                  </a:lnTo>
                  <a:lnTo>
                    <a:pt x="33" y="17"/>
                  </a:lnTo>
                  <a:lnTo>
                    <a:pt x="31" y="17"/>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5" name="Freeform 401">
              <a:extLst>
                <a:ext uri="{FF2B5EF4-FFF2-40B4-BE49-F238E27FC236}">
                  <a16:creationId xmlns:a16="http://schemas.microsoft.com/office/drawing/2014/main" id="{946078F8-DD3A-4262-8711-084BC03646B4}"/>
                </a:ext>
              </a:extLst>
            </p:cNvPr>
            <p:cNvSpPr>
              <a:spLocks/>
            </p:cNvSpPr>
            <p:nvPr/>
          </p:nvSpPr>
          <p:spPr bwMode="auto">
            <a:xfrm>
              <a:off x="2020888" y="3211513"/>
              <a:ext cx="25400" cy="15875"/>
            </a:xfrm>
            <a:custGeom>
              <a:avLst/>
              <a:gdLst>
                <a:gd name="T0" fmla="*/ 0 w 16"/>
                <a:gd name="T1" fmla="*/ 0 h 10"/>
                <a:gd name="T2" fmla="*/ 2147483647 w 16"/>
                <a:gd name="T3" fmla="*/ 0 h 10"/>
                <a:gd name="T4" fmla="*/ 2147483647 w 16"/>
                <a:gd name="T5" fmla="*/ 2147483647 h 10"/>
                <a:gd name="T6" fmla="*/ 2147483647 w 16"/>
                <a:gd name="T7" fmla="*/ 2147483647 h 10"/>
                <a:gd name="T8" fmla="*/ 2147483647 w 16"/>
                <a:gd name="T9" fmla="*/ 2147483647 h 10"/>
                <a:gd name="T10" fmla="*/ 0 w 16"/>
                <a:gd name="T11" fmla="*/ 2147483647 h 10"/>
                <a:gd name="T12" fmla="*/ 0 w 16"/>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10">
                  <a:moveTo>
                    <a:pt x="0" y="0"/>
                  </a:moveTo>
                  <a:lnTo>
                    <a:pt x="2" y="0"/>
                  </a:lnTo>
                  <a:lnTo>
                    <a:pt x="16" y="7"/>
                  </a:lnTo>
                  <a:lnTo>
                    <a:pt x="16" y="10"/>
                  </a:lnTo>
                  <a:lnTo>
                    <a:pt x="14" y="10"/>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6" name="Freeform 402">
              <a:extLst>
                <a:ext uri="{FF2B5EF4-FFF2-40B4-BE49-F238E27FC236}">
                  <a16:creationId xmlns:a16="http://schemas.microsoft.com/office/drawing/2014/main" id="{FC4626C1-2B66-4D7F-AC2C-953970830F2D}"/>
                </a:ext>
              </a:extLst>
            </p:cNvPr>
            <p:cNvSpPr>
              <a:spLocks/>
            </p:cNvSpPr>
            <p:nvPr/>
          </p:nvSpPr>
          <p:spPr bwMode="auto">
            <a:xfrm>
              <a:off x="2043113" y="3222626"/>
              <a:ext cx="26988" cy="15875"/>
            </a:xfrm>
            <a:custGeom>
              <a:avLst/>
              <a:gdLst>
                <a:gd name="T0" fmla="*/ 0 w 17"/>
                <a:gd name="T1" fmla="*/ 0 h 10"/>
                <a:gd name="T2" fmla="*/ 2147483647 w 17"/>
                <a:gd name="T3" fmla="*/ 0 h 10"/>
                <a:gd name="T4" fmla="*/ 2147483647 w 17"/>
                <a:gd name="T5" fmla="*/ 2147483647 h 10"/>
                <a:gd name="T6" fmla="*/ 2147483647 w 17"/>
                <a:gd name="T7" fmla="*/ 2147483647 h 10"/>
                <a:gd name="T8" fmla="*/ 2147483647 w 17"/>
                <a:gd name="T9" fmla="*/ 2147483647 h 10"/>
                <a:gd name="T10" fmla="*/ 0 w 17"/>
                <a:gd name="T11" fmla="*/ 2147483647 h 10"/>
                <a:gd name="T12" fmla="*/ 0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0" y="0"/>
                  </a:moveTo>
                  <a:lnTo>
                    <a:pt x="2" y="0"/>
                  </a:lnTo>
                  <a:lnTo>
                    <a:pt x="17" y="7"/>
                  </a:lnTo>
                  <a:lnTo>
                    <a:pt x="17" y="10"/>
                  </a:lnTo>
                  <a:lnTo>
                    <a:pt x="13" y="10"/>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7" name="Freeform 403">
              <a:extLst>
                <a:ext uri="{FF2B5EF4-FFF2-40B4-BE49-F238E27FC236}">
                  <a16:creationId xmlns:a16="http://schemas.microsoft.com/office/drawing/2014/main" id="{1F10EB1E-83AB-4344-A2DF-026E1A454548}"/>
                </a:ext>
              </a:extLst>
            </p:cNvPr>
            <p:cNvSpPr>
              <a:spLocks/>
            </p:cNvSpPr>
            <p:nvPr/>
          </p:nvSpPr>
          <p:spPr bwMode="auto">
            <a:xfrm>
              <a:off x="2063750" y="3233738"/>
              <a:ext cx="47625" cy="26988"/>
            </a:xfrm>
            <a:custGeom>
              <a:avLst/>
              <a:gdLst>
                <a:gd name="T0" fmla="*/ 0 w 30"/>
                <a:gd name="T1" fmla="*/ 0 h 17"/>
                <a:gd name="T2" fmla="*/ 2147483647 w 30"/>
                <a:gd name="T3" fmla="*/ 0 h 17"/>
                <a:gd name="T4" fmla="*/ 2147483647 w 30"/>
                <a:gd name="T5" fmla="*/ 2147483647 h 17"/>
                <a:gd name="T6" fmla="*/ 2147483647 w 30"/>
                <a:gd name="T7" fmla="*/ 2147483647 h 17"/>
                <a:gd name="T8" fmla="*/ 2147483647 w 30"/>
                <a:gd name="T9" fmla="*/ 2147483647 h 17"/>
                <a:gd name="T10" fmla="*/ 0 w 30"/>
                <a:gd name="T11" fmla="*/ 2147483647 h 17"/>
                <a:gd name="T12" fmla="*/ 0 w 30"/>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17">
                  <a:moveTo>
                    <a:pt x="0" y="0"/>
                  </a:moveTo>
                  <a:lnTo>
                    <a:pt x="4" y="0"/>
                  </a:lnTo>
                  <a:lnTo>
                    <a:pt x="30" y="13"/>
                  </a:lnTo>
                  <a:lnTo>
                    <a:pt x="30" y="17"/>
                  </a:lnTo>
                  <a:lnTo>
                    <a:pt x="28" y="17"/>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8" name="Freeform 404">
              <a:extLst>
                <a:ext uri="{FF2B5EF4-FFF2-40B4-BE49-F238E27FC236}">
                  <a16:creationId xmlns:a16="http://schemas.microsoft.com/office/drawing/2014/main" id="{E9FDB51B-D8BD-4676-ACFC-1DD50A019E6A}"/>
                </a:ext>
              </a:extLst>
            </p:cNvPr>
            <p:cNvSpPr>
              <a:spLocks/>
            </p:cNvSpPr>
            <p:nvPr/>
          </p:nvSpPr>
          <p:spPr bwMode="auto">
            <a:xfrm>
              <a:off x="2162175" y="3284538"/>
              <a:ext cx="26988" cy="15875"/>
            </a:xfrm>
            <a:custGeom>
              <a:avLst/>
              <a:gdLst>
                <a:gd name="T0" fmla="*/ 0 w 17"/>
                <a:gd name="T1" fmla="*/ 0 h 10"/>
                <a:gd name="T2" fmla="*/ 2147483647 w 17"/>
                <a:gd name="T3" fmla="*/ 0 h 10"/>
                <a:gd name="T4" fmla="*/ 2147483647 w 17"/>
                <a:gd name="T5" fmla="*/ 2147483647 h 10"/>
                <a:gd name="T6" fmla="*/ 2147483647 w 17"/>
                <a:gd name="T7" fmla="*/ 2147483647 h 10"/>
                <a:gd name="T8" fmla="*/ 2147483647 w 17"/>
                <a:gd name="T9" fmla="*/ 2147483647 h 10"/>
                <a:gd name="T10" fmla="*/ 0 w 17"/>
                <a:gd name="T11" fmla="*/ 2147483647 h 10"/>
                <a:gd name="T12" fmla="*/ 0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0" y="0"/>
                  </a:moveTo>
                  <a:lnTo>
                    <a:pt x="2" y="0"/>
                  </a:lnTo>
                  <a:lnTo>
                    <a:pt x="17" y="8"/>
                  </a:lnTo>
                  <a:lnTo>
                    <a:pt x="17" y="10"/>
                  </a:lnTo>
                  <a:lnTo>
                    <a:pt x="15" y="10"/>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89" name="Freeform 405">
              <a:extLst>
                <a:ext uri="{FF2B5EF4-FFF2-40B4-BE49-F238E27FC236}">
                  <a16:creationId xmlns:a16="http://schemas.microsoft.com/office/drawing/2014/main" id="{EFD43C77-8A65-4FE1-8234-65636B16BF89}"/>
                </a:ext>
              </a:extLst>
            </p:cNvPr>
            <p:cNvSpPr>
              <a:spLocks/>
            </p:cNvSpPr>
            <p:nvPr/>
          </p:nvSpPr>
          <p:spPr bwMode="auto">
            <a:xfrm>
              <a:off x="2243138" y="3328988"/>
              <a:ext cx="33338" cy="20638"/>
            </a:xfrm>
            <a:custGeom>
              <a:avLst/>
              <a:gdLst>
                <a:gd name="T0" fmla="*/ 0 w 21"/>
                <a:gd name="T1" fmla="*/ 0 h 13"/>
                <a:gd name="T2" fmla="*/ 2147483647 w 21"/>
                <a:gd name="T3" fmla="*/ 0 h 13"/>
                <a:gd name="T4" fmla="*/ 2147483647 w 21"/>
                <a:gd name="T5" fmla="*/ 2147483647 h 13"/>
                <a:gd name="T6" fmla="*/ 2147483647 w 21"/>
                <a:gd name="T7" fmla="*/ 2147483647 h 13"/>
                <a:gd name="T8" fmla="*/ 2147483647 w 21"/>
                <a:gd name="T9" fmla="*/ 2147483647 h 13"/>
                <a:gd name="T10" fmla="*/ 0 w 21"/>
                <a:gd name="T11" fmla="*/ 2147483647 h 13"/>
                <a:gd name="T12" fmla="*/ 0 w 21"/>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3">
                  <a:moveTo>
                    <a:pt x="0" y="0"/>
                  </a:moveTo>
                  <a:lnTo>
                    <a:pt x="2" y="0"/>
                  </a:lnTo>
                  <a:lnTo>
                    <a:pt x="21" y="9"/>
                  </a:lnTo>
                  <a:lnTo>
                    <a:pt x="21" y="13"/>
                  </a:lnTo>
                  <a:lnTo>
                    <a:pt x="18" y="13"/>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0" name="Freeform 406">
              <a:extLst>
                <a:ext uri="{FF2B5EF4-FFF2-40B4-BE49-F238E27FC236}">
                  <a16:creationId xmlns:a16="http://schemas.microsoft.com/office/drawing/2014/main" id="{79F7059E-7EB0-4355-8437-EA79958ACC86}"/>
                </a:ext>
              </a:extLst>
            </p:cNvPr>
            <p:cNvSpPr>
              <a:spLocks/>
            </p:cNvSpPr>
            <p:nvPr/>
          </p:nvSpPr>
          <p:spPr bwMode="auto">
            <a:xfrm>
              <a:off x="2271713" y="3343276"/>
              <a:ext cx="82550" cy="53975"/>
            </a:xfrm>
            <a:custGeom>
              <a:avLst/>
              <a:gdLst>
                <a:gd name="T0" fmla="*/ 0 w 52"/>
                <a:gd name="T1" fmla="*/ 0 h 34"/>
                <a:gd name="T2" fmla="*/ 2147483647 w 52"/>
                <a:gd name="T3" fmla="*/ 0 h 34"/>
                <a:gd name="T4" fmla="*/ 2147483647 w 52"/>
                <a:gd name="T5" fmla="*/ 2147483647 h 34"/>
                <a:gd name="T6" fmla="*/ 2147483647 w 52"/>
                <a:gd name="T7" fmla="*/ 2147483647 h 34"/>
                <a:gd name="T8" fmla="*/ 2147483647 w 52"/>
                <a:gd name="T9" fmla="*/ 2147483647 h 34"/>
                <a:gd name="T10" fmla="*/ 0 w 52"/>
                <a:gd name="T11" fmla="*/ 2147483647 h 34"/>
                <a:gd name="T12" fmla="*/ 0 w 52"/>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34">
                  <a:moveTo>
                    <a:pt x="0" y="0"/>
                  </a:moveTo>
                  <a:lnTo>
                    <a:pt x="3" y="0"/>
                  </a:lnTo>
                  <a:lnTo>
                    <a:pt x="52" y="30"/>
                  </a:lnTo>
                  <a:lnTo>
                    <a:pt x="52" y="34"/>
                  </a:lnTo>
                  <a:lnTo>
                    <a:pt x="50" y="34"/>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1" name="Freeform 408">
              <a:extLst>
                <a:ext uri="{FF2B5EF4-FFF2-40B4-BE49-F238E27FC236}">
                  <a16:creationId xmlns:a16="http://schemas.microsoft.com/office/drawing/2014/main" id="{7B3925D1-6081-4F24-BFA8-9726A7317E36}"/>
                </a:ext>
              </a:extLst>
            </p:cNvPr>
            <p:cNvSpPr>
              <a:spLocks/>
            </p:cNvSpPr>
            <p:nvPr/>
          </p:nvSpPr>
          <p:spPr bwMode="auto">
            <a:xfrm>
              <a:off x="2351088" y="3390900"/>
              <a:ext cx="28575" cy="22225"/>
            </a:xfrm>
            <a:custGeom>
              <a:avLst/>
              <a:gdLst>
                <a:gd name="T0" fmla="*/ 0 w 18"/>
                <a:gd name="T1" fmla="*/ 0 h 14"/>
                <a:gd name="T2" fmla="*/ 2147483647 w 18"/>
                <a:gd name="T3" fmla="*/ 0 h 14"/>
                <a:gd name="T4" fmla="*/ 2147483647 w 18"/>
                <a:gd name="T5" fmla="*/ 2147483647 h 14"/>
                <a:gd name="T6" fmla="*/ 2147483647 w 18"/>
                <a:gd name="T7" fmla="*/ 2147483647 h 14"/>
                <a:gd name="T8" fmla="*/ 2147483647 w 18"/>
                <a:gd name="T9" fmla="*/ 2147483647 h 14"/>
                <a:gd name="T10" fmla="*/ 0 w 18"/>
                <a:gd name="T11" fmla="*/ 2147483647 h 14"/>
                <a:gd name="T12" fmla="*/ 0 w 18"/>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4">
                  <a:moveTo>
                    <a:pt x="0" y="0"/>
                  </a:moveTo>
                  <a:lnTo>
                    <a:pt x="2" y="0"/>
                  </a:lnTo>
                  <a:lnTo>
                    <a:pt x="18" y="10"/>
                  </a:lnTo>
                  <a:lnTo>
                    <a:pt x="18" y="14"/>
                  </a:lnTo>
                  <a:lnTo>
                    <a:pt x="17" y="14"/>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2" name="Freeform 409">
              <a:extLst>
                <a:ext uri="{FF2B5EF4-FFF2-40B4-BE49-F238E27FC236}">
                  <a16:creationId xmlns:a16="http://schemas.microsoft.com/office/drawing/2014/main" id="{5B9CBBD2-3985-4A45-8DAA-7B637B4E07EC}"/>
                </a:ext>
              </a:extLst>
            </p:cNvPr>
            <p:cNvSpPr>
              <a:spLocks/>
            </p:cNvSpPr>
            <p:nvPr/>
          </p:nvSpPr>
          <p:spPr bwMode="auto">
            <a:xfrm>
              <a:off x="2435225" y="3441700"/>
              <a:ext cx="28575" cy="22225"/>
            </a:xfrm>
            <a:custGeom>
              <a:avLst/>
              <a:gdLst>
                <a:gd name="T0" fmla="*/ 0 w 18"/>
                <a:gd name="T1" fmla="*/ 0 h 14"/>
                <a:gd name="T2" fmla="*/ 2147483647 w 18"/>
                <a:gd name="T3" fmla="*/ 0 h 14"/>
                <a:gd name="T4" fmla="*/ 2147483647 w 18"/>
                <a:gd name="T5" fmla="*/ 2147483647 h 14"/>
                <a:gd name="T6" fmla="*/ 2147483647 w 18"/>
                <a:gd name="T7" fmla="*/ 2147483647 h 14"/>
                <a:gd name="T8" fmla="*/ 2147483647 w 18"/>
                <a:gd name="T9" fmla="*/ 2147483647 h 14"/>
                <a:gd name="T10" fmla="*/ 0 w 18"/>
                <a:gd name="T11" fmla="*/ 2147483647 h 14"/>
                <a:gd name="T12" fmla="*/ 0 w 18"/>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4">
                  <a:moveTo>
                    <a:pt x="0" y="0"/>
                  </a:moveTo>
                  <a:lnTo>
                    <a:pt x="2" y="0"/>
                  </a:lnTo>
                  <a:lnTo>
                    <a:pt x="18" y="10"/>
                  </a:lnTo>
                  <a:lnTo>
                    <a:pt x="18" y="14"/>
                  </a:lnTo>
                  <a:lnTo>
                    <a:pt x="16" y="14"/>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3" name="Freeform 410">
              <a:extLst>
                <a:ext uri="{FF2B5EF4-FFF2-40B4-BE49-F238E27FC236}">
                  <a16:creationId xmlns:a16="http://schemas.microsoft.com/office/drawing/2014/main" id="{316CF694-DC7B-4CB0-B2A6-B27E5BCB9B82}"/>
                </a:ext>
              </a:extLst>
            </p:cNvPr>
            <p:cNvSpPr>
              <a:spLocks/>
            </p:cNvSpPr>
            <p:nvPr/>
          </p:nvSpPr>
          <p:spPr bwMode="auto">
            <a:xfrm>
              <a:off x="2513013" y="3489325"/>
              <a:ext cx="11113" cy="7938"/>
            </a:xfrm>
            <a:custGeom>
              <a:avLst/>
              <a:gdLst>
                <a:gd name="T0" fmla="*/ 0 w 7"/>
                <a:gd name="T1" fmla="*/ 0 h 5"/>
                <a:gd name="T2" fmla="*/ 2147483647 w 7"/>
                <a:gd name="T3" fmla="*/ 0 h 5"/>
                <a:gd name="T4" fmla="*/ 2147483647 w 7"/>
                <a:gd name="T5" fmla="*/ 2147483647 h 5"/>
                <a:gd name="T6" fmla="*/ 2147483647 w 7"/>
                <a:gd name="T7" fmla="*/ 2147483647 h 5"/>
                <a:gd name="T8" fmla="*/ 2147483647 w 7"/>
                <a:gd name="T9" fmla="*/ 2147483647 h 5"/>
                <a:gd name="T10" fmla="*/ 0 w 7"/>
                <a:gd name="T11" fmla="*/ 2147483647 h 5"/>
                <a:gd name="T12" fmla="*/ 0 w 7"/>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5">
                  <a:moveTo>
                    <a:pt x="0" y="0"/>
                  </a:moveTo>
                  <a:lnTo>
                    <a:pt x="4" y="0"/>
                  </a:lnTo>
                  <a:lnTo>
                    <a:pt x="7" y="3"/>
                  </a:lnTo>
                  <a:lnTo>
                    <a:pt x="7" y="5"/>
                  </a:lnTo>
                  <a:lnTo>
                    <a:pt x="5" y="5"/>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4" name="Freeform 411">
              <a:extLst>
                <a:ext uri="{FF2B5EF4-FFF2-40B4-BE49-F238E27FC236}">
                  <a16:creationId xmlns:a16="http://schemas.microsoft.com/office/drawing/2014/main" id="{679B143F-BF04-4E2B-B4FA-4FE4F7BC7251}"/>
                </a:ext>
              </a:extLst>
            </p:cNvPr>
            <p:cNvSpPr>
              <a:spLocks/>
            </p:cNvSpPr>
            <p:nvPr/>
          </p:nvSpPr>
          <p:spPr bwMode="auto">
            <a:xfrm>
              <a:off x="2520950" y="3494088"/>
              <a:ext cx="82550" cy="53975"/>
            </a:xfrm>
            <a:custGeom>
              <a:avLst/>
              <a:gdLst>
                <a:gd name="T0" fmla="*/ 0 w 52"/>
                <a:gd name="T1" fmla="*/ 0 h 34"/>
                <a:gd name="T2" fmla="*/ 2147483647 w 52"/>
                <a:gd name="T3" fmla="*/ 0 h 34"/>
                <a:gd name="T4" fmla="*/ 2147483647 w 52"/>
                <a:gd name="T5" fmla="*/ 2147483647 h 34"/>
                <a:gd name="T6" fmla="*/ 2147483647 w 52"/>
                <a:gd name="T7" fmla="*/ 2147483647 h 34"/>
                <a:gd name="T8" fmla="*/ 2147483647 w 52"/>
                <a:gd name="T9" fmla="*/ 2147483647 h 34"/>
                <a:gd name="T10" fmla="*/ 0 w 52"/>
                <a:gd name="T11" fmla="*/ 2147483647 h 34"/>
                <a:gd name="T12" fmla="*/ 0 w 52"/>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34">
                  <a:moveTo>
                    <a:pt x="0" y="0"/>
                  </a:moveTo>
                  <a:lnTo>
                    <a:pt x="2" y="0"/>
                  </a:lnTo>
                  <a:lnTo>
                    <a:pt x="52" y="32"/>
                  </a:lnTo>
                  <a:lnTo>
                    <a:pt x="52" y="34"/>
                  </a:lnTo>
                  <a:lnTo>
                    <a:pt x="50" y="34"/>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5" name="Freeform 412">
              <a:extLst>
                <a:ext uri="{FF2B5EF4-FFF2-40B4-BE49-F238E27FC236}">
                  <a16:creationId xmlns:a16="http://schemas.microsoft.com/office/drawing/2014/main" id="{D2B5C3D4-39B3-427C-9A33-BE7101A7FEBD}"/>
                </a:ext>
              </a:extLst>
            </p:cNvPr>
            <p:cNvSpPr>
              <a:spLocks/>
            </p:cNvSpPr>
            <p:nvPr/>
          </p:nvSpPr>
          <p:spPr bwMode="auto">
            <a:xfrm>
              <a:off x="2600325" y="3544888"/>
              <a:ext cx="44450" cy="30163"/>
            </a:xfrm>
            <a:custGeom>
              <a:avLst/>
              <a:gdLst>
                <a:gd name="T0" fmla="*/ 0 w 28"/>
                <a:gd name="T1" fmla="*/ 0 h 19"/>
                <a:gd name="T2" fmla="*/ 2147483647 w 28"/>
                <a:gd name="T3" fmla="*/ 0 h 19"/>
                <a:gd name="T4" fmla="*/ 2147483647 w 28"/>
                <a:gd name="T5" fmla="*/ 2147483647 h 19"/>
                <a:gd name="T6" fmla="*/ 2147483647 w 28"/>
                <a:gd name="T7" fmla="*/ 2147483647 h 19"/>
                <a:gd name="T8" fmla="*/ 2147483647 w 28"/>
                <a:gd name="T9" fmla="*/ 2147483647 h 19"/>
                <a:gd name="T10" fmla="*/ 0 w 28"/>
                <a:gd name="T11" fmla="*/ 2147483647 h 19"/>
                <a:gd name="T12" fmla="*/ 0 w 28"/>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9">
                  <a:moveTo>
                    <a:pt x="0" y="0"/>
                  </a:moveTo>
                  <a:lnTo>
                    <a:pt x="2" y="0"/>
                  </a:lnTo>
                  <a:lnTo>
                    <a:pt x="28" y="16"/>
                  </a:lnTo>
                  <a:lnTo>
                    <a:pt x="28" y="19"/>
                  </a:lnTo>
                  <a:lnTo>
                    <a:pt x="26" y="19"/>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6" name="Freeform 413">
              <a:extLst>
                <a:ext uri="{FF2B5EF4-FFF2-40B4-BE49-F238E27FC236}">
                  <a16:creationId xmlns:a16="http://schemas.microsoft.com/office/drawing/2014/main" id="{405ACD66-DB89-444D-8CA8-B3D93B57A1D8}"/>
                </a:ext>
              </a:extLst>
            </p:cNvPr>
            <p:cNvSpPr>
              <a:spLocks/>
            </p:cNvSpPr>
            <p:nvPr/>
          </p:nvSpPr>
          <p:spPr bwMode="auto">
            <a:xfrm>
              <a:off x="2705100" y="3613150"/>
              <a:ext cx="28575" cy="20638"/>
            </a:xfrm>
            <a:custGeom>
              <a:avLst/>
              <a:gdLst>
                <a:gd name="T0" fmla="*/ 0 w 18"/>
                <a:gd name="T1" fmla="*/ 0 h 13"/>
                <a:gd name="T2" fmla="*/ 2147483647 w 18"/>
                <a:gd name="T3" fmla="*/ 0 h 13"/>
                <a:gd name="T4" fmla="*/ 2147483647 w 18"/>
                <a:gd name="T5" fmla="*/ 2147483647 h 13"/>
                <a:gd name="T6" fmla="*/ 2147483647 w 18"/>
                <a:gd name="T7" fmla="*/ 2147483647 h 13"/>
                <a:gd name="T8" fmla="*/ 2147483647 w 18"/>
                <a:gd name="T9" fmla="*/ 2147483647 h 13"/>
                <a:gd name="T10" fmla="*/ 0 w 18"/>
                <a:gd name="T11" fmla="*/ 2147483647 h 13"/>
                <a:gd name="T12" fmla="*/ 0 w 18"/>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3">
                  <a:moveTo>
                    <a:pt x="0" y="0"/>
                  </a:moveTo>
                  <a:lnTo>
                    <a:pt x="2" y="0"/>
                  </a:lnTo>
                  <a:lnTo>
                    <a:pt x="18" y="11"/>
                  </a:lnTo>
                  <a:lnTo>
                    <a:pt x="18" y="13"/>
                  </a:lnTo>
                  <a:lnTo>
                    <a:pt x="16" y="13"/>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7" name="Freeform 414">
              <a:extLst>
                <a:ext uri="{FF2B5EF4-FFF2-40B4-BE49-F238E27FC236}">
                  <a16:creationId xmlns:a16="http://schemas.microsoft.com/office/drawing/2014/main" id="{F5A62487-9D4C-441A-A3EE-E903713B478C}"/>
                </a:ext>
              </a:extLst>
            </p:cNvPr>
            <p:cNvSpPr>
              <a:spLocks/>
            </p:cNvSpPr>
            <p:nvPr/>
          </p:nvSpPr>
          <p:spPr bwMode="auto">
            <a:xfrm>
              <a:off x="2784475" y="3663950"/>
              <a:ext cx="82550" cy="55563"/>
            </a:xfrm>
            <a:custGeom>
              <a:avLst/>
              <a:gdLst>
                <a:gd name="T0" fmla="*/ 0 w 52"/>
                <a:gd name="T1" fmla="*/ 0 h 35"/>
                <a:gd name="T2" fmla="*/ 2147483647 w 52"/>
                <a:gd name="T3" fmla="*/ 0 h 35"/>
                <a:gd name="T4" fmla="*/ 2147483647 w 52"/>
                <a:gd name="T5" fmla="*/ 2147483647 h 35"/>
                <a:gd name="T6" fmla="*/ 2147483647 w 52"/>
                <a:gd name="T7" fmla="*/ 2147483647 h 35"/>
                <a:gd name="T8" fmla="*/ 2147483647 w 52"/>
                <a:gd name="T9" fmla="*/ 2147483647 h 35"/>
                <a:gd name="T10" fmla="*/ 0 w 52"/>
                <a:gd name="T11" fmla="*/ 2147483647 h 35"/>
                <a:gd name="T12" fmla="*/ 0 w 52"/>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35">
                  <a:moveTo>
                    <a:pt x="0" y="0"/>
                  </a:moveTo>
                  <a:lnTo>
                    <a:pt x="1" y="0"/>
                  </a:lnTo>
                  <a:lnTo>
                    <a:pt x="52" y="32"/>
                  </a:lnTo>
                  <a:lnTo>
                    <a:pt x="52" y="35"/>
                  </a:lnTo>
                  <a:lnTo>
                    <a:pt x="48" y="35"/>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8" name="Freeform 415">
              <a:extLst>
                <a:ext uri="{FF2B5EF4-FFF2-40B4-BE49-F238E27FC236}">
                  <a16:creationId xmlns:a16="http://schemas.microsoft.com/office/drawing/2014/main" id="{67F6621D-BBEC-4663-9A0C-9B4B6D110D64}"/>
                </a:ext>
              </a:extLst>
            </p:cNvPr>
            <p:cNvSpPr>
              <a:spLocks/>
            </p:cNvSpPr>
            <p:nvPr/>
          </p:nvSpPr>
          <p:spPr bwMode="auto">
            <a:xfrm>
              <a:off x="2860675" y="3714750"/>
              <a:ext cx="58738" cy="39688"/>
            </a:xfrm>
            <a:custGeom>
              <a:avLst/>
              <a:gdLst>
                <a:gd name="T0" fmla="*/ 0 w 37"/>
                <a:gd name="T1" fmla="*/ 0 h 25"/>
                <a:gd name="T2" fmla="*/ 2147483647 w 37"/>
                <a:gd name="T3" fmla="*/ 0 h 25"/>
                <a:gd name="T4" fmla="*/ 2147483647 w 37"/>
                <a:gd name="T5" fmla="*/ 2147483647 h 25"/>
                <a:gd name="T6" fmla="*/ 2147483647 w 37"/>
                <a:gd name="T7" fmla="*/ 2147483647 h 25"/>
                <a:gd name="T8" fmla="*/ 2147483647 w 37"/>
                <a:gd name="T9" fmla="*/ 2147483647 h 25"/>
                <a:gd name="T10" fmla="*/ 0 w 37"/>
                <a:gd name="T11" fmla="*/ 2147483647 h 25"/>
                <a:gd name="T12" fmla="*/ 0 w 37"/>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5">
                  <a:moveTo>
                    <a:pt x="0" y="0"/>
                  </a:moveTo>
                  <a:lnTo>
                    <a:pt x="4" y="0"/>
                  </a:lnTo>
                  <a:lnTo>
                    <a:pt x="37" y="22"/>
                  </a:lnTo>
                  <a:lnTo>
                    <a:pt x="37" y="25"/>
                  </a:lnTo>
                  <a:lnTo>
                    <a:pt x="34" y="25"/>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399" name="Freeform 416">
              <a:extLst>
                <a:ext uri="{FF2B5EF4-FFF2-40B4-BE49-F238E27FC236}">
                  <a16:creationId xmlns:a16="http://schemas.microsoft.com/office/drawing/2014/main" id="{9406D690-E310-4A48-88BA-B6B826470120}"/>
                </a:ext>
              </a:extLst>
            </p:cNvPr>
            <p:cNvSpPr>
              <a:spLocks/>
            </p:cNvSpPr>
            <p:nvPr/>
          </p:nvSpPr>
          <p:spPr bwMode="auto">
            <a:xfrm>
              <a:off x="2971800" y="3787775"/>
              <a:ext cx="28575" cy="22225"/>
            </a:xfrm>
            <a:custGeom>
              <a:avLst/>
              <a:gdLst>
                <a:gd name="T0" fmla="*/ 0 w 18"/>
                <a:gd name="T1" fmla="*/ 0 h 14"/>
                <a:gd name="T2" fmla="*/ 2147483647 w 18"/>
                <a:gd name="T3" fmla="*/ 0 h 14"/>
                <a:gd name="T4" fmla="*/ 2147483647 w 18"/>
                <a:gd name="T5" fmla="*/ 2147483647 h 14"/>
                <a:gd name="T6" fmla="*/ 2147483647 w 18"/>
                <a:gd name="T7" fmla="*/ 2147483647 h 14"/>
                <a:gd name="T8" fmla="*/ 2147483647 w 18"/>
                <a:gd name="T9" fmla="*/ 2147483647 h 14"/>
                <a:gd name="T10" fmla="*/ 0 w 18"/>
                <a:gd name="T11" fmla="*/ 2147483647 h 14"/>
                <a:gd name="T12" fmla="*/ 0 w 18"/>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4">
                  <a:moveTo>
                    <a:pt x="0" y="0"/>
                  </a:moveTo>
                  <a:lnTo>
                    <a:pt x="2" y="0"/>
                  </a:lnTo>
                  <a:lnTo>
                    <a:pt x="18" y="10"/>
                  </a:lnTo>
                  <a:lnTo>
                    <a:pt x="18" y="14"/>
                  </a:lnTo>
                  <a:lnTo>
                    <a:pt x="16" y="14"/>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00" name="Freeform 417">
              <a:extLst>
                <a:ext uri="{FF2B5EF4-FFF2-40B4-BE49-F238E27FC236}">
                  <a16:creationId xmlns:a16="http://schemas.microsoft.com/office/drawing/2014/main" id="{8FA586EC-61D3-4CD4-B88E-517FA7DE6BD0}"/>
                </a:ext>
              </a:extLst>
            </p:cNvPr>
            <p:cNvSpPr>
              <a:spLocks/>
            </p:cNvSpPr>
            <p:nvPr/>
          </p:nvSpPr>
          <p:spPr bwMode="auto">
            <a:xfrm>
              <a:off x="3054350" y="3846513"/>
              <a:ext cx="133350" cy="90488"/>
            </a:xfrm>
            <a:custGeom>
              <a:avLst/>
              <a:gdLst>
                <a:gd name="T0" fmla="*/ 0 w 84"/>
                <a:gd name="T1" fmla="*/ 0 h 57"/>
                <a:gd name="T2" fmla="*/ 2147483647 w 84"/>
                <a:gd name="T3" fmla="*/ 0 h 57"/>
                <a:gd name="T4" fmla="*/ 2147483647 w 84"/>
                <a:gd name="T5" fmla="*/ 2147483647 h 57"/>
                <a:gd name="T6" fmla="*/ 2147483647 w 84"/>
                <a:gd name="T7" fmla="*/ 2147483647 h 57"/>
                <a:gd name="T8" fmla="*/ 2147483647 w 84"/>
                <a:gd name="T9" fmla="*/ 2147483647 h 57"/>
                <a:gd name="T10" fmla="*/ 0 w 84"/>
                <a:gd name="T11" fmla="*/ 2147483647 h 57"/>
                <a:gd name="T12" fmla="*/ 0 w 84"/>
                <a:gd name="T13" fmla="*/ 0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 h="57">
                  <a:moveTo>
                    <a:pt x="0" y="0"/>
                  </a:moveTo>
                  <a:lnTo>
                    <a:pt x="4" y="0"/>
                  </a:lnTo>
                  <a:lnTo>
                    <a:pt x="84" y="54"/>
                  </a:lnTo>
                  <a:lnTo>
                    <a:pt x="84" y="57"/>
                  </a:lnTo>
                  <a:lnTo>
                    <a:pt x="81" y="57"/>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01" name="Freeform 418">
              <a:extLst>
                <a:ext uri="{FF2B5EF4-FFF2-40B4-BE49-F238E27FC236}">
                  <a16:creationId xmlns:a16="http://schemas.microsoft.com/office/drawing/2014/main" id="{697DB567-34BF-4304-9287-3265F5B414C4}"/>
                </a:ext>
              </a:extLst>
            </p:cNvPr>
            <p:cNvSpPr>
              <a:spLocks/>
            </p:cNvSpPr>
            <p:nvPr/>
          </p:nvSpPr>
          <p:spPr bwMode="auto">
            <a:xfrm>
              <a:off x="3241675" y="3971925"/>
              <a:ext cx="28575" cy="23813"/>
            </a:xfrm>
            <a:custGeom>
              <a:avLst/>
              <a:gdLst>
                <a:gd name="T0" fmla="*/ 0 w 18"/>
                <a:gd name="T1" fmla="*/ 0 h 15"/>
                <a:gd name="T2" fmla="*/ 2147483647 w 18"/>
                <a:gd name="T3" fmla="*/ 0 h 15"/>
                <a:gd name="T4" fmla="*/ 2147483647 w 18"/>
                <a:gd name="T5" fmla="*/ 2147483647 h 15"/>
                <a:gd name="T6" fmla="*/ 2147483647 w 18"/>
                <a:gd name="T7" fmla="*/ 2147483647 h 15"/>
                <a:gd name="T8" fmla="*/ 2147483647 w 18"/>
                <a:gd name="T9" fmla="*/ 2147483647 h 15"/>
                <a:gd name="T10" fmla="*/ 0 w 18"/>
                <a:gd name="T11" fmla="*/ 2147483647 h 15"/>
                <a:gd name="T12" fmla="*/ 0 w 18"/>
                <a:gd name="T13" fmla="*/ 0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5">
                  <a:moveTo>
                    <a:pt x="0" y="0"/>
                  </a:moveTo>
                  <a:lnTo>
                    <a:pt x="3" y="0"/>
                  </a:lnTo>
                  <a:lnTo>
                    <a:pt x="18" y="13"/>
                  </a:lnTo>
                  <a:lnTo>
                    <a:pt x="18" y="15"/>
                  </a:lnTo>
                  <a:lnTo>
                    <a:pt x="16" y="15"/>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02" name="Freeform 419">
              <a:extLst>
                <a:ext uri="{FF2B5EF4-FFF2-40B4-BE49-F238E27FC236}">
                  <a16:creationId xmlns:a16="http://schemas.microsoft.com/office/drawing/2014/main" id="{5F6FDAF5-F7DF-49A9-9461-A4A6E3DD982D}"/>
                </a:ext>
              </a:extLst>
            </p:cNvPr>
            <p:cNvSpPr>
              <a:spLocks/>
            </p:cNvSpPr>
            <p:nvPr/>
          </p:nvSpPr>
          <p:spPr bwMode="auto">
            <a:xfrm>
              <a:off x="3325813" y="4032250"/>
              <a:ext cx="53975" cy="39688"/>
            </a:xfrm>
            <a:custGeom>
              <a:avLst/>
              <a:gdLst>
                <a:gd name="T0" fmla="*/ 0 w 34"/>
                <a:gd name="T1" fmla="*/ 0 h 25"/>
                <a:gd name="T2" fmla="*/ 2147483647 w 34"/>
                <a:gd name="T3" fmla="*/ 0 h 25"/>
                <a:gd name="T4" fmla="*/ 2147483647 w 34"/>
                <a:gd name="T5" fmla="*/ 2147483647 h 25"/>
                <a:gd name="T6" fmla="*/ 2147483647 w 34"/>
                <a:gd name="T7" fmla="*/ 2147483647 h 25"/>
                <a:gd name="T8" fmla="*/ 2147483647 w 34"/>
                <a:gd name="T9" fmla="*/ 2147483647 h 25"/>
                <a:gd name="T10" fmla="*/ 0 w 34"/>
                <a:gd name="T11" fmla="*/ 2147483647 h 25"/>
                <a:gd name="T12" fmla="*/ 0 w 34"/>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25">
                  <a:moveTo>
                    <a:pt x="0" y="0"/>
                  </a:moveTo>
                  <a:lnTo>
                    <a:pt x="3" y="0"/>
                  </a:lnTo>
                  <a:lnTo>
                    <a:pt x="34" y="22"/>
                  </a:lnTo>
                  <a:lnTo>
                    <a:pt x="34" y="25"/>
                  </a:lnTo>
                  <a:lnTo>
                    <a:pt x="31" y="25"/>
                  </a:lnTo>
                  <a:lnTo>
                    <a:pt x="0" y="4"/>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03" name="Freeform 420">
              <a:extLst>
                <a:ext uri="{FF2B5EF4-FFF2-40B4-BE49-F238E27FC236}">
                  <a16:creationId xmlns:a16="http://schemas.microsoft.com/office/drawing/2014/main" id="{2544EEA6-0874-497D-A4AE-0F004BFE5708}"/>
                </a:ext>
              </a:extLst>
            </p:cNvPr>
            <p:cNvSpPr>
              <a:spLocks/>
            </p:cNvSpPr>
            <p:nvPr/>
          </p:nvSpPr>
          <p:spPr bwMode="auto">
            <a:xfrm>
              <a:off x="3375025" y="4067175"/>
              <a:ext cx="11113" cy="11113"/>
            </a:xfrm>
            <a:custGeom>
              <a:avLst/>
              <a:gdLst>
                <a:gd name="T0" fmla="*/ 0 w 7"/>
                <a:gd name="T1" fmla="*/ 0 h 7"/>
                <a:gd name="T2" fmla="*/ 2147483647 w 7"/>
                <a:gd name="T3" fmla="*/ 0 h 7"/>
                <a:gd name="T4" fmla="*/ 2147483647 w 7"/>
                <a:gd name="T5" fmla="*/ 2147483647 h 7"/>
                <a:gd name="T6" fmla="*/ 2147483647 w 7"/>
                <a:gd name="T7" fmla="*/ 2147483647 h 7"/>
                <a:gd name="T8" fmla="*/ 2147483647 w 7"/>
                <a:gd name="T9" fmla="*/ 2147483647 h 7"/>
                <a:gd name="T10" fmla="*/ 0 w 7"/>
                <a:gd name="T11" fmla="*/ 2147483647 h 7"/>
                <a:gd name="T12" fmla="*/ 0 w 7"/>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7">
                  <a:moveTo>
                    <a:pt x="0" y="0"/>
                  </a:moveTo>
                  <a:lnTo>
                    <a:pt x="3" y="0"/>
                  </a:lnTo>
                  <a:lnTo>
                    <a:pt x="7" y="4"/>
                  </a:lnTo>
                  <a:lnTo>
                    <a:pt x="7" y="7"/>
                  </a:lnTo>
                  <a:lnTo>
                    <a:pt x="5" y="7"/>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04" name="Line 421">
              <a:extLst>
                <a:ext uri="{FF2B5EF4-FFF2-40B4-BE49-F238E27FC236}">
                  <a16:creationId xmlns:a16="http://schemas.microsoft.com/office/drawing/2014/main" id="{291FF36E-2EA5-43F5-9FE8-81266F0AC071}"/>
                </a:ext>
              </a:extLst>
            </p:cNvPr>
            <p:cNvSpPr>
              <a:spLocks noChangeShapeType="1"/>
            </p:cNvSpPr>
            <p:nvPr/>
          </p:nvSpPr>
          <p:spPr bwMode="auto">
            <a:xfrm>
              <a:off x="1328738" y="3005138"/>
              <a:ext cx="0" cy="650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05" name="Line 422">
              <a:extLst>
                <a:ext uri="{FF2B5EF4-FFF2-40B4-BE49-F238E27FC236}">
                  <a16:creationId xmlns:a16="http://schemas.microsoft.com/office/drawing/2014/main" id="{6E5C1C1A-43E0-4752-984B-8964E17E807C}"/>
                </a:ext>
              </a:extLst>
            </p:cNvPr>
            <p:cNvSpPr>
              <a:spLocks noChangeShapeType="1"/>
            </p:cNvSpPr>
            <p:nvPr/>
          </p:nvSpPr>
          <p:spPr bwMode="auto">
            <a:xfrm>
              <a:off x="1312863" y="3006725"/>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06" name="Line 423">
              <a:extLst>
                <a:ext uri="{FF2B5EF4-FFF2-40B4-BE49-F238E27FC236}">
                  <a16:creationId xmlns:a16="http://schemas.microsoft.com/office/drawing/2014/main" id="{030135C5-0F85-4F41-8505-9382B3348A19}"/>
                </a:ext>
              </a:extLst>
            </p:cNvPr>
            <p:cNvSpPr>
              <a:spLocks noChangeShapeType="1"/>
            </p:cNvSpPr>
            <p:nvPr/>
          </p:nvSpPr>
          <p:spPr bwMode="auto">
            <a:xfrm>
              <a:off x="1328738" y="3068638"/>
              <a:ext cx="0" cy="809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07" name="Line 424">
              <a:extLst>
                <a:ext uri="{FF2B5EF4-FFF2-40B4-BE49-F238E27FC236}">
                  <a16:creationId xmlns:a16="http://schemas.microsoft.com/office/drawing/2014/main" id="{997251EF-04B1-4DC4-BFB1-3E295DE8DB06}"/>
                </a:ext>
              </a:extLst>
            </p:cNvPr>
            <p:cNvSpPr>
              <a:spLocks noChangeShapeType="1"/>
            </p:cNvSpPr>
            <p:nvPr/>
          </p:nvSpPr>
          <p:spPr bwMode="auto">
            <a:xfrm>
              <a:off x="1312863" y="3148013"/>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08" name="Line 425">
              <a:extLst>
                <a:ext uri="{FF2B5EF4-FFF2-40B4-BE49-F238E27FC236}">
                  <a16:creationId xmlns:a16="http://schemas.microsoft.com/office/drawing/2014/main" id="{0E6C3B45-13AC-4BB1-88D4-89676801B8F6}"/>
                </a:ext>
              </a:extLst>
            </p:cNvPr>
            <p:cNvSpPr>
              <a:spLocks noChangeShapeType="1"/>
            </p:cNvSpPr>
            <p:nvPr/>
          </p:nvSpPr>
          <p:spPr bwMode="auto">
            <a:xfrm>
              <a:off x="1533525" y="2954338"/>
              <a:ext cx="0" cy="587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09" name="Line 426">
              <a:extLst>
                <a:ext uri="{FF2B5EF4-FFF2-40B4-BE49-F238E27FC236}">
                  <a16:creationId xmlns:a16="http://schemas.microsoft.com/office/drawing/2014/main" id="{6E17B254-EA00-4197-94FD-24D3926048D1}"/>
                </a:ext>
              </a:extLst>
            </p:cNvPr>
            <p:cNvSpPr>
              <a:spLocks noChangeShapeType="1"/>
            </p:cNvSpPr>
            <p:nvPr/>
          </p:nvSpPr>
          <p:spPr bwMode="auto">
            <a:xfrm>
              <a:off x="1516063" y="2954338"/>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0" name="Line 427">
              <a:extLst>
                <a:ext uri="{FF2B5EF4-FFF2-40B4-BE49-F238E27FC236}">
                  <a16:creationId xmlns:a16="http://schemas.microsoft.com/office/drawing/2014/main" id="{0A25AF7C-4AAD-4734-9B15-5ECC9396B2D4}"/>
                </a:ext>
              </a:extLst>
            </p:cNvPr>
            <p:cNvSpPr>
              <a:spLocks noChangeShapeType="1"/>
            </p:cNvSpPr>
            <p:nvPr/>
          </p:nvSpPr>
          <p:spPr bwMode="auto">
            <a:xfrm>
              <a:off x="1533525" y="3009900"/>
              <a:ext cx="0" cy="777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1" name="Line 428">
              <a:extLst>
                <a:ext uri="{FF2B5EF4-FFF2-40B4-BE49-F238E27FC236}">
                  <a16:creationId xmlns:a16="http://schemas.microsoft.com/office/drawing/2014/main" id="{B62C3CC0-5153-4EA1-AA35-4B52A23E2E85}"/>
                </a:ext>
              </a:extLst>
            </p:cNvPr>
            <p:cNvSpPr>
              <a:spLocks noChangeShapeType="1"/>
            </p:cNvSpPr>
            <p:nvPr/>
          </p:nvSpPr>
          <p:spPr bwMode="auto">
            <a:xfrm>
              <a:off x="1516063" y="3086100"/>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2" name="Line 429">
              <a:extLst>
                <a:ext uri="{FF2B5EF4-FFF2-40B4-BE49-F238E27FC236}">
                  <a16:creationId xmlns:a16="http://schemas.microsoft.com/office/drawing/2014/main" id="{81C29A6D-0EF5-4D58-B571-AFEAA0CB2A7A}"/>
                </a:ext>
              </a:extLst>
            </p:cNvPr>
            <p:cNvSpPr>
              <a:spLocks noChangeShapeType="1"/>
            </p:cNvSpPr>
            <p:nvPr/>
          </p:nvSpPr>
          <p:spPr bwMode="auto">
            <a:xfrm>
              <a:off x="1744663" y="2917825"/>
              <a:ext cx="0" cy="523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3" name="Line 430">
              <a:extLst>
                <a:ext uri="{FF2B5EF4-FFF2-40B4-BE49-F238E27FC236}">
                  <a16:creationId xmlns:a16="http://schemas.microsoft.com/office/drawing/2014/main" id="{06CA9DC7-32D0-42C1-B983-46AECAD6D8AA}"/>
                </a:ext>
              </a:extLst>
            </p:cNvPr>
            <p:cNvSpPr>
              <a:spLocks noChangeShapeType="1"/>
            </p:cNvSpPr>
            <p:nvPr/>
          </p:nvSpPr>
          <p:spPr bwMode="auto">
            <a:xfrm>
              <a:off x="1727200" y="2917825"/>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4" name="Line 431">
              <a:extLst>
                <a:ext uri="{FF2B5EF4-FFF2-40B4-BE49-F238E27FC236}">
                  <a16:creationId xmlns:a16="http://schemas.microsoft.com/office/drawing/2014/main" id="{BBE27C2B-3240-40D6-A1FE-18B95253D778}"/>
                </a:ext>
              </a:extLst>
            </p:cNvPr>
            <p:cNvSpPr>
              <a:spLocks noChangeShapeType="1"/>
            </p:cNvSpPr>
            <p:nvPr/>
          </p:nvSpPr>
          <p:spPr bwMode="auto">
            <a:xfrm>
              <a:off x="1744663" y="2968625"/>
              <a:ext cx="0" cy="650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5" name="Line 432">
              <a:extLst>
                <a:ext uri="{FF2B5EF4-FFF2-40B4-BE49-F238E27FC236}">
                  <a16:creationId xmlns:a16="http://schemas.microsoft.com/office/drawing/2014/main" id="{59B6F3E3-EBB5-4C4D-96BC-57AC2840CDAF}"/>
                </a:ext>
              </a:extLst>
            </p:cNvPr>
            <p:cNvSpPr>
              <a:spLocks noChangeShapeType="1"/>
            </p:cNvSpPr>
            <p:nvPr/>
          </p:nvSpPr>
          <p:spPr bwMode="auto">
            <a:xfrm>
              <a:off x="1727200" y="3032125"/>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6" name="Line 433">
              <a:extLst>
                <a:ext uri="{FF2B5EF4-FFF2-40B4-BE49-F238E27FC236}">
                  <a16:creationId xmlns:a16="http://schemas.microsoft.com/office/drawing/2014/main" id="{667A6EF8-F5D3-4FF8-8432-4C1E85B9D74C}"/>
                </a:ext>
              </a:extLst>
            </p:cNvPr>
            <p:cNvSpPr>
              <a:spLocks noChangeShapeType="1"/>
            </p:cNvSpPr>
            <p:nvPr/>
          </p:nvSpPr>
          <p:spPr bwMode="auto">
            <a:xfrm>
              <a:off x="2109788" y="2898775"/>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7" name="Line 434">
              <a:extLst>
                <a:ext uri="{FF2B5EF4-FFF2-40B4-BE49-F238E27FC236}">
                  <a16:creationId xmlns:a16="http://schemas.microsoft.com/office/drawing/2014/main" id="{EC159FD3-868C-49A5-BAD8-04CE4B1A2E13}"/>
                </a:ext>
              </a:extLst>
            </p:cNvPr>
            <p:cNvSpPr>
              <a:spLocks noChangeShapeType="1"/>
            </p:cNvSpPr>
            <p:nvPr/>
          </p:nvSpPr>
          <p:spPr bwMode="auto">
            <a:xfrm>
              <a:off x="2093913" y="2898775"/>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8" name="Line 435">
              <a:extLst>
                <a:ext uri="{FF2B5EF4-FFF2-40B4-BE49-F238E27FC236}">
                  <a16:creationId xmlns:a16="http://schemas.microsoft.com/office/drawing/2014/main" id="{E4D73DFE-C508-4C26-B599-4B213E232789}"/>
                </a:ext>
              </a:extLst>
            </p:cNvPr>
            <p:cNvSpPr>
              <a:spLocks noChangeShapeType="1"/>
            </p:cNvSpPr>
            <p:nvPr/>
          </p:nvSpPr>
          <p:spPr bwMode="auto">
            <a:xfrm>
              <a:off x="2109788" y="2943225"/>
              <a:ext cx="0" cy="6350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19" name="Line 436">
              <a:extLst>
                <a:ext uri="{FF2B5EF4-FFF2-40B4-BE49-F238E27FC236}">
                  <a16:creationId xmlns:a16="http://schemas.microsoft.com/office/drawing/2014/main" id="{9F6A8E92-346B-4782-B89A-C1BDA369584D}"/>
                </a:ext>
              </a:extLst>
            </p:cNvPr>
            <p:cNvSpPr>
              <a:spLocks noChangeShapeType="1"/>
            </p:cNvSpPr>
            <p:nvPr/>
          </p:nvSpPr>
          <p:spPr bwMode="auto">
            <a:xfrm>
              <a:off x="2093913" y="3006725"/>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 name="Line 437">
              <a:extLst>
                <a:ext uri="{FF2B5EF4-FFF2-40B4-BE49-F238E27FC236}">
                  <a16:creationId xmlns:a16="http://schemas.microsoft.com/office/drawing/2014/main" id="{C1D4DCE9-87EA-4BA4-BAD4-5431BE1592AD}"/>
                </a:ext>
              </a:extLst>
            </p:cNvPr>
            <p:cNvSpPr>
              <a:spLocks noChangeShapeType="1"/>
            </p:cNvSpPr>
            <p:nvPr/>
          </p:nvSpPr>
          <p:spPr bwMode="auto">
            <a:xfrm>
              <a:off x="2274888" y="2914650"/>
              <a:ext cx="0" cy="4921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1" name="Line 438">
              <a:extLst>
                <a:ext uri="{FF2B5EF4-FFF2-40B4-BE49-F238E27FC236}">
                  <a16:creationId xmlns:a16="http://schemas.microsoft.com/office/drawing/2014/main" id="{1ADEC297-7A10-4F15-8AA7-34A1B70EBDC8}"/>
                </a:ext>
              </a:extLst>
            </p:cNvPr>
            <p:cNvSpPr>
              <a:spLocks noChangeShapeType="1"/>
            </p:cNvSpPr>
            <p:nvPr/>
          </p:nvSpPr>
          <p:spPr bwMode="auto">
            <a:xfrm>
              <a:off x="2255838" y="2916238"/>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2" name="Line 439">
              <a:extLst>
                <a:ext uri="{FF2B5EF4-FFF2-40B4-BE49-F238E27FC236}">
                  <a16:creationId xmlns:a16="http://schemas.microsoft.com/office/drawing/2014/main" id="{FA29CA72-B750-4458-9AB6-17544A325604}"/>
                </a:ext>
              </a:extLst>
            </p:cNvPr>
            <p:cNvSpPr>
              <a:spLocks noChangeShapeType="1"/>
            </p:cNvSpPr>
            <p:nvPr/>
          </p:nvSpPr>
          <p:spPr bwMode="auto">
            <a:xfrm>
              <a:off x="2274888" y="2963863"/>
              <a:ext cx="0" cy="6191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3" name="Line 440">
              <a:extLst>
                <a:ext uri="{FF2B5EF4-FFF2-40B4-BE49-F238E27FC236}">
                  <a16:creationId xmlns:a16="http://schemas.microsoft.com/office/drawing/2014/main" id="{C08F3A1D-E369-4913-941F-D3396F5C536E}"/>
                </a:ext>
              </a:extLst>
            </p:cNvPr>
            <p:cNvSpPr>
              <a:spLocks noChangeShapeType="1"/>
            </p:cNvSpPr>
            <p:nvPr/>
          </p:nvSpPr>
          <p:spPr bwMode="auto">
            <a:xfrm>
              <a:off x="2255838" y="3025775"/>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4" name="Line 441">
              <a:extLst>
                <a:ext uri="{FF2B5EF4-FFF2-40B4-BE49-F238E27FC236}">
                  <a16:creationId xmlns:a16="http://schemas.microsoft.com/office/drawing/2014/main" id="{A3A33387-B0D1-4CA5-9461-FB280276A1CA}"/>
                </a:ext>
              </a:extLst>
            </p:cNvPr>
            <p:cNvSpPr>
              <a:spLocks noChangeShapeType="1"/>
            </p:cNvSpPr>
            <p:nvPr/>
          </p:nvSpPr>
          <p:spPr bwMode="auto">
            <a:xfrm>
              <a:off x="2462213" y="2976563"/>
              <a:ext cx="0" cy="190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5" name="Line 442">
              <a:extLst>
                <a:ext uri="{FF2B5EF4-FFF2-40B4-BE49-F238E27FC236}">
                  <a16:creationId xmlns:a16="http://schemas.microsoft.com/office/drawing/2014/main" id="{75E8888B-36C7-4007-BF9D-BB892FF35A8C}"/>
                </a:ext>
              </a:extLst>
            </p:cNvPr>
            <p:cNvSpPr>
              <a:spLocks noChangeShapeType="1"/>
            </p:cNvSpPr>
            <p:nvPr/>
          </p:nvSpPr>
          <p:spPr bwMode="auto">
            <a:xfrm>
              <a:off x="2444750" y="2976563"/>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6" name="Line 443">
              <a:extLst>
                <a:ext uri="{FF2B5EF4-FFF2-40B4-BE49-F238E27FC236}">
                  <a16:creationId xmlns:a16="http://schemas.microsoft.com/office/drawing/2014/main" id="{72CFF58B-174B-46FA-BEF1-5B0D32FF8687}"/>
                </a:ext>
              </a:extLst>
            </p:cNvPr>
            <p:cNvSpPr>
              <a:spLocks noChangeShapeType="1"/>
            </p:cNvSpPr>
            <p:nvPr/>
          </p:nvSpPr>
          <p:spPr bwMode="auto">
            <a:xfrm>
              <a:off x="2462213" y="2994025"/>
              <a:ext cx="0" cy="2540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7" name="Line 444">
              <a:extLst>
                <a:ext uri="{FF2B5EF4-FFF2-40B4-BE49-F238E27FC236}">
                  <a16:creationId xmlns:a16="http://schemas.microsoft.com/office/drawing/2014/main" id="{709F3127-329D-40D6-9703-167CE027256E}"/>
                </a:ext>
              </a:extLst>
            </p:cNvPr>
            <p:cNvSpPr>
              <a:spLocks noChangeShapeType="1"/>
            </p:cNvSpPr>
            <p:nvPr/>
          </p:nvSpPr>
          <p:spPr bwMode="auto">
            <a:xfrm>
              <a:off x="2444750" y="3019425"/>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8" name="Line 445">
              <a:extLst>
                <a:ext uri="{FF2B5EF4-FFF2-40B4-BE49-F238E27FC236}">
                  <a16:creationId xmlns:a16="http://schemas.microsoft.com/office/drawing/2014/main" id="{F78B11D2-A820-4423-AAB5-FA3C2C03718F}"/>
                </a:ext>
              </a:extLst>
            </p:cNvPr>
            <p:cNvSpPr>
              <a:spLocks noChangeShapeType="1"/>
            </p:cNvSpPr>
            <p:nvPr/>
          </p:nvSpPr>
          <p:spPr bwMode="auto">
            <a:xfrm>
              <a:off x="2700338" y="2913063"/>
              <a:ext cx="0" cy="2540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9" name="Line 446">
              <a:extLst>
                <a:ext uri="{FF2B5EF4-FFF2-40B4-BE49-F238E27FC236}">
                  <a16:creationId xmlns:a16="http://schemas.microsoft.com/office/drawing/2014/main" id="{FCC40BBF-7007-4925-8CEF-E856987D8C31}"/>
                </a:ext>
              </a:extLst>
            </p:cNvPr>
            <p:cNvSpPr>
              <a:spLocks noChangeShapeType="1"/>
            </p:cNvSpPr>
            <p:nvPr/>
          </p:nvSpPr>
          <p:spPr bwMode="auto">
            <a:xfrm>
              <a:off x="2681288" y="2914650"/>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0" name="Line 447">
              <a:extLst>
                <a:ext uri="{FF2B5EF4-FFF2-40B4-BE49-F238E27FC236}">
                  <a16:creationId xmlns:a16="http://schemas.microsoft.com/office/drawing/2014/main" id="{429E4685-BB40-477C-93B2-B49D2DDA9570}"/>
                </a:ext>
              </a:extLst>
            </p:cNvPr>
            <p:cNvSpPr>
              <a:spLocks noChangeShapeType="1"/>
            </p:cNvSpPr>
            <p:nvPr/>
          </p:nvSpPr>
          <p:spPr bwMode="auto">
            <a:xfrm>
              <a:off x="2700338" y="2936875"/>
              <a:ext cx="0" cy="269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1" name="Line 448">
              <a:extLst>
                <a:ext uri="{FF2B5EF4-FFF2-40B4-BE49-F238E27FC236}">
                  <a16:creationId xmlns:a16="http://schemas.microsoft.com/office/drawing/2014/main" id="{152289FD-6473-435B-9B53-9EC591C010FD}"/>
                </a:ext>
              </a:extLst>
            </p:cNvPr>
            <p:cNvSpPr>
              <a:spLocks noChangeShapeType="1"/>
            </p:cNvSpPr>
            <p:nvPr/>
          </p:nvSpPr>
          <p:spPr bwMode="auto">
            <a:xfrm>
              <a:off x="2681288" y="2962275"/>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2" name="Line 449">
              <a:extLst>
                <a:ext uri="{FF2B5EF4-FFF2-40B4-BE49-F238E27FC236}">
                  <a16:creationId xmlns:a16="http://schemas.microsoft.com/office/drawing/2014/main" id="{D041C8F9-45CD-48AC-9F1A-1F949072D9E2}"/>
                </a:ext>
              </a:extLst>
            </p:cNvPr>
            <p:cNvSpPr>
              <a:spLocks noChangeShapeType="1"/>
            </p:cNvSpPr>
            <p:nvPr/>
          </p:nvSpPr>
          <p:spPr bwMode="auto">
            <a:xfrm>
              <a:off x="3163888" y="2720975"/>
              <a:ext cx="0" cy="523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3" name="Line 450">
              <a:extLst>
                <a:ext uri="{FF2B5EF4-FFF2-40B4-BE49-F238E27FC236}">
                  <a16:creationId xmlns:a16="http://schemas.microsoft.com/office/drawing/2014/main" id="{97885D4E-2425-4A39-BDBA-9B10CAF05E80}"/>
                </a:ext>
              </a:extLst>
            </p:cNvPr>
            <p:cNvSpPr>
              <a:spLocks noChangeShapeType="1"/>
            </p:cNvSpPr>
            <p:nvPr/>
          </p:nvSpPr>
          <p:spPr bwMode="auto">
            <a:xfrm>
              <a:off x="3148013" y="2720975"/>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4" name="Line 451">
              <a:extLst>
                <a:ext uri="{FF2B5EF4-FFF2-40B4-BE49-F238E27FC236}">
                  <a16:creationId xmlns:a16="http://schemas.microsoft.com/office/drawing/2014/main" id="{599FF8E9-8EBA-4319-954A-036E27F02DDB}"/>
                </a:ext>
              </a:extLst>
            </p:cNvPr>
            <p:cNvSpPr>
              <a:spLocks noChangeShapeType="1"/>
            </p:cNvSpPr>
            <p:nvPr/>
          </p:nvSpPr>
          <p:spPr bwMode="auto">
            <a:xfrm>
              <a:off x="3163888" y="2771775"/>
              <a:ext cx="0" cy="650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5" name="Line 452">
              <a:extLst>
                <a:ext uri="{FF2B5EF4-FFF2-40B4-BE49-F238E27FC236}">
                  <a16:creationId xmlns:a16="http://schemas.microsoft.com/office/drawing/2014/main" id="{90E39AB8-4153-438C-825B-D4ABFC824912}"/>
                </a:ext>
              </a:extLst>
            </p:cNvPr>
            <p:cNvSpPr>
              <a:spLocks noChangeShapeType="1"/>
            </p:cNvSpPr>
            <p:nvPr/>
          </p:nvSpPr>
          <p:spPr bwMode="auto">
            <a:xfrm>
              <a:off x="3148013" y="2835275"/>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6" name="Line 453">
              <a:extLst>
                <a:ext uri="{FF2B5EF4-FFF2-40B4-BE49-F238E27FC236}">
                  <a16:creationId xmlns:a16="http://schemas.microsoft.com/office/drawing/2014/main" id="{772B3588-3218-40B0-B7A2-9EC241D2E905}"/>
                </a:ext>
              </a:extLst>
            </p:cNvPr>
            <p:cNvSpPr>
              <a:spLocks noChangeShapeType="1"/>
            </p:cNvSpPr>
            <p:nvPr/>
          </p:nvSpPr>
          <p:spPr bwMode="auto">
            <a:xfrm>
              <a:off x="3513138" y="2532063"/>
              <a:ext cx="0" cy="809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7" name="Line 454">
              <a:extLst>
                <a:ext uri="{FF2B5EF4-FFF2-40B4-BE49-F238E27FC236}">
                  <a16:creationId xmlns:a16="http://schemas.microsoft.com/office/drawing/2014/main" id="{B354F909-1479-4A70-B15F-9D05BA0E50D8}"/>
                </a:ext>
              </a:extLst>
            </p:cNvPr>
            <p:cNvSpPr>
              <a:spLocks noChangeShapeType="1"/>
            </p:cNvSpPr>
            <p:nvPr/>
          </p:nvSpPr>
          <p:spPr bwMode="auto">
            <a:xfrm>
              <a:off x="3490913" y="2532063"/>
              <a:ext cx="3810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8" name="Line 455">
              <a:extLst>
                <a:ext uri="{FF2B5EF4-FFF2-40B4-BE49-F238E27FC236}">
                  <a16:creationId xmlns:a16="http://schemas.microsoft.com/office/drawing/2014/main" id="{0C45D557-DCCE-4A25-8FD5-0DC5115A2F67}"/>
                </a:ext>
              </a:extLst>
            </p:cNvPr>
            <p:cNvSpPr>
              <a:spLocks noChangeShapeType="1"/>
            </p:cNvSpPr>
            <p:nvPr/>
          </p:nvSpPr>
          <p:spPr bwMode="auto">
            <a:xfrm>
              <a:off x="3513138" y="2609850"/>
              <a:ext cx="0" cy="11271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39" name="Line 456">
              <a:extLst>
                <a:ext uri="{FF2B5EF4-FFF2-40B4-BE49-F238E27FC236}">
                  <a16:creationId xmlns:a16="http://schemas.microsoft.com/office/drawing/2014/main" id="{F756954F-1714-4C12-BCC2-5B38CE3B9E34}"/>
                </a:ext>
              </a:extLst>
            </p:cNvPr>
            <p:cNvSpPr>
              <a:spLocks noChangeShapeType="1"/>
            </p:cNvSpPr>
            <p:nvPr/>
          </p:nvSpPr>
          <p:spPr bwMode="auto">
            <a:xfrm>
              <a:off x="3490913" y="2720975"/>
              <a:ext cx="3810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0" name="Line 457">
              <a:extLst>
                <a:ext uri="{FF2B5EF4-FFF2-40B4-BE49-F238E27FC236}">
                  <a16:creationId xmlns:a16="http://schemas.microsoft.com/office/drawing/2014/main" id="{2D60B113-2355-4E99-92F2-0E9A279C01C1}"/>
                </a:ext>
              </a:extLst>
            </p:cNvPr>
            <p:cNvSpPr>
              <a:spLocks noChangeShapeType="1"/>
            </p:cNvSpPr>
            <p:nvPr/>
          </p:nvSpPr>
          <p:spPr bwMode="auto">
            <a:xfrm>
              <a:off x="5676900" y="1773238"/>
              <a:ext cx="0" cy="730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1" name="Line 458">
              <a:extLst>
                <a:ext uri="{FF2B5EF4-FFF2-40B4-BE49-F238E27FC236}">
                  <a16:creationId xmlns:a16="http://schemas.microsoft.com/office/drawing/2014/main" id="{2F09ED81-44C1-4454-A2B7-1FF16EF65D14}"/>
                </a:ext>
              </a:extLst>
            </p:cNvPr>
            <p:cNvSpPr>
              <a:spLocks noChangeShapeType="1"/>
            </p:cNvSpPr>
            <p:nvPr/>
          </p:nvSpPr>
          <p:spPr bwMode="auto">
            <a:xfrm>
              <a:off x="5659438" y="1774825"/>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2" name="Line 459">
              <a:extLst>
                <a:ext uri="{FF2B5EF4-FFF2-40B4-BE49-F238E27FC236}">
                  <a16:creationId xmlns:a16="http://schemas.microsoft.com/office/drawing/2014/main" id="{1CA68D44-15F9-449F-9D23-4974226765A8}"/>
                </a:ext>
              </a:extLst>
            </p:cNvPr>
            <p:cNvSpPr>
              <a:spLocks noChangeShapeType="1"/>
            </p:cNvSpPr>
            <p:nvPr/>
          </p:nvSpPr>
          <p:spPr bwMode="auto">
            <a:xfrm>
              <a:off x="5676900" y="1843088"/>
              <a:ext cx="0" cy="984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3" name="Line 460">
              <a:extLst>
                <a:ext uri="{FF2B5EF4-FFF2-40B4-BE49-F238E27FC236}">
                  <a16:creationId xmlns:a16="http://schemas.microsoft.com/office/drawing/2014/main" id="{4911E630-A859-47F5-BA3F-0021418C3F0D}"/>
                </a:ext>
              </a:extLst>
            </p:cNvPr>
            <p:cNvSpPr>
              <a:spLocks noChangeShapeType="1"/>
            </p:cNvSpPr>
            <p:nvPr/>
          </p:nvSpPr>
          <p:spPr bwMode="auto">
            <a:xfrm>
              <a:off x="5659438" y="1939925"/>
              <a:ext cx="349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4" name="Line 461">
              <a:extLst>
                <a:ext uri="{FF2B5EF4-FFF2-40B4-BE49-F238E27FC236}">
                  <a16:creationId xmlns:a16="http://schemas.microsoft.com/office/drawing/2014/main" id="{85C1ABE5-7A11-4BBA-AD3A-D18683DA08E5}"/>
                </a:ext>
              </a:extLst>
            </p:cNvPr>
            <p:cNvSpPr>
              <a:spLocks noChangeShapeType="1"/>
            </p:cNvSpPr>
            <p:nvPr/>
          </p:nvSpPr>
          <p:spPr bwMode="auto">
            <a:xfrm>
              <a:off x="6146800" y="2006600"/>
              <a:ext cx="0" cy="920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5" name="Line 462">
              <a:extLst>
                <a:ext uri="{FF2B5EF4-FFF2-40B4-BE49-F238E27FC236}">
                  <a16:creationId xmlns:a16="http://schemas.microsoft.com/office/drawing/2014/main" id="{B6296E15-AE81-4979-A4D7-360C01B4C3D7}"/>
                </a:ext>
              </a:extLst>
            </p:cNvPr>
            <p:cNvSpPr>
              <a:spLocks noChangeShapeType="1"/>
            </p:cNvSpPr>
            <p:nvPr/>
          </p:nvSpPr>
          <p:spPr bwMode="auto">
            <a:xfrm>
              <a:off x="6130925" y="2006600"/>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6" name="Line 463">
              <a:extLst>
                <a:ext uri="{FF2B5EF4-FFF2-40B4-BE49-F238E27FC236}">
                  <a16:creationId xmlns:a16="http://schemas.microsoft.com/office/drawing/2014/main" id="{18BB0031-1C51-4005-9572-577E465E5694}"/>
                </a:ext>
              </a:extLst>
            </p:cNvPr>
            <p:cNvSpPr>
              <a:spLocks noChangeShapeType="1"/>
            </p:cNvSpPr>
            <p:nvPr/>
          </p:nvSpPr>
          <p:spPr bwMode="auto">
            <a:xfrm>
              <a:off x="6146800" y="2097088"/>
              <a:ext cx="0" cy="1428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7" name="Line 464">
              <a:extLst>
                <a:ext uri="{FF2B5EF4-FFF2-40B4-BE49-F238E27FC236}">
                  <a16:creationId xmlns:a16="http://schemas.microsoft.com/office/drawing/2014/main" id="{30915AA4-B183-4B70-844B-153B89E3A5F1}"/>
                </a:ext>
              </a:extLst>
            </p:cNvPr>
            <p:cNvSpPr>
              <a:spLocks noChangeShapeType="1"/>
            </p:cNvSpPr>
            <p:nvPr/>
          </p:nvSpPr>
          <p:spPr bwMode="auto">
            <a:xfrm>
              <a:off x="6130925" y="2238375"/>
              <a:ext cx="333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48" name="Freeform 465">
              <a:extLst>
                <a:ext uri="{FF2B5EF4-FFF2-40B4-BE49-F238E27FC236}">
                  <a16:creationId xmlns:a16="http://schemas.microsoft.com/office/drawing/2014/main" id="{29BBE19B-D0E0-4EA1-A39C-5CF18C175C90}"/>
                </a:ext>
              </a:extLst>
            </p:cNvPr>
            <p:cNvSpPr>
              <a:spLocks/>
            </p:cNvSpPr>
            <p:nvPr/>
          </p:nvSpPr>
          <p:spPr bwMode="auto">
            <a:xfrm>
              <a:off x="1327150" y="3009900"/>
              <a:ext cx="206375" cy="60325"/>
            </a:xfrm>
            <a:custGeom>
              <a:avLst/>
              <a:gdLst>
                <a:gd name="T0" fmla="*/ 2147483647 w 130"/>
                <a:gd name="T1" fmla="*/ 0 h 38"/>
                <a:gd name="T2" fmla="*/ 2147483647 w 130"/>
                <a:gd name="T3" fmla="*/ 0 h 38"/>
                <a:gd name="T4" fmla="*/ 2147483647 w 130"/>
                <a:gd name="T5" fmla="*/ 2147483647 h 38"/>
                <a:gd name="T6" fmla="*/ 2147483647 w 130"/>
                <a:gd name="T7" fmla="*/ 2147483647 h 38"/>
                <a:gd name="T8" fmla="*/ 0 w 130"/>
                <a:gd name="T9" fmla="*/ 2147483647 h 38"/>
                <a:gd name="T10" fmla="*/ 0 w 130"/>
                <a:gd name="T11" fmla="*/ 2147483647 h 38"/>
                <a:gd name="T12" fmla="*/ 2147483647 w 130"/>
                <a:gd name="T13" fmla="*/ 0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0" h="38">
                  <a:moveTo>
                    <a:pt x="129" y="0"/>
                  </a:moveTo>
                  <a:lnTo>
                    <a:pt x="130" y="0"/>
                  </a:lnTo>
                  <a:lnTo>
                    <a:pt x="130" y="2"/>
                  </a:lnTo>
                  <a:lnTo>
                    <a:pt x="2" y="38"/>
                  </a:lnTo>
                  <a:lnTo>
                    <a:pt x="0" y="38"/>
                  </a:lnTo>
                  <a:lnTo>
                    <a:pt x="0" y="37"/>
                  </a:lnTo>
                  <a:lnTo>
                    <a:pt x="12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49" name="Freeform 466">
              <a:extLst>
                <a:ext uri="{FF2B5EF4-FFF2-40B4-BE49-F238E27FC236}">
                  <a16:creationId xmlns:a16="http://schemas.microsoft.com/office/drawing/2014/main" id="{767C7169-166B-4C90-973B-9068C3108EF4}"/>
                </a:ext>
              </a:extLst>
            </p:cNvPr>
            <p:cNvSpPr>
              <a:spLocks/>
            </p:cNvSpPr>
            <p:nvPr/>
          </p:nvSpPr>
          <p:spPr bwMode="auto">
            <a:xfrm>
              <a:off x="1531938" y="2968625"/>
              <a:ext cx="215900" cy="44450"/>
            </a:xfrm>
            <a:custGeom>
              <a:avLst/>
              <a:gdLst>
                <a:gd name="T0" fmla="*/ 2147483647 w 136"/>
                <a:gd name="T1" fmla="*/ 0 h 28"/>
                <a:gd name="T2" fmla="*/ 2147483647 w 136"/>
                <a:gd name="T3" fmla="*/ 0 h 28"/>
                <a:gd name="T4" fmla="*/ 2147483647 w 136"/>
                <a:gd name="T5" fmla="*/ 2147483647 h 28"/>
                <a:gd name="T6" fmla="*/ 2147483647 w 136"/>
                <a:gd name="T7" fmla="*/ 2147483647 h 28"/>
                <a:gd name="T8" fmla="*/ 0 w 136"/>
                <a:gd name="T9" fmla="*/ 2147483647 h 28"/>
                <a:gd name="T10" fmla="*/ 0 w 136"/>
                <a:gd name="T11" fmla="*/ 2147483647 h 28"/>
                <a:gd name="T12" fmla="*/ 2147483647 w 136"/>
                <a:gd name="T13" fmla="*/ 0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28">
                  <a:moveTo>
                    <a:pt x="134" y="0"/>
                  </a:moveTo>
                  <a:lnTo>
                    <a:pt x="136" y="0"/>
                  </a:lnTo>
                  <a:lnTo>
                    <a:pt x="136" y="1"/>
                  </a:lnTo>
                  <a:lnTo>
                    <a:pt x="1" y="28"/>
                  </a:lnTo>
                  <a:lnTo>
                    <a:pt x="0" y="28"/>
                  </a:lnTo>
                  <a:lnTo>
                    <a:pt x="0" y="26"/>
                  </a:lnTo>
                  <a:lnTo>
                    <a:pt x="13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0" name="Freeform 467">
              <a:extLst>
                <a:ext uri="{FF2B5EF4-FFF2-40B4-BE49-F238E27FC236}">
                  <a16:creationId xmlns:a16="http://schemas.microsoft.com/office/drawing/2014/main" id="{DA20CC31-933D-4B13-9099-7527D56F7EA7}"/>
                </a:ext>
              </a:extLst>
            </p:cNvPr>
            <p:cNvSpPr>
              <a:spLocks/>
            </p:cNvSpPr>
            <p:nvPr/>
          </p:nvSpPr>
          <p:spPr bwMode="auto">
            <a:xfrm>
              <a:off x="1744663" y="2943225"/>
              <a:ext cx="366713" cy="26988"/>
            </a:xfrm>
            <a:custGeom>
              <a:avLst/>
              <a:gdLst>
                <a:gd name="T0" fmla="*/ 2147483647 w 231"/>
                <a:gd name="T1" fmla="*/ 0 h 17"/>
                <a:gd name="T2" fmla="*/ 2147483647 w 231"/>
                <a:gd name="T3" fmla="*/ 0 h 17"/>
                <a:gd name="T4" fmla="*/ 2147483647 w 231"/>
                <a:gd name="T5" fmla="*/ 2147483647 h 17"/>
                <a:gd name="T6" fmla="*/ 2147483647 w 231"/>
                <a:gd name="T7" fmla="*/ 2147483647 h 17"/>
                <a:gd name="T8" fmla="*/ 0 w 231"/>
                <a:gd name="T9" fmla="*/ 2147483647 h 17"/>
                <a:gd name="T10" fmla="*/ 0 w 231"/>
                <a:gd name="T11" fmla="*/ 2147483647 h 17"/>
                <a:gd name="T12" fmla="*/ 2147483647 w 231"/>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1" h="17">
                  <a:moveTo>
                    <a:pt x="230" y="0"/>
                  </a:moveTo>
                  <a:lnTo>
                    <a:pt x="231" y="0"/>
                  </a:lnTo>
                  <a:lnTo>
                    <a:pt x="231" y="2"/>
                  </a:lnTo>
                  <a:lnTo>
                    <a:pt x="2" y="17"/>
                  </a:lnTo>
                  <a:lnTo>
                    <a:pt x="0" y="17"/>
                  </a:lnTo>
                  <a:lnTo>
                    <a:pt x="0" y="16"/>
                  </a:lnTo>
                  <a:lnTo>
                    <a:pt x="23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1" name="Freeform 468">
              <a:extLst>
                <a:ext uri="{FF2B5EF4-FFF2-40B4-BE49-F238E27FC236}">
                  <a16:creationId xmlns:a16="http://schemas.microsoft.com/office/drawing/2014/main" id="{13C1E3FF-701A-43B7-9977-C9434EF306FB}"/>
                </a:ext>
              </a:extLst>
            </p:cNvPr>
            <p:cNvSpPr>
              <a:spLocks/>
            </p:cNvSpPr>
            <p:nvPr/>
          </p:nvSpPr>
          <p:spPr bwMode="auto">
            <a:xfrm>
              <a:off x="2109788" y="2943225"/>
              <a:ext cx="166688" cy="20638"/>
            </a:xfrm>
            <a:custGeom>
              <a:avLst/>
              <a:gdLst>
                <a:gd name="T0" fmla="*/ 0 w 105"/>
                <a:gd name="T1" fmla="*/ 0 h 13"/>
                <a:gd name="T2" fmla="*/ 2147483647 w 105"/>
                <a:gd name="T3" fmla="*/ 0 h 13"/>
                <a:gd name="T4" fmla="*/ 2147483647 w 105"/>
                <a:gd name="T5" fmla="*/ 2147483647 h 13"/>
                <a:gd name="T6" fmla="*/ 2147483647 w 105"/>
                <a:gd name="T7" fmla="*/ 2147483647 h 13"/>
                <a:gd name="T8" fmla="*/ 2147483647 w 105"/>
                <a:gd name="T9" fmla="*/ 2147483647 h 13"/>
                <a:gd name="T10" fmla="*/ 0 w 105"/>
                <a:gd name="T11" fmla="*/ 2147483647 h 13"/>
                <a:gd name="T12" fmla="*/ 0 w 105"/>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5" h="13">
                  <a:moveTo>
                    <a:pt x="0" y="0"/>
                  </a:moveTo>
                  <a:lnTo>
                    <a:pt x="1" y="0"/>
                  </a:lnTo>
                  <a:lnTo>
                    <a:pt x="105" y="13"/>
                  </a:lnTo>
                  <a:lnTo>
                    <a:pt x="104" y="1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2" name="Freeform 469">
              <a:extLst>
                <a:ext uri="{FF2B5EF4-FFF2-40B4-BE49-F238E27FC236}">
                  <a16:creationId xmlns:a16="http://schemas.microsoft.com/office/drawing/2014/main" id="{81A606F8-A2D7-4F1D-86AC-B4A2086A9232}"/>
                </a:ext>
              </a:extLst>
            </p:cNvPr>
            <p:cNvSpPr>
              <a:spLocks/>
            </p:cNvSpPr>
            <p:nvPr/>
          </p:nvSpPr>
          <p:spPr bwMode="auto">
            <a:xfrm>
              <a:off x="2274888" y="2963863"/>
              <a:ext cx="188913" cy="31750"/>
            </a:xfrm>
            <a:custGeom>
              <a:avLst/>
              <a:gdLst>
                <a:gd name="T0" fmla="*/ 0 w 119"/>
                <a:gd name="T1" fmla="*/ 0 h 20"/>
                <a:gd name="T2" fmla="*/ 2147483647 w 119"/>
                <a:gd name="T3" fmla="*/ 0 h 20"/>
                <a:gd name="T4" fmla="*/ 2147483647 w 119"/>
                <a:gd name="T5" fmla="*/ 2147483647 h 20"/>
                <a:gd name="T6" fmla="*/ 2147483647 w 119"/>
                <a:gd name="T7" fmla="*/ 2147483647 h 20"/>
                <a:gd name="T8" fmla="*/ 2147483647 w 119"/>
                <a:gd name="T9" fmla="*/ 2147483647 h 20"/>
                <a:gd name="T10" fmla="*/ 0 w 119"/>
                <a:gd name="T11" fmla="*/ 0 h 20"/>
                <a:gd name="T12" fmla="*/ 0 w 119"/>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9" h="20">
                  <a:moveTo>
                    <a:pt x="0" y="0"/>
                  </a:moveTo>
                  <a:lnTo>
                    <a:pt x="1" y="0"/>
                  </a:lnTo>
                  <a:lnTo>
                    <a:pt x="119" y="19"/>
                  </a:lnTo>
                  <a:lnTo>
                    <a:pt x="119" y="20"/>
                  </a:lnTo>
                  <a:lnTo>
                    <a:pt x="117" y="20"/>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3" name="Freeform 470">
              <a:extLst>
                <a:ext uri="{FF2B5EF4-FFF2-40B4-BE49-F238E27FC236}">
                  <a16:creationId xmlns:a16="http://schemas.microsoft.com/office/drawing/2014/main" id="{7BECB8C1-0F9F-4A91-B808-833480BDA072}"/>
                </a:ext>
              </a:extLst>
            </p:cNvPr>
            <p:cNvSpPr>
              <a:spLocks/>
            </p:cNvSpPr>
            <p:nvPr/>
          </p:nvSpPr>
          <p:spPr bwMode="auto">
            <a:xfrm>
              <a:off x="2460625" y="2936875"/>
              <a:ext cx="241300" cy="58738"/>
            </a:xfrm>
            <a:custGeom>
              <a:avLst/>
              <a:gdLst>
                <a:gd name="T0" fmla="*/ 2147483647 w 152"/>
                <a:gd name="T1" fmla="*/ 0 h 37"/>
                <a:gd name="T2" fmla="*/ 2147483647 w 152"/>
                <a:gd name="T3" fmla="*/ 0 h 37"/>
                <a:gd name="T4" fmla="*/ 2147483647 w 152"/>
                <a:gd name="T5" fmla="*/ 2147483647 h 37"/>
                <a:gd name="T6" fmla="*/ 2147483647 w 152"/>
                <a:gd name="T7" fmla="*/ 2147483647 h 37"/>
                <a:gd name="T8" fmla="*/ 0 w 152"/>
                <a:gd name="T9" fmla="*/ 2147483647 h 37"/>
                <a:gd name="T10" fmla="*/ 0 w 152"/>
                <a:gd name="T11" fmla="*/ 2147483647 h 37"/>
                <a:gd name="T12" fmla="*/ 2147483647 w 152"/>
                <a:gd name="T13" fmla="*/ 0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 h="37">
                  <a:moveTo>
                    <a:pt x="151" y="0"/>
                  </a:moveTo>
                  <a:lnTo>
                    <a:pt x="152" y="0"/>
                  </a:lnTo>
                  <a:lnTo>
                    <a:pt x="152" y="1"/>
                  </a:lnTo>
                  <a:lnTo>
                    <a:pt x="2" y="37"/>
                  </a:lnTo>
                  <a:lnTo>
                    <a:pt x="0" y="37"/>
                  </a:lnTo>
                  <a:lnTo>
                    <a:pt x="0" y="36"/>
                  </a:lnTo>
                  <a:lnTo>
                    <a:pt x="15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4" name="Freeform 471">
              <a:extLst>
                <a:ext uri="{FF2B5EF4-FFF2-40B4-BE49-F238E27FC236}">
                  <a16:creationId xmlns:a16="http://schemas.microsoft.com/office/drawing/2014/main" id="{7039AE01-4D2F-413A-B6CC-557CF73161F9}"/>
                </a:ext>
              </a:extLst>
            </p:cNvPr>
            <p:cNvSpPr>
              <a:spLocks/>
            </p:cNvSpPr>
            <p:nvPr/>
          </p:nvSpPr>
          <p:spPr bwMode="auto">
            <a:xfrm>
              <a:off x="2700338" y="2771775"/>
              <a:ext cx="465138" cy="166688"/>
            </a:xfrm>
            <a:custGeom>
              <a:avLst/>
              <a:gdLst>
                <a:gd name="T0" fmla="*/ 2147483647 w 293"/>
                <a:gd name="T1" fmla="*/ 0 h 105"/>
                <a:gd name="T2" fmla="*/ 2147483647 w 293"/>
                <a:gd name="T3" fmla="*/ 0 h 105"/>
                <a:gd name="T4" fmla="*/ 2147483647 w 293"/>
                <a:gd name="T5" fmla="*/ 2147483647 h 105"/>
                <a:gd name="T6" fmla="*/ 2147483647 w 293"/>
                <a:gd name="T7" fmla="*/ 2147483647 h 105"/>
                <a:gd name="T8" fmla="*/ 0 w 293"/>
                <a:gd name="T9" fmla="*/ 2147483647 h 105"/>
                <a:gd name="T10" fmla="*/ 0 w 293"/>
                <a:gd name="T11" fmla="*/ 2147483647 h 105"/>
                <a:gd name="T12" fmla="*/ 2147483647 w 293"/>
                <a:gd name="T13" fmla="*/ 0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 h="105">
                  <a:moveTo>
                    <a:pt x="292" y="0"/>
                  </a:moveTo>
                  <a:lnTo>
                    <a:pt x="293" y="0"/>
                  </a:lnTo>
                  <a:lnTo>
                    <a:pt x="293" y="1"/>
                  </a:lnTo>
                  <a:lnTo>
                    <a:pt x="1" y="105"/>
                  </a:lnTo>
                  <a:lnTo>
                    <a:pt x="0" y="105"/>
                  </a:lnTo>
                  <a:lnTo>
                    <a:pt x="0" y="104"/>
                  </a:lnTo>
                  <a:lnTo>
                    <a:pt x="29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5" name="Freeform 472">
              <a:extLst>
                <a:ext uri="{FF2B5EF4-FFF2-40B4-BE49-F238E27FC236}">
                  <a16:creationId xmlns:a16="http://schemas.microsoft.com/office/drawing/2014/main" id="{D20BD18D-0567-4AE7-BAFD-8BFB1F6ECCB7}"/>
                </a:ext>
              </a:extLst>
            </p:cNvPr>
            <p:cNvSpPr>
              <a:spLocks/>
            </p:cNvSpPr>
            <p:nvPr/>
          </p:nvSpPr>
          <p:spPr bwMode="auto">
            <a:xfrm>
              <a:off x="3163888" y="2609850"/>
              <a:ext cx="349250" cy="163513"/>
            </a:xfrm>
            <a:custGeom>
              <a:avLst/>
              <a:gdLst>
                <a:gd name="T0" fmla="*/ 2147483647 w 220"/>
                <a:gd name="T1" fmla="*/ 0 h 103"/>
                <a:gd name="T2" fmla="*/ 2147483647 w 220"/>
                <a:gd name="T3" fmla="*/ 0 h 103"/>
                <a:gd name="T4" fmla="*/ 2147483647 w 220"/>
                <a:gd name="T5" fmla="*/ 2147483647 h 103"/>
                <a:gd name="T6" fmla="*/ 2147483647 w 220"/>
                <a:gd name="T7" fmla="*/ 2147483647 h 103"/>
                <a:gd name="T8" fmla="*/ 0 w 220"/>
                <a:gd name="T9" fmla="*/ 2147483647 h 103"/>
                <a:gd name="T10" fmla="*/ 0 w 220"/>
                <a:gd name="T11" fmla="*/ 2147483647 h 103"/>
                <a:gd name="T12" fmla="*/ 2147483647 w 220"/>
                <a:gd name="T13" fmla="*/ 0 h 1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0" h="103">
                  <a:moveTo>
                    <a:pt x="219" y="0"/>
                  </a:moveTo>
                  <a:lnTo>
                    <a:pt x="220" y="0"/>
                  </a:lnTo>
                  <a:lnTo>
                    <a:pt x="220" y="2"/>
                  </a:lnTo>
                  <a:lnTo>
                    <a:pt x="1" y="103"/>
                  </a:lnTo>
                  <a:lnTo>
                    <a:pt x="0" y="103"/>
                  </a:lnTo>
                  <a:lnTo>
                    <a:pt x="0" y="102"/>
                  </a:lnTo>
                  <a:lnTo>
                    <a:pt x="21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6" name="Freeform 473">
              <a:extLst>
                <a:ext uri="{FF2B5EF4-FFF2-40B4-BE49-F238E27FC236}">
                  <a16:creationId xmlns:a16="http://schemas.microsoft.com/office/drawing/2014/main" id="{5DBFBF53-BBAF-4778-BD74-D866A10DB1E4}"/>
                </a:ext>
              </a:extLst>
            </p:cNvPr>
            <p:cNvSpPr>
              <a:spLocks/>
            </p:cNvSpPr>
            <p:nvPr/>
          </p:nvSpPr>
          <p:spPr bwMode="auto">
            <a:xfrm>
              <a:off x="3511550" y="2605088"/>
              <a:ext cx="790575" cy="7938"/>
            </a:xfrm>
            <a:custGeom>
              <a:avLst/>
              <a:gdLst>
                <a:gd name="T0" fmla="*/ 2147483647 w 498"/>
                <a:gd name="T1" fmla="*/ 0 h 5"/>
                <a:gd name="T2" fmla="*/ 2147483647 w 498"/>
                <a:gd name="T3" fmla="*/ 0 h 5"/>
                <a:gd name="T4" fmla="*/ 2147483647 w 498"/>
                <a:gd name="T5" fmla="*/ 2147483647 h 5"/>
                <a:gd name="T6" fmla="*/ 2147483647 w 498"/>
                <a:gd name="T7" fmla="*/ 2147483647 h 5"/>
                <a:gd name="T8" fmla="*/ 0 w 498"/>
                <a:gd name="T9" fmla="*/ 2147483647 h 5"/>
                <a:gd name="T10" fmla="*/ 0 w 498"/>
                <a:gd name="T11" fmla="*/ 2147483647 h 5"/>
                <a:gd name="T12" fmla="*/ 2147483647 w 498"/>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8" h="5">
                  <a:moveTo>
                    <a:pt x="496" y="0"/>
                  </a:moveTo>
                  <a:lnTo>
                    <a:pt x="498" y="0"/>
                  </a:lnTo>
                  <a:lnTo>
                    <a:pt x="498" y="1"/>
                  </a:lnTo>
                  <a:lnTo>
                    <a:pt x="1" y="5"/>
                  </a:lnTo>
                  <a:lnTo>
                    <a:pt x="0" y="5"/>
                  </a:lnTo>
                  <a:lnTo>
                    <a:pt x="0" y="3"/>
                  </a:lnTo>
                  <a:lnTo>
                    <a:pt x="49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7" name="Freeform 474">
              <a:extLst>
                <a:ext uri="{FF2B5EF4-FFF2-40B4-BE49-F238E27FC236}">
                  <a16:creationId xmlns:a16="http://schemas.microsoft.com/office/drawing/2014/main" id="{62ACB0C0-57F4-42CE-A469-410277D83D5C}"/>
                </a:ext>
              </a:extLst>
            </p:cNvPr>
            <p:cNvSpPr>
              <a:spLocks/>
            </p:cNvSpPr>
            <p:nvPr/>
          </p:nvSpPr>
          <p:spPr bwMode="auto">
            <a:xfrm>
              <a:off x="4298950" y="2554288"/>
              <a:ext cx="192088" cy="52388"/>
            </a:xfrm>
            <a:custGeom>
              <a:avLst/>
              <a:gdLst>
                <a:gd name="T0" fmla="*/ 2147483647 w 121"/>
                <a:gd name="T1" fmla="*/ 0 h 33"/>
                <a:gd name="T2" fmla="*/ 2147483647 w 121"/>
                <a:gd name="T3" fmla="*/ 0 h 33"/>
                <a:gd name="T4" fmla="*/ 2147483647 w 121"/>
                <a:gd name="T5" fmla="*/ 2147483647 h 33"/>
                <a:gd name="T6" fmla="*/ 2147483647 w 121"/>
                <a:gd name="T7" fmla="*/ 2147483647 h 33"/>
                <a:gd name="T8" fmla="*/ 0 w 121"/>
                <a:gd name="T9" fmla="*/ 2147483647 h 33"/>
                <a:gd name="T10" fmla="*/ 0 w 121"/>
                <a:gd name="T11" fmla="*/ 2147483647 h 33"/>
                <a:gd name="T12" fmla="*/ 2147483647 w 121"/>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33">
                  <a:moveTo>
                    <a:pt x="119" y="0"/>
                  </a:moveTo>
                  <a:lnTo>
                    <a:pt x="121" y="0"/>
                  </a:lnTo>
                  <a:lnTo>
                    <a:pt x="121" y="1"/>
                  </a:lnTo>
                  <a:lnTo>
                    <a:pt x="2" y="33"/>
                  </a:lnTo>
                  <a:lnTo>
                    <a:pt x="0" y="33"/>
                  </a:lnTo>
                  <a:lnTo>
                    <a:pt x="0" y="32"/>
                  </a:lnTo>
                  <a:lnTo>
                    <a:pt x="11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8" name="Freeform 475">
              <a:extLst>
                <a:ext uri="{FF2B5EF4-FFF2-40B4-BE49-F238E27FC236}">
                  <a16:creationId xmlns:a16="http://schemas.microsoft.com/office/drawing/2014/main" id="{E998B1CF-25D6-46C4-BABD-3EC7C317AEFD}"/>
                </a:ext>
              </a:extLst>
            </p:cNvPr>
            <p:cNvSpPr>
              <a:spLocks/>
            </p:cNvSpPr>
            <p:nvPr/>
          </p:nvSpPr>
          <p:spPr bwMode="auto">
            <a:xfrm>
              <a:off x="4487863" y="2257425"/>
              <a:ext cx="427038" cy="298450"/>
            </a:xfrm>
            <a:custGeom>
              <a:avLst/>
              <a:gdLst>
                <a:gd name="T0" fmla="*/ 2147483647 w 269"/>
                <a:gd name="T1" fmla="*/ 0 h 188"/>
                <a:gd name="T2" fmla="*/ 2147483647 w 269"/>
                <a:gd name="T3" fmla="*/ 0 h 188"/>
                <a:gd name="T4" fmla="*/ 2147483647 w 269"/>
                <a:gd name="T5" fmla="*/ 2147483647 h 188"/>
                <a:gd name="T6" fmla="*/ 2147483647 w 269"/>
                <a:gd name="T7" fmla="*/ 2147483647 h 188"/>
                <a:gd name="T8" fmla="*/ 0 w 269"/>
                <a:gd name="T9" fmla="*/ 2147483647 h 188"/>
                <a:gd name="T10" fmla="*/ 0 w 269"/>
                <a:gd name="T11" fmla="*/ 2147483647 h 188"/>
                <a:gd name="T12" fmla="*/ 2147483647 w 269"/>
                <a:gd name="T13" fmla="*/ 0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9" h="188">
                  <a:moveTo>
                    <a:pt x="268" y="0"/>
                  </a:moveTo>
                  <a:lnTo>
                    <a:pt x="269" y="0"/>
                  </a:lnTo>
                  <a:lnTo>
                    <a:pt x="269" y="1"/>
                  </a:lnTo>
                  <a:lnTo>
                    <a:pt x="2" y="188"/>
                  </a:lnTo>
                  <a:lnTo>
                    <a:pt x="0" y="188"/>
                  </a:lnTo>
                  <a:lnTo>
                    <a:pt x="0" y="187"/>
                  </a:lnTo>
                  <a:lnTo>
                    <a:pt x="26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59" name="Freeform 476">
              <a:extLst>
                <a:ext uri="{FF2B5EF4-FFF2-40B4-BE49-F238E27FC236}">
                  <a16:creationId xmlns:a16="http://schemas.microsoft.com/office/drawing/2014/main" id="{642BD62B-31F9-4EE8-B2A4-847403F6567D}"/>
                </a:ext>
              </a:extLst>
            </p:cNvPr>
            <p:cNvSpPr>
              <a:spLocks/>
            </p:cNvSpPr>
            <p:nvPr/>
          </p:nvSpPr>
          <p:spPr bwMode="auto">
            <a:xfrm>
              <a:off x="4913313" y="1843088"/>
              <a:ext cx="763588" cy="415925"/>
            </a:xfrm>
            <a:custGeom>
              <a:avLst/>
              <a:gdLst>
                <a:gd name="T0" fmla="*/ 2147483647 w 481"/>
                <a:gd name="T1" fmla="*/ 0 h 262"/>
                <a:gd name="T2" fmla="*/ 2147483647 w 481"/>
                <a:gd name="T3" fmla="*/ 0 h 262"/>
                <a:gd name="T4" fmla="*/ 2147483647 w 481"/>
                <a:gd name="T5" fmla="*/ 2147483647 h 262"/>
                <a:gd name="T6" fmla="*/ 2147483647 w 481"/>
                <a:gd name="T7" fmla="*/ 2147483647 h 262"/>
                <a:gd name="T8" fmla="*/ 0 w 481"/>
                <a:gd name="T9" fmla="*/ 2147483647 h 262"/>
                <a:gd name="T10" fmla="*/ 0 w 481"/>
                <a:gd name="T11" fmla="*/ 2147483647 h 262"/>
                <a:gd name="T12" fmla="*/ 2147483647 w 481"/>
                <a:gd name="T13" fmla="*/ 0 h 2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1" h="262">
                  <a:moveTo>
                    <a:pt x="480" y="0"/>
                  </a:moveTo>
                  <a:lnTo>
                    <a:pt x="481" y="0"/>
                  </a:lnTo>
                  <a:lnTo>
                    <a:pt x="481" y="2"/>
                  </a:lnTo>
                  <a:lnTo>
                    <a:pt x="1" y="262"/>
                  </a:lnTo>
                  <a:lnTo>
                    <a:pt x="0" y="262"/>
                  </a:lnTo>
                  <a:lnTo>
                    <a:pt x="0" y="261"/>
                  </a:lnTo>
                  <a:lnTo>
                    <a:pt x="48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0" name="Freeform 477">
              <a:extLst>
                <a:ext uri="{FF2B5EF4-FFF2-40B4-BE49-F238E27FC236}">
                  <a16:creationId xmlns:a16="http://schemas.microsoft.com/office/drawing/2014/main" id="{56B0B9C2-A7E3-497D-A319-205FC7A66455}"/>
                </a:ext>
              </a:extLst>
            </p:cNvPr>
            <p:cNvSpPr>
              <a:spLocks/>
            </p:cNvSpPr>
            <p:nvPr/>
          </p:nvSpPr>
          <p:spPr bwMode="auto">
            <a:xfrm>
              <a:off x="5675313" y="1843088"/>
              <a:ext cx="473075" cy="255588"/>
            </a:xfrm>
            <a:custGeom>
              <a:avLst/>
              <a:gdLst>
                <a:gd name="T0" fmla="*/ 0 w 298"/>
                <a:gd name="T1" fmla="*/ 0 h 161"/>
                <a:gd name="T2" fmla="*/ 2147483647 w 298"/>
                <a:gd name="T3" fmla="*/ 0 h 161"/>
                <a:gd name="T4" fmla="*/ 2147483647 w 298"/>
                <a:gd name="T5" fmla="*/ 2147483647 h 161"/>
                <a:gd name="T6" fmla="*/ 2147483647 w 298"/>
                <a:gd name="T7" fmla="*/ 2147483647 h 161"/>
                <a:gd name="T8" fmla="*/ 2147483647 w 298"/>
                <a:gd name="T9" fmla="*/ 2147483647 h 161"/>
                <a:gd name="T10" fmla="*/ 0 w 298"/>
                <a:gd name="T11" fmla="*/ 2147483647 h 161"/>
                <a:gd name="T12" fmla="*/ 0 w 298"/>
                <a:gd name="T13" fmla="*/ 0 h 1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 h="161">
                  <a:moveTo>
                    <a:pt x="0" y="0"/>
                  </a:moveTo>
                  <a:lnTo>
                    <a:pt x="1" y="0"/>
                  </a:lnTo>
                  <a:lnTo>
                    <a:pt x="298" y="160"/>
                  </a:lnTo>
                  <a:lnTo>
                    <a:pt x="298" y="161"/>
                  </a:lnTo>
                  <a:lnTo>
                    <a:pt x="296" y="161"/>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1" name="Freeform 478">
              <a:extLst>
                <a:ext uri="{FF2B5EF4-FFF2-40B4-BE49-F238E27FC236}">
                  <a16:creationId xmlns:a16="http://schemas.microsoft.com/office/drawing/2014/main" id="{24B22532-C258-4CF5-8284-021F7AF190BB}"/>
                </a:ext>
              </a:extLst>
            </p:cNvPr>
            <p:cNvSpPr>
              <a:spLocks/>
            </p:cNvSpPr>
            <p:nvPr/>
          </p:nvSpPr>
          <p:spPr bwMode="auto">
            <a:xfrm>
              <a:off x="1162050" y="3262313"/>
              <a:ext cx="134938" cy="34925"/>
            </a:xfrm>
            <a:custGeom>
              <a:avLst/>
              <a:gdLst>
                <a:gd name="T0" fmla="*/ 0 w 85"/>
                <a:gd name="T1" fmla="*/ 0 h 22"/>
                <a:gd name="T2" fmla="*/ 2147483647 w 85"/>
                <a:gd name="T3" fmla="*/ 0 h 22"/>
                <a:gd name="T4" fmla="*/ 2147483647 w 85"/>
                <a:gd name="T5" fmla="*/ 2147483647 h 22"/>
                <a:gd name="T6" fmla="*/ 2147483647 w 85"/>
                <a:gd name="T7" fmla="*/ 2147483647 h 22"/>
                <a:gd name="T8" fmla="*/ 2147483647 w 85"/>
                <a:gd name="T9" fmla="*/ 2147483647 h 22"/>
                <a:gd name="T10" fmla="*/ 0 w 85"/>
                <a:gd name="T11" fmla="*/ 2147483647 h 22"/>
                <a:gd name="T12" fmla="*/ 0 w 85"/>
                <a:gd name="T13" fmla="*/ 0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22">
                  <a:moveTo>
                    <a:pt x="0" y="0"/>
                  </a:moveTo>
                  <a:lnTo>
                    <a:pt x="2" y="0"/>
                  </a:lnTo>
                  <a:lnTo>
                    <a:pt x="85" y="19"/>
                  </a:lnTo>
                  <a:lnTo>
                    <a:pt x="85" y="22"/>
                  </a:lnTo>
                  <a:lnTo>
                    <a:pt x="82" y="22"/>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2" name="Freeform 479">
              <a:extLst>
                <a:ext uri="{FF2B5EF4-FFF2-40B4-BE49-F238E27FC236}">
                  <a16:creationId xmlns:a16="http://schemas.microsoft.com/office/drawing/2014/main" id="{E5FCAF1D-D8DA-4536-A99C-CD888E31F437}"/>
                </a:ext>
              </a:extLst>
            </p:cNvPr>
            <p:cNvSpPr>
              <a:spLocks/>
            </p:cNvSpPr>
            <p:nvPr/>
          </p:nvSpPr>
          <p:spPr bwMode="auto">
            <a:xfrm>
              <a:off x="1350963" y="3298825"/>
              <a:ext cx="28575" cy="4763"/>
            </a:xfrm>
            <a:custGeom>
              <a:avLst/>
              <a:gdLst>
                <a:gd name="T0" fmla="*/ 2147483647 w 18"/>
                <a:gd name="T1" fmla="*/ 0 h 3"/>
                <a:gd name="T2" fmla="*/ 2147483647 w 18"/>
                <a:gd name="T3" fmla="*/ 0 h 3"/>
                <a:gd name="T4" fmla="*/ 2147483647 w 18"/>
                <a:gd name="T5" fmla="*/ 2147483647 h 3"/>
                <a:gd name="T6" fmla="*/ 2147483647 w 18"/>
                <a:gd name="T7" fmla="*/ 2147483647 h 3"/>
                <a:gd name="T8" fmla="*/ 0 w 18"/>
                <a:gd name="T9" fmla="*/ 2147483647 h 3"/>
                <a:gd name="T10" fmla="*/ 0 w 18"/>
                <a:gd name="T11" fmla="*/ 2147483647 h 3"/>
                <a:gd name="T12" fmla="*/ 2147483647 w 18"/>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
                  <a:moveTo>
                    <a:pt x="15" y="0"/>
                  </a:moveTo>
                  <a:lnTo>
                    <a:pt x="18" y="0"/>
                  </a:lnTo>
                  <a:lnTo>
                    <a:pt x="18" y="2"/>
                  </a:lnTo>
                  <a:lnTo>
                    <a:pt x="2" y="3"/>
                  </a:lnTo>
                  <a:lnTo>
                    <a:pt x="0" y="3"/>
                  </a:lnTo>
                  <a:lnTo>
                    <a:pt x="0" y="1"/>
                  </a:lnTo>
                  <a:lnTo>
                    <a:pt x="1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3" name="Freeform 480">
              <a:extLst>
                <a:ext uri="{FF2B5EF4-FFF2-40B4-BE49-F238E27FC236}">
                  <a16:creationId xmlns:a16="http://schemas.microsoft.com/office/drawing/2014/main" id="{B1CB6FC6-1A02-4F65-9B08-30E1676B0768}"/>
                </a:ext>
              </a:extLst>
            </p:cNvPr>
            <p:cNvSpPr>
              <a:spLocks/>
            </p:cNvSpPr>
            <p:nvPr/>
          </p:nvSpPr>
          <p:spPr bwMode="auto">
            <a:xfrm>
              <a:off x="1431925" y="3292475"/>
              <a:ext cx="101600" cy="7938"/>
            </a:xfrm>
            <a:custGeom>
              <a:avLst/>
              <a:gdLst>
                <a:gd name="T0" fmla="*/ 2147483647 w 64"/>
                <a:gd name="T1" fmla="*/ 0 h 5"/>
                <a:gd name="T2" fmla="*/ 2147483647 w 64"/>
                <a:gd name="T3" fmla="*/ 0 h 5"/>
                <a:gd name="T4" fmla="*/ 2147483647 w 64"/>
                <a:gd name="T5" fmla="*/ 2147483647 h 5"/>
                <a:gd name="T6" fmla="*/ 2147483647 w 64"/>
                <a:gd name="T7" fmla="*/ 2147483647 h 5"/>
                <a:gd name="T8" fmla="*/ 0 w 64"/>
                <a:gd name="T9" fmla="*/ 2147483647 h 5"/>
                <a:gd name="T10" fmla="*/ 0 w 64"/>
                <a:gd name="T11" fmla="*/ 2147483647 h 5"/>
                <a:gd name="T12" fmla="*/ 2147483647 w 64"/>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5">
                  <a:moveTo>
                    <a:pt x="62" y="0"/>
                  </a:moveTo>
                  <a:lnTo>
                    <a:pt x="64" y="0"/>
                  </a:lnTo>
                  <a:lnTo>
                    <a:pt x="64" y="3"/>
                  </a:lnTo>
                  <a:lnTo>
                    <a:pt x="2" y="5"/>
                  </a:lnTo>
                  <a:lnTo>
                    <a:pt x="0" y="5"/>
                  </a:lnTo>
                  <a:lnTo>
                    <a:pt x="0" y="3"/>
                  </a:lnTo>
                  <a:lnTo>
                    <a:pt x="6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4" name="Freeform 481">
              <a:extLst>
                <a:ext uri="{FF2B5EF4-FFF2-40B4-BE49-F238E27FC236}">
                  <a16:creationId xmlns:a16="http://schemas.microsoft.com/office/drawing/2014/main" id="{C63CB50A-E02B-4206-BF85-EA366FF98840}"/>
                </a:ext>
              </a:extLst>
            </p:cNvPr>
            <p:cNvSpPr>
              <a:spLocks/>
            </p:cNvSpPr>
            <p:nvPr/>
          </p:nvSpPr>
          <p:spPr bwMode="auto">
            <a:xfrm>
              <a:off x="1530350" y="3284538"/>
              <a:ext cx="36513" cy="12700"/>
            </a:xfrm>
            <a:custGeom>
              <a:avLst/>
              <a:gdLst>
                <a:gd name="T0" fmla="*/ 2147483647 w 23"/>
                <a:gd name="T1" fmla="*/ 0 h 8"/>
                <a:gd name="T2" fmla="*/ 2147483647 w 23"/>
                <a:gd name="T3" fmla="*/ 0 h 8"/>
                <a:gd name="T4" fmla="*/ 2147483647 w 23"/>
                <a:gd name="T5" fmla="*/ 2147483647 h 8"/>
                <a:gd name="T6" fmla="*/ 2147483647 w 23"/>
                <a:gd name="T7" fmla="*/ 2147483647 h 8"/>
                <a:gd name="T8" fmla="*/ 0 w 23"/>
                <a:gd name="T9" fmla="*/ 2147483647 h 8"/>
                <a:gd name="T10" fmla="*/ 0 w 23"/>
                <a:gd name="T11" fmla="*/ 2147483647 h 8"/>
                <a:gd name="T12" fmla="*/ 2147483647 w 23"/>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8">
                  <a:moveTo>
                    <a:pt x="20" y="0"/>
                  </a:moveTo>
                  <a:lnTo>
                    <a:pt x="23" y="0"/>
                  </a:lnTo>
                  <a:lnTo>
                    <a:pt x="23" y="2"/>
                  </a:lnTo>
                  <a:lnTo>
                    <a:pt x="2" y="8"/>
                  </a:lnTo>
                  <a:lnTo>
                    <a:pt x="0" y="8"/>
                  </a:lnTo>
                  <a:lnTo>
                    <a:pt x="0" y="5"/>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5" name="Freeform 482">
              <a:extLst>
                <a:ext uri="{FF2B5EF4-FFF2-40B4-BE49-F238E27FC236}">
                  <a16:creationId xmlns:a16="http://schemas.microsoft.com/office/drawing/2014/main" id="{30BBB186-DB7A-4801-82E0-5697B9A5B5BD}"/>
                </a:ext>
              </a:extLst>
            </p:cNvPr>
            <p:cNvSpPr>
              <a:spLocks/>
            </p:cNvSpPr>
            <p:nvPr/>
          </p:nvSpPr>
          <p:spPr bwMode="auto">
            <a:xfrm>
              <a:off x="1619250" y="3265488"/>
              <a:ext cx="28575" cy="9525"/>
            </a:xfrm>
            <a:custGeom>
              <a:avLst/>
              <a:gdLst>
                <a:gd name="T0" fmla="*/ 2147483647 w 18"/>
                <a:gd name="T1" fmla="*/ 0 h 6"/>
                <a:gd name="T2" fmla="*/ 2147483647 w 18"/>
                <a:gd name="T3" fmla="*/ 0 h 6"/>
                <a:gd name="T4" fmla="*/ 2147483647 w 18"/>
                <a:gd name="T5" fmla="*/ 2147483647 h 6"/>
                <a:gd name="T6" fmla="*/ 2147483647 w 18"/>
                <a:gd name="T7" fmla="*/ 2147483647 h 6"/>
                <a:gd name="T8" fmla="*/ 0 w 18"/>
                <a:gd name="T9" fmla="*/ 2147483647 h 6"/>
                <a:gd name="T10" fmla="*/ 0 w 18"/>
                <a:gd name="T11" fmla="*/ 2147483647 h 6"/>
                <a:gd name="T12" fmla="*/ 2147483647 w 18"/>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
                  <a:moveTo>
                    <a:pt x="16" y="0"/>
                  </a:moveTo>
                  <a:lnTo>
                    <a:pt x="18" y="0"/>
                  </a:lnTo>
                  <a:lnTo>
                    <a:pt x="18" y="3"/>
                  </a:lnTo>
                  <a:lnTo>
                    <a:pt x="3" y="6"/>
                  </a:lnTo>
                  <a:lnTo>
                    <a:pt x="0" y="6"/>
                  </a:lnTo>
                  <a:lnTo>
                    <a:pt x="0" y="4"/>
                  </a:lnTo>
                  <a:lnTo>
                    <a:pt x="1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6" name="Freeform 483">
              <a:extLst>
                <a:ext uri="{FF2B5EF4-FFF2-40B4-BE49-F238E27FC236}">
                  <a16:creationId xmlns:a16="http://schemas.microsoft.com/office/drawing/2014/main" id="{AB5B9F96-3E20-49A9-95B4-69FD325F4AB0}"/>
                </a:ext>
              </a:extLst>
            </p:cNvPr>
            <p:cNvSpPr>
              <a:spLocks/>
            </p:cNvSpPr>
            <p:nvPr/>
          </p:nvSpPr>
          <p:spPr bwMode="auto">
            <a:xfrm>
              <a:off x="1703388" y="3244850"/>
              <a:ext cx="44450" cy="12700"/>
            </a:xfrm>
            <a:custGeom>
              <a:avLst/>
              <a:gdLst>
                <a:gd name="T0" fmla="*/ 2147483647 w 28"/>
                <a:gd name="T1" fmla="*/ 0 h 8"/>
                <a:gd name="T2" fmla="*/ 2147483647 w 28"/>
                <a:gd name="T3" fmla="*/ 0 h 8"/>
                <a:gd name="T4" fmla="*/ 2147483647 w 28"/>
                <a:gd name="T5" fmla="*/ 2147483647 h 8"/>
                <a:gd name="T6" fmla="*/ 2147483647 w 28"/>
                <a:gd name="T7" fmla="*/ 2147483647 h 8"/>
                <a:gd name="T8" fmla="*/ 0 w 28"/>
                <a:gd name="T9" fmla="*/ 2147483647 h 8"/>
                <a:gd name="T10" fmla="*/ 0 w 28"/>
                <a:gd name="T11" fmla="*/ 2147483647 h 8"/>
                <a:gd name="T12" fmla="*/ 2147483647 w 28"/>
                <a:gd name="T13" fmla="*/ 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8">
                  <a:moveTo>
                    <a:pt x="25" y="0"/>
                  </a:moveTo>
                  <a:lnTo>
                    <a:pt x="28" y="0"/>
                  </a:lnTo>
                  <a:lnTo>
                    <a:pt x="28" y="3"/>
                  </a:lnTo>
                  <a:lnTo>
                    <a:pt x="1" y="8"/>
                  </a:lnTo>
                  <a:lnTo>
                    <a:pt x="0" y="8"/>
                  </a:lnTo>
                  <a:lnTo>
                    <a:pt x="0" y="5"/>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7" name="Freeform 484">
              <a:extLst>
                <a:ext uri="{FF2B5EF4-FFF2-40B4-BE49-F238E27FC236}">
                  <a16:creationId xmlns:a16="http://schemas.microsoft.com/office/drawing/2014/main" id="{EA572098-83B0-4511-8F49-D534E6D29386}"/>
                </a:ext>
              </a:extLst>
            </p:cNvPr>
            <p:cNvSpPr>
              <a:spLocks/>
            </p:cNvSpPr>
            <p:nvPr/>
          </p:nvSpPr>
          <p:spPr bwMode="auto">
            <a:xfrm>
              <a:off x="1743075" y="3222625"/>
              <a:ext cx="93663" cy="26988"/>
            </a:xfrm>
            <a:custGeom>
              <a:avLst/>
              <a:gdLst>
                <a:gd name="T0" fmla="*/ 2147483647 w 59"/>
                <a:gd name="T1" fmla="*/ 0 h 17"/>
                <a:gd name="T2" fmla="*/ 2147483647 w 59"/>
                <a:gd name="T3" fmla="*/ 0 h 17"/>
                <a:gd name="T4" fmla="*/ 2147483647 w 59"/>
                <a:gd name="T5" fmla="*/ 2147483647 h 17"/>
                <a:gd name="T6" fmla="*/ 2147483647 w 59"/>
                <a:gd name="T7" fmla="*/ 2147483647 h 17"/>
                <a:gd name="T8" fmla="*/ 0 w 59"/>
                <a:gd name="T9" fmla="*/ 2147483647 h 17"/>
                <a:gd name="T10" fmla="*/ 0 w 59"/>
                <a:gd name="T11" fmla="*/ 2147483647 h 17"/>
                <a:gd name="T12" fmla="*/ 2147483647 w 59"/>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 h="17">
                  <a:moveTo>
                    <a:pt x="56" y="0"/>
                  </a:moveTo>
                  <a:lnTo>
                    <a:pt x="59" y="0"/>
                  </a:lnTo>
                  <a:lnTo>
                    <a:pt x="59" y="3"/>
                  </a:lnTo>
                  <a:lnTo>
                    <a:pt x="3" y="17"/>
                  </a:lnTo>
                  <a:lnTo>
                    <a:pt x="0" y="17"/>
                  </a:lnTo>
                  <a:lnTo>
                    <a:pt x="0" y="14"/>
                  </a:lnTo>
                  <a:lnTo>
                    <a:pt x="5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8" name="Freeform 485">
              <a:extLst>
                <a:ext uri="{FF2B5EF4-FFF2-40B4-BE49-F238E27FC236}">
                  <a16:creationId xmlns:a16="http://schemas.microsoft.com/office/drawing/2014/main" id="{3BB0C304-2383-4BA7-A7DA-BE8C87BD30B9}"/>
                </a:ext>
              </a:extLst>
            </p:cNvPr>
            <p:cNvSpPr>
              <a:spLocks/>
            </p:cNvSpPr>
            <p:nvPr/>
          </p:nvSpPr>
          <p:spPr bwMode="auto">
            <a:xfrm>
              <a:off x="1890713" y="3201988"/>
              <a:ext cx="26988" cy="11113"/>
            </a:xfrm>
            <a:custGeom>
              <a:avLst/>
              <a:gdLst>
                <a:gd name="T0" fmla="*/ 2147483647 w 17"/>
                <a:gd name="T1" fmla="*/ 0 h 7"/>
                <a:gd name="T2" fmla="*/ 2147483647 w 17"/>
                <a:gd name="T3" fmla="*/ 0 h 7"/>
                <a:gd name="T4" fmla="*/ 2147483647 w 17"/>
                <a:gd name="T5" fmla="*/ 2147483647 h 7"/>
                <a:gd name="T6" fmla="*/ 2147483647 w 17"/>
                <a:gd name="T7" fmla="*/ 2147483647 h 7"/>
                <a:gd name="T8" fmla="*/ 0 w 17"/>
                <a:gd name="T9" fmla="*/ 2147483647 h 7"/>
                <a:gd name="T10" fmla="*/ 0 w 17"/>
                <a:gd name="T11" fmla="*/ 2147483647 h 7"/>
                <a:gd name="T12" fmla="*/ 2147483647 w 17"/>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7">
                  <a:moveTo>
                    <a:pt x="15" y="0"/>
                  </a:moveTo>
                  <a:lnTo>
                    <a:pt x="17" y="0"/>
                  </a:lnTo>
                  <a:lnTo>
                    <a:pt x="17" y="3"/>
                  </a:lnTo>
                  <a:lnTo>
                    <a:pt x="2" y="7"/>
                  </a:lnTo>
                  <a:lnTo>
                    <a:pt x="0" y="7"/>
                  </a:lnTo>
                  <a:lnTo>
                    <a:pt x="0" y="4"/>
                  </a:lnTo>
                  <a:lnTo>
                    <a:pt x="1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69" name="Freeform 486">
              <a:extLst>
                <a:ext uri="{FF2B5EF4-FFF2-40B4-BE49-F238E27FC236}">
                  <a16:creationId xmlns:a16="http://schemas.microsoft.com/office/drawing/2014/main" id="{A9A16D61-6691-4CAB-B480-189690B2B401}"/>
                </a:ext>
              </a:extLst>
            </p:cNvPr>
            <p:cNvSpPr>
              <a:spLocks/>
            </p:cNvSpPr>
            <p:nvPr/>
          </p:nvSpPr>
          <p:spPr bwMode="auto">
            <a:xfrm>
              <a:off x="1971675" y="3157538"/>
              <a:ext cx="119063" cy="31750"/>
            </a:xfrm>
            <a:custGeom>
              <a:avLst/>
              <a:gdLst>
                <a:gd name="T0" fmla="*/ 2147483647 w 75"/>
                <a:gd name="T1" fmla="*/ 0 h 20"/>
                <a:gd name="T2" fmla="*/ 2147483647 w 75"/>
                <a:gd name="T3" fmla="*/ 0 h 20"/>
                <a:gd name="T4" fmla="*/ 2147483647 w 75"/>
                <a:gd name="T5" fmla="*/ 2147483647 h 20"/>
                <a:gd name="T6" fmla="*/ 2147483647 w 75"/>
                <a:gd name="T7" fmla="*/ 2147483647 h 20"/>
                <a:gd name="T8" fmla="*/ 0 w 75"/>
                <a:gd name="T9" fmla="*/ 2147483647 h 20"/>
                <a:gd name="T10" fmla="*/ 0 w 75"/>
                <a:gd name="T11" fmla="*/ 2147483647 h 20"/>
                <a:gd name="T12" fmla="*/ 2147483647 w 75"/>
                <a:gd name="T13" fmla="*/ 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20">
                  <a:moveTo>
                    <a:pt x="73" y="0"/>
                  </a:moveTo>
                  <a:lnTo>
                    <a:pt x="75" y="0"/>
                  </a:lnTo>
                  <a:lnTo>
                    <a:pt x="75" y="1"/>
                  </a:lnTo>
                  <a:lnTo>
                    <a:pt x="3" y="20"/>
                  </a:lnTo>
                  <a:lnTo>
                    <a:pt x="0" y="20"/>
                  </a:lnTo>
                  <a:lnTo>
                    <a:pt x="0" y="18"/>
                  </a:lnTo>
                  <a:lnTo>
                    <a:pt x="7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70" name="Line 487">
              <a:extLst>
                <a:ext uri="{FF2B5EF4-FFF2-40B4-BE49-F238E27FC236}">
                  <a16:creationId xmlns:a16="http://schemas.microsoft.com/office/drawing/2014/main" id="{E8D23C20-3CE4-41E0-96F5-CA7F07FE7F4D}"/>
                </a:ext>
              </a:extLst>
            </p:cNvPr>
            <p:cNvSpPr>
              <a:spLocks noChangeShapeType="1"/>
            </p:cNvSpPr>
            <p:nvPr/>
          </p:nvSpPr>
          <p:spPr bwMode="auto">
            <a:xfrm>
              <a:off x="2087563" y="3157538"/>
              <a:ext cx="206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 name="Line 488">
              <a:extLst>
                <a:ext uri="{FF2B5EF4-FFF2-40B4-BE49-F238E27FC236}">
                  <a16:creationId xmlns:a16="http://schemas.microsoft.com/office/drawing/2014/main" id="{FFAF6C56-3D8A-41FF-9F4F-A3AF061BAF42}"/>
                </a:ext>
              </a:extLst>
            </p:cNvPr>
            <p:cNvSpPr>
              <a:spLocks noChangeShapeType="1"/>
            </p:cNvSpPr>
            <p:nvPr/>
          </p:nvSpPr>
          <p:spPr bwMode="auto">
            <a:xfrm>
              <a:off x="2160588" y="3157538"/>
              <a:ext cx="285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2" name="Freeform 489">
              <a:extLst>
                <a:ext uri="{FF2B5EF4-FFF2-40B4-BE49-F238E27FC236}">
                  <a16:creationId xmlns:a16="http://schemas.microsoft.com/office/drawing/2014/main" id="{75AB385E-04D2-4B85-9FFB-A74909FB5067}"/>
                </a:ext>
              </a:extLst>
            </p:cNvPr>
            <p:cNvSpPr>
              <a:spLocks/>
            </p:cNvSpPr>
            <p:nvPr/>
          </p:nvSpPr>
          <p:spPr bwMode="auto">
            <a:xfrm>
              <a:off x="2243138" y="3151188"/>
              <a:ext cx="96838" cy="6350"/>
            </a:xfrm>
            <a:custGeom>
              <a:avLst/>
              <a:gdLst>
                <a:gd name="T0" fmla="*/ 2147483647 w 61"/>
                <a:gd name="T1" fmla="*/ 0 h 4"/>
                <a:gd name="T2" fmla="*/ 2147483647 w 61"/>
                <a:gd name="T3" fmla="*/ 0 h 4"/>
                <a:gd name="T4" fmla="*/ 2147483647 w 61"/>
                <a:gd name="T5" fmla="*/ 2147483647 h 4"/>
                <a:gd name="T6" fmla="*/ 2147483647 w 61"/>
                <a:gd name="T7" fmla="*/ 2147483647 h 4"/>
                <a:gd name="T8" fmla="*/ 0 w 61"/>
                <a:gd name="T9" fmla="*/ 2147483647 h 4"/>
                <a:gd name="T10" fmla="*/ 0 w 61"/>
                <a:gd name="T11" fmla="*/ 2147483647 h 4"/>
                <a:gd name="T12" fmla="*/ 2147483647 w 61"/>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4">
                  <a:moveTo>
                    <a:pt x="58" y="0"/>
                  </a:moveTo>
                  <a:lnTo>
                    <a:pt x="61" y="0"/>
                  </a:lnTo>
                  <a:lnTo>
                    <a:pt x="61" y="4"/>
                  </a:lnTo>
                  <a:lnTo>
                    <a:pt x="2" y="4"/>
                  </a:lnTo>
                  <a:lnTo>
                    <a:pt x="0" y="4"/>
                  </a:lnTo>
                  <a:lnTo>
                    <a:pt x="0" y="2"/>
                  </a:lnTo>
                  <a:lnTo>
                    <a:pt x="58"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473" name="Line 490">
              <a:extLst>
                <a:ext uri="{FF2B5EF4-FFF2-40B4-BE49-F238E27FC236}">
                  <a16:creationId xmlns:a16="http://schemas.microsoft.com/office/drawing/2014/main" id="{79CC276D-E23A-4A60-8B03-8E5B878D4EF9}"/>
                </a:ext>
              </a:extLst>
            </p:cNvPr>
            <p:cNvSpPr>
              <a:spLocks noChangeShapeType="1"/>
            </p:cNvSpPr>
            <p:nvPr/>
          </p:nvSpPr>
          <p:spPr bwMode="auto">
            <a:xfrm>
              <a:off x="1233488" y="3094038"/>
              <a:ext cx="0" cy="10001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4" name="Line 491">
              <a:extLst>
                <a:ext uri="{FF2B5EF4-FFF2-40B4-BE49-F238E27FC236}">
                  <a16:creationId xmlns:a16="http://schemas.microsoft.com/office/drawing/2014/main" id="{493B272A-B84E-4BB7-B609-6294FB67222D}"/>
                </a:ext>
              </a:extLst>
            </p:cNvPr>
            <p:cNvSpPr>
              <a:spLocks noChangeShapeType="1"/>
            </p:cNvSpPr>
            <p:nvPr/>
          </p:nvSpPr>
          <p:spPr bwMode="auto">
            <a:xfrm>
              <a:off x="1216025" y="3095625"/>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5" name="Line 492">
              <a:extLst>
                <a:ext uri="{FF2B5EF4-FFF2-40B4-BE49-F238E27FC236}">
                  <a16:creationId xmlns:a16="http://schemas.microsoft.com/office/drawing/2014/main" id="{CD0D3B92-89B2-4001-B804-146C4FA0DFAD}"/>
                </a:ext>
              </a:extLst>
            </p:cNvPr>
            <p:cNvSpPr>
              <a:spLocks noChangeShapeType="1"/>
            </p:cNvSpPr>
            <p:nvPr/>
          </p:nvSpPr>
          <p:spPr bwMode="auto">
            <a:xfrm>
              <a:off x="1233488" y="3189288"/>
              <a:ext cx="0" cy="158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6" name="Line 493">
              <a:extLst>
                <a:ext uri="{FF2B5EF4-FFF2-40B4-BE49-F238E27FC236}">
                  <a16:creationId xmlns:a16="http://schemas.microsoft.com/office/drawing/2014/main" id="{F967F3FB-BA71-4CFB-8A51-72F59220005B}"/>
                </a:ext>
              </a:extLst>
            </p:cNvPr>
            <p:cNvSpPr>
              <a:spLocks noChangeShapeType="1"/>
            </p:cNvSpPr>
            <p:nvPr/>
          </p:nvSpPr>
          <p:spPr bwMode="auto">
            <a:xfrm>
              <a:off x="1216025" y="3205163"/>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7" name="Line 494">
              <a:extLst>
                <a:ext uri="{FF2B5EF4-FFF2-40B4-BE49-F238E27FC236}">
                  <a16:creationId xmlns:a16="http://schemas.microsoft.com/office/drawing/2014/main" id="{07C7DAC7-A39D-4E7E-A912-AA7D39C4F4A3}"/>
                </a:ext>
              </a:extLst>
            </p:cNvPr>
            <p:cNvSpPr>
              <a:spLocks noChangeShapeType="1"/>
            </p:cNvSpPr>
            <p:nvPr/>
          </p:nvSpPr>
          <p:spPr bwMode="auto">
            <a:xfrm>
              <a:off x="1509713" y="2994025"/>
              <a:ext cx="0" cy="984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8" name="Line 495">
              <a:extLst>
                <a:ext uri="{FF2B5EF4-FFF2-40B4-BE49-F238E27FC236}">
                  <a16:creationId xmlns:a16="http://schemas.microsoft.com/office/drawing/2014/main" id="{7E0505FB-D4F8-4F0A-8D9A-3CDD1C5E903C}"/>
                </a:ext>
              </a:extLst>
            </p:cNvPr>
            <p:cNvSpPr>
              <a:spLocks noChangeShapeType="1"/>
            </p:cNvSpPr>
            <p:nvPr/>
          </p:nvSpPr>
          <p:spPr bwMode="auto">
            <a:xfrm>
              <a:off x="1493838" y="2994025"/>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9" name="Line 496">
              <a:extLst>
                <a:ext uri="{FF2B5EF4-FFF2-40B4-BE49-F238E27FC236}">
                  <a16:creationId xmlns:a16="http://schemas.microsoft.com/office/drawing/2014/main" id="{52160C08-03E5-4FDD-B262-91FC4E0EDB07}"/>
                </a:ext>
              </a:extLst>
            </p:cNvPr>
            <p:cNvSpPr>
              <a:spLocks noChangeShapeType="1"/>
            </p:cNvSpPr>
            <p:nvPr/>
          </p:nvSpPr>
          <p:spPr bwMode="auto">
            <a:xfrm>
              <a:off x="1509713" y="3087688"/>
              <a:ext cx="0" cy="158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0" name="Line 497">
              <a:extLst>
                <a:ext uri="{FF2B5EF4-FFF2-40B4-BE49-F238E27FC236}">
                  <a16:creationId xmlns:a16="http://schemas.microsoft.com/office/drawing/2014/main" id="{628AB2D2-A345-412B-A454-8986AF3690EC}"/>
                </a:ext>
              </a:extLst>
            </p:cNvPr>
            <p:cNvSpPr>
              <a:spLocks noChangeShapeType="1"/>
            </p:cNvSpPr>
            <p:nvPr/>
          </p:nvSpPr>
          <p:spPr bwMode="auto">
            <a:xfrm>
              <a:off x="1493838" y="3100388"/>
              <a:ext cx="3651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1" name="Line 498">
              <a:extLst>
                <a:ext uri="{FF2B5EF4-FFF2-40B4-BE49-F238E27FC236}">
                  <a16:creationId xmlns:a16="http://schemas.microsoft.com/office/drawing/2014/main" id="{68640171-2081-4A48-9368-7DD05C79F45F}"/>
                </a:ext>
              </a:extLst>
            </p:cNvPr>
            <p:cNvSpPr>
              <a:spLocks noChangeShapeType="1"/>
            </p:cNvSpPr>
            <p:nvPr/>
          </p:nvSpPr>
          <p:spPr bwMode="auto">
            <a:xfrm>
              <a:off x="1152525" y="4075113"/>
              <a:ext cx="730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2" name="Line 499">
              <a:extLst>
                <a:ext uri="{FF2B5EF4-FFF2-40B4-BE49-F238E27FC236}">
                  <a16:creationId xmlns:a16="http://schemas.microsoft.com/office/drawing/2014/main" id="{9AE0103D-9B67-4D15-81C9-CABABA72187A}"/>
                </a:ext>
              </a:extLst>
            </p:cNvPr>
            <p:cNvSpPr>
              <a:spLocks noChangeShapeType="1"/>
            </p:cNvSpPr>
            <p:nvPr/>
          </p:nvSpPr>
          <p:spPr bwMode="auto">
            <a:xfrm>
              <a:off x="1152525" y="3449638"/>
              <a:ext cx="730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3" name="Line 500">
              <a:extLst>
                <a:ext uri="{FF2B5EF4-FFF2-40B4-BE49-F238E27FC236}">
                  <a16:creationId xmlns:a16="http://schemas.microsoft.com/office/drawing/2014/main" id="{E7D54215-321A-4B1C-8EDF-DCAB0905190E}"/>
                </a:ext>
              </a:extLst>
            </p:cNvPr>
            <p:cNvSpPr>
              <a:spLocks noChangeShapeType="1"/>
            </p:cNvSpPr>
            <p:nvPr/>
          </p:nvSpPr>
          <p:spPr bwMode="auto">
            <a:xfrm>
              <a:off x="1152525" y="2820988"/>
              <a:ext cx="730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4" name="Line 501">
              <a:extLst>
                <a:ext uri="{FF2B5EF4-FFF2-40B4-BE49-F238E27FC236}">
                  <a16:creationId xmlns:a16="http://schemas.microsoft.com/office/drawing/2014/main" id="{66DA2F0E-1EFD-4FDF-A868-38A0B2F3E351}"/>
                </a:ext>
              </a:extLst>
            </p:cNvPr>
            <p:cNvSpPr>
              <a:spLocks noChangeShapeType="1"/>
            </p:cNvSpPr>
            <p:nvPr/>
          </p:nvSpPr>
          <p:spPr bwMode="auto">
            <a:xfrm>
              <a:off x="1152525" y="2193925"/>
              <a:ext cx="730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5" name="Line 502">
              <a:extLst>
                <a:ext uri="{FF2B5EF4-FFF2-40B4-BE49-F238E27FC236}">
                  <a16:creationId xmlns:a16="http://schemas.microsoft.com/office/drawing/2014/main" id="{030FB531-B733-4812-BF49-833CA9CD5A2E}"/>
                </a:ext>
              </a:extLst>
            </p:cNvPr>
            <p:cNvSpPr>
              <a:spLocks noChangeShapeType="1"/>
            </p:cNvSpPr>
            <p:nvPr/>
          </p:nvSpPr>
          <p:spPr bwMode="auto">
            <a:xfrm>
              <a:off x="1152525" y="1563688"/>
              <a:ext cx="730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6" name="Line 503">
              <a:extLst>
                <a:ext uri="{FF2B5EF4-FFF2-40B4-BE49-F238E27FC236}">
                  <a16:creationId xmlns:a16="http://schemas.microsoft.com/office/drawing/2014/main" id="{28C931BC-948B-4EE4-B550-96375670E8AD}"/>
                </a:ext>
              </a:extLst>
            </p:cNvPr>
            <p:cNvSpPr>
              <a:spLocks noChangeShapeType="1"/>
            </p:cNvSpPr>
            <p:nvPr/>
          </p:nvSpPr>
          <p:spPr bwMode="auto">
            <a:xfrm>
              <a:off x="1152525" y="938213"/>
              <a:ext cx="730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7" name="Line 504">
              <a:extLst>
                <a:ext uri="{FF2B5EF4-FFF2-40B4-BE49-F238E27FC236}">
                  <a16:creationId xmlns:a16="http://schemas.microsoft.com/office/drawing/2014/main" id="{CFEE4768-21B4-43DB-AB54-721A1A441483}"/>
                </a:ext>
              </a:extLst>
            </p:cNvPr>
            <p:cNvSpPr>
              <a:spLocks noChangeShapeType="1"/>
            </p:cNvSpPr>
            <p:nvPr/>
          </p:nvSpPr>
          <p:spPr bwMode="auto">
            <a:xfrm>
              <a:off x="1152525" y="311150"/>
              <a:ext cx="730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8" name="Line 505">
              <a:extLst>
                <a:ext uri="{FF2B5EF4-FFF2-40B4-BE49-F238E27FC236}">
                  <a16:creationId xmlns:a16="http://schemas.microsoft.com/office/drawing/2014/main" id="{746DCAC1-0420-4617-9506-C07958E7C8E7}"/>
                </a:ext>
              </a:extLst>
            </p:cNvPr>
            <p:cNvSpPr>
              <a:spLocks noChangeShapeType="1"/>
            </p:cNvSpPr>
            <p:nvPr/>
          </p:nvSpPr>
          <p:spPr bwMode="auto">
            <a:xfrm>
              <a:off x="1152525" y="38893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89" name="Line 506">
              <a:extLst>
                <a:ext uri="{FF2B5EF4-FFF2-40B4-BE49-F238E27FC236}">
                  <a16:creationId xmlns:a16="http://schemas.microsoft.com/office/drawing/2014/main" id="{74714698-45E3-495B-B97B-32176DFAE1BE}"/>
                </a:ext>
              </a:extLst>
            </p:cNvPr>
            <p:cNvSpPr>
              <a:spLocks noChangeShapeType="1"/>
            </p:cNvSpPr>
            <p:nvPr/>
          </p:nvSpPr>
          <p:spPr bwMode="auto">
            <a:xfrm>
              <a:off x="1152525" y="37766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0" name="Line 507">
              <a:extLst>
                <a:ext uri="{FF2B5EF4-FFF2-40B4-BE49-F238E27FC236}">
                  <a16:creationId xmlns:a16="http://schemas.microsoft.com/office/drawing/2014/main" id="{0122F27C-1B92-4A2B-8F7E-1469FEDAB2D3}"/>
                </a:ext>
              </a:extLst>
            </p:cNvPr>
            <p:cNvSpPr>
              <a:spLocks noChangeShapeType="1"/>
            </p:cNvSpPr>
            <p:nvPr/>
          </p:nvSpPr>
          <p:spPr bwMode="auto">
            <a:xfrm>
              <a:off x="1152525" y="36988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1" name="Line 508">
              <a:extLst>
                <a:ext uri="{FF2B5EF4-FFF2-40B4-BE49-F238E27FC236}">
                  <a16:creationId xmlns:a16="http://schemas.microsoft.com/office/drawing/2014/main" id="{00C0A3BE-BB37-4C89-AB86-F9AAEF58B389}"/>
                </a:ext>
              </a:extLst>
            </p:cNvPr>
            <p:cNvSpPr>
              <a:spLocks noChangeShapeType="1"/>
            </p:cNvSpPr>
            <p:nvPr/>
          </p:nvSpPr>
          <p:spPr bwMode="auto">
            <a:xfrm>
              <a:off x="1152525" y="36353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2" name="Line 509">
              <a:extLst>
                <a:ext uri="{FF2B5EF4-FFF2-40B4-BE49-F238E27FC236}">
                  <a16:creationId xmlns:a16="http://schemas.microsoft.com/office/drawing/2014/main" id="{7B2C3E3C-53FA-4006-8235-4B44344EA720}"/>
                </a:ext>
              </a:extLst>
            </p:cNvPr>
            <p:cNvSpPr>
              <a:spLocks noChangeShapeType="1"/>
            </p:cNvSpPr>
            <p:nvPr/>
          </p:nvSpPr>
          <p:spPr bwMode="auto">
            <a:xfrm>
              <a:off x="1152525" y="35861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3" name="Line 510">
              <a:extLst>
                <a:ext uri="{FF2B5EF4-FFF2-40B4-BE49-F238E27FC236}">
                  <a16:creationId xmlns:a16="http://schemas.microsoft.com/office/drawing/2014/main" id="{BA9E31B0-5F67-43D4-BD00-F616E60E3279}"/>
                </a:ext>
              </a:extLst>
            </p:cNvPr>
            <p:cNvSpPr>
              <a:spLocks noChangeShapeType="1"/>
            </p:cNvSpPr>
            <p:nvPr/>
          </p:nvSpPr>
          <p:spPr bwMode="auto">
            <a:xfrm>
              <a:off x="1152525" y="35464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4" name="Line 511">
              <a:extLst>
                <a:ext uri="{FF2B5EF4-FFF2-40B4-BE49-F238E27FC236}">
                  <a16:creationId xmlns:a16="http://schemas.microsoft.com/office/drawing/2014/main" id="{E7350A56-03B2-4F61-94E7-29869A82AE67}"/>
                </a:ext>
              </a:extLst>
            </p:cNvPr>
            <p:cNvSpPr>
              <a:spLocks noChangeShapeType="1"/>
            </p:cNvSpPr>
            <p:nvPr/>
          </p:nvSpPr>
          <p:spPr bwMode="auto">
            <a:xfrm>
              <a:off x="1152525" y="35099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5" name="Line 512">
              <a:extLst>
                <a:ext uri="{FF2B5EF4-FFF2-40B4-BE49-F238E27FC236}">
                  <a16:creationId xmlns:a16="http://schemas.microsoft.com/office/drawing/2014/main" id="{1448B002-5FE7-4706-ACC8-01FE1702F56C}"/>
                </a:ext>
              </a:extLst>
            </p:cNvPr>
            <p:cNvSpPr>
              <a:spLocks noChangeShapeType="1"/>
            </p:cNvSpPr>
            <p:nvPr/>
          </p:nvSpPr>
          <p:spPr bwMode="auto">
            <a:xfrm>
              <a:off x="1152525" y="347821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6" name="Line 513">
              <a:extLst>
                <a:ext uri="{FF2B5EF4-FFF2-40B4-BE49-F238E27FC236}">
                  <a16:creationId xmlns:a16="http://schemas.microsoft.com/office/drawing/2014/main" id="{ED653D61-6EC4-41E1-B910-3C325C30D9F6}"/>
                </a:ext>
              </a:extLst>
            </p:cNvPr>
            <p:cNvSpPr>
              <a:spLocks noChangeShapeType="1"/>
            </p:cNvSpPr>
            <p:nvPr/>
          </p:nvSpPr>
          <p:spPr bwMode="auto">
            <a:xfrm>
              <a:off x="1152525" y="326072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7" name="Line 514">
              <a:extLst>
                <a:ext uri="{FF2B5EF4-FFF2-40B4-BE49-F238E27FC236}">
                  <a16:creationId xmlns:a16="http://schemas.microsoft.com/office/drawing/2014/main" id="{D70DE06E-3C86-4B8E-90AE-C6A3A7775349}"/>
                </a:ext>
              </a:extLst>
            </p:cNvPr>
            <p:cNvSpPr>
              <a:spLocks noChangeShapeType="1"/>
            </p:cNvSpPr>
            <p:nvPr/>
          </p:nvSpPr>
          <p:spPr bwMode="auto">
            <a:xfrm>
              <a:off x="1152525" y="314801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8" name="Line 515">
              <a:extLst>
                <a:ext uri="{FF2B5EF4-FFF2-40B4-BE49-F238E27FC236}">
                  <a16:creationId xmlns:a16="http://schemas.microsoft.com/office/drawing/2014/main" id="{4A667D0D-EA0B-4040-8B2D-B18DA38A7476}"/>
                </a:ext>
              </a:extLst>
            </p:cNvPr>
            <p:cNvSpPr>
              <a:spLocks noChangeShapeType="1"/>
            </p:cNvSpPr>
            <p:nvPr/>
          </p:nvSpPr>
          <p:spPr bwMode="auto">
            <a:xfrm>
              <a:off x="1152525" y="307022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99" name="Line 516">
              <a:extLst>
                <a:ext uri="{FF2B5EF4-FFF2-40B4-BE49-F238E27FC236}">
                  <a16:creationId xmlns:a16="http://schemas.microsoft.com/office/drawing/2014/main" id="{613C08C0-D705-4AE8-9E90-B31CED2A066C}"/>
                </a:ext>
              </a:extLst>
            </p:cNvPr>
            <p:cNvSpPr>
              <a:spLocks noChangeShapeType="1"/>
            </p:cNvSpPr>
            <p:nvPr/>
          </p:nvSpPr>
          <p:spPr bwMode="auto">
            <a:xfrm>
              <a:off x="1152525" y="300990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0" name="Line 517">
              <a:extLst>
                <a:ext uri="{FF2B5EF4-FFF2-40B4-BE49-F238E27FC236}">
                  <a16:creationId xmlns:a16="http://schemas.microsoft.com/office/drawing/2014/main" id="{5E260E20-7A93-4AA0-A979-9AB373B594C9}"/>
                </a:ext>
              </a:extLst>
            </p:cNvPr>
            <p:cNvSpPr>
              <a:spLocks noChangeShapeType="1"/>
            </p:cNvSpPr>
            <p:nvPr/>
          </p:nvSpPr>
          <p:spPr bwMode="auto">
            <a:xfrm>
              <a:off x="1152525" y="295910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1" name="Line 518">
              <a:extLst>
                <a:ext uri="{FF2B5EF4-FFF2-40B4-BE49-F238E27FC236}">
                  <a16:creationId xmlns:a16="http://schemas.microsoft.com/office/drawing/2014/main" id="{9FDD7ADA-138D-4241-99CC-8232F7F974BB}"/>
                </a:ext>
              </a:extLst>
            </p:cNvPr>
            <p:cNvSpPr>
              <a:spLocks noChangeShapeType="1"/>
            </p:cNvSpPr>
            <p:nvPr/>
          </p:nvSpPr>
          <p:spPr bwMode="auto">
            <a:xfrm>
              <a:off x="1152525" y="291782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2" name="Line 519">
              <a:extLst>
                <a:ext uri="{FF2B5EF4-FFF2-40B4-BE49-F238E27FC236}">
                  <a16:creationId xmlns:a16="http://schemas.microsoft.com/office/drawing/2014/main" id="{6B56660C-1E95-400D-9F76-69C9910B369F}"/>
                </a:ext>
              </a:extLst>
            </p:cNvPr>
            <p:cNvSpPr>
              <a:spLocks noChangeShapeType="1"/>
            </p:cNvSpPr>
            <p:nvPr/>
          </p:nvSpPr>
          <p:spPr bwMode="auto">
            <a:xfrm>
              <a:off x="1152525" y="288131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3" name="Line 520">
              <a:extLst>
                <a:ext uri="{FF2B5EF4-FFF2-40B4-BE49-F238E27FC236}">
                  <a16:creationId xmlns:a16="http://schemas.microsoft.com/office/drawing/2014/main" id="{B9B40906-0A83-437C-AAAE-6D362ABA06EB}"/>
                </a:ext>
              </a:extLst>
            </p:cNvPr>
            <p:cNvSpPr>
              <a:spLocks noChangeShapeType="1"/>
            </p:cNvSpPr>
            <p:nvPr/>
          </p:nvSpPr>
          <p:spPr bwMode="auto">
            <a:xfrm>
              <a:off x="1152525" y="28495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4" name="Line 521">
              <a:extLst>
                <a:ext uri="{FF2B5EF4-FFF2-40B4-BE49-F238E27FC236}">
                  <a16:creationId xmlns:a16="http://schemas.microsoft.com/office/drawing/2014/main" id="{BA055F41-2761-4795-BF3B-2BEBC061FEDA}"/>
                </a:ext>
              </a:extLst>
            </p:cNvPr>
            <p:cNvSpPr>
              <a:spLocks noChangeShapeType="1"/>
            </p:cNvSpPr>
            <p:nvPr/>
          </p:nvSpPr>
          <p:spPr bwMode="auto">
            <a:xfrm>
              <a:off x="1152525" y="26320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5" name="Line 522">
              <a:extLst>
                <a:ext uri="{FF2B5EF4-FFF2-40B4-BE49-F238E27FC236}">
                  <a16:creationId xmlns:a16="http://schemas.microsoft.com/office/drawing/2014/main" id="{728562C5-0EA5-47B7-9B48-5CDE74328D10}"/>
                </a:ext>
              </a:extLst>
            </p:cNvPr>
            <p:cNvSpPr>
              <a:spLocks noChangeShapeType="1"/>
            </p:cNvSpPr>
            <p:nvPr/>
          </p:nvSpPr>
          <p:spPr bwMode="auto">
            <a:xfrm>
              <a:off x="1152525" y="252095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6" name="Line 523">
              <a:extLst>
                <a:ext uri="{FF2B5EF4-FFF2-40B4-BE49-F238E27FC236}">
                  <a16:creationId xmlns:a16="http://schemas.microsoft.com/office/drawing/2014/main" id="{F97DB1B9-EFFA-47BF-8AD9-22925D69E055}"/>
                </a:ext>
              </a:extLst>
            </p:cNvPr>
            <p:cNvSpPr>
              <a:spLocks noChangeShapeType="1"/>
            </p:cNvSpPr>
            <p:nvPr/>
          </p:nvSpPr>
          <p:spPr bwMode="auto">
            <a:xfrm>
              <a:off x="1152525" y="24431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7" name="Line 524">
              <a:extLst>
                <a:ext uri="{FF2B5EF4-FFF2-40B4-BE49-F238E27FC236}">
                  <a16:creationId xmlns:a16="http://schemas.microsoft.com/office/drawing/2014/main" id="{66BFD780-0AD6-45F7-9EAF-AF26D335F867}"/>
                </a:ext>
              </a:extLst>
            </p:cNvPr>
            <p:cNvSpPr>
              <a:spLocks noChangeShapeType="1"/>
            </p:cNvSpPr>
            <p:nvPr/>
          </p:nvSpPr>
          <p:spPr bwMode="auto">
            <a:xfrm>
              <a:off x="1152525" y="238125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8" name="Line 525">
              <a:extLst>
                <a:ext uri="{FF2B5EF4-FFF2-40B4-BE49-F238E27FC236}">
                  <a16:creationId xmlns:a16="http://schemas.microsoft.com/office/drawing/2014/main" id="{1B8AC119-42E8-4A74-83D3-C106D37A9E0E}"/>
                </a:ext>
              </a:extLst>
            </p:cNvPr>
            <p:cNvSpPr>
              <a:spLocks noChangeShapeType="1"/>
            </p:cNvSpPr>
            <p:nvPr/>
          </p:nvSpPr>
          <p:spPr bwMode="auto">
            <a:xfrm>
              <a:off x="1152525" y="233045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9" name="Line 526">
              <a:extLst>
                <a:ext uri="{FF2B5EF4-FFF2-40B4-BE49-F238E27FC236}">
                  <a16:creationId xmlns:a16="http://schemas.microsoft.com/office/drawing/2014/main" id="{1450DCA9-D224-4DD9-9062-473699B9A2C1}"/>
                </a:ext>
              </a:extLst>
            </p:cNvPr>
            <p:cNvSpPr>
              <a:spLocks noChangeShapeType="1"/>
            </p:cNvSpPr>
            <p:nvPr/>
          </p:nvSpPr>
          <p:spPr bwMode="auto">
            <a:xfrm>
              <a:off x="1152525" y="22907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0" name="Line 527">
              <a:extLst>
                <a:ext uri="{FF2B5EF4-FFF2-40B4-BE49-F238E27FC236}">
                  <a16:creationId xmlns:a16="http://schemas.microsoft.com/office/drawing/2014/main" id="{3EC634F4-F0D8-4D28-BB6A-74A789CF2845}"/>
                </a:ext>
              </a:extLst>
            </p:cNvPr>
            <p:cNvSpPr>
              <a:spLocks noChangeShapeType="1"/>
            </p:cNvSpPr>
            <p:nvPr/>
          </p:nvSpPr>
          <p:spPr bwMode="auto">
            <a:xfrm>
              <a:off x="1152525" y="2255838"/>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1" name="Line 528">
              <a:extLst>
                <a:ext uri="{FF2B5EF4-FFF2-40B4-BE49-F238E27FC236}">
                  <a16:creationId xmlns:a16="http://schemas.microsoft.com/office/drawing/2014/main" id="{F67EA093-074A-479E-A4A2-01F34EDB7206}"/>
                </a:ext>
              </a:extLst>
            </p:cNvPr>
            <p:cNvSpPr>
              <a:spLocks noChangeShapeType="1"/>
            </p:cNvSpPr>
            <p:nvPr/>
          </p:nvSpPr>
          <p:spPr bwMode="auto">
            <a:xfrm>
              <a:off x="1152525" y="222091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2" name="Line 529">
              <a:extLst>
                <a:ext uri="{FF2B5EF4-FFF2-40B4-BE49-F238E27FC236}">
                  <a16:creationId xmlns:a16="http://schemas.microsoft.com/office/drawing/2014/main" id="{7E5D6C79-1C4B-419B-889B-D1CE0618014A}"/>
                </a:ext>
              </a:extLst>
            </p:cNvPr>
            <p:cNvSpPr>
              <a:spLocks noChangeShapeType="1"/>
            </p:cNvSpPr>
            <p:nvPr/>
          </p:nvSpPr>
          <p:spPr bwMode="auto">
            <a:xfrm>
              <a:off x="1152525" y="200342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3" name="Line 530">
              <a:extLst>
                <a:ext uri="{FF2B5EF4-FFF2-40B4-BE49-F238E27FC236}">
                  <a16:creationId xmlns:a16="http://schemas.microsoft.com/office/drawing/2014/main" id="{71C45C6F-01DA-4508-B25F-3CB662E86DDB}"/>
                </a:ext>
              </a:extLst>
            </p:cNvPr>
            <p:cNvSpPr>
              <a:spLocks noChangeShapeType="1"/>
            </p:cNvSpPr>
            <p:nvPr/>
          </p:nvSpPr>
          <p:spPr bwMode="auto">
            <a:xfrm>
              <a:off x="1152525" y="1893888"/>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4" name="Line 531">
              <a:extLst>
                <a:ext uri="{FF2B5EF4-FFF2-40B4-BE49-F238E27FC236}">
                  <a16:creationId xmlns:a16="http://schemas.microsoft.com/office/drawing/2014/main" id="{9519ACCE-52F5-48F0-8BBB-B31E4896C554}"/>
                </a:ext>
              </a:extLst>
            </p:cNvPr>
            <p:cNvSpPr>
              <a:spLocks noChangeShapeType="1"/>
            </p:cNvSpPr>
            <p:nvPr/>
          </p:nvSpPr>
          <p:spPr bwMode="auto">
            <a:xfrm>
              <a:off x="1152525" y="181610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5" name="Line 532">
              <a:extLst>
                <a:ext uri="{FF2B5EF4-FFF2-40B4-BE49-F238E27FC236}">
                  <a16:creationId xmlns:a16="http://schemas.microsoft.com/office/drawing/2014/main" id="{015AADC2-5AC9-468C-9520-FFD0D95101A1}"/>
                </a:ext>
              </a:extLst>
            </p:cNvPr>
            <p:cNvSpPr>
              <a:spLocks noChangeShapeType="1"/>
            </p:cNvSpPr>
            <p:nvPr/>
          </p:nvSpPr>
          <p:spPr bwMode="auto">
            <a:xfrm>
              <a:off x="1152525" y="17557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6" name="Line 533">
              <a:extLst>
                <a:ext uri="{FF2B5EF4-FFF2-40B4-BE49-F238E27FC236}">
                  <a16:creationId xmlns:a16="http://schemas.microsoft.com/office/drawing/2014/main" id="{2FF37AC9-030D-42F2-8AE4-BE876AFA4AA1}"/>
                </a:ext>
              </a:extLst>
            </p:cNvPr>
            <p:cNvSpPr>
              <a:spLocks noChangeShapeType="1"/>
            </p:cNvSpPr>
            <p:nvPr/>
          </p:nvSpPr>
          <p:spPr bwMode="auto">
            <a:xfrm>
              <a:off x="1152525" y="17049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7" name="Line 534">
              <a:extLst>
                <a:ext uri="{FF2B5EF4-FFF2-40B4-BE49-F238E27FC236}">
                  <a16:creationId xmlns:a16="http://schemas.microsoft.com/office/drawing/2014/main" id="{25D3B9FF-1DBC-48CB-B6F2-8A3D7166B401}"/>
                </a:ext>
              </a:extLst>
            </p:cNvPr>
            <p:cNvSpPr>
              <a:spLocks noChangeShapeType="1"/>
            </p:cNvSpPr>
            <p:nvPr/>
          </p:nvSpPr>
          <p:spPr bwMode="auto">
            <a:xfrm>
              <a:off x="1152525" y="166370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8" name="Line 535">
              <a:extLst>
                <a:ext uri="{FF2B5EF4-FFF2-40B4-BE49-F238E27FC236}">
                  <a16:creationId xmlns:a16="http://schemas.microsoft.com/office/drawing/2014/main" id="{C174E4D1-45BF-4B10-869C-15530DDAC633}"/>
                </a:ext>
              </a:extLst>
            </p:cNvPr>
            <p:cNvSpPr>
              <a:spLocks noChangeShapeType="1"/>
            </p:cNvSpPr>
            <p:nvPr/>
          </p:nvSpPr>
          <p:spPr bwMode="auto">
            <a:xfrm>
              <a:off x="1152525" y="16287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19" name="Line 536">
              <a:extLst>
                <a:ext uri="{FF2B5EF4-FFF2-40B4-BE49-F238E27FC236}">
                  <a16:creationId xmlns:a16="http://schemas.microsoft.com/office/drawing/2014/main" id="{74375D78-E155-4EEA-90A8-FCEAF4125417}"/>
                </a:ext>
              </a:extLst>
            </p:cNvPr>
            <p:cNvSpPr>
              <a:spLocks noChangeShapeType="1"/>
            </p:cNvSpPr>
            <p:nvPr/>
          </p:nvSpPr>
          <p:spPr bwMode="auto">
            <a:xfrm>
              <a:off x="1152525" y="1595438"/>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0" name="Line 537">
              <a:extLst>
                <a:ext uri="{FF2B5EF4-FFF2-40B4-BE49-F238E27FC236}">
                  <a16:creationId xmlns:a16="http://schemas.microsoft.com/office/drawing/2014/main" id="{1E68EABE-D38B-46C5-966A-5995B80C2E3A}"/>
                </a:ext>
              </a:extLst>
            </p:cNvPr>
            <p:cNvSpPr>
              <a:spLocks noChangeShapeType="1"/>
            </p:cNvSpPr>
            <p:nvPr/>
          </p:nvSpPr>
          <p:spPr bwMode="auto">
            <a:xfrm>
              <a:off x="1152525" y="137795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1" name="Line 538">
              <a:extLst>
                <a:ext uri="{FF2B5EF4-FFF2-40B4-BE49-F238E27FC236}">
                  <a16:creationId xmlns:a16="http://schemas.microsoft.com/office/drawing/2014/main" id="{4F718A27-369D-4752-8C4A-A30ECDE5B6FB}"/>
                </a:ext>
              </a:extLst>
            </p:cNvPr>
            <p:cNvSpPr>
              <a:spLocks noChangeShapeType="1"/>
            </p:cNvSpPr>
            <p:nvPr/>
          </p:nvSpPr>
          <p:spPr bwMode="auto">
            <a:xfrm>
              <a:off x="1152525" y="1265238"/>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2" name="Line 539">
              <a:extLst>
                <a:ext uri="{FF2B5EF4-FFF2-40B4-BE49-F238E27FC236}">
                  <a16:creationId xmlns:a16="http://schemas.microsoft.com/office/drawing/2014/main" id="{84087452-F33E-4965-AF6D-EF3D995F7C6D}"/>
                </a:ext>
              </a:extLst>
            </p:cNvPr>
            <p:cNvSpPr>
              <a:spLocks noChangeShapeType="1"/>
            </p:cNvSpPr>
            <p:nvPr/>
          </p:nvSpPr>
          <p:spPr bwMode="auto">
            <a:xfrm>
              <a:off x="1152525" y="118745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3" name="Line 540">
              <a:extLst>
                <a:ext uri="{FF2B5EF4-FFF2-40B4-BE49-F238E27FC236}">
                  <a16:creationId xmlns:a16="http://schemas.microsoft.com/office/drawing/2014/main" id="{507DE059-7FF6-4151-8EC7-EBEEF6CD5CB3}"/>
                </a:ext>
              </a:extLst>
            </p:cNvPr>
            <p:cNvSpPr>
              <a:spLocks noChangeShapeType="1"/>
            </p:cNvSpPr>
            <p:nvPr/>
          </p:nvSpPr>
          <p:spPr bwMode="auto">
            <a:xfrm>
              <a:off x="1152525" y="112871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4" name="Line 541">
              <a:extLst>
                <a:ext uri="{FF2B5EF4-FFF2-40B4-BE49-F238E27FC236}">
                  <a16:creationId xmlns:a16="http://schemas.microsoft.com/office/drawing/2014/main" id="{CBBF40FB-F2B1-40D8-B84A-73E61EE479A4}"/>
                </a:ext>
              </a:extLst>
            </p:cNvPr>
            <p:cNvSpPr>
              <a:spLocks noChangeShapeType="1"/>
            </p:cNvSpPr>
            <p:nvPr/>
          </p:nvSpPr>
          <p:spPr bwMode="auto">
            <a:xfrm>
              <a:off x="1152525" y="107632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5" name="Line 542">
              <a:extLst>
                <a:ext uri="{FF2B5EF4-FFF2-40B4-BE49-F238E27FC236}">
                  <a16:creationId xmlns:a16="http://schemas.microsoft.com/office/drawing/2014/main" id="{7EC412AB-6999-4430-95F6-1B0F13F4DAEF}"/>
                </a:ext>
              </a:extLst>
            </p:cNvPr>
            <p:cNvSpPr>
              <a:spLocks noChangeShapeType="1"/>
            </p:cNvSpPr>
            <p:nvPr/>
          </p:nvSpPr>
          <p:spPr bwMode="auto">
            <a:xfrm>
              <a:off x="1152525" y="103505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6" name="Line 543">
              <a:extLst>
                <a:ext uri="{FF2B5EF4-FFF2-40B4-BE49-F238E27FC236}">
                  <a16:creationId xmlns:a16="http://schemas.microsoft.com/office/drawing/2014/main" id="{FEBA0FBF-D7E8-4A71-A081-0840E2072EF8}"/>
                </a:ext>
              </a:extLst>
            </p:cNvPr>
            <p:cNvSpPr>
              <a:spLocks noChangeShapeType="1"/>
            </p:cNvSpPr>
            <p:nvPr/>
          </p:nvSpPr>
          <p:spPr bwMode="auto">
            <a:xfrm>
              <a:off x="1152525" y="99695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7" name="Line 544">
              <a:extLst>
                <a:ext uri="{FF2B5EF4-FFF2-40B4-BE49-F238E27FC236}">
                  <a16:creationId xmlns:a16="http://schemas.microsoft.com/office/drawing/2014/main" id="{719E6D1A-54F9-4BED-9C18-F6EFBFC1D821}"/>
                </a:ext>
              </a:extLst>
            </p:cNvPr>
            <p:cNvSpPr>
              <a:spLocks noChangeShapeType="1"/>
            </p:cNvSpPr>
            <p:nvPr/>
          </p:nvSpPr>
          <p:spPr bwMode="auto">
            <a:xfrm>
              <a:off x="1152525" y="965200"/>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8" name="Line 545">
              <a:extLst>
                <a:ext uri="{FF2B5EF4-FFF2-40B4-BE49-F238E27FC236}">
                  <a16:creationId xmlns:a16="http://schemas.microsoft.com/office/drawing/2014/main" id="{06C946E9-3348-4025-B7F7-4597493C0E6F}"/>
                </a:ext>
              </a:extLst>
            </p:cNvPr>
            <p:cNvSpPr>
              <a:spLocks noChangeShapeType="1"/>
            </p:cNvSpPr>
            <p:nvPr/>
          </p:nvSpPr>
          <p:spPr bwMode="auto">
            <a:xfrm>
              <a:off x="1152525" y="750888"/>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29" name="Line 546">
              <a:extLst>
                <a:ext uri="{FF2B5EF4-FFF2-40B4-BE49-F238E27FC236}">
                  <a16:creationId xmlns:a16="http://schemas.microsoft.com/office/drawing/2014/main" id="{7F4EB015-440F-49CC-94E6-A48691FB9EAD}"/>
                </a:ext>
              </a:extLst>
            </p:cNvPr>
            <p:cNvSpPr>
              <a:spLocks noChangeShapeType="1"/>
            </p:cNvSpPr>
            <p:nvPr/>
          </p:nvSpPr>
          <p:spPr bwMode="auto">
            <a:xfrm>
              <a:off x="1152525" y="6397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0" name="Line 547">
              <a:extLst>
                <a:ext uri="{FF2B5EF4-FFF2-40B4-BE49-F238E27FC236}">
                  <a16:creationId xmlns:a16="http://schemas.microsoft.com/office/drawing/2014/main" id="{E2D9FCAB-64CA-43AD-BDB0-CF8D1A326126}"/>
                </a:ext>
              </a:extLst>
            </p:cNvPr>
            <p:cNvSpPr>
              <a:spLocks noChangeShapeType="1"/>
            </p:cNvSpPr>
            <p:nvPr/>
          </p:nvSpPr>
          <p:spPr bwMode="auto">
            <a:xfrm>
              <a:off x="1152525" y="560388"/>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1" name="Line 548">
              <a:extLst>
                <a:ext uri="{FF2B5EF4-FFF2-40B4-BE49-F238E27FC236}">
                  <a16:creationId xmlns:a16="http://schemas.microsoft.com/office/drawing/2014/main" id="{AD9E97B2-27C7-41AB-BA69-CA3E064FF5CD}"/>
                </a:ext>
              </a:extLst>
            </p:cNvPr>
            <p:cNvSpPr>
              <a:spLocks noChangeShapeType="1"/>
            </p:cNvSpPr>
            <p:nvPr/>
          </p:nvSpPr>
          <p:spPr bwMode="auto">
            <a:xfrm>
              <a:off x="1152525" y="4984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2" name="Line 549">
              <a:extLst>
                <a:ext uri="{FF2B5EF4-FFF2-40B4-BE49-F238E27FC236}">
                  <a16:creationId xmlns:a16="http://schemas.microsoft.com/office/drawing/2014/main" id="{E6C8129B-833C-4A3E-9F55-430E3BE6CE72}"/>
                </a:ext>
              </a:extLst>
            </p:cNvPr>
            <p:cNvSpPr>
              <a:spLocks noChangeShapeType="1"/>
            </p:cNvSpPr>
            <p:nvPr/>
          </p:nvSpPr>
          <p:spPr bwMode="auto">
            <a:xfrm>
              <a:off x="1152525" y="4492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3" name="Line 550">
              <a:extLst>
                <a:ext uri="{FF2B5EF4-FFF2-40B4-BE49-F238E27FC236}">
                  <a16:creationId xmlns:a16="http://schemas.microsoft.com/office/drawing/2014/main" id="{C23EBA00-FC45-456F-9200-7C68FF0D52E5}"/>
                </a:ext>
              </a:extLst>
            </p:cNvPr>
            <p:cNvSpPr>
              <a:spLocks noChangeShapeType="1"/>
            </p:cNvSpPr>
            <p:nvPr/>
          </p:nvSpPr>
          <p:spPr bwMode="auto">
            <a:xfrm>
              <a:off x="1152525" y="40957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4" name="Line 551">
              <a:extLst>
                <a:ext uri="{FF2B5EF4-FFF2-40B4-BE49-F238E27FC236}">
                  <a16:creationId xmlns:a16="http://schemas.microsoft.com/office/drawing/2014/main" id="{F5CC3FF6-698D-44E1-A49E-09CB7CD7C59A}"/>
                </a:ext>
              </a:extLst>
            </p:cNvPr>
            <p:cNvSpPr>
              <a:spLocks noChangeShapeType="1"/>
            </p:cNvSpPr>
            <p:nvPr/>
          </p:nvSpPr>
          <p:spPr bwMode="auto">
            <a:xfrm>
              <a:off x="1152525" y="373063"/>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5" name="Line 552">
              <a:extLst>
                <a:ext uri="{FF2B5EF4-FFF2-40B4-BE49-F238E27FC236}">
                  <a16:creationId xmlns:a16="http://schemas.microsoft.com/office/drawing/2014/main" id="{71417794-6C06-4D0D-8654-6AE7D05212EA}"/>
                </a:ext>
              </a:extLst>
            </p:cNvPr>
            <p:cNvSpPr>
              <a:spLocks noChangeShapeType="1"/>
            </p:cNvSpPr>
            <p:nvPr/>
          </p:nvSpPr>
          <p:spPr bwMode="auto">
            <a:xfrm>
              <a:off x="1152525" y="339725"/>
              <a:ext cx="4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6" name="Line 553">
              <a:extLst>
                <a:ext uri="{FF2B5EF4-FFF2-40B4-BE49-F238E27FC236}">
                  <a16:creationId xmlns:a16="http://schemas.microsoft.com/office/drawing/2014/main" id="{AFE19CDD-D71C-406D-88A6-29AD1E9820BC}"/>
                </a:ext>
              </a:extLst>
            </p:cNvPr>
            <p:cNvSpPr>
              <a:spLocks noChangeShapeType="1"/>
            </p:cNvSpPr>
            <p:nvPr/>
          </p:nvSpPr>
          <p:spPr bwMode="auto">
            <a:xfrm>
              <a:off x="6207125" y="4075113"/>
              <a:ext cx="714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7" name="Line 554">
              <a:extLst>
                <a:ext uri="{FF2B5EF4-FFF2-40B4-BE49-F238E27FC236}">
                  <a16:creationId xmlns:a16="http://schemas.microsoft.com/office/drawing/2014/main" id="{1C1060E7-B93A-437F-A5B5-A71D754F6C6B}"/>
                </a:ext>
              </a:extLst>
            </p:cNvPr>
            <p:cNvSpPr>
              <a:spLocks noChangeShapeType="1"/>
            </p:cNvSpPr>
            <p:nvPr/>
          </p:nvSpPr>
          <p:spPr bwMode="auto">
            <a:xfrm>
              <a:off x="6207125" y="3449638"/>
              <a:ext cx="714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8" name="Line 555">
              <a:extLst>
                <a:ext uri="{FF2B5EF4-FFF2-40B4-BE49-F238E27FC236}">
                  <a16:creationId xmlns:a16="http://schemas.microsoft.com/office/drawing/2014/main" id="{D64B6923-3D04-4CB7-B1FA-970E2CD8ECEC}"/>
                </a:ext>
              </a:extLst>
            </p:cNvPr>
            <p:cNvSpPr>
              <a:spLocks noChangeShapeType="1"/>
            </p:cNvSpPr>
            <p:nvPr/>
          </p:nvSpPr>
          <p:spPr bwMode="auto">
            <a:xfrm>
              <a:off x="6207125" y="2820988"/>
              <a:ext cx="714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39" name="Line 556">
              <a:extLst>
                <a:ext uri="{FF2B5EF4-FFF2-40B4-BE49-F238E27FC236}">
                  <a16:creationId xmlns:a16="http://schemas.microsoft.com/office/drawing/2014/main" id="{BA92E551-BB38-4E52-BE0E-4739AE9349C2}"/>
                </a:ext>
              </a:extLst>
            </p:cNvPr>
            <p:cNvSpPr>
              <a:spLocks noChangeShapeType="1"/>
            </p:cNvSpPr>
            <p:nvPr/>
          </p:nvSpPr>
          <p:spPr bwMode="auto">
            <a:xfrm>
              <a:off x="6207125" y="2193925"/>
              <a:ext cx="714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0" name="Line 557">
              <a:extLst>
                <a:ext uri="{FF2B5EF4-FFF2-40B4-BE49-F238E27FC236}">
                  <a16:creationId xmlns:a16="http://schemas.microsoft.com/office/drawing/2014/main" id="{8CBE424C-3CA4-4CE8-80D9-1C6CA4626133}"/>
                </a:ext>
              </a:extLst>
            </p:cNvPr>
            <p:cNvSpPr>
              <a:spLocks noChangeShapeType="1"/>
            </p:cNvSpPr>
            <p:nvPr/>
          </p:nvSpPr>
          <p:spPr bwMode="auto">
            <a:xfrm>
              <a:off x="6207125" y="1563688"/>
              <a:ext cx="714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1" name="Line 558">
              <a:extLst>
                <a:ext uri="{FF2B5EF4-FFF2-40B4-BE49-F238E27FC236}">
                  <a16:creationId xmlns:a16="http://schemas.microsoft.com/office/drawing/2014/main" id="{A6C845E6-76D9-4472-AD49-BB3B77C46C9D}"/>
                </a:ext>
              </a:extLst>
            </p:cNvPr>
            <p:cNvSpPr>
              <a:spLocks noChangeShapeType="1"/>
            </p:cNvSpPr>
            <p:nvPr/>
          </p:nvSpPr>
          <p:spPr bwMode="auto">
            <a:xfrm>
              <a:off x="6207125" y="938213"/>
              <a:ext cx="714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2" name="Line 559">
              <a:extLst>
                <a:ext uri="{FF2B5EF4-FFF2-40B4-BE49-F238E27FC236}">
                  <a16:creationId xmlns:a16="http://schemas.microsoft.com/office/drawing/2014/main" id="{B689F0C4-B713-4D5F-A2F1-53CACCA06598}"/>
                </a:ext>
              </a:extLst>
            </p:cNvPr>
            <p:cNvSpPr>
              <a:spLocks noChangeShapeType="1"/>
            </p:cNvSpPr>
            <p:nvPr/>
          </p:nvSpPr>
          <p:spPr bwMode="auto">
            <a:xfrm>
              <a:off x="6207125" y="311150"/>
              <a:ext cx="714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3" name="Line 560">
              <a:extLst>
                <a:ext uri="{FF2B5EF4-FFF2-40B4-BE49-F238E27FC236}">
                  <a16:creationId xmlns:a16="http://schemas.microsoft.com/office/drawing/2014/main" id="{124058DA-6E35-468C-820A-E5B77C2BB3BA}"/>
                </a:ext>
              </a:extLst>
            </p:cNvPr>
            <p:cNvSpPr>
              <a:spLocks noChangeShapeType="1"/>
            </p:cNvSpPr>
            <p:nvPr/>
          </p:nvSpPr>
          <p:spPr bwMode="auto">
            <a:xfrm>
              <a:off x="6230938" y="38893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4" name="Line 561">
              <a:extLst>
                <a:ext uri="{FF2B5EF4-FFF2-40B4-BE49-F238E27FC236}">
                  <a16:creationId xmlns:a16="http://schemas.microsoft.com/office/drawing/2014/main" id="{D6D873D4-0D25-4DD8-9DDF-A457DD33A49B}"/>
                </a:ext>
              </a:extLst>
            </p:cNvPr>
            <p:cNvSpPr>
              <a:spLocks noChangeShapeType="1"/>
            </p:cNvSpPr>
            <p:nvPr/>
          </p:nvSpPr>
          <p:spPr bwMode="auto">
            <a:xfrm>
              <a:off x="6230938" y="37766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5" name="Line 562">
              <a:extLst>
                <a:ext uri="{FF2B5EF4-FFF2-40B4-BE49-F238E27FC236}">
                  <a16:creationId xmlns:a16="http://schemas.microsoft.com/office/drawing/2014/main" id="{0F90A434-2029-4621-9C50-F1CD3C81A8AB}"/>
                </a:ext>
              </a:extLst>
            </p:cNvPr>
            <p:cNvSpPr>
              <a:spLocks noChangeShapeType="1"/>
            </p:cNvSpPr>
            <p:nvPr/>
          </p:nvSpPr>
          <p:spPr bwMode="auto">
            <a:xfrm>
              <a:off x="6230938" y="36988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6" name="Line 563">
              <a:extLst>
                <a:ext uri="{FF2B5EF4-FFF2-40B4-BE49-F238E27FC236}">
                  <a16:creationId xmlns:a16="http://schemas.microsoft.com/office/drawing/2014/main" id="{4FEDA94A-23A4-4EC2-A761-4C5FECE71E26}"/>
                </a:ext>
              </a:extLst>
            </p:cNvPr>
            <p:cNvSpPr>
              <a:spLocks noChangeShapeType="1"/>
            </p:cNvSpPr>
            <p:nvPr/>
          </p:nvSpPr>
          <p:spPr bwMode="auto">
            <a:xfrm>
              <a:off x="6230938" y="36353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7" name="Line 564">
              <a:extLst>
                <a:ext uri="{FF2B5EF4-FFF2-40B4-BE49-F238E27FC236}">
                  <a16:creationId xmlns:a16="http://schemas.microsoft.com/office/drawing/2014/main" id="{4B3EA429-EF2F-436D-BAA9-6C3EF368EB6C}"/>
                </a:ext>
              </a:extLst>
            </p:cNvPr>
            <p:cNvSpPr>
              <a:spLocks noChangeShapeType="1"/>
            </p:cNvSpPr>
            <p:nvPr/>
          </p:nvSpPr>
          <p:spPr bwMode="auto">
            <a:xfrm>
              <a:off x="6230938" y="35861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8" name="Line 565">
              <a:extLst>
                <a:ext uri="{FF2B5EF4-FFF2-40B4-BE49-F238E27FC236}">
                  <a16:creationId xmlns:a16="http://schemas.microsoft.com/office/drawing/2014/main" id="{6E6172B4-981B-416C-809A-89ADAE62EB18}"/>
                </a:ext>
              </a:extLst>
            </p:cNvPr>
            <p:cNvSpPr>
              <a:spLocks noChangeShapeType="1"/>
            </p:cNvSpPr>
            <p:nvPr/>
          </p:nvSpPr>
          <p:spPr bwMode="auto">
            <a:xfrm>
              <a:off x="6230938" y="35464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49" name="Line 566">
              <a:extLst>
                <a:ext uri="{FF2B5EF4-FFF2-40B4-BE49-F238E27FC236}">
                  <a16:creationId xmlns:a16="http://schemas.microsoft.com/office/drawing/2014/main" id="{C671C0FA-31DF-46E6-8649-A986D1E8B927}"/>
                </a:ext>
              </a:extLst>
            </p:cNvPr>
            <p:cNvSpPr>
              <a:spLocks noChangeShapeType="1"/>
            </p:cNvSpPr>
            <p:nvPr/>
          </p:nvSpPr>
          <p:spPr bwMode="auto">
            <a:xfrm>
              <a:off x="6230938" y="35099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0" name="Line 567">
              <a:extLst>
                <a:ext uri="{FF2B5EF4-FFF2-40B4-BE49-F238E27FC236}">
                  <a16:creationId xmlns:a16="http://schemas.microsoft.com/office/drawing/2014/main" id="{227AC005-FD92-4366-ADD4-2B2E8C0C63F3}"/>
                </a:ext>
              </a:extLst>
            </p:cNvPr>
            <p:cNvSpPr>
              <a:spLocks noChangeShapeType="1"/>
            </p:cNvSpPr>
            <p:nvPr/>
          </p:nvSpPr>
          <p:spPr bwMode="auto">
            <a:xfrm>
              <a:off x="6230938" y="347821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1" name="Line 568">
              <a:extLst>
                <a:ext uri="{FF2B5EF4-FFF2-40B4-BE49-F238E27FC236}">
                  <a16:creationId xmlns:a16="http://schemas.microsoft.com/office/drawing/2014/main" id="{B4A61728-3783-41F5-83AE-F8889EBFF34F}"/>
                </a:ext>
              </a:extLst>
            </p:cNvPr>
            <p:cNvSpPr>
              <a:spLocks noChangeShapeType="1"/>
            </p:cNvSpPr>
            <p:nvPr/>
          </p:nvSpPr>
          <p:spPr bwMode="auto">
            <a:xfrm>
              <a:off x="6230938" y="326072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2" name="Line 569">
              <a:extLst>
                <a:ext uri="{FF2B5EF4-FFF2-40B4-BE49-F238E27FC236}">
                  <a16:creationId xmlns:a16="http://schemas.microsoft.com/office/drawing/2014/main" id="{22688515-3384-4770-BB5C-74054731E7E7}"/>
                </a:ext>
              </a:extLst>
            </p:cNvPr>
            <p:cNvSpPr>
              <a:spLocks noChangeShapeType="1"/>
            </p:cNvSpPr>
            <p:nvPr/>
          </p:nvSpPr>
          <p:spPr bwMode="auto">
            <a:xfrm>
              <a:off x="6230938" y="314801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3" name="Line 570">
              <a:extLst>
                <a:ext uri="{FF2B5EF4-FFF2-40B4-BE49-F238E27FC236}">
                  <a16:creationId xmlns:a16="http://schemas.microsoft.com/office/drawing/2014/main" id="{EACD0E40-A982-4C2C-8D9E-955497170FC9}"/>
                </a:ext>
              </a:extLst>
            </p:cNvPr>
            <p:cNvSpPr>
              <a:spLocks noChangeShapeType="1"/>
            </p:cNvSpPr>
            <p:nvPr/>
          </p:nvSpPr>
          <p:spPr bwMode="auto">
            <a:xfrm>
              <a:off x="6230938" y="307022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4" name="Line 571">
              <a:extLst>
                <a:ext uri="{FF2B5EF4-FFF2-40B4-BE49-F238E27FC236}">
                  <a16:creationId xmlns:a16="http://schemas.microsoft.com/office/drawing/2014/main" id="{564BD89C-2425-4587-A671-5B6CEF33AB2D}"/>
                </a:ext>
              </a:extLst>
            </p:cNvPr>
            <p:cNvSpPr>
              <a:spLocks noChangeShapeType="1"/>
            </p:cNvSpPr>
            <p:nvPr/>
          </p:nvSpPr>
          <p:spPr bwMode="auto">
            <a:xfrm>
              <a:off x="6230938" y="300990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5" name="Line 572">
              <a:extLst>
                <a:ext uri="{FF2B5EF4-FFF2-40B4-BE49-F238E27FC236}">
                  <a16:creationId xmlns:a16="http://schemas.microsoft.com/office/drawing/2014/main" id="{AD3E92B0-B7AB-45D4-A92C-663295FA5597}"/>
                </a:ext>
              </a:extLst>
            </p:cNvPr>
            <p:cNvSpPr>
              <a:spLocks noChangeShapeType="1"/>
            </p:cNvSpPr>
            <p:nvPr/>
          </p:nvSpPr>
          <p:spPr bwMode="auto">
            <a:xfrm>
              <a:off x="6230938" y="295910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6" name="Line 573">
              <a:extLst>
                <a:ext uri="{FF2B5EF4-FFF2-40B4-BE49-F238E27FC236}">
                  <a16:creationId xmlns:a16="http://schemas.microsoft.com/office/drawing/2014/main" id="{6C1AC5E8-9552-4A95-9EAC-B8EC03203909}"/>
                </a:ext>
              </a:extLst>
            </p:cNvPr>
            <p:cNvSpPr>
              <a:spLocks noChangeShapeType="1"/>
            </p:cNvSpPr>
            <p:nvPr/>
          </p:nvSpPr>
          <p:spPr bwMode="auto">
            <a:xfrm>
              <a:off x="6230938" y="291782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7" name="Line 574">
              <a:extLst>
                <a:ext uri="{FF2B5EF4-FFF2-40B4-BE49-F238E27FC236}">
                  <a16:creationId xmlns:a16="http://schemas.microsoft.com/office/drawing/2014/main" id="{CF602FED-8D32-4735-B377-FB5FEDF4C0F7}"/>
                </a:ext>
              </a:extLst>
            </p:cNvPr>
            <p:cNvSpPr>
              <a:spLocks noChangeShapeType="1"/>
            </p:cNvSpPr>
            <p:nvPr/>
          </p:nvSpPr>
          <p:spPr bwMode="auto">
            <a:xfrm>
              <a:off x="6230938" y="288131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8" name="Line 575">
              <a:extLst>
                <a:ext uri="{FF2B5EF4-FFF2-40B4-BE49-F238E27FC236}">
                  <a16:creationId xmlns:a16="http://schemas.microsoft.com/office/drawing/2014/main" id="{BFED6B5E-A02C-49D1-9A71-8170ECE669CD}"/>
                </a:ext>
              </a:extLst>
            </p:cNvPr>
            <p:cNvSpPr>
              <a:spLocks noChangeShapeType="1"/>
            </p:cNvSpPr>
            <p:nvPr/>
          </p:nvSpPr>
          <p:spPr bwMode="auto">
            <a:xfrm>
              <a:off x="6230938" y="28495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59" name="Line 576">
              <a:extLst>
                <a:ext uri="{FF2B5EF4-FFF2-40B4-BE49-F238E27FC236}">
                  <a16:creationId xmlns:a16="http://schemas.microsoft.com/office/drawing/2014/main" id="{62B42881-59FE-413A-A59F-25955DF16B7D}"/>
                </a:ext>
              </a:extLst>
            </p:cNvPr>
            <p:cNvSpPr>
              <a:spLocks noChangeShapeType="1"/>
            </p:cNvSpPr>
            <p:nvPr/>
          </p:nvSpPr>
          <p:spPr bwMode="auto">
            <a:xfrm>
              <a:off x="6230938" y="26320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0" name="Line 577">
              <a:extLst>
                <a:ext uri="{FF2B5EF4-FFF2-40B4-BE49-F238E27FC236}">
                  <a16:creationId xmlns:a16="http://schemas.microsoft.com/office/drawing/2014/main" id="{C004EADD-4927-40F5-866D-E7FE4009C106}"/>
                </a:ext>
              </a:extLst>
            </p:cNvPr>
            <p:cNvSpPr>
              <a:spLocks noChangeShapeType="1"/>
            </p:cNvSpPr>
            <p:nvPr/>
          </p:nvSpPr>
          <p:spPr bwMode="auto">
            <a:xfrm>
              <a:off x="6230938" y="252095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1" name="Line 578">
              <a:extLst>
                <a:ext uri="{FF2B5EF4-FFF2-40B4-BE49-F238E27FC236}">
                  <a16:creationId xmlns:a16="http://schemas.microsoft.com/office/drawing/2014/main" id="{C94146FA-1F75-4533-9CA5-2DD4327B91CC}"/>
                </a:ext>
              </a:extLst>
            </p:cNvPr>
            <p:cNvSpPr>
              <a:spLocks noChangeShapeType="1"/>
            </p:cNvSpPr>
            <p:nvPr/>
          </p:nvSpPr>
          <p:spPr bwMode="auto">
            <a:xfrm>
              <a:off x="6230938" y="24431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2" name="Line 579">
              <a:extLst>
                <a:ext uri="{FF2B5EF4-FFF2-40B4-BE49-F238E27FC236}">
                  <a16:creationId xmlns:a16="http://schemas.microsoft.com/office/drawing/2014/main" id="{E37B82EC-D2A2-4600-8B2D-8EA3AE36241A}"/>
                </a:ext>
              </a:extLst>
            </p:cNvPr>
            <p:cNvSpPr>
              <a:spLocks noChangeShapeType="1"/>
            </p:cNvSpPr>
            <p:nvPr/>
          </p:nvSpPr>
          <p:spPr bwMode="auto">
            <a:xfrm>
              <a:off x="6230938" y="238125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 name="Line 580">
              <a:extLst>
                <a:ext uri="{FF2B5EF4-FFF2-40B4-BE49-F238E27FC236}">
                  <a16:creationId xmlns:a16="http://schemas.microsoft.com/office/drawing/2014/main" id="{0704ADC3-E516-4F92-9617-192CE10BDA10}"/>
                </a:ext>
              </a:extLst>
            </p:cNvPr>
            <p:cNvSpPr>
              <a:spLocks noChangeShapeType="1"/>
            </p:cNvSpPr>
            <p:nvPr/>
          </p:nvSpPr>
          <p:spPr bwMode="auto">
            <a:xfrm>
              <a:off x="6230938" y="233045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4" name="Line 581">
              <a:extLst>
                <a:ext uri="{FF2B5EF4-FFF2-40B4-BE49-F238E27FC236}">
                  <a16:creationId xmlns:a16="http://schemas.microsoft.com/office/drawing/2014/main" id="{BAC70A46-DB0C-4C89-8036-ADD4BA3E8D48}"/>
                </a:ext>
              </a:extLst>
            </p:cNvPr>
            <p:cNvSpPr>
              <a:spLocks noChangeShapeType="1"/>
            </p:cNvSpPr>
            <p:nvPr/>
          </p:nvSpPr>
          <p:spPr bwMode="auto">
            <a:xfrm>
              <a:off x="6230938" y="22907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5" name="Line 582">
              <a:extLst>
                <a:ext uri="{FF2B5EF4-FFF2-40B4-BE49-F238E27FC236}">
                  <a16:creationId xmlns:a16="http://schemas.microsoft.com/office/drawing/2014/main" id="{533A277E-D04B-4B6C-8CA8-3339E649886D}"/>
                </a:ext>
              </a:extLst>
            </p:cNvPr>
            <p:cNvSpPr>
              <a:spLocks noChangeShapeType="1"/>
            </p:cNvSpPr>
            <p:nvPr/>
          </p:nvSpPr>
          <p:spPr bwMode="auto">
            <a:xfrm>
              <a:off x="6230938" y="2255838"/>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6" name="Line 583">
              <a:extLst>
                <a:ext uri="{FF2B5EF4-FFF2-40B4-BE49-F238E27FC236}">
                  <a16:creationId xmlns:a16="http://schemas.microsoft.com/office/drawing/2014/main" id="{85BEE425-411C-40CD-A607-459DC9D4659F}"/>
                </a:ext>
              </a:extLst>
            </p:cNvPr>
            <p:cNvSpPr>
              <a:spLocks noChangeShapeType="1"/>
            </p:cNvSpPr>
            <p:nvPr/>
          </p:nvSpPr>
          <p:spPr bwMode="auto">
            <a:xfrm>
              <a:off x="6230938" y="222091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7" name="Line 584">
              <a:extLst>
                <a:ext uri="{FF2B5EF4-FFF2-40B4-BE49-F238E27FC236}">
                  <a16:creationId xmlns:a16="http://schemas.microsoft.com/office/drawing/2014/main" id="{960CC1CC-F0F9-4FCC-87B0-010EAE7E6755}"/>
                </a:ext>
              </a:extLst>
            </p:cNvPr>
            <p:cNvSpPr>
              <a:spLocks noChangeShapeType="1"/>
            </p:cNvSpPr>
            <p:nvPr/>
          </p:nvSpPr>
          <p:spPr bwMode="auto">
            <a:xfrm>
              <a:off x="6230938" y="200342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8" name="Line 585">
              <a:extLst>
                <a:ext uri="{FF2B5EF4-FFF2-40B4-BE49-F238E27FC236}">
                  <a16:creationId xmlns:a16="http://schemas.microsoft.com/office/drawing/2014/main" id="{D6B89A1D-4A19-4DBB-9297-0BA57455EFD8}"/>
                </a:ext>
              </a:extLst>
            </p:cNvPr>
            <p:cNvSpPr>
              <a:spLocks noChangeShapeType="1"/>
            </p:cNvSpPr>
            <p:nvPr/>
          </p:nvSpPr>
          <p:spPr bwMode="auto">
            <a:xfrm>
              <a:off x="6230938" y="1893888"/>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9" name="Line 586">
              <a:extLst>
                <a:ext uri="{FF2B5EF4-FFF2-40B4-BE49-F238E27FC236}">
                  <a16:creationId xmlns:a16="http://schemas.microsoft.com/office/drawing/2014/main" id="{9FE26F2D-67C6-421F-9AF9-23AF6EEF7BF6}"/>
                </a:ext>
              </a:extLst>
            </p:cNvPr>
            <p:cNvSpPr>
              <a:spLocks noChangeShapeType="1"/>
            </p:cNvSpPr>
            <p:nvPr/>
          </p:nvSpPr>
          <p:spPr bwMode="auto">
            <a:xfrm>
              <a:off x="6230938" y="181610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0" name="Line 587">
              <a:extLst>
                <a:ext uri="{FF2B5EF4-FFF2-40B4-BE49-F238E27FC236}">
                  <a16:creationId xmlns:a16="http://schemas.microsoft.com/office/drawing/2014/main" id="{B8393433-0592-4DCD-9B21-B1BEF270594E}"/>
                </a:ext>
              </a:extLst>
            </p:cNvPr>
            <p:cNvSpPr>
              <a:spLocks noChangeShapeType="1"/>
            </p:cNvSpPr>
            <p:nvPr/>
          </p:nvSpPr>
          <p:spPr bwMode="auto">
            <a:xfrm>
              <a:off x="6230938" y="17557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1" name="Line 588">
              <a:extLst>
                <a:ext uri="{FF2B5EF4-FFF2-40B4-BE49-F238E27FC236}">
                  <a16:creationId xmlns:a16="http://schemas.microsoft.com/office/drawing/2014/main" id="{CD5894AC-3796-4ADB-B8C2-8705CCF30F88}"/>
                </a:ext>
              </a:extLst>
            </p:cNvPr>
            <p:cNvSpPr>
              <a:spLocks noChangeShapeType="1"/>
            </p:cNvSpPr>
            <p:nvPr/>
          </p:nvSpPr>
          <p:spPr bwMode="auto">
            <a:xfrm>
              <a:off x="6230938" y="17049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2" name="Line 589">
              <a:extLst>
                <a:ext uri="{FF2B5EF4-FFF2-40B4-BE49-F238E27FC236}">
                  <a16:creationId xmlns:a16="http://schemas.microsoft.com/office/drawing/2014/main" id="{C8D3F52B-F163-4A30-A3B0-315FC204B57A}"/>
                </a:ext>
              </a:extLst>
            </p:cNvPr>
            <p:cNvSpPr>
              <a:spLocks noChangeShapeType="1"/>
            </p:cNvSpPr>
            <p:nvPr/>
          </p:nvSpPr>
          <p:spPr bwMode="auto">
            <a:xfrm>
              <a:off x="6230938" y="166370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3" name="Line 590">
              <a:extLst>
                <a:ext uri="{FF2B5EF4-FFF2-40B4-BE49-F238E27FC236}">
                  <a16:creationId xmlns:a16="http://schemas.microsoft.com/office/drawing/2014/main" id="{F2C1CE7A-2C37-4BF4-B388-6CD3221B37F9}"/>
                </a:ext>
              </a:extLst>
            </p:cNvPr>
            <p:cNvSpPr>
              <a:spLocks noChangeShapeType="1"/>
            </p:cNvSpPr>
            <p:nvPr/>
          </p:nvSpPr>
          <p:spPr bwMode="auto">
            <a:xfrm>
              <a:off x="6230938" y="16287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4" name="Line 591">
              <a:extLst>
                <a:ext uri="{FF2B5EF4-FFF2-40B4-BE49-F238E27FC236}">
                  <a16:creationId xmlns:a16="http://schemas.microsoft.com/office/drawing/2014/main" id="{7524AF32-7755-4ECD-8C55-85899FB0A62F}"/>
                </a:ext>
              </a:extLst>
            </p:cNvPr>
            <p:cNvSpPr>
              <a:spLocks noChangeShapeType="1"/>
            </p:cNvSpPr>
            <p:nvPr/>
          </p:nvSpPr>
          <p:spPr bwMode="auto">
            <a:xfrm>
              <a:off x="6230938" y="1595438"/>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5" name="Line 592">
              <a:extLst>
                <a:ext uri="{FF2B5EF4-FFF2-40B4-BE49-F238E27FC236}">
                  <a16:creationId xmlns:a16="http://schemas.microsoft.com/office/drawing/2014/main" id="{EF747762-9E10-40BF-AA0B-FEA7C7DD1C6C}"/>
                </a:ext>
              </a:extLst>
            </p:cNvPr>
            <p:cNvSpPr>
              <a:spLocks noChangeShapeType="1"/>
            </p:cNvSpPr>
            <p:nvPr/>
          </p:nvSpPr>
          <p:spPr bwMode="auto">
            <a:xfrm>
              <a:off x="6230938" y="137795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6" name="Line 593">
              <a:extLst>
                <a:ext uri="{FF2B5EF4-FFF2-40B4-BE49-F238E27FC236}">
                  <a16:creationId xmlns:a16="http://schemas.microsoft.com/office/drawing/2014/main" id="{2B79AAED-7963-4F49-93D0-CCFC69025516}"/>
                </a:ext>
              </a:extLst>
            </p:cNvPr>
            <p:cNvSpPr>
              <a:spLocks noChangeShapeType="1"/>
            </p:cNvSpPr>
            <p:nvPr/>
          </p:nvSpPr>
          <p:spPr bwMode="auto">
            <a:xfrm>
              <a:off x="6230938" y="1265238"/>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7" name="Line 594">
              <a:extLst>
                <a:ext uri="{FF2B5EF4-FFF2-40B4-BE49-F238E27FC236}">
                  <a16:creationId xmlns:a16="http://schemas.microsoft.com/office/drawing/2014/main" id="{B3012B30-33EF-4957-896A-763283FF59BB}"/>
                </a:ext>
              </a:extLst>
            </p:cNvPr>
            <p:cNvSpPr>
              <a:spLocks noChangeShapeType="1"/>
            </p:cNvSpPr>
            <p:nvPr/>
          </p:nvSpPr>
          <p:spPr bwMode="auto">
            <a:xfrm>
              <a:off x="6230938" y="118745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8" name="Line 595">
              <a:extLst>
                <a:ext uri="{FF2B5EF4-FFF2-40B4-BE49-F238E27FC236}">
                  <a16:creationId xmlns:a16="http://schemas.microsoft.com/office/drawing/2014/main" id="{7D491129-85AF-48F6-AF88-DB8F560A14F6}"/>
                </a:ext>
              </a:extLst>
            </p:cNvPr>
            <p:cNvSpPr>
              <a:spLocks noChangeShapeType="1"/>
            </p:cNvSpPr>
            <p:nvPr/>
          </p:nvSpPr>
          <p:spPr bwMode="auto">
            <a:xfrm>
              <a:off x="6230938" y="112871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79" name="Line 596">
              <a:extLst>
                <a:ext uri="{FF2B5EF4-FFF2-40B4-BE49-F238E27FC236}">
                  <a16:creationId xmlns:a16="http://schemas.microsoft.com/office/drawing/2014/main" id="{E167558E-4A5E-4960-A9EC-2B45D29E8830}"/>
                </a:ext>
              </a:extLst>
            </p:cNvPr>
            <p:cNvSpPr>
              <a:spLocks noChangeShapeType="1"/>
            </p:cNvSpPr>
            <p:nvPr/>
          </p:nvSpPr>
          <p:spPr bwMode="auto">
            <a:xfrm>
              <a:off x="6230938" y="107632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0" name="Line 597">
              <a:extLst>
                <a:ext uri="{FF2B5EF4-FFF2-40B4-BE49-F238E27FC236}">
                  <a16:creationId xmlns:a16="http://schemas.microsoft.com/office/drawing/2014/main" id="{9C2EDD12-B0C3-48EC-8CBA-045A7B02D106}"/>
                </a:ext>
              </a:extLst>
            </p:cNvPr>
            <p:cNvSpPr>
              <a:spLocks noChangeShapeType="1"/>
            </p:cNvSpPr>
            <p:nvPr/>
          </p:nvSpPr>
          <p:spPr bwMode="auto">
            <a:xfrm>
              <a:off x="6230938" y="103505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1" name="Line 598">
              <a:extLst>
                <a:ext uri="{FF2B5EF4-FFF2-40B4-BE49-F238E27FC236}">
                  <a16:creationId xmlns:a16="http://schemas.microsoft.com/office/drawing/2014/main" id="{E589E579-9587-45A6-9B3A-8AEC266AAA4B}"/>
                </a:ext>
              </a:extLst>
            </p:cNvPr>
            <p:cNvSpPr>
              <a:spLocks noChangeShapeType="1"/>
            </p:cNvSpPr>
            <p:nvPr/>
          </p:nvSpPr>
          <p:spPr bwMode="auto">
            <a:xfrm>
              <a:off x="6230938" y="99695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2" name="Line 599">
              <a:extLst>
                <a:ext uri="{FF2B5EF4-FFF2-40B4-BE49-F238E27FC236}">
                  <a16:creationId xmlns:a16="http://schemas.microsoft.com/office/drawing/2014/main" id="{BD1097F8-5244-47F8-ACA8-E5CFBAD20AE9}"/>
                </a:ext>
              </a:extLst>
            </p:cNvPr>
            <p:cNvSpPr>
              <a:spLocks noChangeShapeType="1"/>
            </p:cNvSpPr>
            <p:nvPr/>
          </p:nvSpPr>
          <p:spPr bwMode="auto">
            <a:xfrm>
              <a:off x="6230938" y="965200"/>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3" name="Line 600">
              <a:extLst>
                <a:ext uri="{FF2B5EF4-FFF2-40B4-BE49-F238E27FC236}">
                  <a16:creationId xmlns:a16="http://schemas.microsoft.com/office/drawing/2014/main" id="{A0733654-88D2-45BB-BCFA-8229F7463F79}"/>
                </a:ext>
              </a:extLst>
            </p:cNvPr>
            <p:cNvSpPr>
              <a:spLocks noChangeShapeType="1"/>
            </p:cNvSpPr>
            <p:nvPr/>
          </p:nvSpPr>
          <p:spPr bwMode="auto">
            <a:xfrm>
              <a:off x="6230938" y="750888"/>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 name="Line 601">
              <a:extLst>
                <a:ext uri="{FF2B5EF4-FFF2-40B4-BE49-F238E27FC236}">
                  <a16:creationId xmlns:a16="http://schemas.microsoft.com/office/drawing/2014/main" id="{99C0C4FC-47F2-4AA4-BDE7-5E02B4D3BCDD}"/>
                </a:ext>
              </a:extLst>
            </p:cNvPr>
            <p:cNvSpPr>
              <a:spLocks noChangeShapeType="1"/>
            </p:cNvSpPr>
            <p:nvPr/>
          </p:nvSpPr>
          <p:spPr bwMode="auto">
            <a:xfrm>
              <a:off x="6230938" y="6397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5" name="Line 602">
              <a:extLst>
                <a:ext uri="{FF2B5EF4-FFF2-40B4-BE49-F238E27FC236}">
                  <a16:creationId xmlns:a16="http://schemas.microsoft.com/office/drawing/2014/main" id="{731900EB-81B5-443B-A6FD-0675BFBCB306}"/>
                </a:ext>
              </a:extLst>
            </p:cNvPr>
            <p:cNvSpPr>
              <a:spLocks noChangeShapeType="1"/>
            </p:cNvSpPr>
            <p:nvPr/>
          </p:nvSpPr>
          <p:spPr bwMode="auto">
            <a:xfrm>
              <a:off x="6230938" y="560388"/>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6" name="Line 603">
              <a:extLst>
                <a:ext uri="{FF2B5EF4-FFF2-40B4-BE49-F238E27FC236}">
                  <a16:creationId xmlns:a16="http://schemas.microsoft.com/office/drawing/2014/main" id="{53B5775C-FE9A-4422-BCAC-3FA534A169B8}"/>
                </a:ext>
              </a:extLst>
            </p:cNvPr>
            <p:cNvSpPr>
              <a:spLocks noChangeShapeType="1"/>
            </p:cNvSpPr>
            <p:nvPr/>
          </p:nvSpPr>
          <p:spPr bwMode="auto">
            <a:xfrm>
              <a:off x="6230938" y="4984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7" name="Line 604">
              <a:extLst>
                <a:ext uri="{FF2B5EF4-FFF2-40B4-BE49-F238E27FC236}">
                  <a16:creationId xmlns:a16="http://schemas.microsoft.com/office/drawing/2014/main" id="{A933CE3C-9B49-4FB5-9E0A-A55AE7A9E959}"/>
                </a:ext>
              </a:extLst>
            </p:cNvPr>
            <p:cNvSpPr>
              <a:spLocks noChangeShapeType="1"/>
            </p:cNvSpPr>
            <p:nvPr/>
          </p:nvSpPr>
          <p:spPr bwMode="auto">
            <a:xfrm>
              <a:off x="6230938" y="4492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8" name="Line 605">
              <a:extLst>
                <a:ext uri="{FF2B5EF4-FFF2-40B4-BE49-F238E27FC236}">
                  <a16:creationId xmlns:a16="http://schemas.microsoft.com/office/drawing/2014/main" id="{FE7BC72E-52FE-474A-AAB5-F4F4080DDEB0}"/>
                </a:ext>
              </a:extLst>
            </p:cNvPr>
            <p:cNvSpPr>
              <a:spLocks noChangeShapeType="1"/>
            </p:cNvSpPr>
            <p:nvPr/>
          </p:nvSpPr>
          <p:spPr bwMode="auto">
            <a:xfrm>
              <a:off x="6230938" y="40957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9" name="Line 606">
              <a:extLst>
                <a:ext uri="{FF2B5EF4-FFF2-40B4-BE49-F238E27FC236}">
                  <a16:creationId xmlns:a16="http://schemas.microsoft.com/office/drawing/2014/main" id="{FC75C5C5-F25F-4B60-BB56-3B7849CEA726}"/>
                </a:ext>
              </a:extLst>
            </p:cNvPr>
            <p:cNvSpPr>
              <a:spLocks noChangeShapeType="1"/>
            </p:cNvSpPr>
            <p:nvPr/>
          </p:nvSpPr>
          <p:spPr bwMode="auto">
            <a:xfrm>
              <a:off x="6230938" y="373063"/>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0" name="Line 607">
              <a:extLst>
                <a:ext uri="{FF2B5EF4-FFF2-40B4-BE49-F238E27FC236}">
                  <a16:creationId xmlns:a16="http://schemas.microsoft.com/office/drawing/2014/main" id="{7EA1C2A5-62C8-4FE7-9F77-1A0FAB94943B}"/>
                </a:ext>
              </a:extLst>
            </p:cNvPr>
            <p:cNvSpPr>
              <a:spLocks noChangeShapeType="1"/>
            </p:cNvSpPr>
            <p:nvPr/>
          </p:nvSpPr>
          <p:spPr bwMode="auto">
            <a:xfrm>
              <a:off x="6230938" y="339725"/>
              <a:ext cx="476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1" name="Line 609">
              <a:extLst>
                <a:ext uri="{FF2B5EF4-FFF2-40B4-BE49-F238E27FC236}">
                  <a16:creationId xmlns:a16="http://schemas.microsoft.com/office/drawing/2014/main" id="{F25F4B14-F589-469E-93AF-2EF485857EC2}"/>
                </a:ext>
              </a:extLst>
            </p:cNvPr>
            <p:cNvSpPr>
              <a:spLocks noChangeShapeType="1"/>
            </p:cNvSpPr>
            <p:nvPr/>
          </p:nvSpPr>
          <p:spPr bwMode="auto">
            <a:xfrm>
              <a:off x="1163638" y="4014788"/>
              <a:ext cx="0" cy="714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2" name="Line 610">
              <a:extLst>
                <a:ext uri="{FF2B5EF4-FFF2-40B4-BE49-F238E27FC236}">
                  <a16:creationId xmlns:a16="http://schemas.microsoft.com/office/drawing/2014/main" id="{87E503AB-0E3B-4C7A-9C2B-198ABB616C67}"/>
                </a:ext>
              </a:extLst>
            </p:cNvPr>
            <p:cNvSpPr>
              <a:spLocks noChangeShapeType="1"/>
            </p:cNvSpPr>
            <p:nvPr/>
          </p:nvSpPr>
          <p:spPr bwMode="auto">
            <a:xfrm>
              <a:off x="2865438" y="4014788"/>
              <a:ext cx="0" cy="714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3" name="Line 611">
              <a:extLst>
                <a:ext uri="{FF2B5EF4-FFF2-40B4-BE49-F238E27FC236}">
                  <a16:creationId xmlns:a16="http://schemas.microsoft.com/office/drawing/2014/main" id="{F599A11E-C8C8-4CDB-8AC0-F3A1DB212B83}"/>
                </a:ext>
              </a:extLst>
            </p:cNvPr>
            <p:cNvSpPr>
              <a:spLocks noChangeShapeType="1"/>
            </p:cNvSpPr>
            <p:nvPr/>
          </p:nvSpPr>
          <p:spPr bwMode="auto">
            <a:xfrm>
              <a:off x="4565650" y="4014788"/>
              <a:ext cx="0" cy="714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4" name="Line 612">
              <a:extLst>
                <a:ext uri="{FF2B5EF4-FFF2-40B4-BE49-F238E27FC236}">
                  <a16:creationId xmlns:a16="http://schemas.microsoft.com/office/drawing/2014/main" id="{0D856243-5BFB-4319-8B22-EE9E591C56FB}"/>
                </a:ext>
              </a:extLst>
            </p:cNvPr>
            <p:cNvSpPr>
              <a:spLocks noChangeShapeType="1"/>
            </p:cNvSpPr>
            <p:nvPr/>
          </p:nvSpPr>
          <p:spPr bwMode="auto">
            <a:xfrm>
              <a:off x="6267450" y="4014788"/>
              <a:ext cx="0" cy="714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5" name="Line 613">
              <a:extLst>
                <a:ext uri="{FF2B5EF4-FFF2-40B4-BE49-F238E27FC236}">
                  <a16:creationId xmlns:a16="http://schemas.microsoft.com/office/drawing/2014/main" id="{D4CA3370-A37B-4AAB-A668-4B9EF203AB51}"/>
                </a:ext>
              </a:extLst>
            </p:cNvPr>
            <p:cNvSpPr>
              <a:spLocks noChangeShapeType="1"/>
            </p:cNvSpPr>
            <p:nvPr/>
          </p:nvSpPr>
          <p:spPr bwMode="auto">
            <a:xfrm>
              <a:off x="1673225"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6" name="Line 614">
              <a:extLst>
                <a:ext uri="{FF2B5EF4-FFF2-40B4-BE49-F238E27FC236}">
                  <a16:creationId xmlns:a16="http://schemas.microsoft.com/office/drawing/2014/main" id="{83E31304-37B2-4E71-A88D-4C899FDFFF5C}"/>
                </a:ext>
              </a:extLst>
            </p:cNvPr>
            <p:cNvSpPr>
              <a:spLocks noChangeShapeType="1"/>
            </p:cNvSpPr>
            <p:nvPr/>
          </p:nvSpPr>
          <p:spPr bwMode="auto">
            <a:xfrm>
              <a:off x="1974850"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7" name="Line 615">
              <a:extLst>
                <a:ext uri="{FF2B5EF4-FFF2-40B4-BE49-F238E27FC236}">
                  <a16:creationId xmlns:a16="http://schemas.microsoft.com/office/drawing/2014/main" id="{A1739E23-292D-4C0B-8DCB-028D77EE2A4E}"/>
                </a:ext>
              </a:extLst>
            </p:cNvPr>
            <p:cNvSpPr>
              <a:spLocks noChangeShapeType="1"/>
            </p:cNvSpPr>
            <p:nvPr/>
          </p:nvSpPr>
          <p:spPr bwMode="auto">
            <a:xfrm>
              <a:off x="2187575"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8" name="Line 616">
              <a:extLst>
                <a:ext uri="{FF2B5EF4-FFF2-40B4-BE49-F238E27FC236}">
                  <a16:creationId xmlns:a16="http://schemas.microsoft.com/office/drawing/2014/main" id="{2EC093DD-D646-4F47-8837-085F128DD301}"/>
                </a:ext>
              </a:extLst>
            </p:cNvPr>
            <p:cNvSpPr>
              <a:spLocks noChangeShapeType="1"/>
            </p:cNvSpPr>
            <p:nvPr/>
          </p:nvSpPr>
          <p:spPr bwMode="auto">
            <a:xfrm>
              <a:off x="2352675"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99" name="Line 617">
              <a:extLst>
                <a:ext uri="{FF2B5EF4-FFF2-40B4-BE49-F238E27FC236}">
                  <a16:creationId xmlns:a16="http://schemas.microsoft.com/office/drawing/2014/main" id="{532A41D8-05EE-474A-8AE8-FE640230643E}"/>
                </a:ext>
              </a:extLst>
            </p:cNvPr>
            <p:cNvSpPr>
              <a:spLocks noChangeShapeType="1"/>
            </p:cNvSpPr>
            <p:nvPr/>
          </p:nvSpPr>
          <p:spPr bwMode="auto">
            <a:xfrm>
              <a:off x="248761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0" name="Line 618">
              <a:extLst>
                <a:ext uri="{FF2B5EF4-FFF2-40B4-BE49-F238E27FC236}">
                  <a16:creationId xmlns:a16="http://schemas.microsoft.com/office/drawing/2014/main" id="{BD859EF1-83E5-4282-AC6D-0C5D0066E6D5}"/>
                </a:ext>
              </a:extLst>
            </p:cNvPr>
            <p:cNvSpPr>
              <a:spLocks noChangeShapeType="1"/>
            </p:cNvSpPr>
            <p:nvPr/>
          </p:nvSpPr>
          <p:spPr bwMode="auto">
            <a:xfrm>
              <a:off x="260191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1" name="Line 619">
              <a:extLst>
                <a:ext uri="{FF2B5EF4-FFF2-40B4-BE49-F238E27FC236}">
                  <a16:creationId xmlns:a16="http://schemas.microsoft.com/office/drawing/2014/main" id="{573F92CF-D1DC-44B6-A1BD-6CC70A914E3D}"/>
                </a:ext>
              </a:extLst>
            </p:cNvPr>
            <p:cNvSpPr>
              <a:spLocks noChangeShapeType="1"/>
            </p:cNvSpPr>
            <p:nvPr/>
          </p:nvSpPr>
          <p:spPr bwMode="auto">
            <a:xfrm>
              <a:off x="2700338"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2" name="Line 620">
              <a:extLst>
                <a:ext uri="{FF2B5EF4-FFF2-40B4-BE49-F238E27FC236}">
                  <a16:creationId xmlns:a16="http://schemas.microsoft.com/office/drawing/2014/main" id="{7CA9B830-DCDC-4EF6-980F-0AFB15321A5F}"/>
                </a:ext>
              </a:extLst>
            </p:cNvPr>
            <p:cNvSpPr>
              <a:spLocks noChangeShapeType="1"/>
            </p:cNvSpPr>
            <p:nvPr/>
          </p:nvSpPr>
          <p:spPr bwMode="auto">
            <a:xfrm>
              <a:off x="278606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3" name="Line 621">
              <a:extLst>
                <a:ext uri="{FF2B5EF4-FFF2-40B4-BE49-F238E27FC236}">
                  <a16:creationId xmlns:a16="http://schemas.microsoft.com/office/drawing/2014/main" id="{8A21074A-5383-43EE-A7CF-6052F00118D2}"/>
                </a:ext>
              </a:extLst>
            </p:cNvPr>
            <p:cNvSpPr>
              <a:spLocks noChangeShapeType="1"/>
            </p:cNvSpPr>
            <p:nvPr/>
          </p:nvSpPr>
          <p:spPr bwMode="auto">
            <a:xfrm>
              <a:off x="337661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4" name="Line 622">
              <a:extLst>
                <a:ext uri="{FF2B5EF4-FFF2-40B4-BE49-F238E27FC236}">
                  <a16:creationId xmlns:a16="http://schemas.microsoft.com/office/drawing/2014/main" id="{4363EC73-3F7A-44A2-9C15-ADF912BE9336}"/>
                </a:ext>
              </a:extLst>
            </p:cNvPr>
            <p:cNvSpPr>
              <a:spLocks noChangeShapeType="1"/>
            </p:cNvSpPr>
            <p:nvPr/>
          </p:nvSpPr>
          <p:spPr bwMode="auto">
            <a:xfrm>
              <a:off x="3676650"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5" name="Line 623">
              <a:extLst>
                <a:ext uri="{FF2B5EF4-FFF2-40B4-BE49-F238E27FC236}">
                  <a16:creationId xmlns:a16="http://schemas.microsoft.com/office/drawing/2014/main" id="{85118C0A-AB28-4B7B-AD59-63E9739FCB91}"/>
                </a:ext>
              </a:extLst>
            </p:cNvPr>
            <p:cNvSpPr>
              <a:spLocks noChangeShapeType="1"/>
            </p:cNvSpPr>
            <p:nvPr/>
          </p:nvSpPr>
          <p:spPr bwMode="auto">
            <a:xfrm>
              <a:off x="3886200"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6" name="Line 624">
              <a:extLst>
                <a:ext uri="{FF2B5EF4-FFF2-40B4-BE49-F238E27FC236}">
                  <a16:creationId xmlns:a16="http://schemas.microsoft.com/office/drawing/2014/main" id="{F5B700FF-F998-488A-94B6-F017424B0DB4}"/>
                </a:ext>
              </a:extLst>
            </p:cNvPr>
            <p:cNvSpPr>
              <a:spLocks noChangeShapeType="1"/>
            </p:cNvSpPr>
            <p:nvPr/>
          </p:nvSpPr>
          <p:spPr bwMode="auto">
            <a:xfrm>
              <a:off x="4052888"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7" name="Line 625">
              <a:extLst>
                <a:ext uri="{FF2B5EF4-FFF2-40B4-BE49-F238E27FC236}">
                  <a16:creationId xmlns:a16="http://schemas.microsoft.com/office/drawing/2014/main" id="{98957514-D87D-44A1-A627-121F27A5EF35}"/>
                </a:ext>
              </a:extLst>
            </p:cNvPr>
            <p:cNvSpPr>
              <a:spLocks noChangeShapeType="1"/>
            </p:cNvSpPr>
            <p:nvPr/>
          </p:nvSpPr>
          <p:spPr bwMode="auto">
            <a:xfrm>
              <a:off x="4186238"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8" name="Line 626">
              <a:extLst>
                <a:ext uri="{FF2B5EF4-FFF2-40B4-BE49-F238E27FC236}">
                  <a16:creationId xmlns:a16="http://schemas.microsoft.com/office/drawing/2014/main" id="{DCD2A102-37D6-4DF2-A856-B67275D70BE5}"/>
                </a:ext>
              </a:extLst>
            </p:cNvPr>
            <p:cNvSpPr>
              <a:spLocks noChangeShapeType="1"/>
            </p:cNvSpPr>
            <p:nvPr/>
          </p:nvSpPr>
          <p:spPr bwMode="auto">
            <a:xfrm>
              <a:off x="4298950"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09" name="Line 627">
              <a:extLst>
                <a:ext uri="{FF2B5EF4-FFF2-40B4-BE49-F238E27FC236}">
                  <a16:creationId xmlns:a16="http://schemas.microsoft.com/office/drawing/2014/main" id="{A112A6AE-D76F-48AA-9236-F971C9278CFE}"/>
                </a:ext>
              </a:extLst>
            </p:cNvPr>
            <p:cNvSpPr>
              <a:spLocks noChangeShapeType="1"/>
            </p:cNvSpPr>
            <p:nvPr/>
          </p:nvSpPr>
          <p:spPr bwMode="auto">
            <a:xfrm>
              <a:off x="4400550"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0" name="Line 628">
              <a:extLst>
                <a:ext uri="{FF2B5EF4-FFF2-40B4-BE49-F238E27FC236}">
                  <a16:creationId xmlns:a16="http://schemas.microsoft.com/office/drawing/2014/main" id="{A6D5BBD6-FE23-4BED-99BA-A290CA56CE2A}"/>
                </a:ext>
              </a:extLst>
            </p:cNvPr>
            <p:cNvSpPr>
              <a:spLocks noChangeShapeType="1"/>
            </p:cNvSpPr>
            <p:nvPr/>
          </p:nvSpPr>
          <p:spPr bwMode="auto">
            <a:xfrm>
              <a:off x="448786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1" name="Line 629">
              <a:extLst>
                <a:ext uri="{FF2B5EF4-FFF2-40B4-BE49-F238E27FC236}">
                  <a16:creationId xmlns:a16="http://schemas.microsoft.com/office/drawing/2014/main" id="{1F4BB0E4-1DC4-410B-B481-9CEB7D0E131E}"/>
                </a:ext>
              </a:extLst>
            </p:cNvPr>
            <p:cNvSpPr>
              <a:spLocks noChangeShapeType="1"/>
            </p:cNvSpPr>
            <p:nvPr/>
          </p:nvSpPr>
          <p:spPr bwMode="auto">
            <a:xfrm>
              <a:off x="507841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2" name="Line 630">
              <a:extLst>
                <a:ext uri="{FF2B5EF4-FFF2-40B4-BE49-F238E27FC236}">
                  <a16:creationId xmlns:a16="http://schemas.microsoft.com/office/drawing/2014/main" id="{16AA8382-005A-456A-9B99-F09345CDD82A}"/>
                </a:ext>
              </a:extLst>
            </p:cNvPr>
            <p:cNvSpPr>
              <a:spLocks noChangeShapeType="1"/>
            </p:cNvSpPr>
            <p:nvPr/>
          </p:nvSpPr>
          <p:spPr bwMode="auto">
            <a:xfrm>
              <a:off x="537686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3" name="Line 631">
              <a:extLst>
                <a:ext uri="{FF2B5EF4-FFF2-40B4-BE49-F238E27FC236}">
                  <a16:creationId xmlns:a16="http://schemas.microsoft.com/office/drawing/2014/main" id="{B25B47EA-197F-4099-8E7E-D481AB4BA426}"/>
                </a:ext>
              </a:extLst>
            </p:cNvPr>
            <p:cNvSpPr>
              <a:spLocks noChangeShapeType="1"/>
            </p:cNvSpPr>
            <p:nvPr/>
          </p:nvSpPr>
          <p:spPr bwMode="auto">
            <a:xfrm>
              <a:off x="5591175"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4" name="Line 632">
              <a:extLst>
                <a:ext uri="{FF2B5EF4-FFF2-40B4-BE49-F238E27FC236}">
                  <a16:creationId xmlns:a16="http://schemas.microsoft.com/office/drawing/2014/main" id="{5F8D5AA6-46EB-41D7-AAD8-F61CAB343E4C}"/>
                </a:ext>
              </a:extLst>
            </p:cNvPr>
            <p:cNvSpPr>
              <a:spLocks noChangeShapeType="1"/>
            </p:cNvSpPr>
            <p:nvPr/>
          </p:nvSpPr>
          <p:spPr bwMode="auto">
            <a:xfrm>
              <a:off x="5753100"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5" name="Line 633">
              <a:extLst>
                <a:ext uri="{FF2B5EF4-FFF2-40B4-BE49-F238E27FC236}">
                  <a16:creationId xmlns:a16="http://schemas.microsoft.com/office/drawing/2014/main" id="{BAC94F58-CD69-48AE-85C5-B0D983D16692}"/>
                </a:ext>
              </a:extLst>
            </p:cNvPr>
            <p:cNvSpPr>
              <a:spLocks noChangeShapeType="1"/>
            </p:cNvSpPr>
            <p:nvPr/>
          </p:nvSpPr>
          <p:spPr bwMode="auto">
            <a:xfrm>
              <a:off x="5889625"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6" name="Line 634">
              <a:extLst>
                <a:ext uri="{FF2B5EF4-FFF2-40B4-BE49-F238E27FC236}">
                  <a16:creationId xmlns:a16="http://schemas.microsoft.com/office/drawing/2014/main" id="{7099B1F6-318C-4EA9-8C4F-7A7894816CAC}"/>
                </a:ext>
              </a:extLst>
            </p:cNvPr>
            <p:cNvSpPr>
              <a:spLocks noChangeShapeType="1"/>
            </p:cNvSpPr>
            <p:nvPr/>
          </p:nvSpPr>
          <p:spPr bwMode="auto">
            <a:xfrm>
              <a:off x="6003925"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7" name="Line 635">
              <a:extLst>
                <a:ext uri="{FF2B5EF4-FFF2-40B4-BE49-F238E27FC236}">
                  <a16:creationId xmlns:a16="http://schemas.microsoft.com/office/drawing/2014/main" id="{45EE3C2D-6380-47B2-9A9D-147006BC9EF2}"/>
                </a:ext>
              </a:extLst>
            </p:cNvPr>
            <p:cNvSpPr>
              <a:spLocks noChangeShapeType="1"/>
            </p:cNvSpPr>
            <p:nvPr/>
          </p:nvSpPr>
          <p:spPr bwMode="auto">
            <a:xfrm>
              <a:off x="6100763"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8" name="Line 636">
              <a:extLst>
                <a:ext uri="{FF2B5EF4-FFF2-40B4-BE49-F238E27FC236}">
                  <a16:creationId xmlns:a16="http://schemas.microsoft.com/office/drawing/2014/main" id="{16975047-06AD-487A-8D2E-D57FEA736C07}"/>
                </a:ext>
              </a:extLst>
            </p:cNvPr>
            <p:cNvSpPr>
              <a:spLocks noChangeShapeType="1"/>
            </p:cNvSpPr>
            <p:nvPr/>
          </p:nvSpPr>
          <p:spPr bwMode="auto">
            <a:xfrm>
              <a:off x="6188075" y="4038601"/>
              <a:ext cx="0" cy="476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9" name="Line 637">
              <a:extLst>
                <a:ext uri="{FF2B5EF4-FFF2-40B4-BE49-F238E27FC236}">
                  <a16:creationId xmlns:a16="http://schemas.microsoft.com/office/drawing/2014/main" id="{2BF42C43-0407-4BB5-92C9-F3D7E103A329}"/>
                </a:ext>
              </a:extLst>
            </p:cNvPr>
            <p:cNvSpPr>
              <a:spLocks noChangeShapeType="1"/>
            </p:cNvSpPr>
            <p:nvPr/>
          </p:nvSpPr>
          <p:spPr bwMode="auto">
            <a:xfrm>
              <a:off x="1163638" y="300038"/>
              <a:ext cx="0" cy="730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0" name="Line 638">
              <a:extLst>
                <a:ext uri="{FF2B5EF4-FFF2-40B4-BE49-F238E27FC236}">
                  <a16:creationId xmlns:a16="http://schemas.microsoft.com/office/drawing/2014/main" id="{37300E31-5023-4FD8-A1E0-F0589EA43AFE}"/>
                </a:ext>
              </a:extLst>
            </p:cNvPr>
            <p:cNvSpPr>
              <a:spLocks noChangeShapeType="1"/>
            </p:cNvSpPr>
            <p:nvPr/>
          </p:nvSpPr>
          <p:spPr bwMode="auto">
            <a:xfrm>
              <a:off x="2865438" y="300038"/>
              <a:ext cx="0" cy="730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1" name="Line 639">
              <a:extLst>
                <a:ext uri="{FF2B5EF4-FFF2-40B4-BE49-F238E27FC236}">
                  <a16:creationId xmlns:a16="http://schemas.microsoft.com/office/drawing/2014/main" id="{B4933286-1F19-457B-9456-01B34FE60223}"/>
                </a:ext>
              </a:extLst>
            </p:cNvPr>
            <p:cNvSpPr>
              <a:spLocks noChangeShapeType="1"/>
            </p:cNvSpPr>
            <p:nvPr/>
          </p:nvSpPr>
          <p:spPr bwMode="auto">
            <a:xfrm>
              <a:off x="4565650" y="300038"/>
              <a:ext cx="0" cy="730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2" name="Line 640">
              <a:extLst>
                <a:ext uri="{FF2B5EF4-FFF2-40B4-BE49-F238E27FC236}">
                  <a16:creationId xmlns:a16="http://schemas.microsoft.com/office/drawing/2014/main" id="{14FCCB0B-7476-4310-92D1-4AE7C8D2C1F2}"/>
                </a:ext>
              </a:extLst>
            </p:cNvPr>
            <p:cNvSpPr>
              <a:spLocks noChangeShapeType="1"/>
            </p:cNvSpPr>
            <p:nvPr/>
          </p:nvSpPr>
          <p:spPr bwMode="auto">
            <a:xfrm>
              <a:off x="6267450" y="300038"/>
              <a:ext cx="0" cy="730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3" name="Line 641">
              <a:extLst>
                <a:ext uri="{FF2B5EF4-FFF2-40B4-BE49-F238E27FC236}">
                  <a16:creationId xmlns:a16="http://schemas.microsoft.com/office/drawing/2014/main" id="{BD4A2129-23E9-43C0-84BA-BDE331174A48}"/>
                </a:ext>
              </a:extLst>
            </p:cNvPr>
            <p:cNvSpPr>
              <a:spLocks noChangeShapeType="1"/>
            </p:cNvSpPr>
            <p:nvPr/>
          </p:nvSpPr>
          <p:spPr bwMode="auto">
            <a:xfrm>
              <a:off x="1673225"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4" name="Line 642">
              <a:extLst>
                <a:ext uri="{FF2B5EF4-FFF2-40B4-BE49-F238E27FC236}">
                  <a16:creationId xmlns:a16="http://schemas.microsoft.com/office/drawing/2014/main" id="{FB057E25-3712-4BD0-838F-C48EC6AF3474}"/>
                </a:ext>
              </a:extLst>
            </p:cNvPr>
            <p:cNvSpPr>
              <a:spLocks noChangeShapeType="1"/>
            </p:cNvSpPr>
            <p:nvPr/>
          </p:nvSpPr>
          <p:spPr bwMode="auto">
            <a:xfrm>
              <a:off x="1974850"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5" name="Line 643">
              <a:extLst>
                <a:ext uri="{FF2B5EF4-FFF2-40B4-BE49-F238E27FC236}">
                  <a16:creationId xmlns:a16="http://schemas.microsoft.com/office/drawing/2014/main" id="{2AEF199A-1B01-43EC-9B49-BD448362102D}"/>
                </a:ext>
              </a:extLst>
            </p:cNvPr>
            <p:cNvSpPr>
              <a:spLocks noChangeShapeType="1"/>
            </p:cNvSpPr>
            <p:nvPr/>
          </p:nvSpPr>
          <p:spPr bwMode="auto">
            <a:xfrm>
              <a:off x="2187575"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6" name="Line 644">
              <a:extLst>
                <a:ext uri="{FF2B5EF4-FFF2-40B4-BE49-F238E27FC236}">
                  <a16:creationId xmlns:a16="http://schemas.microsoft.com/office/drawing/2014/main" id="{0FFA259C-3580-480A-BB6F-275C3B8EF36D}"/>
                </a:ext>
              </a:extLst>
            </p:cNvPr>
            <p:cNvSpPr>
              <a:spLocks noChangeShapeType="1"/>
            </p:cNvSpPr>
            <p:nvPr/>
          </p:nvSpPr>
          <p:spPr bwMode="auto">
            <a:xfrm>
              <a:off x="2352675"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7" name="Line 645">
              <a:extLst>
                <a:ext uri="{FF2B5EF4-FFF2-40B4-BE49-F238E27FC236}">
                  <a16:creationId xmlns:a16="http://schemas.microsoft.com/office/drawing/2014/main" id="{726727F3-B4F8-4526-B13E-B63C778B2F6E}"/>
                </a:ext>
              </a:extLst>
            </p:cNvPr>
            <p:cNvSpPr>
              <a:spLocks noChangeShapeType="1"/>
            </p:cNvSpPr>
            <p:nvPr/>
          </p:nvSpPr>
          <p:spPr bwMode="auto">
            <a:xfrm>
              <a:off x="248761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8" name="Line 646">
              <a:extLst>
                <a:ext uri="{FF2B5EF4-FFF2-40B4-BE49-F238E27FC236}">
                  <a16:creationId xmlns:a16="http://schemas.microsoft.com/office/drawing/2014/main" id="{38EE600A-81C9-43B5-816E-FA09B42113CF}"/>
                </a:ext>
              </a:extLst>
            </p:cNvPr>
            <p:cNvSpPr>
              <a:spLocks noChangeShapeType="1"/>
            </p:cNvSpPr>
            <p:nvPr/>
          </p:nvSpPr>
          <p:spPr bwMode="auto">
            <a:xfrm>
              <a:off x="260191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29" name="Line 647">
              <a:extLst>
                <a:ext uri="{FF2B5EF4-FFF2-40B4-BE49-F238E27FC236}">
                  <a16:creationId xmlns:a16="http://schemas.microsoft.com/office/drawing/2014/main" id="{C05EE95A-37C6-4985-AB69-A94E86D69111}"/>
                </a:ext>
              </a:extLst>
            </p:cNvPr>
            <p:cNvSpPr>
              <a:spLocks noChangeShapeType="1"/>
            </p:cNvSpPr>
            <p:nvPr/>
          </p:nvSpPr>
          <p:spPr bwMode="auto">
            <a:xfrm>
              <a:off x="2700338"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0" name="Line 648">
              <a:extLst>
                <a:ext uri="{FF2B5EF4-FFF2-40B4-BE49-F238E27FC236}">
                  <a16:creationId xmlns:a16="http://schemas.microsoft.com/office/drawing/2014/main" id="{BD5D78DA-EA71-40C9-A69E-4649AB41FE54}"/>
                </a:ext>
              </a:extLst>
            </p:cNvPr>
            <p:cNvSpPr>
              <a:spLocks noChangeShapeType="1"/>
            </p:cNvSpPr>
            <p:nvPr/>
          </p:nvSpPr>
          <p:spPr bwMode="auto">
            <a:xfrm>
              <a:off x="278606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1" name="Line 649">
              <a:extLst>
                <a:ext uri="{FF2B5EF4-FFF2-40B4-BE49-F238E27FC236}">
                  <a16:creationId xmlns:a16="http://schemas.microsoft.com/office/drawing/2014/main" id="{F0BF2BD6-8686-4D0C-8B40-46705EBA76D5}"/>
                </a:ext>
              </a:extLst>
            </p:cNvPr>
            <p:cNvSpPr>
              <a:spLocks noChangeShapeType="1"/>
            </p:cNvSpPr>
            <p:nvPr/>
          </p:nvSpPr>
          <p:spPr bwMode="auto">
            <a:xfrm>
              <a:off x="337661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2" name="Line 650">
              <a:extLst>
                <a:ext uri="{FF2B5EF4-FFF2-40B4-BE49-F238E27FC236}">
                  <a16:creationId xmlns:a16="http://schemas.microsoft.com/office/drawing/2014/main" id="{4C7866A0-6269-4805-A41A-D207B8CFEEA0}"/>
                </a:ext>
              </a:extLst>
            </p:cNvPr>
            <p:cNvSpPr>
              <a:spLocks noChangeShapeType="1"/>
            </p:cNvSpPr>
            <p:nvPr/>
          </p:nvSpPr>
          <p:spPr bwMode="auto">
            <a:xfrm>
              <a:off x="3676650"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3" name="Line 651">
              <a:extLst>
                <a:ext uri="{FF2B5EF4-FFF2-40B4-BE49-F238E27FC236}">
                  <a16:creationId xmlns:a16="http://schemas.microsoft.com/office/drawing/2014/main" id="{64A63D4D-9EEB-4B92-8ADC-FE74A5B49522}"/>
                </a:ext>
              </a:extLst>
            </p:cNvPr>
            <p:cNvSpPr>
              <a:spLocks noChangeShapeType="1"/>
            </p:cNvSpPr>
            <p:nvPr/>
          </p:nvSpPr>
          <p:spPr bwMode="auto">
            <a:xfrm>
              <a:off x="3886200"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4" name="Line 652">
              <a:extLst>
                <a:ext uri="{FF2B5EF4-FFF2-40B4-BE49-F238E27FC236}">
                  <a16:creationId xmlns:a16="http://schemas.microsoft.com/office/drawing/2014/main" id="{823A6117-2769-46B6-B6A1-AA6B4C1E005C}"/>
                </a:ext>
              </a:extLst>
            </p:cNvPr>
            <p:cNvSpPr>
              <a:spLocks noChangeShapeType="1"/>
            </p:cNvSpPr>
            <p:nvPr/>
          </p:nvSpPr>
          <p:spPr bwMode="auto">
            <a:xfrm>
              <a:off x="4052888"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5" name="Line 653">
              <a:extLst>
                <a:ext uri="{FF2B5EF4-FFF2-40B4-BE49-F238E27FC236}">
                  <a16:creationId xmlns:a16="http://schemas.microsoft.com/office/drawing/2014/main" id="{A84722AD-A7EC-4A12-AFD1-2EE8260AB2CC}"/>
                </a:ext>
              </a:extLst>
            </p:cNvPr>
            <p:cNvSpPr>
              <a:spLocks noChangeShapeType="1"/>
            </p:cNvSpPr>
            <p:nvPr/>
          </p:nvSpPr>
          <p:spPr bwMode="auto">
            <a:xfrm>
              <a:off x="4186238"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6" name="Line 654">
              <a:extLst>
                <a:ext uri="{FF2B5EF4-FFF2-40B4-BE49-F238E27FC236}">
                  <a16:creationId xmlns:a16="http://schemas.microsoft.com/office/drawing/2014/main" id="{76B59E6A-A0B5-46A0-B712-1715AA75188B}"/>
                </a:ext>
              </a:extLst>
            </p:cNvPr>
            <p:cNvSpPr>
              <a:spLocks noChangeShapeType="1"/>
            </p:cNvSpPr>
            <p:nvPr/>
          </p:nvSpPr>
          <p:spPr bwMode="auto">
            <a:xfrm>
              <a:off x="4298950"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7" name="Line 655">
              <a:extLst>
                <a:ext uri="{FF2B5EF4-FFF2-40B4-BE49-F238E27FC236}">
                  <a16:creationId xmlns:a16="http://schemas.microsoft.com/office/drawing/2014/main" id="{0CBD456F-5292-4574-A5C6-D1D0E1F13F3A}"/>
                </a:ext>
              </a:extLst>
            </p:cNvPr>
            <p:cNvSpPr>
              <a:spLocks noChangeShapeType="1"/>
            </p:cNvSpPr>
            <p:nvPr/>
          </p:nvSpPr>
          <p:spPr bwMode="auto">
            <a:xfrm>
              <a:off x="4400550"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8" name="Line 656">
              <a:extLst>
                <a:ext uri="{FF2B5EF4-FFF2-40B4-BE49-F238E27FC236}">
                  <a16:creationId xmlns:a16="http://schemas.microsoft.com/office/drawing/2014/main" id="{5CBB3F96-8069-413E-9D61-4ED641E25CF3}"/>
                </a:ext>
              </a:extLst>
            </p:cNvPr>
            <p:cNvSpPr>
              <a:spLocks noChangeShapeType="1"/>
            </p:cNvSpPr>
            <p:nvPr/>
          </p:nvSpPr>
          <p:spPr bwMode="auto">
            <a:xfrm>
              <a:off x="448786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39" name="Line 657">
              <a:extLst>
                <a:ext uri="{FF2B5EF4-FFF2-40B4-BE49-F238E27FC236}">
                  <a16:creationId xmlns:a16="http://schemas.microsoft.com/office/drawing/2014/main" id="{D948EC9F-D49E-4006-A807-19B443FDE047}"/>
                </a:ext>
              </a:extLst>
            </p:cNvPr>
            <p:cNvSpPr>
              <a:spLocks noChangeShapeType="1"/>
            </p:cNvSpPr>
            <p:nvPr/>
          </p:nvSpPr>
          <p:spPr bwMode="auto">
            <a:xfrm>
              <a:off x="507841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0" name="Line 658">
              <a:extLst>
                <a:ext uri="{FF2B5EF4-FFF2-40B4-BE49-F238E27FC236}">
                  <a16:creationId xmlns:a16="http://schemas.microsoft.com/office/drawing/2014/main" id="{AF324BC7-B53C-41E9-B729-B926FECA321B}"/>
                </a:ext>
              </a:extLst>
            </p:cNvPr>
            <p:cNvSpPr>
              <a:spLocks noChangeShapeType="1"/>
            </p:cNvSpPr>
            <p:nvPr/>
          </p:nvSpPr>
          <p:spPr bwMode="auto">
            <a:xfrm>
              <a:off x="537686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1" name="Line 659">
              <a:extLst>
                <a:ext uri="{FF2B5EF4-FFF2-40B4-BE49-F238E27FC236}">
                  <a16:creationId xmlns:a16="http://schemas.microsoft.com/office/drawing/2014/main" id="{814638DE-22CE-4A61-ACDC-729DB1EFE22B}"/>
                </a:ext>
              </a:extLst>
            </p:cNvPr>
            <p:cNvSpPr>
              <a:spLocks noChangeShapeType="1"/>
            </p:cNvSpPr>
            <p:nvPr/>
          </p:nvSpPr>
          <p:spPr bwMode="auto">
            <a:xfrm>
              <a:off x="5591175"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2" name="Line 660">
              <a:extLst>
                <a:ext uri="{FF2B5EF4-FFF2-40B4-BE49-F238E27FC236}">
                  <a16:creationId xmlns:a16="http://schemas.microsoft.com/office/drawing/2014/main" id="{CE836EB6-BB62-4E5C-B5C8-4089D58C30D6}"/>
                </a:ext>
              </a:extLst>
            </p:cNvPr>
            <p:cNvSpPr>
              <a:spLocks noChangeShapeType="1"/>
            </p:cNvSpPr>
            <p:nvPr/>
          </p:nvSpPr>
          <p:spPr bwMode="auto">
            <a:xfrm>
              <a:off x="5753100"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3" name="Line 661">
              <a:extLst>
                <a:ext uri="{FF2B5EF4-FFF2-40B4-BE49-F238E27FC236}">
                  <a16:creationId xmlns:a16="http://schemas.microsoft.com/office/drawing/2014/main" id="{D991F781-7326-4F76-84C8-AEABB617FA66}"/>
                </a:ext>
              </a:extLst>
            </p:cNvPr>
            <p:cNvSpPr>
              <a:spLocks noChangeShapeType="1"/>
            </p:cNvSpPr>
            <p:nvPr/>
          </p:nvSpPr>
          <p:spPr bwMode="auto">
            <a:xfrm>
              <a:off x="5889625"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4" name="Line 662">
              <a:extLst>
                <a:ext uri="{FF2B5EF4-FFF2-40B4-BE49-F238E27FC236}">
                  <a16:creationId xmlns:a16="http://schemas.microsoft.com/office/drawing/2014/main" id="{E85B99F5-5A98-4D9F-8CA3-52A66009A3F4}"/>
                </a:ext>
              </a:extLst>
            </p:cNvPr>
            <p:cNvSpPr>
              <a:spLocks noChangeShapeType="1"/>
            </p:cNvSpPr>
            <p:nvPr/>
          </p:nvSpPr>
          <p:spPr bwMode="auto">
            <a:xfrm>
              <a:off x="6003925"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5" name="Line 663">
              <a:extLst>
                <a:ext uri="{FF2B5EF4-FFF2-40B4-BE49-F238E27FC236}">
                  <a16:creationId xmlns:a16="http://schemas.microsoft.com/office/drawing/2014/main" id="{58396E71-1B64-4DE6-95F8-5596105B10A2}"/>
                </a:ext>
              </a:extLst>
            </p:cNvPr>
            <p:cNvSpPr>
              <a:spLocks noChangeShapeType="1"/>
            </p:cNvSpPr>
            <p:nvPr/>
          </p:nvSpPr>
          <p:spPr bwMode="auto">
            <a:xfrm>
              <a:off x="6100763"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6" name="Line 664">
              <a:extLst>
                <a:ext uri="{FF2B5EF4-FFF2-40B4-BE49-F238E27FC236}">
                  <a16:creationId xmlns:a16="http://schemas.microsoft.com/office/drawing/2014/main" id="{AC887E32-AB61-4E38-B93D-56EF5A4C9846}"/>
                </a:ext>
              </a:extLst>
            </p:cNvPr>
            <p:cNvSpPr>
              <a:spLocks noChangeShapeType="1"/>
            </p:cNvSpPr>
            <p:nvPr/>
          </p:nvSpPr>
          <p:spPr bwMode="auto">
            <a:xfrm>
              <a:off x="6188075" y="300038"/>
              <a:ext cx="0" cy="460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7" name="Line 665">
              <a:extLst>
                <a:ext uri="{FF2B5EF4-FFF2-40B4-BE49-F238E27FC236}">
                  <a16:creationId xmlns:a16="http://schemas.microsoft.com/office/drawing/2014/main" id="{A222D2D1-90BA-4DFC-8D3E-2B72CA8D4C40}"/>
                </a:ext>
              </a:extLst>
            </p:cNvPr>
            <p:cNvSpPr>
              <a:spLocks noChangeShapeType="1"/>
            </p:cNvSpPr>
            <p:nvPr/>
          </p:nvSpPr>
          <p:spPr bwMode="auto">
            <a:xfrm>
              <a:off x="1163638" y="300038"/>
              <a:ext cx="0" cy="37861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8" name="Line 666">
              <a:extLst>
                <a:ext uri="{FF2B5EF4-FFF2-40B4-BE49-F238E27FC236}">
                  <a16:creationId xmlns:a16="http://schemas.microsoft.com/office/drawing/2014/main" id="{2908C991-D2CB-4935-AF2E-07DE6B778952}"/>
                </a:ext>
              </a:extLst>
            </p:cNvPr>
            <p:cNvSpPr>
              <a:spLocks noChangeShapeType="1"/>
            </p:cNvSpPr>
            <p:nvPr/>
          </p:nvSpPr>
          <p:spPr bwMode="auto">
            <a:xfrm>
              <a:off x="6267450" y="300038"/>
              <a:ext cx="0" cy="37861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49" name="Line 667">
              <a:extLst>
                <a:ext uri="{FF2B5EF4-FFF2-40B4-BE49-F238E27FC236}">
                  <a16:creationId xmlns:a16="http://schemas.microsoft.com/office/drawing/2014/main" id="{842F383D-D686-46F8-B0D5-B789C60D9CDD}"/>
                </a:ext>
              </a:extLst>
            </p:cNvPr>
            <p:cNvSpPr>
              <a:spLocks noChangeShapeType="1"/>
            </p:cNvSpPr>
            <p:nvPr/>
          </p:nvSpPr>
          <p:spPr bwMode="auto">
            <a:xfrm>
              <a:off x="1152525" y="4075113"/>
              <a:ext cx="512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50" name="Line 668">
              <a:extLst>
                <a:ext uri="{FF2B5EF4-FFF2-40B4-BE49-F238E27FC236}">
                  <a16:creationId xmlns:a16="http://schemas.microsoft.com/office/drawing/2014/main" id="{979AE482-B463-40A1-BB8C-622A0649E2EA}"/>
                </a:ext>
              </a:extLst>
            </p:cNvPr>
            <p:cNvSpPr>
              <a:spLocks noChangeShapeType="1"/>
            </p:cNvSpPr>
            <p:nvPr/>
          </p:nvSpPr>
          <p:spPr bwMode="auto">
            <a:xfrm>
              <a:off x="1152525" y="311151"/>
              <a:ext cx="51260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51" name="Freeform 669">
              <a:extLst>
                <a:ext uri="{FF2B5EF4-FFF2-40B4-BE49-F238E27FC236}">
                  <a16:creationId xmlns:a16="http://schemas.microsoft.com/office/drawing/2014/main" id="{D79DD3DF-4078-4847-969A-B162EEF6ECE5}"/>
                </a:ext>
              </a:extLst>
            </p:cNvPr>
            <p:cNvSpPr>
              <a:spLocks/>
            </p:cNvSpPr>
            <p:nvPr/>
          </p:nvSpPr>
          <p:spPr bwMode="auto">
            <a:xfrm>
              <a:off x="1277938" y="2519363"/>
              <a:ext cx="101600" cy="101600"/>
            </a:xfrm>
            <a:custGeom>
              <a:avLst/>
              <a:gdLst>
                <a:gd name="T0" fmla="*/ 2147483647 w 64"/>
                <a:gd name="T1" fmla="*/ 0 h 64"/>
                <a:gd name="T2" fmla="*/ 2147483647 w 64"/>
                <a:gd name="T3" fmla="*/ 2147483647 h 64"/>
                <a:gd name="T4" fmla="*/ 2147483647 w 64"/>
                <a:gd name="T5" fmla="*/ 2147483647 h 64"/>
                <a:gd name="T6" fmla="*/ 0 w 64"/>
                <a:gd name="T7" fmla="*/ 2147483647 h 64"/>
                <a:gd name="T8" fmla="*/ 2147483647 w 64"/>
                <a:gd name="T9" fmla="*/ 0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64">
                  <a:moveTo>
                    <a:pt x="31" y="0"/>
                  </a:moveTo>
                  <a:lnTo>
                    <a:pt x="64" y="32"/>
                  </a:lnTo>
                  <a:lnTo>
                    <a:pt x="31" y="64"/>
                  </a:lnTo>
                  <a:lnTo>
                    <a:pt x="0" y="32"/>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2" name="Freeform 670">
              <a:extLst>
                <a:ext uri="{FF2B5EF4-FFF2-40B4-BE49-F238E27FC236}">
                  <a16:creationId xmlns:a16="http://schemas.microsoft.com/office/drawing/2014/main" id="{FA9C62BD-0F18-4680-9B56-0E7D0F7B9F40}"/>
                </a:ext>
              </a:extLst>
            </p:cNvPr>
            <p:cNvSpPr>
              <a:spLocks/>
            </p:cNvSpPr>
            <p:nvPr/>
          </p:nvSpPr>
          <p:spPr bwMode="auto">
            <a:xfrm>
              <a:off x="1277938" y="2519363"/>
              <a:ext cx="52388" cy="52388"/>
            </a:xfrm>
            <a:custGeom>
              <a:avLst/>
              <a:gdLst>
                <a:gd name="T0" fmla="*/ 2147483647 w 33"/>
                <a:gd name="T1" fmla="*/ 0 h 33"/>
                <a:gd name="T2" fmla="*/ 2147483647 w 33"/>
                <a:gd name="T3" fmla="*/ 0 h 33"/>
                <a:gd name="T4" fmla="*/ 2147483647 w 33"/>
                <a:gd name="T5" fmla="*/ 2147483647 h 33"/>
                <a:gd name="T6" fmla="*/ 2147483647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1" y="0"/>
                  </a:moveTo>
                  <a:lnTo>
                    <a:pt x="33" y="0"/>
                  </a:lnTo>
                  <a:lnTo>
                    <a:pt x="33" y="1"/>
                  </a:lnTo>
                  <a:lnTo>
                    <a:pt x="1" y="33"/>
                  </a:lnTo>
                  <a:lnTo>
                    <a:pt x="0" y="33"/>
                  </a:lnTo>
                  <a:lnTo>
                    <a:pt x="0" y="32"/>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3" name="Freeform 671">
              <a:extLst>
                <a:ext uri="{FF2B5EF4-FFF2-40B4-BE49-F238E27FC236}">
                  <a16:creationId xmlns:a16="http://schemas.microsoft.com/office/drawing/2014/main" id="{5EB1774E-C206-4723-9A53-DB8B08D0C875}"/>
                </a:ext>
              </a:extLst>
            </p:cNvPr>
            <p:cNvSpPr>
              <a:spLocks/>
            </p:cNvSpPr>
            <p:nvPr/>
          </p:nvSpPr>
          <p:spPr bwMode="auto">
            <a:xfrm>
              <a:off x="1327150" y="2519363"/>
              <a:ext cx="53975" cy="52388"/>
            </a:xfrm>
            <a:custGeom>
              <a:avLst/>
              <a:gdLst>
                <a:gd name="T0" fmla="*/ 0 w 34"/>
                <a:gd name="T1" fmla="*/ 0 h 33"/>
                <a:gd name="T2" fmla="*/ 2147483647 w 34"/>
                <a:gd name="T3" fmla="*/ 0 h 33"/>
                <a:gd name="T4" fmla="*/ 2147483647 w 34"/>
                <a:gd name="T5" fmla="*/ 2147483647 h 33"/>
                <a:gd name="T6" fmla="*/ 2147483647 w 34"/>
                <a:gd name="T7" fmla="*/ 2147483647 h 33"/>
                <a:gd name="T8" fmla="*/ 2147483647 w 34"/>
                <a:gd name="T9" fmla="*/ 2147483647 h 33"/>
                <a:gd name="T10" fmla="*/ 0 w 34"/>
                <a:gd name="T11" fmla="*/ 2147483647 h 33"/>
                <a:gd name="T12" fmla="*/ 0 w 34"/>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3">
                  <a:moveTo>
                    <a:pt x="0" y="0"/>
                  </a:moveTo>
                  <a:lnTo>
                    <a:pt x="2" y="0"/>
                  </a:lnTo>
                  <a:lnTo>
                    <a:pt x="34" y="32"/>
                  </a:lnTo>
                  <a:lnTo>
                    <a:pt x="34" y="33"/>
                  </a:lnTo>
                  <a:lnTo>
                    <a:pt x="33" y="33"/>
                  </a:lnTo>
                  <a:lnTo>
                    <a:pt x="0" y="1"/>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4" name="Freeform 672">
              <a:extLst>
                <a:ext uri="{FF2B5EF4-FFF2-40B4-BE49-F238E27FC236}">
                  <a16:creationId xmlns:a16="http://schemas.microsoft.com/office/drawing/2014/main" id="{DCCA879A-16FE-4DB7-9991-E49867FFDAEB}"/>
                </a:ext>
              </a:extLst>
            </p:cNvPr>
            <p:cNvSpPr>
              <a:spLocks/>
            </p:cNvSpPr>
            <p:nvPr/>
          </p:nvSpPr>
          <p:spPr bwMode="auto">
            <a:xfrm>
              <a:off x="1327150" y="2570163"/>
              <a:ext cx="53975" cy="52388"/>
            </a:xfrm>
            <a:custGeom>
              <a:avLst/>
              <a:gdLst>
                <a:gd name="T0" fmla="*/ 2147483647 w 34"/>
                <a:gd name="T1" fmla="*/ 0 h 33"/>
                <a:gd name="T2" fmla="*/ 2147483647 w 34"/>
                <a:gd name="T3" fmla="*/ 0 h 33"/>
                <a:gd name="T4" fmla="*/ 2147483647 w 34"/>
                <a:gd name="T5" fmla="*/ 2147483647 h 33"/>
                <a:gd name="T6" fmla="*/ 2147483647 w 34"/>
                <a:gd name="T7" fmla="*/ 2147483647 h 33"/>
                <a:gd name="T8" fmla="*/ 0 w 34"/>
                <a:gd name="T9" fmla="*/ 2147483647 h 33"/>
                <a:gd name="T10" fmla="*/ 0 w 34"/>
                <a:gd name="T11" fmla="*/ 2147483647 h 33"/>
                <a:gd name="T12" fmla="*/ 2147483647 w 34"/>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3">
                  <a:moveTo>
                    <a:pt x="33" y="0"/>
                  </a:moveTo>
                  <a:lnTo>
                    <a:pt x="34" y="0"/>
                  </a:lnTo>
                  <a:lnTo>
                    <a:pt x="34" y="1"/>
                  </a:lnTo>
                  <a:lnTo>
                    <a:pt x="2" y="33"/>
                  </a:lnTo>
                  <a:lnTo>
                    <a:pt x="0" y="33"/>
                  </a:lnTo>
                  <a:lnTo>
                    <a:pt x="0" y="32"/>
                  </a:lnTo>
                  <a:lnTo>
                    <a:pt x="33"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5" name="Freeform 673">
              <a:extLst>
                <a:ext uri="{FF2B5EF4-FFF2-40B4-BE49-F238E27FC236}">
                  <a16:creationId xmlns:a16="http://schemas.microsoft.com/office/drawing/2014/main" id="{147BDC7A-6027-4A3C-B5D2-39AA739903EA}"/>
                </a:ext>
              </a:extLst>
            </p:cNvPr>
            <p:cNvSpPr>
              <a:spLocks/>
            </p:cNvSpPr>
            <p:nvPr/>
          </p:nvSpPr>
          <p:spPr bwMode="auto">
            <a:xfrm>
              <a:off x="1277938" y="2570163"/>
              <a:ext cx="52388" cy="52388"/>
            </a:xfrm>
            <a:custGeom>
              <a:avLst/>
              <a:gdLst>
                <a:gd name="T0" fmla="*/ 0 w 33"/>
                <a:gd name="T1" fmla="*/ 0 h 33"/>
                <a:gd name="T2" fmla="*/ 2147483647 w 33"/>
                <a:gd name="T3" fmla="*/ 0 h 33"/>
                <a:gd name="T4" fmla="*/ 2147483647 w 33"/>
                <a:gd name="T5" fmla="*/ 2147483647 h 33"/>
                <a:gd name="T6" fmla="*/ 2147483647 w 33"/>
                <a:gd name="T7" fmla="*/ 2147483647 h 33"/>
                <a:gd name="T8" fmla="*/ 2147483647 w 33"/>
                <a:gd name="T9" fmla="*/ 2147483647 h 33"/>
                <a:gd name="T10" fmla="*/ 0 w 33"/>
                <a:gd name="T11" fmla="*/ 2147483647 h 33"/>
                <a:gd name="T12" fmla="*/ 0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0" y="0"/>
                  </a:moveTo>
                  <a:lnTo>
                    <a:pt x="1" y="0"/>
                  </a:lnTo>
                  <a:lnTo>
                    <a:pt x="33" y="32"/>
                  </a:lnTo>
                  <a:lnTo>
                    <a:pt x="33" y="33"/>
                  </a:lnTo>
                  <a:lnTo>
                    <a:pt x="31" y="33"/>
                  </a:lnTo>
                  <a:lnTo>
                    <a:pt x="0" y="1"/>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6" name="Freeform 674">
              <a:extLst>
                <a:ext uri="{FF2B5EF4-FFF2-40B4-BE49-F238E27FC236}">
                  <a16:creationId xmlns:a16="http://schemas.microsoft.com/office/drawing/2014/main" id="{85862B9A-8452-4AAC-B5C9-FD91B533066B}"/>
                </a:ext>
              </a:extLst>
            </p:cNvPr>
            <p:cNvSpPr>
              <a:spLocks/>
            </p:cNvSpPr>
            <p:nvPr/>
          </p:nvSpPr>
          <p:spPr bwMode="auto">
            <a:xfrm>
              <a:off x="1695450" y="2625726"/>
              <a:ext cx="100013" cy="101600"/>
            </a:xfrm>
            <a:custGeom>
              <a:avLst/>
              <a:gdLst>
                <a:gd name="T0" fmla="*/ 2147483647 w 63"/>
                <a:gd name="T1" fmla="*/ 0 h 64"/>
                <a:gd name="T2" fmla="*/ 2147483647 w 63"/>
                <a:gd name="T3" fmla="*/ 2147483647 h 64"/>
                <a:gd name="T4" fmla="*/ 2147483647 w 63"/>
                <a:gd name="T5" fmla="*/ 2147483647 h 64"/>
                <a:gd name="T6" fmla="*/ 0 w 63"/>
                <a:gd name="T7" fmla="*/ 2147483647 h 64"/>
                <a:gd name="T8" fmla="*/ 2147483647 w 63"/>
                <a:gd name="T9" fmla="*/ 0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64">
                  <a:moveTo>
                    <a:pt x="31" y="0"/>
                  </a:moveTo>
                  <a:lnTo>
                    <a:pt x="63" y="32"/>
                  </a:lnTo>
                  <a:lnTo>
                    <a:pt x="31" y="64"/>
                  </a:lnTo>
                  <a:lnTo>
                    <a:pt x="0" y="32"/>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7" name="Freeform 675">
              <a:extLst>
                <a:ext uri="{FF2B5EF4-FFF2-40B4-BE49-F238E27FC236}">
                  <a16:creationId xmlns:a16="http://schemas.microsoft.com/office/drawing/2014/main" id="{3BD586C3-5CB9-46FE-A526-9A9D97B25B17}"/>
                </a:ext>
              </a:extLst>
            </p:cNvPr>
            <p:cNvSpPr>
              <a:spLocks/>
            </p:cNvSpPr>
            <p:nvPr/>
          </p:nvSpPr>
          <p:spPr bwMode="auto">
            <a:xfrm>
              <a:off x="1695450" y="2625726"/>
              <a:ext cx="52388" cy="53975"/>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0 w 33"/>
                <a:gd name="T9" fmla="*/ 2147483647 h 34"/>
                <a:gd name="T10" fmla="*/ 0 w 33"/>
                <a:gd name="T11" fmla="*/ 2147483647 h 34"/>
                <a:gd name="T12" fmla="*/ 2147483647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31" y="0"/>
                  </a:moveTo>
                  <a:lnTo>
                    <a:pt x="33" y="0"/>
                  </a:lnTo>
                  <a:lnTo>
                    <a:pt x="33" y="2"/>
                  </a:lnTo>
                  <a:lnTo>
                    <a:pt x="1" y="34"/>
                  </a:lnTo>
                  <a:lnTo>
                    <a:pt x="0" y="34"/>
                  </a:lnTo>
                  <a:lnTo>
                    <a:pt x="0" y="32"/>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8" name="Freeform 676">
              <a:extLst>
                <a:ext uri="{FF2B5EF4-FFF2-40B4-BE49-F238E27FC236}">
                  <a16:creationId xmlns:a16="http://schemas.microsoft.com/office/drawing/2014/main" id="{3C0752FC-3119-43B7-B516-4CD7F9B812AF}"/>
                </a:ext>
              </a:extLst>
            </p:cNvPr>
            <p:cNvSpPr>
              <a:spLocks/>
            </p:cNvSpPr>
            <p:nvPr/>
          </p:nvSpPr>
          <p:spPr bwMode="auto">
            <a:xfrm>
              <a:off x="1744663" y="2625726"/>
              <a:ext cx="53975" cy="53975"/>
            </a:xfrm>
            <a:custGeom>
              <a:avLst/>
              <a:gdLst>
                <a:gd name="T0" fmla="*/ 0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0 w 34"/>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4">
                  <a:moveTo>
                    <a:pt x="0" y="0"/>
                  </a:moveTo>
                  <a:lnTo>
                    <a:pt x="2" y="0"/>
                  </a:lnTo>
                  <a:lnTo>
                    <a:pt x="34" y="32"/>
                  </a:lnTo>
                  <a:lnTo>
                    <a:pt x="34" y="34"/>
                  </a:lnTo>
                  <a:lnTo>
                    <a:pt x="32" y="34"/>
                  </a:lnTo>
                  <a:lnTo>
                    <a:pt x="0" y="2"/>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59" name="Freeform 677">
              <a:extLst>
                <a:ext uri="{FF2B5EF4-FFF2-40B4-BE49-F238E27FC236}">
                  <a16:creationId xmlns:a16="http://schemas.microsoft.com/office/drawing/2014/main" id="{1E665FF9-1E4F-4A63-9F9F-C4A4EBD22484}"/>
                </a:ext>
              </a:extLst>
            </p:cNvPr>
            <p:cNvSpPr>
              <a:spLocks/>
            </p:cNvSpPr>
            <p:nvPr/>
          </p:nvSpPr>
          <p:spPr bwMode="auto">
            <a:xfrm>
              <a:off x="1744663" y="2676526"/>
              <a:ext cx="53975" cy="55563"/>
            </a:xfrm>
            <a:custGeom>
              <a:avLst/>
              <a:gdLst>
                <a:gd name="T0" fmla="*/ 2147483647 w 34"/>
                <a:gd name="T1" fmla="*/ 0 h 35"/>
                <a:gd name="T2" fmla="*/ 2147483647 w 34"/>
                <a:gd name="T3" fmla="*/ 0 h 35"/>
                <a:gd name="T4" fmla="*/ 2147483647 w 34"/>
                <a:gd name="T5" fmla="*/ 2147483647 h 35"/>
                <a:gd name="T6" fmla="*/ 2147483647 w 34"/>
                <a:gd name="T7" fmla="*/ 2147483647 h 35"/>
                <a:gd name="T8" fmla="*/ 0 w 34"/>
                <a:gd name="T9" fmla="*/ 2147483647 h 35"/>
                <a:gd name="T10" fmla="*/ 0 w 34"/>
                <a:gd name="T11" fmla="*/ 2147483647 h 35"/>
                <a:gd name="T12" fmla="*/ 2147483647 w 34"/>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5">
                  <a:moveTo>
                    <a:pt x="32" y="0"/>
                  </a:moveTo>
                  <a:lnTo>
                    <a:pt x="34" y="0"/>
                  </a:lnTo>
                  <a:lnTo>
                    <a:pt x="34" y="2"/>
                  </a:lnTo>
                  <a:lnTo>
                    <a:pt x="2" y="35"/>
                  </a:lnTo>
                  <a:lnTo>
                    <a:pt x="0" y="35"/>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0" name="Freeform 678">
              <a:extLst>
                <a:ext uri="{FF2B5EF4-FFF2-40B4-BE49-F238E27FC236}">
                  <a16:creationId xmlns:a16="http://schemas.microsoft.com/office/drawing/2014/main" id="{4EDC159B-A71E-4800-BFB2-872B4F8C40D8}"/>
                </a:ext>
              </a:extLst>
            </p:cNvPr>
            <p:cNvSpPr>
              <a:spLocks/>
            </p:cNvSpPr>
            <p:nvPr/>
          </p:nvSpPr>
          <p:spPr bwMode="auto">
            <a:xfrm>
              <a:off x="1695450" y="2676526"/>
              <a:ext cx="52388" cy="55563"/>
            </a:xfrm>
            <a:custGeom>
              <a:avLst/>
              <a:gdLst>
                <a:gd name="T0" fmla="*/ 0 w 33"/>
                <a:gd name="T1" fmla="*/ 0 h 35"/>
                <a:gd name="T2" fmla="*/ 2147483647 w 33"/>
                <a:gd name="T3" fmla="*/ 0 h 35"/>
                <a:gd name="T4" fmla="*/ 2147483647 w 33"/>
                <a:gd name="T5" fmla="*/ 2147483647 h 35"/>
                <a:gd name="T6" fmla="*/ 2147483647 w 33"/>
                <a:gd name="T7" fmla="*/ 2147483647 h 35"/>
                <a:gd name="T8" fmla="*/ 2147483647 w 33"/>
                <a:gd name="T9" fmla="*/ 2147483647 h 35"/>
                <a:gd name="T10" fmla="*/ 0 w 33"/>
                <a:gd name="T11" fmla="*/ 2147483647 h 35"/>
                <a:gd name="T12" fmla="*/ 0 w 33"/>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5">
                  <a:moveTo>
                    <a:pt x="0" y="0"/>
                  </a:moveTo>
                  <a:lnTo>
                    <a:pt x="1" y="0"/>
                  </a:lnTo>
                  <a:lnTo>
                    <a:pt x="33" y="32"/>
                  </a:lnTo>
                  <a:lnTo>
                    <a:pt x="33" y="35"/>
                  </a:lnTo>
                  <a:lnTo>
                    <a:pt x="31" y="35"/>
                  </a:lnTo>
                  <a:lnTo>
                    <a:pt x="0" y="2"/>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1" name="Freeform 679">
              <a:extLst>
                <a:ext uri="{FF2B5EF4-FFF2-40B4-BE49-F238E27FC236}">
                  <a16:creationId xmlns:a16="http://schemas.microsoft.com/office/drawing/2014/main" id="{B1A5CFDC-F3D2-4F6E-9CEF-BCE6BD5F5753}"/>
                </a:ext>
              </a:extLst>
            </p:cNvPr>
            <p:cNvSpPr>
              <a:spLocks/>
            </p:cNvSpPr>
            <p:nvPr/>
          </p:nvSpPr>
          <p:spPr bwMode="auto">
            <a:xfrm>
              <a:off x="2036763" y="2670176"/>
              <a:ext cx="103188" cy="101600"/>
            </a:xfrm>
            <a:custGeom>
              <a:avLst/>
              <a:gdLst>
                <a:gd name="T0" fmla="*/ 2147483647 w 65"/>
                <a:gd name="T1" fmla="*/ 0 h 64"/>
                <a:gd name="T2" fmla="*/ 2147483647 w 65"/>
                <a:gd name="T3" fmla="*/ 2147483647 h 64"/>
                <a:gd name="T4" fmla="*/ 2147483647 w 65"/>
                <a:gd name="T5" fmla="*/ 2147483647 h 64"/>
                <a:gd name="T6" fmla="*/ 0 w 65"/>
                <a:gd name="T7" fmla="*/ 2147483647 h 64"/>
                <a:gd name="T8" fmla="*/ 2147483647 w 65"/>
                <a:gd name="T9" fmla="*/ 0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64">
                  <a:moveTo>
                    <a:pt x="33" y="0"/>
                  </a:moveTo>
                  <a:lnTo>
                    <a:pt x="65" y="32"/>
                  </a:lnTo>
                  <a:lnTo>
                    <a:pt x="33" y="64"/>
                  </a:lnTo>
                  <a:lnTo>
                    <a:pt x="0" y="32"/>
                  </a:lnTo>
                  <a:lnTo>
                    <a:pt x="33"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2" name="Freeform 680">
              <a:extLst>
                <a:ext uri="{FF2B5EF4-FFF2-40B4-BE49-F238E27FC236}">
                  <a16:creationId xmlns:a16="http://schemas.microsoft.com/office/drawing/2014/main" id="{D40AF0FE-9D31-452B-BC5A-E1B2A784E8A4}"/>
                </a:ext>
              </a:extLst>
            </p:cNvPr>
            <p:cNvSpPr>
              <a:spLocks/>
            </p:cNvSpPr>
            <p:nvPr/>
          </p:nvSpPr>
          <p:spPr bwMode="auto">
            <a:xfrm>
              <a:off x="2036763" y="2670176"/>
              <a:ext cx="53975" cy="52388"/>
            </a:xfrm>
            <a:custGeom>
              <a:avLst/>
              <a:gdLst>
                <a:gd name="T0" fmla="*/ 2147483647 w 34"/>
                <a:gd name="T1" fmla="*/ 0 h 33"/>
                <a:gd name="T2" fmla="*/ 2147483647 w 34"/>
                <a:gd name="T3" fmla="*/ 0 h 33"/>
                <a:gd name="T4" fmla="*/ 2147483647 w 34"/>
                <a:gd name="T5" fmla="*/ 2147483647 h 33"/>
                <a:gd name="T6" fmla="*/ 2147483647 w 34"/>
                <a:gd name="T7" fmla="*/ 2147483647 h 33"/>
                <a:gd name="T8" fmla="*/ 0 w 34"/>
                <a:gd name="T9" fmla="*/ 2147483647 h 33"/>
                <a:gd name="T10" fmla="*/ 0 w 34"/>
                <a:gd name="T11" fmla="*/ 2147483647 h 33"/>
                <a:gd name="T12" fmla="*/ 2147483647 w 34"/>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3">
                  <a:moveTo>
                    <a:pt x="33" y="0"/>
                  </a:moveTo>
                  <a:lnTo>
                    <a:pt x="34" y="0"/>
                  </a:lnTo>
                  <a:lnTo>
                    <a:pt x="34" y="2"/>
                  </a:lnTo>
                  <a:lnTo>
                    <a:pt x="2" y="33"/>
                  </a:lnTo>
                  <a:lnTo>
                    <a:pt x="0" y="33"/>
                  </a:lnTo>
                  <a:lnTo>
                    <a:pt x="0" y="32"/>
                  </a:lnTo>
                  <a:lnTo>
                    <a:pt x="33"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3" name="Freeform 681">
              <a:extLst>
                <a:ext uri="{FF2B5EF4-FFF2-40B4-BE49-F238E27FC236}">
                  <a16:creationId xmlns:a16="http://schemas.microsoft.com/office/drawing/2014/main" id="{5B7B3FF7-57ED-4CA6-B196-97FD4023C34F}"/>
                </a:ext>
              </a:extLst>
            </p:cNvPr>
            <p:cNvSpPr>
              <a:spLocks/>
            </p:cNvSpPr>
            <p:nvPr/>
          </p:nvSpPr>
          <p:spPr bwMode="auto">
            <a:xfrm>
              <a:off x="2089150" y="2670176"/>
              <a:ext cx="50800" cy="52388"/>
            </a:xfrm>
            <a:custGeom>
              <a:avLst/>
              <a:gdLst>
                <a:gd name="T0" fmla="*/ 0 w 32"/>
                <a:gd name="T1" fmla="*/ 0 h 33"/>
                <a:gd name="T2" fmla="*/ 2147483647 w 32"/>
                <a:gd name="T3" fmla="*/ 0 h 33"/>
                <a:gd name="T4" fmla="*/ 2147483647 w 32"/>
                <a:gd name="T5" fmla="*/ 2147483647 h 33"/>
                <a:gd name="T6" fmla="*/ 2147483647 w 32"/>
                <a:gd name="T7" fmla="*/ 2147483647 h 33"/>
                <a:gd name="T8" fmla="*/ 2147483647 w 32"/>
                <a:gd name="T9" fmla="*/ 2147483647 h 33"/>
                <a:gd name="T10" fmla="*/ 0 w 32"/>
                <a:gd name="T11" fmla="*/ 2147483647 h 33"/>
                <a:gd name="T12" fmla="*/ 0 w 32"/>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33">
                  <a:moveTo>
                    <a:pt x="0" y="0"/>
                  </a:moveTo>
                  <a:lnTo>
                    <a:pt x="1" y="0"/>
                  </a:lnTo>
                  <a:lnTo>
                    <a:pt x="32" y="32"/>
                  </a:lnTo>
                  <a:lnTo>
                    <a:pt x="32" y="33"/>
                  </a:lnTo>
                  <a:lnTo>
                    <a:pt x="0" y="2"/>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4" name="Freeform 682">
              <a:extLst>
                <a:ext uri="{FF2B5EF4-FFF2-40B4-BE49-F238E27FC236}">
                  <a16:creationId xmlns:a16="http://schemas.microsoft.com/office/drawing/2014/main" id="{E8868D53-076F-4646-A438-52996F74B425}"/>
                </a:ext>
              </a:extLst>
            </p:cNvPr>
            <p:cNvSpPr>
              <a:spLocks/>
            </p:cNvSpPr>
            <p:nvPr/>
          </p:nvSpPr>
          <p:spPr bwMode="auto">
            <a:xfrm>
              <a:off x="2089150" y="2720976"/>
              <a:ext cx="50800" cy="52388"/>
            </a:xfrm>
            <a:custGeom>
              <a:avLst/>
              <a:gdLst>
                <a:gd name="T0" fmla="*/ 2147483647 w 32"/>
                <a:gd name="T1" fmla="*/ 0 h 33"/>
                <a:gd name="T2" fmla="*/ 2147483647 w 32"/>
                <a:gd name="T3" fmla="*/ 0 h 33"/>
                <a:gd name="T4" fmla="*/ 2147483647 w 32"/>
                <a:gd name="T5" fmla="*/ 2147483647 h 33"/>
                <a:gd name="T6" fmla="*/ 2147483647 w 32"/>
                <a:gd name="T7" fmla="*/ 2147483647 h 33"/>
                <a:gd name="T8" fmla="*/ 0 w 32"/>
                <a:gd name="T9" fmla="*/ 2147483647 h 33"/>
                <a:gd name="T10" fmla="*/ 0 w 32"/>
                <a:gd name="T11" fmla="*/ 2147483647 h 33"/>
                <a:gd name="T12" fmla="*/ 2147483647 w 32"/>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33">
                  <a:moveTo>
                    <a:pt x="32" y="0"/>
                  </a:moveTo>
                  <a:lnTo>
                    <a:pt x="32" y="0"/>
                  </a:lnTo>
                  <a:lnTo>
                    <a:pt x="32" y="1"/>
                  </a:lnTo>
                  <a:lnTo>
                    <a:pt x="1" y="33"/>
                  </a:lnTo>
                  <a:lnTo>
                    <a:pt x="0" y="33"/>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5" name="Freeform 683">
              <a:extLst>
                <a:ext uri="{FF2B5EF4-FFF2-40B4-BE49-F238E27FC236}">
                  <a16:creationId xmlns:a16="http://schemas.microsoft.com/office/drawing/2014/main" id="{2429C23E-BE83-4CE9-BCE0-4B45E08EC5DB}"/>
                </a:ext>
              </a:extLst>
            </p:cNvPr>
            <p:cNvSpPr>
              <a:spLocks/>
            </p:cNvSpPr>
            <p:nvPr/>
          </p:nvSpPr>
          <p:spPr bwMode="auto">
            <a:xfrm>
              <a:off x="2036763" y="2720976"/>
              <a:ext cx="53975" cy="52388"/>
            </a:xfrm>
            <a:custGeom>
              <a:avLst/>
              <a:gdLst>
                <a:gd name="T0" fmla="*/ 0 w 34"/>
                <a:gd name="T1" fmla="*/ 0 h 33"/>
                <a:gd name="T2" fmla="*/ 2147483647 w 34"/>
                <a:gd name="T3" fmla="*/ 0 h 33"/>
                <a:gd name="T4" fmla="*/ 2147483647 w 34"/>
                <a:gd name="T5" fmla="*/ 2147483647 h 33"/>
                <a:gd name="T6" fmla="*/ 2147483647 w 34"/>
                <a:gd name="T7" fmla="*/ 2147483647 h 33"/>
                <a:gd name="T8" fmla="*/ 2147483647 w 34"/>
                <a:gd name="T9" fmla="*/ 2147483647 h 33"/>
                <a:gd name="T10" fmla="*/ 0 w 34"/>
                <a:gd name="T11" fmla="*/ 2147483647 h 33"/>
                <a:gd name="T12" fmla="*/ 0 w 34"/>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3">
                  <a:moveTo>
                    <a:pt x="0" y="0"/>
                  </a:moveTo>
                  <a:lnTo>
                    <a:pt x="2" y="0"/>
                  </a:lnTo>
                  <a:lnTo>
                    <a:pt x="34" y="32"/>
                  </a:lnTo>
                  <a:lnTo>
                    <a:pt x="34" y="33"/>
                  </a:lnTo>
                  <a:lnTo>
                    <a:pt x="33" y="33"/>
                  </a:lnTo>
                  <a:lnTo>
                    <a:pt x="0" y="1"/>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6" name="Freeform 684">
              <a:extLst>
                <a:ext uri="{FF2B5EF4-FFF2-40B4-BE49-F238E27FC236}">
                  <a16:creationId xmlns:a16="http://schemas.microsoft.com/office/drawing/2014/main" id="{063078D5-304F-49DF-A5D0-864375074858}"/>
                </a:ext>
              </a:extLst>
            </p:cNvPr>
            <p:cNvSpPr>
              <a:spLocks/>
            </p:cNvSpPr>
            <p:nvPr/>
          </p:nvSpPr>
          <p:spPr bwMode="auto">
            <a:xfrm>
              <a:off x="2287588" y="2251076"/>
              <a:ext cx="100013" cy="103188"/>
            </a:xfrm>
            <a:custGeom>
              <a:avLst/>
              <a:gdLst>
                <a:gd name="T0" fmla="*/ 2147483647 w 63"/>
                <a:gd name="T1" fmla="*/ 0 h 65"/>
                <a:gd name="T2" fmla="*/ 2147483647 w 63"/>
                <a:gd name="T3" fmla="*/ 2147483647 h 65"/>
                <a:gd name="T4" fmla="*/ 2147483647 w 63"/>
                <a:gd name="T5" fmla="*/ 2147483647 h 65"/>
                <a:gd name="T6" fmla="*/ 0 w 63"/>
                <a:gd name="T7" fmla="*/ 2147483647 h 65"/>
                <a:gd name="T8" fmla="*/ 2147483647 w 63"/>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65">
                  <a:moveTo>
                    <a:pt x="32" y="0"/>
                  </a:moveTo>
                  <a:lnTo>
                    <a:pt x="63" y="32"/>
                  </a:lnTo>
                  <a:lnTo>
                    <a:pt x="32" y="65"/>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7" name="Freeform 685">
              <a:extLst>
                <a:ext uri="{FF2B5EF4-FFF2-40B4-BE49-F238E27FC236}">
                  <a16:creationId xmlns:a16="http://schemas.microsoft.com/office/drawing/2014/main" id="{5AFF254C-7786-4E18-9556-314CECEDF6B2}"/>
                </a:ext>
              </a:extLst>
            </p:cNvPr>
            <p:cNvSpPr>
              <a:spLocks/>
            </p:cNvSpPr>
            <p:nvPr/>
          </p:nvSpPr>
          <p:spPr bwMode="auto">
            <a:xfrm>
              <a:off x="2287588" y="2251076"/>
              <a:ext cx="52388" cy="53975"/>
            </a:xfrm>
            <a:custGeom>
              <a:avLst/>
              <a:gdLst>
                <a:gd name="T0" fmla="*/ 2147483647 w 33"/>
                <a:gd name="T1" fmla="*/ 0 h 34"/>
                <a:gd name="T2" fmla="*/ 2147483647 w 33"/>
                <a:gd name="T3" fmla="*/ 0 h 34"/>
                <a:gd name="T4" fmla="*/ 2147483647 w 33"/>
                <a:gd name="T5" fmla="*/ 2147483647 h 34"/>
                <a:gd name="T6" fmla="*/ 0 w 33"/>
                <a:gd name="T7" fmla="*/ 2147483647 h 34"/>
                <a:gd name="T8" fmla="*/ 0 w 33"/>
                <a:gd name="T9" fmla="*/ 2147483647 h 34"/>
                <a:gd name="T10" fmla="*/ 0 w 33"/>
                <a:gd name="T11" fmla="*/ 2147483647 h 34"/>
                <a:gd name="T12" fmla="*/ 2147483647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32" y="0"/>
                  </a:moveTo>
                  <a:lnTo>
                    <a:pt x="33" y="0"/>
                  </a:lnTo>
                  <a:lnTo>
                    <a:pt x="33" y="3"/>
                  </a:lnTo>
                  <a:lnTo>
                    <a:pt x="0" y="34"/>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8" name="Freeform 686">
              <a:extLst>
                <a:ext uri="{FF2B5EF4-FFF2-40B4-BE49-F238E27FC236}">
                  <a16:creationId xmlns:a16="http://schemas.microsoft.com/office/drawing/2014/main" id="{3C04A23D-F59D-4531-9F02-0963BD6F0687}"/>
                </a:ext>
              </a:extLst>
            </p:cNvPr>
            <p:cNvSpPr>
              <a:spLocks/>
            </p:cNvSpPr>
            <p:nvPr/>
          </p:nvSpPr>
          <p:spPr bwMode="auto">
            <a:xfrm>
              <a:off x="2338388" y="2251076"/>
              <a:ext cx="52388" cy="53975"/>
            </a:xfrm>
            <a:custGeom>
              <a:avLst/>
              <a:gdLst>
                <a:gd name="T0" fmla="*/ 0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0" y="0"/>
                  </a:moveTo>
                  <a:lnTo>
                    <a:pt x="1" y="0"/>
                  </a:lnTo>
                  <a:lnTo>
                    <a:pt x="33" y="32"/>
                  </a:lnTo>
                  <a:lnTo>
                    <a:pt x="33" y="34"/>
                  </a:lnTo>
                  <a:lnTo>
                    <a:pt x="31" y="34"/>
                  </a:lnTo>
                  <a:lnTo>
                    <a:pt x="0" y="3"/>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69" name="Freeform 687">
              <a:extLst>
                <a:ext uri="{FF2B5EF4-FFF2-40B4-BE49-F238E27FC236}">
                  <a16:creationId xmlns:a16="http://schemas.microsoft.com/office/drawing/2014/main" id="{9440FF0A-8F2F-467E-A081-0F6BB4AF7676}"/>
                </a:ext>
              </a:extLst>
            </p:cNvPr>
            <p:cNvSpPr>
              <a:spLocks/>
            </p:cNvSpPr>
            <p:nvPr/>
          </p:nvSpPr>
          <p:spPr bwMode="auto">
            <a:xfrm>
              <a:off x="2338388" y="2301876"/>
              <a:ext cx="52388" cy="53975"/>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0 w 33"/>
                <a:gd name="T9" fmla="*/ 2147483647 h 34"/>
                <a:gd name="T10" fmla="*/ 0 w 33"/>
                <a:gd name="T11" fmla="*/ 2147483647 h 34"/>
                <a:gd name="T12" fmla="*/ 2147483647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31" y="0"/>
                  </a:moveTo>
                  <a:lnTo>
                    <a:pt x="33" y="0"/>
                  </a:lnTo>
                  <a:lnTo>
                    <a:pt x="33" y="2"/>
                  </a:lnTo>
                  <a:lnTo>
                    <a:pt x="1" y="34"/>
                  </a:lnTo>
                  <a:lnTo>
                    <a:pt x="0" y="34"/>
                  </a:lnTo>
                  <a:lnTo>
                    <a:pt x="0" y="33"/>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0" name="Freeform 688">
              <a:extLst>
                <a:ext uri="{FF2B5EF4-FFF2-40B4-BE49-F238E27FC236}">
                  <a16:creationId xmlns:a16="http://schemas.microsoft.com/office/drawing/2014/main" id="{2A6BED09-81A0-49C4-B56F-D6D25CB9C077}"/>
                </a:ext>
              </a:extLst>
            </p:cNvPr>
            <p:cNvSpPr>
              <a:spLocks/>
            </p:cNvSpPr>
            <p:nvPr/>
          </p:nvSpPr>
          <p:spPr bwMode="auto">
            <a:xfrm>
              <a:off x="2287588" y="2301876"/>
              <a:ext cx="52388" cy="53975"/>
            </a:xfrm>
            <a:custGeom>
              <a:avLst/>
              <a:gdLst>
                <a:gd name="T0" fmla="*/ 0 w 33"/>
                <a:gd name="T1" fmla="*/ 0 h 34"/>
                <a:gd name="T2" fmla="*/ 0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0" y="0"/>
                  </a:moveTo>
                  <a:lnTo>
                    <a:pt x="0" y="0"/>
                  </a:lnTo>
                  <a:lnTo>
                    <a:pt x="33" y="33"/>
                  </a:lnTo>
                  <a:lnTo>
                    <a:pt x="33" y="34"/>
                  </a:lnTo>
                  <a:lnTo>
                    <a:pt x="32" y="34"/>
                  </a:lnTo>
                  <a:lnTo>
                    <a:pt x="0" y="2"/>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1" name="Freeform 689">
              <a:extLst>
                <a:ext uri="{FF2B5EF4-FFF2-40B4-BE49-F238E27FC236}">
                  <a16:creationId xmlns:a16="http://schemas.microsoft.com/office/drawing/2014/main" id="{1358A120-3DD2-4A79-BB12-589909C88DA5}"/>
                </a:ext>
              </a:extLst>
            </p:cNvPr>
            <p:cNvSpPr>
              <a:spLocks/>
            </p:cNvSpPr>
            <p:nvPr/>
          </p:nvSpPr>
          <p:spPr bwMode="auto">
            <a:xfrm>
              <a:off x="2947988" y="1341438"/>
              <a:ext cx="101600" cy="103188"/>
            </a:xfrm>
            <a:custGeom>
              <a:avLst/>
              <a:gdLst>
                <a:gd name="T0" fmla="*/ 2147483647 w 64"/>
                <a:gd name="T1" fmla="*/ 0 h 65"/>
                <a:gd name="T2" fmla="*/ 2147483647 w 64"/>
                <a:gd name="T3" fmla="*/ 2147483647 h 65"/>
                <a:gd name="T4" fmla="*/ 2147483647 w 64"/>
                <a:gd name="T5" fmla="*/ 2147483647 h 65"/>
                <a:gd name="T6" fmla="*/ 0 w 64"/>
                <a:gd name="T7" fmla="*/ 2147483647 h 65"/>
                <a:gd name="T8" fmla="*/ 2147483647 w 64"/>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65">
                  <a:moveTo>
                    <a:pt x="31" y="0"/>
                  </a:moveTo>
                  <a:lnTo>
                    <a:pt x="64" y="33"/>
                  </a:lnTo>
                  <a:lnTo>
                    <a:pt x="31" y="65"/>
                  </a:lnTo>
                  <a:lnTo>
                    <a:pt x="0" y="33"/>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2" name="Freeform 690">
              <a:extLst>
                <a:ext uri="{FF2B5EF4-FFF2-40B4-BE49-F238E27FC236}">
                  <a16:creationId xmlns:a16="http://schemas.microsoft.com/office/drawing/2014/main" id="{088FEAF2-963E-4B5B-92A8-BE1F4435E529}"/>
                </a:ext>
              </a:extLst>
            </p:cNvPr>
            <p:cNvSpPr>
              <a:spLocks/>
            </p:cNvSpPr>
            <p:nvPr/>
          </p:nvSpPr>
          <p:spPr bwMode="auto">
            <a:xfrm>
              <a:off x="2947988" y="1341438"/>
              <a:ext cx="52388" cy="55563"/>
            </a:xfrm>
            <a:custGeom>
              <a:avLst/>
              <a:gdLst>
                <a:gd name="T0" fmla="*/ 2147483647 w 33"/>
                <a:gd name="T1" fmla="*/ 0 h 35"/>
                <a:gd name="T2" fmla="*/ 2147483647 w 33"/>
                <a:gd name="T3" fmla="*/ 0 h 35"/>
                <a:gd name="T4" fmla="*/ 2147483647 w 33"/>
                <a:gd name="T5" fmla="*/ 2147483647 h 35"/>
                <a:gd name="T6" fmla="*/ 2147483647 w 33"/>
                <a:gd name="T7" fmla="*/ 2147483647 h 35"/>
                <a:gd name="T8" fmla="*/ 0 w 33"/>
                <a:gd name="T9" fmla="*/ 2147483647 h 35"/>
                <a:gd name="T10" fmla="*/ 0 w 33"/>
                <a:gd name="T11" fmla="*/ 2147483647 h 35"/>
                <a:gd name="T12" fmla="*/ 2147483647 w 33"/>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5">
                  <a:moveTo>
                    <a:pt x="31" y="0"/>
                  </a:moveTo>
                  <a:lnTo>
                    <a:pt x="33" y="0"/>
                  </a:lnTo>
                  <a:lnTo>
                    <a:pt x="33" y="3"/>
                  </a:lnTo>
                  <a:lnTo>
                    <a:pt x="1" y="35"/>
                  </a:lnTo>
                  <a:lnTo>
                    <a:pt x="0" y="35"/>
                  </a:lnTo>
                  <a:lnTo>
                    <a:pt x="0" y="33"/>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3" name="Freeform 691">
              <a:extLst>
                <a:ext uri="{FF2B5EF4-FFF2-40B4-BE49-F238E27FC236}">
                  <a16:creationId xmlns:a16="http://schemas.microsoft.com/office/drawing/2014/main" id="{BD1BECD6-9A89-4559-8E8D-B6C5749A2418}"/>
                </a:ext>
              </a:extLst>
            </p:cNvPr>
            <p:cNvSpPr>
              <a:spLocks/>
            </p:cNvSpPr>
            <p:nvPr/>
          </p:nvSpPr>
          <p:spPr bwMode="auto">
            <a:xfrm>
              <a:off x="2997200" y="1341438"/>
              <a:ext cx="53975" cy="55563"/>
            </a:xfrm>
            <a:custGeom>
              <a:avLst/>
              <a:gdLst>
                <a:gd name="T0" fmla="*/ 0 w 34"/>
                <a:gd name="T1" fmla="*/ 0 h 35"/>
                <a:gd name="T2" fmla="*/ 2147483647 w 34"/>
                <a:gd name="T3" fmla="*/ 0 h 35"/>
                <a:gd name="T4" fmla="*/ 2147483647 w 34"/>
                <a:gd name="T5" fmla="*/ 2147483647 h 35"/>
                <a:gd name="T6" fmla="*/ 2147483647 w 34"/>
                <a:gd name="T7" fmla="*/ 2147483647 h 35"/>
                <a:gd name="T8" fmla="*/ 2147483647 w 34"/>
                <a:gd name="T9" fmla="*/ 2147483647 h 35"/>
                <a:gd name="T10" fmla="*/ 0 w 34"/>
                <a:gd name="T11" fmla="*/ 2147483647 h 35"/>
                <a:gd name="T12" fmla="*/ 0 w 34"/>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5">
                  <a:moveTo>
                    <a:pt x="0" y="0"/>
                  </a:moveTo>
                  <a:lnTo>
                    <a:pt x="2" y="0"/>
                  </a:lnTo>
                  <a:lnTo>
                    <a:pt x="34" y="33"/>
                  </a:lnTo>
                  <a:lnTo>
                    <a:pt x="34" y="35"/>
                  </a:lnTo>
                  <a:lnTo>
                    <a:pt x="33" y="35"/>
                  </a:lnTo>
                  <a:lnTo>
                    <a:pt x="0" y="3"/>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4" name="Freeform 692">
              <a:extLst>
                <a:ext uri="{FF2B5EF4-FFF2-40B4-BE49-F238E27FC236}">
                  <a16:creationId xmlns:a16="http://schemas.microsoft.com/office/drawing/2014/main" id="{D96FE795-A27C-4C1F-B066-8ECF8F5E6D7F}"/>
                </a:ext>
              </a:extLst>
            </p:cNvPr>
            <p:cNvSpPr>
              <a:spLocks/>
            </p:cNvSpPr>
            <p:nvPr/>
          </p:nvSpPr>
          <p:spPr bwMode="auto">
            <a:xfrm>
              <a:off x="2997200" y="1393826"/>
              <a:ext cx="53975" cy="53975"/>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0 w 34"/>
                <a:gd name="T9" fmla="*/ 2147483647 h 34"/>
                <a:gd name="T10" fmla="*/ 0 w 34"/>
                <a:gd name="T11" fmla="*/ 2147483647 h 34"/>
                <a:gd name="T12" fmla="*/ 2147483647 w 34"/>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4">
                  <a:moveTo>
                    <a:pt x="33" y="0"/>
                  </a:moveTo>
                  <a:lnTo>
                    <a:pt x="34" y="0"/>
                  </a:lnTo>
                  <a:lnTo>
                    <a:pt x="34" y="2"/>
                  </a:lnTo>
                  <a:lnTo>
                    <a:pt x="2" y="34"/>
                  </a:lnTo>
                  <a:lnTo>
                    <a:pt x="0" y="34"/>
                  </a:lnTo>
                  <a:lnTo>
                    <a:pt x="0" y="32"/>
                  </a:lnTo>
                  <a:lnTo>
                    <a:pt x="33"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5" name="Freeform 693">
              <a:extLst>
                <a:ext uri="{FF2B5EF4-FFF2-40B4-BE49-F238E27FC236}">
                  <a16:creationId xmlns:a16="http://schemas.microsoft.com/office/drawing/2014/main" id="{1E580D5C-9B58-4207-B037-0E0E69AC1FAC}"/>
                </a:ext>
              </a:extLst>
            </p:cNvPr>
            <p:cNvSpPr>
              <a:spLocks/>
            </p:cNvSpPr>
            <p:nvPr/>
          </p:nvSpPr>
          <p:spPr bwMode="auto">
            <a:xfrm>
              <a:off x="2947988" y="1393826"/>
              <a:ext cx="52388" cy="53975"/>
            </a:xfrm>
            <a:custGeom>
              <a:avLst/>
              <a:gdLst>
                <a:gd name="T0" fmla="*/ 0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0" y="0"/>
                  </a:moveTo>
                  <a:lnTo>
                    <a:pt x="1" y="0"/>
                  </a:lnTo>
                  <a:lnTo>
                    <a:pt x="33" y="32"/>
                  </a:lnTo>
                  <a:lnTo>
                    <a:pt x="33" y="34"/>
                  </a:lnTo>
                  <a:lnTo>
                    <a:pt x="31" y="34"/>
                  </a:lnTo>
                  <a:lnTo>
                    <a:pt x="0" y="2"/>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6" name="Freeform 694">
              <a:extLst>
                <a:ext uri="{FF2B5EF4-FFF2-40B4-BE49-F238E27FC236}">
                  <a16:creationId xmlns:a16="http://schemas.microsoft.com/office/drawing/2014/main" id="{93301FAD-463D-4F6E-BD13-967F407A76A7}"/>
                </a:ext>
              </a:extLst>
            </p:cNvPr>
            <p:cNvSpPr>
              <a:spLocks/>
            </p:cNvSpPr>
            <p:nvPr/>
          </p:nvSpPr>
          <p:spPr bwMode="auto">
            <a:xfrm>
              <a:off x="3490913" y="1122363"/>
              <a:ext cx="101600" cy="101600"/>
            </a:xfrm>
            <a:custGeom>
              <a:avLst/>
              <a:gdLst>
                <a:gd name="T0" fmla="*/ 2147483647 w 64"/>
                <a:gd name="T1" fmla="*/ 0 h 64"/>
                <a:gd name="T2" fmla="*/ 2147483647 w 64"/>
                <a:gd name="T3" fmla="*/ 2147483647 h 64"/>
                <a:gd name="T4" fmla="*/ 2147483647 w 64"/>
                <a:gd name="T5" fmla="*/ 2147483647 h 64"/>
                <a:gd name="T6" fmla="*/ 0 w 64"/>
                <a:gd name="T7" fmla="*/ 2147483647 h 64"/>
                <a:gd name="T8" fmla="*/ 2147483647 w 64"/>
                <a:gd name="T9" fmla="*/ 0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64">
                  <a:moveTo>
                    <a:pt x="32" y="0"/>
                  </a:moveTo>
                  <a:lnTo>
                    <a:pt x="64" y="32"/>
                  </a:lnTo>
                  <a:lnTo>
                    <a:pt x="32" y="64"/>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7" name="Freeform 695">
              <a:extLst>
                <a:ext uri="{FF2B5EF4-FFF2-40B4-BE49-F238E27FC236}">
                  <a16:creationId xmlns:a16="http://schemas.microsoft.com/office/drawing/2014/main" id="{767E4013-5F48-41A5-BC4F-95F93FB8A00E}"/>
                </a:ext>
              </a:extLst>
            </p:cNvPr>
            <p:cNvSpPr>
              <a:spLocks/>
            </p:cNvSpPr>
            <p:nvPr/>
          </p:nvSpPr>
          <p:spPr bwMode="auto">
            <a:xfrm>
              <a:off x="3490913" y="1122363"/>
              <a:ext cx="52388" cy="52388"/>
            </a:xfrm>
            <a:custGeom>
              <a:avLst/>
              <a:gdLst>
                <a:gd name="T0" fmla="*/ 2147483647 w 33"/>
                <a:gd name="T1" fmla="*/ 0 h 33"/>
                <a:gd name="T2" fmla="*/ 2147483647 w 33"/>
                <a:gd name="T3" fmla="*/ 0 h 33"/>
                <a:gd name="T4" fmla="*/ 2147483647 w 33"/>
                <a:gd name="T5" fmla="*/ 2147483647 h 33"/>
                <a:gd name="T6" fmla="*/ 0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2" y="0"/>
                  </a:moveTo>
                  <a:lnTo>
                    <a:pt x="33" y="0"/>
                  </a:lnTo>
                  <a:lnTo>
                    <a:pt x="33" y="1"/>
                  </a:lnTo>
                  <a:lnTo>
                    <a:pt x="0" y="33"/>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8" name="Freeform 696">
              <a:extLst>
                <a:ext uri="{FF2B5EF4-FFF2-40B4-BE49-F238E27FC236}">
                  <a16:creationId xmlns:a16="http://schemas.microsoft.com/office/drawing/2014/main" id="{23997930-09E7-4C9B-A7C6-E6B299CDEF63}"/>
                </a:ext>
              </a:extLst>
            </p:cNvPr>
            <p:cNvSpPr>
              <a:spLocks/>
            </p:cNvSpPr>
            <p:nvPr/>
          </p:nvSpPr>
          <p:spPr bwMode="auto">
            <a:xfrm>
              <a:off x="3541713" y="1122363"/>
              <a:ext cx="52388" cy="52388"/>
            </a:xfrm>
            <a:custGeom>
              <a:avLst/>
              <a:gdLst>
                <a:gd name="T0" fmla="*/ 0 w 33"/>
                <a:gd name="T1" fmla="*/ 0 h 33"/>
                <a:gd name="T2" fmla="*/ 2147483647 w 33"/>
                <a:gd name="T3" fmla="*/ 0 h 33"/>
                <a:gd name="T4" fmla="*/ 2147483647 w 33"/>
                <a:gd name="T5" fmla="*/ 2147483647 h 33"/>
                <a:gd name="T6" fmla="*/ 2147483647 w 33"/>
                <a:gd name="T7" fmla="*/ 2147483647 h 33"/>
                <a:gd name="T8" fmla="*/ 2147483647 w 33"/>
                <a:gd name="T9" fmla="*/ 2147483647 h 33"/>
                <a:gd name="T10" fmla="*/ 0 w 33"/>
                <a:gd name="T11" fmla="*/ 2147483647 h 33"/>
                <a:gd name="T12" fmla="*/ 0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0" y="0"/>
                  </a:moveTo>
                  <a:lnTo>
                    <a:pt x="1" y="0"/>
                  </a:lnTo>
                  <a:lnTo>
                    <a:pt x="33" y="32"/>
                  </a:lnTo>
                  <a:lnTo>
                    <a:pt x="33" y="33"/>
                  </a:lnTo>
                  <a:lnTo>
                    <a:pt x="32" y="33"/>
                  </a:lnTo>
                  <a:lnTo>
                    <a:pt x="0" y="1"/>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79" name="Freeform 697">
              <a:extLst>
                <a:ext uri="{FF2B5EF4-FFF2-40B4-BE49-F238E27FC236}">
                  <a16:creationId xmlns:a16="http://schemas.microsoft.com/office/drawing/2014/main" id="{04621555-944A-4EB4-BD65-0A2BBDA0C318}"/>
                </a:ext>
              </a:extLst>
            </p:cNvPr>
            <p:cNvSpPr>
              <a:spLocks/>
            </p:cNvSpPr>
            <p:nvPr/>
          </p:nvSpPr>
          <p:spPr bwMode="auto">
            <a:xfrm>
              <a:off x="3541713" y="1173163"/>
              <a:ext cx="52388" cy="52388"/>
            </a:xfrm>
            <a:custGeom>
              <a:avLst/>
              <a:gdLst>
                <a:gd name="T0" fmla="*/ 2147483647 w 33"/>
                <a:gd name="T1" fmla="*/ 0 h 33"/>
                <a:gd name="T2" fmla="*/ 2147483647 w 33"/>
                <a:gd name="T3" fmla="*/ 0 h 33"/>
                <a:gd name="T4" fmla="*/ 2147483647 w 33"/>
                <a:gd name="T5" fmla="*/ 2147483647 h 33"/>
                <a:gd name="T6" fmla="*/ 2147483647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2" y="0"/>
                  </a:moveTo>
                  <a:lnTo>
                    <a:pt x="33" y="0"/>
                  </a:lnTo>
                  <a:lnTo>
                    <a:pt x="33" y="1"/>
                  </a:lnTo>
                  <a:lnTo>
                    <a:pt x="1" y="33"/>
                  </a:lnTo>
                  <a:lnTo>
                    <a:pt x="0" y="33"/>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0" name="Freeform 698">
              <a:extLst>
                <a:ext uri="{FF2B5EF4-FFF2-40B4-BE49-F238E27FC236}">
                  <a16:creationId xmlns:a16="http://schemas.microsoft.com/office/drawing/2014/main" id="{FADEDA1B-79C3-418E-AF30-27BD30AEF2FE}"/>
                </a:ext>
              </a:extLst>
            </p:cNvPr>
            <p:cNvSpPr>
              <a:spLocks/>
            </p:cNvSpPr>
            <p:nvPr/>
          </p:nvSpPr>
          <p:spPr bwMode="auto">
            <a:xfrm>
              <a:off x="3490913" y="1173163"/>
              <a:ext cx="52388" cy="52388"/>
            </a:xfrm>
            <a:custGeom>
              <a:avLst/>
              <a:gdLst>
                <a:gd name="T0" fmla="*/ 0 w 33"/>
                <a:gd name="T1" fmla="*/ 0 h 33"/>
                <a:gd name="T2" fmla="*/ 0 w 33"/>
                <a:gd name="T3" fmla="*/ 0 h 33"/>
                <a:gd name="T4" fmla="*/ 2147483647 w 33"/>
                <a:gd name="T5" fmla="*/ 2147483647 h 33"/>
                <a:gd name="T6" fmla="*/ 2147483647 w 33"/>
                <a:gd name="T7" fmla="*/ 2147483647 h 33"/>
                <a:gd name="T8" fmla="*/ 2147483647 w 33"/>
                <a:gd name="T9" fmla="*/ 2147483647 h 33"/>
                <a:gd name="T10" fmla="*/ 0 w 33"/>
                <a:gd name="T11" fmla="*/ 2147483647 h 33"/>
                <a:gd name="T12" fmla="*/ 0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0" y="0"/>
                  </a:moveTo>
                  <a:lnTo>
                    <a:pt x="0" y="0"/>
                  </a:lnTo>
                  <a:lnTo>
                    <a:pt x="33" y="32"/>
                  </a:lnTo>
                  <a:lnTo>
                    <a:pt x="33" y="33"/>
                  </a:lnTo>
                  <a:lnTo>
                    <a:pt x="32" y="33"/>
                  </a:lnTo>
                  <a:lnTo>
                    <a:pt x="0" y="1"/>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1" name="Freeform 699">
              <a:extLst>
                <a:ext uri="{FF2B5EF4-FFF2-40B4-BE49-F238E27FC236}">
                  <a16:creationId xmlns:a16="http://schemas.microsoft.com/office/drawing/2014/main" id="{2D237002-0D67-4513-ACE3-08468852E8B9}"/>
                </a:ext>
              </a:extLst>
            </p:cNvPr>
            <p:cNvSpPr>
              <a:spLocks/>
            </p:cNvSpPr>
            <p:nvPr/>
          </p:nvSpPr>
          <p:spPr bwMode="auto">
            <a:xfrm>
              <a:off x="4762500" y="1474788"/>
              <a:ext cx="101600" cy="101600"/>
            </a:xfrm>
            <a:custGeom>
              <a:avLst/>
              <a:gdLst>
                <a:gd name="T0" fmla="*/ 2147483647 w 64"/>
                <a:gd name="T1" fmla="*/ 0 h 64"/>
                <a:gd name="T2" fmla="*/ 2147483647 w 64"/>
                <a:gd name="T3" fmla="*/ 2147483647 h 64"/>
                <a:gd name="T4" fmla="*/ 2147483647 w 64"/>
                <a:gd name="T5" fmla="*/ 2147483647 h 64"/>
                <a:gd name="T6" fmla="*/ 0 w 64"/>
                <a:gd name="T7" fmla="*/ 2147483647 h 64"/>
                <a:gd name="T8" fmla="*/ 2147483647 w 64"/>
                <a:gd name="T9" fmla="*/ 0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64">
                  <a:moveTo>
                    <a:pt x="32" y="0"/>
                  </a:moveTo>
                  <a:lnTo>
                    <a:pt x="64" y="30"/>
                  </a:lnTo>
                  <a:lnTo>
                    <a:pt x="32" y="64"/>
                  </a:lnTo>
                  <a:lnTo>
                    <a:pt x="0" y="30"/>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2" name="Freeform 700">
              <a:extLst>
                <a:ext uri="{FF2B5EF4-FFF2-40B4-BE49-F238E27FC236}">
                  <a16:creationId xmlns:a16="http://schemas.microsoft.com/office/drawing/2014/main" id="{251FDAEC-5C2E-4236-A80B-1EC5893AA0D2}"/>
                </a:ext>
              </a:extLst>
            </p:cNvPr>
            <p:cNvSpPr>
              <a:spLocks/>
            </p:cNvSpPr>
            <p:nvPr/>
          </p:nvSpPr>
          <p:spPr bwMode="auto">
            <a:xfrm>
              <a:off x="4762500" y="1474788"/>
              <a:ext cx="52388" cy="52388"/>
            </a:xfrm>
            <a:custGeom>
              <a:avLst/>
              <a:gdLst>
                <a:gd name="T0" fmla="*/ 2147483647 w 33"/>
                <a:gd name="T1" fmla="*/ 0 h 33"/>
                <a:gd name="T2" fmla="*/ 2147483647 w 33"/>
                <a:gd name="T3" fmla="*/ 0 h 33"/>
                <a:gd name="T4" fmla="*/ 2147483647 w 33"/>
                <a:gd name="T5" fmla="*/ 0 h 33"/>
                <a:gd name="T6" fmla="*/ 2147483647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2" y="0"/>
                  </a:moveTo>
                  <a:lnTo>
                    <a:pt x="33" y="0"/>
                  </a:lnTo>
                  <a:lnTo>
                    <a:pt x="1" y="33"/>
                  </a:lnTo>
                  <a:lnTo>
                    <a:pt x="0" y="33"/>
                  </a:lnTo>
                  <a:lnTo>
                    <a:pt x="0" y="30"/>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3" name="Freeform 701">
              <a:extLst>
                <a:ext uri="{FF2B5EF4-FFF2-40B4-BE49-F238E27FC236}">
                  <a16:creationId xmlns:a16="http://schemas.microsoft.com/office/drawing/2014/main" id="{F22810F3-3C77-4959-8A11-518DD996F17C}"/>
                </a:ext>
              </a:extLst>
            </p:cNvPr>
            <p:cNvSpPr>
              <a:spLocks/>
            </p:cNvSpPr>
            <p:nvPr/>
          </p:nvSpPr>
          <p:spPr bwMode="auto">
            <a:xfrm>
              <a:off x="4813300" y="1474788"/>
              <a:ext cx="50800" cy="52388"/>
            </a:xfrm>
            <a:custGeom>
              <a:avLst/>
              <a:gdLst>
                <a:gd name="T0" fmla="*/ 0 w 32"/>
                <a:gd name="T1" fmla="*/ 0 h 33"/>
                <a:gd name="T2" fmla="*/ 2147483647 w 32"/>
                <a:gd name="T3" fmla="*/ 0 h 33"/>
                <a:gd name="T4" fmla="*/ 2147483647 w 32"/>
                <a:gd name="T5" fmla="*/ 2147483647 h 33"/>
                <a:gd name="T6" fmla="*/ 2147483647 w 32"/>
                <a:gd name="T7" fmla="*/ 2147483647 h 33"/>
                <a:gd name="T8" fmla="*/ 2147483647 w 32"/>
                <a:gd name="T9" fmla="*/ 2147483647 h 33"/>
                <a:gd name="T10" fmla="*/ 0 w 32"/>
                <a:gd name="T11" fmla="*/ 0 h 33"/>
                <a:gd name="T12" fmla="*/ 0 w 32"/>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33">
                  <a:moveTo>
                    <a:pt x="0" y="0"/>
                  </a:moveTo>
                  <a:lnTo>
                    <a:pt x="1" y="0"/>
                  </a:lnTo>
                  <a:lnTo>
                    <a:pt x="32" y="30"/>
                  </a:lnTo>
                  <a:lnTo>
                    <a:pt x="32" y="33"/>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4" name="Freeform 702">
              <a:extLst>
                <a:ext uri="{FF2B5EF4-FFF2-40B4-BE49-F238E27FC236}">
                  <a16:creationId xmlns:a16="http://schemas.microsoft.com/office/drawing/2014/main" id="{19CC662E-9D2A-4B81-A781-3575F901CF7B}"/>
                </a:ext>
              </a:extLst>
            </p:cNvPr>
            <p:cNvSpPr>
              <a:spLocks/>
            </p:cNvSpPr>
            <p:nvPr/>
          </p:nvSpPr>
          <p:spPr bwMode="auto">
            <a:xfrm>
              <a:off x="4813300" y="1522413"/>
              <a:ext cx="50800" cy="55563"/>
            </a:xfrm>
            <a:custGeom>
              <a:avLst/>
              <a:gdLst>
                <a:gd name="T0" fmla="*/ 2147483647 w 32"/>
                <a:gd name="T1" fmla="*/ 0 h 35"/>
                <a:gd name="T2" fmla="*/ 2147483647 w 32"/>
                <a:gd name="T3" fmla="*/ 0 h 35"/>
                <a:gd name="T4" fmla="*/ 2147483647 w 32"/>
                <a:gd name="T5" fmla="*/ 2147483647 h 35"/>
                <a:gd name="T6" fmla="*/ 2147483647 w 32"/>
                <a:gd name="T7" fmla="*/ 2147483647 h 35"/>
                <a:gd name="T8" fmla="*/ 0 w 32"/>
                <a:gd name="T9" fmla="*/ 2147483647 h 35"/>
                <a:gd name="T10" fmla="*/ 0 w 32"/>
                <a:gd name="T11" fmla="*/ 2147483647 h 35"/>
                <a:gd name="T12" fmla="*/ 2147483647 w 32"/>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35">
                  <a:moveTo>
                    <a:pt x="32" y="0"/>
                  </a:moveTo>
                  <a:lnTo>
                    <a:pt x="32" y="0"/>
                  </a:lnTo>
                  <a:lnTo>
                    <a:pt x="32" y="3"/>
                  </a:lnTo>
                  <a:lnTo>
                    <a:pt x="1" y="35"/>
                  </a:lnTo>
                  <a:lnTo>
                    <a:pt x="0" y="35"/>
                  </a:lnTo>
                  <a:lnTo>
                    <a:pt x="0" y="34"/>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5" name="Freeform 703">
              <a:extLst>
                <a:ext uri="{FF2B5EF4-FFF2-40B4-BE49-F238E27FC236}">
                  <a16:creationId xmlns:a16="http://schemas.microsoft.com/office/drawing/2014/main" id="{3D481353-2896-4720-92B5-365F3B8DF5CE}"/>
                </a:ext>
              </a:extLst>
            </p:cNvPr>
            <p:cNvSpPr>
              <a:spLocks/>
            </p:cNvSpPr>
            <p:nvPr/>
          </p:nvSpPr>
          <p:spPr bwMode="auto">
            <a:xfrm>
              <a:off x="4762500" y="1522413"/>
              <a:ext cx="52388" cy="55563"/>
            </a:xfrm>
            <a:custGeom>
              <a:avLst/>
              <a:gdLst>
                <a:gd name="T0" fmla="*/ 0 w 33"/>
                <a:gd name="T1" fmla="*/ 0 h 35"/>
                <a:gd name="T2" fmla="*/ 2147483647 w 33"/>
                <a:gd name="T3" fmla="*/ 0 h 35"/>
                <a:gd name="T4" fmla="*/ 2147483647 w 33"/>
                <a:gd name="T5" fmla="*/ 2147483647 h 35"/>
                <a:gd name="T6" fmla="*/ 2147483647 w 33"/>
                <a:gd name="T7" fmla="*/ 2147483647 h 35"/>
                <a:gd name="T8" fmla="*/ 2147483647 w 33"/>
                <a:gd name="T9" fmla="*/ 2147483647 h 35"/>
                <a:gd name="T10" fmla="*/ 0 w 33"/>
                <a:gd name="T11" fmla="*/ 2147483647 h 35"/>
                <a:gd name="T12" fmla="*/ 0 w 33"/>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5">
                  <a:moveTo>
                    <a:pt x="0" y="0"/>
                  </a:moveTo>
                  <a:lnTo>
                    <a:pt x="1" y="0"/>
                  </a:lnTo>
                  <a:lnTo>
                    <a:pt x="33" y="34"/>
                  </a:lnTo>
                  <a:lnTo>
                    <a:pt x="33" y="35"/>
                  </a:lnTo>
                  <a:lnTo>
                    <a:pt x="32" y="35"/>
                  </a:lnTo>
                  <a:lnTo>
                    <a:pt x="0" y="3"/>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6" name="Freeform 704">
              <a:extLst>
                <a:ext uri="{FF2B5EF4-FFF2-40B4-BE49-F238E27FC236}">
                  <a16:creationId xmlns:a16="http://schemas.microsoft.com/office/drawing/2014/main" id="{55D2C1C8-4FCB-407B-B46C-FAB169F297A0}"/>
                </a:ext>
              </a:extLst>
            </p:cNvPr>
            <p:cNvSpPr>
              <a:spLocks/>
            </p:cNvSpPr>
            <p:nvPr/>
          </p:nvSpPr>
          <p:spPr bwMode="auto">
            <a:xfrm>
              <a:off x="5160963" y="1481138"/>
              <a:ext cx="101600" cy="103188"/>
            </a:xfrm>
            <a:custGeom>
              <a:avLst/>
              <a:gdLst>
                <a:gd name="T0" fmla="*/ 2147483647 w 64"/>
                <a:gd name="T1" fmla="*/ 0 h 65"/>
                <a:gd name="T2" fmla="*/ 2147483647 w 64"/>
                <a:gd name="T3" fmla="*/ 2147483647 h 65"/>
                <a:gd name="T4" fmla="*/ 2147483647 w 64"/>
                <a:gd name="T5" fmla="*/ 2147483647 h 65"/>
                <a:gd name="T6" fmla="*/ 0 w 64"/>
                <a:gd name="T7" fmla="*/ 2147483647 h 65"/>
                <a:gd name="T8" fmla="*/ 2147483647 w 64"/>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65">
                  <a:moveTo>
                    <a:pt x="32" y="0"/>
                  </a:moveTo>
                  <a:lnTo>
                    <a:pt x="64" y="33"/>
                  </a:lnTo>
                  <a:lnTo>
                    <a:pt x="32" y="65"/>
                  </a:lnTo>
                  <a:lnTo>
                    <a:pt x="0" y="33"/>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7" name="Freeform 705">
              <a:extLst>
                <a:ext uri="{FF2B5EF4-FFF2-40B4-BE49-F238E27FC236}">
                  <a16:creationId xmlns:a16="http://schemas.microsoft.com/office/drawing/2014/main" id="{562DAF29-82E1-495F-97C0-4DDAB9C29C35}"/>
                </a:ext>
              </a:extLst>
            </p:cNvPr>
            <p:cNvSpPr>
              <a:spLocks/>
            </p:cNvSpPr>
            <p:nvPr/>
          </p:nvSpPr>
          <p:spPr bwMode="auto">
            <a:xfrm>
              <a:off x="5160963" y="1481138"/>
              <a:ext cx="52388" cy="53975"/>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0 w 33"/>
                <a:gd name="T9" fmla="*/ 2147483647 h 34"/>
                <a:gd name="T10" fmla="*/ 0 w 33"/>
                <a:gd name="T11" fmla="*/ 2147483647 h 34"/>
                <a:gd name="T12" fmla="*/ 2147483647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32" y="0"/>
                  </a:moveTo>
                  <a:lnTo>
                    <a:pt x="33" y="0"/>
                  </a:lnTo>
                  <a:lnTo>
                    <a:pt x="33" y="2"/>
                  </a:lnTo>
                  <a:lnTo>
                    <a:pt x="1" y="34"/>
                  </a:lnTo>
                  <a:lnTo>
                    <a:pt x="0" y="34"/>
                  </a:lnTo>
                  <a:lnTo>
                    <a:pt x="0" y="33"/>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8" name="Freeform 706">
              <a:extLst>
                <a:ext uri="{FF2B5EF4-FFF2-40B4-BE49-F238E27FC236}">
                  <a16:creationId xmlns:a16="http://schemas.microsoft.com/office/drawing/2014/main" id="{B2B0C1AC-606A-4372-900C-35F02E0750EA}"/>
                </a:ext>
              </a:extLst>
            </p:cNvPr>
            <p:cNvSpPr>
              <a:spLocks/>
            </p:cNvSpPr>
            <p:nvPr/>
          </p:nvSpPr>
          <p:spPr bwMode="auto">
            <a:xfrm>
              <a:off x="5211763" y="1481138"/>
              <a:ext cx="52388" cy="53975"/>
            </a:xfrm>
            <a:custGeom>
              <a:avLst/>
              <a:gdLst>
                <a:gd name="T0" fmla="*/ 0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4">
                  <a:moveTo>
                    <a:pt x="0" y="0"/>
                  </a:moveTo>
                  <a:lnTo>
                    <a:pt x="1" y="0"/>
                  </a:lnTo>
                  <a:lnTo>
                    <a:pt x="33" y="33"/>
                  </a:lnTo>
                  <a:lnTo>
                    <a:pt x="33" y="34"/>
                  </a:lnTo>
                  <a:lnTo>
                    <a:pt x="32" y="34"/>
                  </a:lnTo>
                  <a:lnTo>
                    <a:pt x="0" y="2"/>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89" name="Freeform 707">
              <a:extLst>
                <a:ext uri="{FF2B5EF4-FFF2-40B4-BE49-F238E27FC236}">
                  <a16:creationId xmlns:a16="http://schemas.microsoft.com/office/drawing/2014/main" id="{700F1208-FAF7-4AE1-BF0A-87AEEE736648}"/>
                </a:ext>
              </a:extLst>
            </p:cNvPr>
            <p:cNvSpPr>
              <a:spLocks/>
            </p:cNvSpPr>
            <p:nvPr/>
          </p:nvSpPr>
          <p:spPr bwMode="auto">
            <a:xfrm>
              <a:off x="5211763" y="1533526"/>
              <a:ext cx="52388" cy="52388"/>
            </a:xfrm>
            <a:custGeom>
              <a:avLst/>
              <a:gdLst>
                <a:gd name="T0" fmla="*/ 2147483647 w 33"/>
                <a:gd name="T1" fmla="*/ 0 h 33"/>
                <a:gd name="T2" fmla="*/ 2147483647 w 33"/>
                <a:gd name="T3" fmla="*/ 0 h 33"/>
                <a:gd name="T4" fmla="*/ 2147483647 w 33"/>
                <a:gd name="T5" fmla="*/ 2147483647 h 33"/>
                <a:gd name="T6" fmla="*/ 2147483647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2" y="0"/>
                  </a:moveTo>
                  <a:lnTo>
                    <a:pt x="33" y="0"/>
                  </a:lnTo>
                  <a:lnTo>
                    <a:pt x="33" y="1"/>
                  </a:lnTo>
                  <a:lnTo>
                    <a:pt x="1" y="33"/>
                  </a:lnTo>
                  <a:lnTo>
                    <a:pt x="0" y="33"/>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0" name="Freeform 708">
              <a:extLst>
                <a:ext uri="{FF2B5EF4-FFF2-40B4-BE49-F238E27FC236}">
                  <a16:creationId xmlns:a16="http://schemas.microsoft.com/office/drawing/2014/main" id="{B60A0C4C-3F09-48D3-BCEA-6DCD84D88819}"/>
                </a:ext>
              </a:extLst>
            </p:cNvPr>
            <p:cNvSpPr>
              <a:spLocks/>
            </p:cNvSpPr>
            <p:nvPr/>
          </p:nvSpPr>
          <p:spPr bwMode="auto">
            <a:xfrm>
              <a:off x="5160963" y="1533526"/>
              <a:ext cx="52388" cy="52388"/>
            </a:xfrm>
            <a:custGeom>
              <a:avLst/>
              <a:gdLst>
                <a:gd name="T0" fmla="*/ 0 w 33"/>
                <a:gd name="T1" fmla="*/ 0 h 33"/>
                <a:gd name="T2" fmla="*/ 2147483647 w 33"/>
                <a:gd name="T3" fmla="*/ 0 h 33"/>
                <a:gd name="T4" fmla="*/ 2147483647 w 33"/>
                <a:gd name="T5" fmla="*/ 2147483647 h 33"/>
                <a:gd name="T6" fmla="*/ 2147483647 w 33"/>
                <a:gd name="T7" fmla="*/ 2147483647 h 33"/>
                <a:gd name="T8" fmla="*/ 2147483647 w 33"/>
                <a:gd name="T9" fmla="*/ 2147483647 h 33"/>
                <a:gd name="T10" fmla="*/ 0 w 33"/>
                <a:gd name="T11" fmla="*/ 2147483647 h 33"/>
                <a:gd name="T12" fmla="*/ 0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0" y="0"/>
                  </a:moveTo>
                  <a:lnTo>
                    <a:pt x="1" y="0"/>
                  </a:lnTo>
                  <a:lnTo>
                    <a:pt x="33" y="32"/>
                  </a:lnTo>
                  <a:lnTo>
                    <a:pt x="33" y="33"/>
                  </a:lnTo>
                  <a:lnTo>
                    <a:pt x="32" y="33"/>
                  </a:lnTo>
                  <a:lnTo>
                    <a:pt x="0" y="1"/>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1" name="Freeform 709">
              <a:extLst>
                <a:ext uri="{FF2B5EF4-FFF2-40B4-BE49-F238E27FC236}">
                  <a16:creationId xmlns:a16="http://schemas.microsoft.com/office/drawing/2014/main" id="{0BEB1A2B-D11C-4E11-B273-DEEEDB56D69D}"/>
                </a:ext>
              </a:extLst>
            </p:cNvPr>
            <p:cNvSpPr>
              <a:spLocks/>
            </p:cNvSpPr>
            <p:nvPr/>
          </p:nvSpPr>
          <p:spPr bwMode="auto">
            <a:xfrm>
              <a:off x="4514850" y="1568451"/>
              <a:ext cx="100013" cy="101600"/>
            </a:xfrm>
            <a:custGeom>
              <a:avLst/>
              <a:gdLst>
                <a:gd name="T0" fmla="*/ 2147483647 w 63"/>
                <a:gd name="T1" fmla="*/ 0 h 64"/>
                <a:gd name="T2" fmla="*/ 2147483647 w 63"/>
                <a:gd name="T3" fmla="*/ 2147483647 h 64"/>
                <a:gd name="T4" fmla="*/ 2147483647 w 63"/>
                <a:gd name="T5" fmla="*/ 2147483647 h 64"/>
                <a:gd name="T6" fmla="*/ 0 w 63"/>
                <a:gd name="T7" fmla="*/ 2147483647 h 64"/>
                <a:gd name="T8" fmla="*/ 2147483647 w 63"/>
                <a:gd name="T9" fmla="*/ 0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64">
                  <a:moveTo>
                    <a:pt x="32" y="0"/>
                  </a:moveTo>
                  <a:lnTo>
                    <a:pt x="63" y="33"/>
                  </a:lnTo>
                  <a:lnTo>
                    <a:pt x="32" y="64"/>
                  </a:lnTo>
                  <a:lnTo>
                    <a:pt x="0" y="33"/>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2" name="Freeform 710">
              <a:extLst>
                <a:ext uri="{FF2B5EF4-FFF2-40B4-BE49-F238E27FC236}">
                  <a16:creationId xmlns:a16="http://schemas.microsoft.com/office/drawing/2014/main" id="{BF583251-3C24-4D0B-8DB9-A40A01BB476D}"/>
                </a:ext>
              </a:extLst>
            </p:cNvPr>
            <p:cNvSpPr>
              <a:spLocks/>
            </p:cNvSpPr>
            <p:nvPr/>
          </p:nvSpPr>
          <p:spPr bwMode="auto">
            <a:xfrm>
              <a:off x="4514850" y="1568451"/>
              <a:ext cx="52388" cy="52388"/>
            </a:xfrm>
            <a:custGeom>
              <a:avLst/>
              <a:gdLst>
                <a:gd name="T0" fmla="*/ 2147483647 w 33"/>
                <a:gd name="T1" fmla="*/ 0 h 33"/>
                <a:gd name="T2" fmla="*/ 2147483647 w 33"/>
                <a:gd name="T3" fmla="*/ 0 h 33"/>
                <a:gd name="T4" fmla="*/ 2147483647 w 33"/>
                <a:gd name="T5" fmla="*/ 2147483647 h 33"/>
                <a:gd name="T6" fmla="*/ 2147483647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2" y="0"/>
                  </a:moveTo>
                  <a:lnTo>
                    <a:pt x="33" y="0"/>
                  </a:lnTo>
                  <a:lnTo>
                    <a:pt x="33" y="2"/>
                  </a:lnTo>
                  <a:lnTo>
                    <a:pt x="1" y="33"/>
                  </a:lnTo>
                  <a:lnTo>
                    <a:pt x="0" y="33"/>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3" name="Freeform 711">
              <a:extLst>
                <a:ext uri="{FF2B5EF4-FFF2-40B4-BE49-F238E27FC236}">
                  <a16:creationId xmlns:a16="http://schemas.microsoft.com/office/drawing/2014/main" id="{3B34D666-D432-4479-8E7F-7A758DDA701A}"/>
                </a:ext>
              </a:extLst>
            </p:cNvPr>
            <p:cNvSpPr>
              <a:spLocks/>
            </p:cNvSpPr>
            <p:nvPr/>
          </p:nvSpPr>
          <p:spPr bwMode="auto">
            <a:xfrm>
              <a:off x="4565650" y="1568451"/>
              <a:ext cx="52388" cy="52388"/>
            </a:xfrm>
            <a:custGeom>
              <a:avLst/>
              <a:gdLst>
                <a:gd name="T0" fmla="*/ 0 w 33"/>
                <a:gd name="T1" fmla="*/ 0 h 33"/>
                <a:gd name="T2" fmla="*/ 2147483647 w 33"/>
                <a:gd name="T3" fmla="*/ 0 h 33"/>
                <a:gd name="T4" fmla="*/ 2147483647 w 33"/>
                <a:gd name="T5" fmla="*/ 2147483647 h 33"/>
                <a:gd name="T6" fmla="*/ 2147483647 w 33"/>
                <a:gd name="T7" fmla="*/ 2147483647 h 33"/>
                <a:gd name="T8" fmla="*/ 2147483647 w 33"/>
                <a:gd name="T9" fmla="*/ 2147483647 h 33"/>
                <a:gd name="T10" fmla="*/ 0 w 33"/>
                <a:gd name="T11" fmla="*/ 2147483647 h 33"/>
                <a:gd name="T12" fmla="*/ 0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0" y="0"/>
                  </a:moveTo>
                  <a:lnTo>
                    <a:pt x="1" y="0"/>
                  </a:lnTo>
                  <a:lnTo>
                    <a:pt x="33" y="33"/>
                  </a:lnTo>
                  <a:lnTo>
                    <a:pt x="31" y="33"/>
                  </a:lnTo>
                  <a:lnTo>
                    <a:pt x="0" y="2"/>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4" name="Freeform 712">
              <a:extLst>
                <a:ext uri="{FF2B5EF4-FFF2-40B4-BE49-F238E27FC236}">
                  <a16:creationId xmlns:a16="http://schemas.microsoft.com/office/drawing/2014/main" id="{706568E2-74B4-4F98-8307-FD8EE2CED428}"/>
                </a:ext>
              </a:extLst>
            </p:cNvPr>
            <p:cNvSpPr>
              <a:spLocks/>
            </p:cNvSpPr>
            <p:nvPr/>
          </p:nvSpPr>
          <p:spPr bwMode="auto">
            <a:xfrm>
              <a:off x="4565650" y="1620838"/>
              <a:ext cx="52388" cy="52388"/>
            </a:xfrm>
            <a:custGeom>
              <a:avLst/>
              <a:gdLst>
                <a:gd name="T0" fmla="*/ 2147483647 w 33"/>
                <a:gd name="T1" fmla="*/ 0 h 33"/>
                <a:gd name="T2" fmla="*/ 2147483647 w 33"/>
                <a:gd name="T3" fmla="*/ 0 h 33"/>
                <a:gd name="T4" fmla="*/ 2147483647 w 33"/>
                <a:gd name="T5" fmla="*/ 0 h 33"/>
                <a:gd name="T6" fmla="*/ 2147483647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1" y="0"/>
                  </a:moveTo>
                  <a:lnTo>
                    <a:pt x="33" y="0"/>
                  </a:lnTo>
                  <a:lnTo>
                    <a:pt x="1" y="33"/>
                  </a:lnTo>
                  <a:lnTo>
                    <a:pt x="0" y="33"/>
                  </a:lnTo>
                  <a:lnTo>
                    <a:pt x="0" y="31"/>
                  </a:lnTo>
                  <a:lnTo>
                    <a:pt x="31"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5" name="Freeform 713">
              <a:extLst>
                <a:ext uri="{FF2B5EF4-FFF2-40B4-BE49-F238E27FC236}">
                  <a16:creationId xmlns:a16="http://schemas.microsoft.com/office/drawing/2014/main" id="{736A3329-F8BD-465F-8152-F28E9E679571}"/>
                </a:ext>
              </a:extLst>
            </p:cNvPr>
            <p:cNvSpPr>
              <a:spLocks/>
            </p:cNvSpPr>
            <p:nvPr/>
          </p:nvSpPr>
          <p:spPr bwMode="auto">
            <a:xfrm>
              <a:off x="4514850" y="1620838"/>
              <a:ext cx="52388" cy="52388"/>
            </a:xfrm>
            <a:custGeom>
              <a:avLst/>
              <a:gdLst>
                <a:gd name="T0" fmla="*/ 0 w 33"/>
                <a:gd name="T1" fmla="*/ 0 h 33"/>
                <a:gd name="T2" fmla="*/ 2147483647 w 33"/>
                <a:gd name="T3" fmla="*/ 0 h 33"/>
                <a:gd name="T4" fmla="*/ 2147483647 w 33"/>
                <a:gd name="T5" fmla="*/ 2147483647 h 33"/>
                <a:gd name="T6" fmla="*/ 2147483647 w 33"/>
                <a:gd name="T7" fmla="*/ 2147483647 h 33"/>
                <a:gd name="T8" fmla="*/ 2147483647 w 33"/>
                <a:gd name="T9" fmla="*/ 2147483647 h 33"/>
                <a:gd name="T10" fmla="*/ 0 w 33"/>
                <a:gd name="T11" fmla="*/ 0 h 33"/>
                <a:gd name="T12" fmla="*/ 0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0" y="0"/>
                  </a:moveTo>
                  <a:lnTo>
                    <a:pt x="1" y="0"/>
                  </a:lnTo>
                  <a:lnTo>
                    <a:pt x="33" y="31"/>
                  </a:lnTo>
                  <a:lnTo>
                    <a:pt x="33" y="33"/>
                  </a:lnTo>
                  <a:lnTo>
                    <a:pt x="32" y="33"/>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6" name="Freeform 714">
              <a:extLst>
                <a:ext uri="{FF2B5EF4-FFF2-40B4-BE49-F238E27FC236}">
                  <a16:creationId xmlns:a16="http://schemas.microsoft.com/office/drawing/2014/main" id="{E1FBC50D-2154-4CE9-A658-2468B34DA0C4}"/>
                </a:ext>
              </a:extLst>
            </p:cNvPr>
            <p:cNvSpPr>
              <a:spLocks/>
            </p:cNvSpPr>
            <p:nvPr/>
          </p:nvSpPr>
          <p:spPr bwMode="auto">
            <a:xfrm>
              <a:off x="4135438" y="1673226"/>
              <a:ext cx="101600" cy="100013"/>
            </a:xfrm>
            <a:custGeom>
              <a:avLst/>
              <a:gdLst>
                <a:gd name="T0" fmla="*/ 2147483647 w 64"/>
                <a:gd name="T1" fmla="*/ 0 h 63"/>
                <a:gd name="T2" fmla="*/ 2147483647 w 64"/>
                <a:gd name="T3" fmla="*/ 2147483647 h 63"/>
                <a:gd name="T4" fmla="*/ 2147483647 w 64"/>
                <a:gd name="T5" fmla="*/ 2147483647 h 63"/>
                <a:gd name="T6" fmla="*/ 0 w 64"/>
                <a:gd name="T7" fmla="*/ 2147483647 h 63"/>
                <a:gd name="T8" fmla="*/ 2147483647 w 64"/>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63">
                  <a:moveTo>
                    <a:pt x="32" y="0"/>
                  </a:moveTo>
                  <a:lnTo>
                    <a:pt x="64" y="32"/>
                  </a:lnTo>
                  <a:lnTo>
                    <a:pt x="32" y="63"/>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7" name="Freeform 715">
              <a:extLst>
                <a:ext uri="{FF2B5EF4-FFF2-40B4-BE49-F238E27FC236}">
                  <a16:creationId xmlns:a16="http://schemas.microsoft.com/office/drawing/2014/main" id="{94F6ACE2-ADEE-4F4F-9E93-69ABCAC75C45}"/>
                </a:ext>
              </a:extLst>
            </p:cNvPr>
            <p:cNvSpPr>
              <a:spLocks/>
            </p:cNvSpPr>
            <p:nvPr/>
          </p:nvSpPr>
          <p:spPr bwMode="auto">
            <a:xfrm>
              <a:off x="4135438" y="1673226"/>
              <a:ext cx="53975" cy="50800"/>
            </a:xfrm>
            <a:custGeom>
              <a:avLst/>
              <a:gdLst>
                <a:gd name="T0" fmla="*/ 2147483647 w 34"/>
                <a:gd name="T1" fmla="*/ 0 h 32"/>
                <a:gd name="T2" fmla="*/ 2147483647 w 34"/>
                <a:gd name="T3" fmla="*/ 0 h 32"/>
                <a:gd name="T4" fmla="*/ 2147483647 w 34"/>
                <a:gd name="T5" fmla="*/ 2147483647 h 32"/>
                <a:gd name="T6" fmla="*/ 2147483647 w 34"/>
                <a:gd name="T7" fmla="*/ 2147483647 h 32"/>
                <a:gd name="T8" fmla="*/ 0 w 34"/>
                <a:gd name="T9" fmla="*/ 2147483647 h 32"/>
                <a:gd name="T10" fmla="*/ 0 w 34"/>
                <a:gd name="T11" fmla="*/ 2147483647 h 32"/>
                <a:gd name="T12" fmla="*/ 2147483647 w 34"/>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2">
                  <a:moveTo>
                    <a:pt x="32" y="0"/>
                  </a:moveTo>
                  <a:lnTo>
                    <a:pt x="34" y="0"/>
                  </a:lnTo>
                  <a:lnTo>
                    <a:pt x="34" y="1"/>
                  </a:lnTo>
                  <a:lnTo>
                    <a:pt x="2" y="32"/>
                  </a:lnTo>
                  <a:lnTo>
                    <a:pt x="0" y="32"/>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8" name="Freeform 716">
              <a:extLst>
                <a:ext uri="{FF2B5EF4-FFF2-40B4-BE49-F238E27FC236}">
                  <a16:creationId xmlns:a16="http://schemas.microsoft.com/office/drawing/2014/main" id="{897455AA-82BE-431E-812D-2F6FB3D050CD}"/>
                </a:ext>
              </a:extLst>
            </p:cNvPr>
            <p:cNvSpPr>
              <a:spLocks/>
            </p:cNvSpPr>
            <p:nvPr/>
          </p:nvSpPr>
          <p:spPr bwMode="auto">
            <a:xfrm>
              <a:off x="4186238" y="1673226"/>
              <a:ext cx="52388" cy="50800"/>
            </a:xfrm>
            <a:custGeom>
              <a:avLst/>
              <a:gdLst>
                <a:gd name="T0" fmla="*/ 0 w 33"/>
                <a:gd name="T1" fmla="*/ 0 h 32"/>
                <a:gd name="T2" fmla="*/ 2147483647 w 33"/>
                <a:gd name="T3" fmla="*/ 0 h 32"/>
                <a:gd name="T4" fmla="*/ 2147483647 w 33"/>
                <a:gd name="T5" fmla="*/ 2147483647 h 32"/>
                <a:gd name="T6" fmla="*/ 2147483647 w 33"/>
                <a:gd name="T7" fmla="*/ 2147483647 h 32"/>
                <a:gd name="T8" fmla="*/ 2147483647 w 33"/>
                <a:gd name="T9" fmla="*/ 2147483647 h 32"/>
                <a:gd name="T10" fmla="*/ 0 w 33"/>
                <a:gd name="T11" fmla="*/ 2147483647 h 32"/>
                <a:gd name="T12" fmla="*/ 0 w 33"/>
                <a:gd name="T13" fmla="*/ 0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2">
                  <a:moveTo>
                    <a:pt x="0" y="0"/>
                  </a:moveTo>
                  <a:lnTo>
                    <a:pt x="2" y="0"/>
                  </a:lnTo>
                  <a:lnTo>
                    <a:pt x="33" y="32"/>
                  </a:lnTo>
                  <a:lnTo>
                    <a:pt x="32" y="32"/>
                  </a:lnTo>
                  <a:lnTo>
                    <a:pt x="0" y="1"/>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699" name="Freeform 717">
              <a:extLst>
                <a:ext uri="{FF2B5EF4-FFF2-40B4-BE49-F238E27FC236}">
                  <a16:creationId xmlns:a16="http://schemas.microsoft.com/office/drawing/2014/main" id="{D2FB13A3-7052-4209-9E5C-E285674D783B}"/>
                </a:ext>
              </a:extLst>
            </p:cNvPr>
            <p:cNvSpPr>
              <a:spLocks/>
            </p:cNvSpPr>
            <p:nvPr/>
          </p:nvSpPr>
          <p:spPr bwMode="auto">
            <a:xfrm>
              <a:off x="4186238" y="1724026"/>
              <a:ext cx="52388" cy="52388"/>
            </a:xfrm>
            <a:custGeom>
              <a:avLst/>
              <a:gdLst>
                <a:gd name="T0" fmla="*/ 2147483647 w 33"/>
                <a:gd name="T1" fmla="*/ 0 h 33"/>
                <a:gd name="T2" fmla="*/ 2147483647 w 33"/>
                <a:gd name="T3" fmla="*/ 0 h 33"/>
                <a:gd name="T4" fmla="*/ 2147483647 w 33"/>
                <a:gd name="T5" fmla="*/ 0 h 33"/>
                <a:gd name="T6" fmla="*/ 2147483647 w 33"/>
                <a:gd name="T7" fmla="*/ 2147483647 h 33"/>
                <a:gd name="T8" fmla="*/ 0 w 33"/>
                <a:gd name="T9" fmla="*/ 2147483647 h 33"/>
                <a:gd name="T10" fmla="*/ 0 w 33"/>
                <a:gd name="T11" fmla="*/ 2147483647 h 33"/>
                <a:gd name="T12" fmla="*/ 2147483647 w 33"/>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33">
                  <a:moveTo>
                    <a:pt x="32" y="0"/>
                  </a:moveTo>
                  <a:lnTo>
                    <a:pt x="33" y="0"/>
                  </a:lnTo>
                  <a:lnTo>
                    <a:pt x="2" y="33"/>
                  </a:lnTo>
                  <a:lnTo>
                    <a:pt x="0" y="33"/>
                  </a:lnTo>
                  <a:lnTo>
                    <a:pt x="0" y="31"/>
                  </a:lnTo>
                  <a:lnTo>
                    <a:pt x="32"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700" name="Freeform 718">
              <a:extLst>
                <a:ext uri="{FF2B5EF4-FFF2-40B4-BE49-F238E27FC236}">
                  <a16:creationId xmlns:a16="http://schemas.microsoft.com/office/drawing/2014/main" id="{BE300253-4FE6-4B6D-9AE3-869A2A1287A2}"/>
                </a:ext>
              </a:extLst>
            </p:cNvPr>
            <p:cNvSpPr>
              <a:spLocks/>
            </p:cNvSpPr>
            <p:nvPr/>
          </p:nvSpPr>
          <p:spPr bwMode="auto">
            <a:xfrm>
              <a:off x="4135438" y="1724026"/>
              <a:ext cx="53975" cy="52388"/>
            </a:xfrm>
            <a:custGeom>
              <a:avLst/>
              <a:gdLst>
                <a:gd name="T0" fmla="*/ 0 w 34"/>
                <a:gd name="T1" fmla="*/ 0 h 33"/>
                <a:gd name="T2" fmla="*/ 2147483647 w 34"/>
                <a:gd name="T3" fmla="*/ 0 h 33"/>
                <a:gd name="T4" fmla="*/ 2147483647 w 34"/>
                <a:gd name="T5" fmla="*/ 2147483647 h 33"/>
                <a:gd name="T6" fmla="*/ 2147483647 w 34"/>
                <a:gd name="T7" fmla="*/ 2147483647 h 33"/>
                <a:gd name="T8" fmla="*/ 2147483647 w 34"/>
                <a:gd name="T9" fmla="*/ 2147483647 h 33"/>
                <a:gd name="T10" fmla="*/ 0 w 34"/>
                <a:gd name="T11" fmla="*/ 0 h 33"/>
                <a:gd name="T12" fmla="*/ 0 w 34"/>
                <a:gd name="T13" fmla="*/ 0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33">
                  <a:moveTo>
                    <a:pt x="0" y="0"/>
                  </a:moveTo>
                  <a:lnTo>
                    <a:pt x="2" y="0"/>
                  </a:lnTo>
                  <a:lnTo>
                    <a:pt x="34" y="31"/>
                  </a:lnTo>
                  <a:lnTo>
                    <a:pt x="34" y="33"/>
                  </a:lnTo>
                  <a:lnTo>
                    <a:pt x="32" y="33"/>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701" name="Freeform 719">
              <a:extLst>
                <a:ext uri="{FF2B5EF4-FFF2-40B4-BE49-F238E27FC236}">
                  <a16:creationId xmlns:a16="http://schemas.microsoft.com/office/drawing/2014/main" id="{C4E5B195-0D10-485B-8B06-FEE832D7F3A4}"/>
                </a:ext>
              </a:extLst>
            </p:cNvPr>
            <p:cNvSpPr>
              <a:spLocks/>
            </p:cNvSpPr>
            <p:nvPr/>
          </p:nvSpPr>
          <p:spPr bwMode="auto">
            <a:xfrm>
              <a:off x="4249738" y="2043113"/>
              <a:ext cx="101600" cy="80963"/>
            </a:xfrm>
            <a:custGeom>
              <a:avLst/>
              <a:gdLst>
                <a:gd name="T0" fmla="*/ 2147483647 w 64"/>
                <a:gd name="T1" fmla="*/ 0 h 51"/>
                <a:gd name="T2" fmla="*/ 2147483647 w 64"/>
                <a:gd name="T3" fmla="*/ 2147483647 h 51"/>
                <a:gd name="T4" fmla="*/ 0 w 64"/>
                <a:gd name="T5" fmla="*/ 2147483647 h 51"/>
                <a:gd name="T6" fmla="*/ 2147483647 w 64"/>
                <a:gd name="T7" fmla="*/ 0 h 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51">
                  <a:moveTo>
                    <a:pt x="31" y="0"/>
                  </a:moveTo>
                  <a:lnTo>
                    <a:pt x="64" y="51"/>
                  </a:lnTo>
                  <a:lnTo>
                    <a:pt x="0" y="51"/>
                  </a:lnTo>
                  <a:lnTo>
                    <a:pt x="31"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702" name="Freeform 720">
              <a:extLst>
                <a:ext uri="{FF2B5EF4-FFF2-40B4-BE49-F238E27FC236}">
                  <a16:creationId xmlns:a16="http://schemas.microsoft.com/office/drawing/2014/main" id="{75382652-E799-4DB6-92C8-8AECEF05BA51}"/>
                </a:ext>
              </a:extLst>
            </p:cNvPr>
            <p:cNvSpPr>
              <a:spLocks/>
            </p:cNvSpPr>
            <p:nvPr/>
          </p:nvSpPr>
          <p:spPr bwMode="auto">
            <a:xfrm>
              <a:off x="4249738" y="2043113"/>
              <a:ext cx="52388" cy="82550"/>
            </a:xfrm>
            <a:custGeom>
              <a:avLst/>
              <a:gdLst>
                <a:gd name="T0" fmla="*/ 2147483647 w 33"/>
                <a:gd name="T1" fmla="*/ 0 h 52"/>
                <a:gd name="T2" fmla="*/ 2147483647 w 33"/>
                <a:gd name="T3" fmla="*/ 0 h 52"/>
                <a:gd name="T4" fmla="*/ 2147483647 w 33"/>
                <a:gd name="T5" fmla="*/ 2147483647 h 52"/>
                <a:gd name="T6" fmla="*/ 2147483647 w 33"/>
                <a:gd name="T7" fmla="*/ 2147483647 h 52"/>
                <a:gd name="T8" fmla="*/ 0 w 33"/>
                <a:gd name="T9" fmla="*/ 2147483647 h 52"/>
                <a:gd name="T10" fmla="*/ 0 w 33"/>
                <a:gd name="T11" fmla="*/ 2147483647 h 52"/>
                <a:gd name="T12" fmla="*/ 2147483647 w 33"/>
                <a:gd name="T13" fmla="*/ 0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52">
                  <a:moveTo>
                    <a:pt x="31" y="0"/>
                  </a:moveTo>
                  <a:lnTo>
                    <a:pt x="33" y="0"/>
                  </a:lnTo>
                  <a:lnTo>
                    <a:pt x="33" y="1"/>
                  </a:lnTo>
                  <a:lnTo>
                    <a:pt x="1" y="52"/>
                  </a:lnTo>
                  <a:lnTo>
                    <a:pt x="0" y="52"/>
                  </a:lnTo>
                  <a:lnTo>
                    <a:pt x="0" y="51"/>
                  </a:lnTo>
                  <a:lnTo>
                    <a:pt x="3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03" name="Freeform 721">
              <a:extLst>
                <a:ext uri="{FF2B5EF4-FFF2-40B4-BE49-F238E27FC236}">
                  <a16:creationId xmlns:a16="http://schemas.microsoft.com/office/drawing/2014/main" id="{FD7AAB96-2D85-45EB-B0B1-5DE246E4B8B1}"/>
                </a:ext>
              </a:extLst>
            </p:cNvPr>
            <p:cNvSpPr>
              <a:spLocks/>
            </p:cNvSpPr>
            <p:nvPr/>
          </p:nvSpPr>
          <p:spPr bwMode="auto">
            <a:xfrm>
              <a:off x="4298950" y="2043113"/>
              <a:ext cx="53975" cy="82550"/>
            </a:xfrm>
            <a:custGeom>
              <a:avLst/>
              <a:gdLst>
                <a:gd name="T0" fmla="*/ 0 w 34"/>
                <a:gd name="T1" fmla="*/ 0 h 52"/>
                <a:gd name="T2" fmla="*/ 2147483647 w 34"/>
                <a:gd name="T3" fmla="*/ 0 h 52"/>
                <a:gd name="T4" fmla="*/ 2147483647 w 34"/>
                <a:gd name="T5" fmla="*/ 2147483647 h 52"/>
                <a:gd name="T6" fmla="*/ 2147483647 w 34"/>
                <a:gd name="T7" fmla="*/ 2147483647 h 52"/>
                <a:gd name="T8" fmla="*/ 2147483647 w 34"/>
                <a:gd name="T9" fmla="*/ 2147483647 h 52"/>
                <a:gd name="T10" fmla="*/ 0 w 34"/>
                <a:gd name="T11" fmla="*/ 2147483647 h 52"/>
                <a:gd name="T12" fmla="*/ 0 w 34"/>
                <a:gd name="T13" fmla="*/ 0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52">
                  <a:moveTo>
                    <a:pt x="0" y="0"/>
                  </a:moveTo>
                  <a:lnTo>
                    <a:pt x="2" y="0"/>
                  </a:lnTo>
                  <a:lnTo>
                    <a:pt x="34" y="51"/>
                  </a:lnTo>
                  <a:lnTo>
                    <a:pt x="34" y="52"/>
                  </a:lnTo>
                  <a:lnTo>
                    <a:pt x="33" y="5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04" name="Line 722">
              <a:extLst>
                <a:ext uri="{FF2B5EF4-FFF2-40B4-BE49-F238E27FC236}">
                  <a16:creationId xmlns:a16="http://schemas.microsoft.com/office/drawing/2014/main" id="{24ED660B-A0EC-44C1-A7C8-0BEDAA54FCF7}"/>
                </a:ext>
              </a:extLst>
            </p:cNvPr>
            <p:cNvSpPr>
              <a:spLocks noChangeShapeType="1"/>
            </p:cNvSpPr>
            <p:nvPr/>
          </p:nvSpPr>
          <p:spPr bwMode="auto">
            <a:xfrm>
              <a:off x="4249738" y="2125663"/>
              <a:ext cx="1031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05" name="Freeform 723">
              <a:extLst>
                <a:ext uri="{FF2B5EF4-FFF2-40B4-BE49-F238E27FC236}">
                  <a16:creationId xmlns:a16="http://schemas.microsoft.com/office/drawing/2014/main" id="{52590FFE-E6CF-4A60-9731-8BE1116784D8}"/>
                </a:ext>
              </a:extLst>
            </p:cNvPr>
            <p:cNvSpPr>
              <a:spLocks/>
            </p:cNvSpPr>
            <p:nvPr/>
          </p:nvSpPr>
          <p:spPr bwMode="auto">
            <a:xfrm>
              <a:off x="4862513" y="1676401"/>
              <a:ext cx="101600" cy="82550"/>
            </a:xfrm>
            <a:custGeom>
              <a:avLst/>
              <a:gdLst>
                <a:gd name="T0" fmla="*/ 2147483647 w 64"/>
                <a:gd name="T1" fmla="*/ 0 h 52"/>
                <a:gd name="T2" fmla="*/ 2147483647 w 64"/>
                <a:gd name="T3" fmla="*/ 2147483647 h 52"/>
                <a:gd name="T4" fmla="*/ 0 w 64"/>
                <a:gd name="T5" fmla="*/ 2147483647 h 52"/>
                <a:gd name="T6" fmla="*/ 2147483647 w 64"/>
                <a:gd name="T7" fmla="*/ 0 h 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52">
                  <a:moveTo>
                    <a:pt x="32" y="0"/>
                  </a:moveTo>
                  <a:lnTo>
                    <a:pt x="64" y="52"/>
                  </a:lnTo>
                  <a:lnTo>
                    <a:pt x="0" y="52"/>
                  </a:lnTo>
                  <a:lnTo>
                    <a:pt x="32"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706" name="Freeform 724">
              <a:extLst>
                <a:ext uri="{FF2B5EF4-FFF2-40B4-BE49-F238E27FC236}">
                  <a16:creationId xmlns:a16="http://schemas.microsoft.com/office/drawing/2014/main" id="{3DF9177C-2F9E-4B5D-8D4A-16FBC99B38D5}"/>
                </a:ext>
              </a:extLst>
            </p:cNvPr>
            <p:cNvSpPr>
              <a:spLocks/>
            </p:cNvSpPr>
            <p:nvPr/>
          </p:nvSpPr>
          <p:spPr bwMode="auto">
            <a:xfrm>
              <a:off x="4862513" y="1676401"/>
              <a:ext cx="52388" cy="85725"/>
            </a:xfrm>
            <a:custGeom>
              <a:avLst/>
              <a:gdLst>
                <a:gd name="T0" fmla="*/ 2147483647 w 33"/>
                <a:gd name="T1" fmla="*/ 0 h 54"/>
                <a:gd name="T2" fmla="*/ 2147483647 w 33"/>
                <a:gd name="T3" fmla="*/ 0 h 54"/>
                <a:gd name="T4" fmla="*/ 2147483647 w 33"/>
                <a:gd name="T5" fmla="*/ 2147483647 h 54"/>
                <a:gd name="T6" fmla="*/ 2147483647 w 33"/>
                <a:gd name="T7" fmla="*/ 2147483647 h 54"/>
                <a:gd name="T8" fmla="*/ 0 w 33"/>
                <a:gd name="T9" fmla="*/ 2147483647 h 54"/>
                <a:gd name="T10" fmla="*/ 0 w 33"/>
                <a:gd name="T11" fmla="*/ 2147483647 h 54"/>
                <a:gd name="T12" fmla="*/ 2147483647 w 33"/>
                <a:gd name="T13" fmla="*/ 0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54">
                  <a:moveTo>
                    <a:pt x="32" y="0"/>
                  </a:moveTo>
                  <a:lnTo>
                    <a:pt x="33" y="0"/>
                  </a:lnTo>
                  <a:lnTo>
                    <a:pt x="33" y="3"/>
                  </a:lnTo>
                  <a:lnTo>
                    <a:pt x="1" y="54"/>
                  </a:lnTo>
                  <a:lnTo>
                    <a:pt x="0" y="54"/>
                  </a:lnTo>
                  <a:lnTo>
                    <a:pt x="0" y="52"/>
                  </a:lnTo>
                  <a:lnTo>
                    <a:pt x="3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07" name="Freeform 725">
              <a:extLst>
                <a:ext uri="{FF2B5EF4-FFF2-40B4-BE49-F238E27FC236}">
                  <a16:creationId xmlns:a16="http://schemas.microsoft.com/office/drawing/2014/main" id="{9C03EB91-FEEF-4EA4-9225-522568A8B1A8}"/>
                </a:ext>
              </a:extLst>
            </p:cNvPr>
            <p:cNvSpPr>
              <a:spLocks/>
            </p:cNvSpPr>
            <p:nvPr/>
          </p:nvSpPr>
          <p:spPr bwMode="auto">
            <a:xfrm>
              <a:off x="4913313" y="1676401"/>
              <a:ext cx="52388" cy="85725"/>
            </a:xfrm>
            <a:custGeom>
              <a:avLst/>
              <a:gdLst>
                <a:gd name="T0" fmla="*/ 0 w 33"/>
                <a:gd name="T1" fmla="*/ 0 h 54"/>
                <a:gd name="T2" fmla="*/ 2147483647 w 33"/>
                <a:gd name="T3" fmla="*/ 0 h 54"/>
                <a:gd name="T4" fmla="*/ 2147483647 w 33"/>
                <a:gd name="T5" fmla="*/ 2147483647 h 54"/>
                <a:gd name="T6" fmla="*/ 2147483647 w 33"/>
                <a:gd name="T7" fmla="*/ 2147483647 h 54"/>
                <a:gd name="T8" fmla="*/ 2147483647 w 33"/>
                <a:gd name="T9" fmla="*/ 2147483647 h 54"/>
                <a:gd name="T10" fmla="*/ 0 w 33"/>
                <a:gd name="T11" fmla="*/ 2147483647 h 54"/>
                <a:gd name="T12" fmla="*/ 0 w 33"/>
                <a:gd name="T13" fmla="*/ 0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54">
                  <a:moveTo>
                    <a:pt x="0" y="0"/>
                  </a:moveTo>
                  <a:lnTo>
                    <a:pt x="1" y="0"/>
                  </a:lnTo>
                  <a:lnTo>
                    <a:pt x="33" y="52"/>
                  </a:lnTo>
                  <a:lnTo>
                    <a:pt x="33" y="54"/>
                  </a:lnTo>
                  <a:lnTo>
                    <a:pt x="32" y="54"/>
                  </a:lnTo>
                  <a:lnTo>
                    <a:pt x="0" y="3"/>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708" name="Line 726">
              <a:extLst>
                <a:ext uri="{FF2B5EF4-FFF2-40B4-BE49-F238E27FC236}">
                  <a16:creationId xmlns:a16="http://schemas.microsoft.com/office/drawing/2014/main" id="{7B4E1BB9-A14A-4073-A724-4613C025955B}"/>
                </a:ext>
              </a:extLst>
            </p:cNvPr>
            <p:cNvSpPr>
              <a:spLocks noChangeShapeType="1"/>
            </p:cNvSpPr>
            <p:nvPr/>
          </p:nvSpPr>
          <p:spPr bwMode="auto">
            <a:xfrm>
              <a:off x="4862513" y="1760538"/>
              <a:ext cx="1031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09" name="Line 727">
              <a:extLst>
                <a:ext uri="{FF2B5EF4-FFF2-40B4-BE49-F238E27FC236}">
                  <a16:creationId xmlns:a16="http://schemas.microsoft.com/office/drawing/2014/main" id="{AFB89284-7CEE-4EB9-8F7B-67205A71AD51}"/>
                </a:ext>
              </a:extLst>
            </p:cNvPr>
            <p:cNvSpPr>
              <a:spLocks noChangeShapeType="1"/>
            </p:cNvSpPr>
            <p:nvPr/>
          </p:nvSpPr>
          <p:spPr bwMode="auto">
            <a:xfrm>
              <a:off x="4135438" y="1912938"/>
              <a:ext cx="1031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0" name="Line 728">
              <a:extLst>
                <a:ext uri="{FF2B5EF4-FFF2-40B4-BE49-F238E27FC236}">
                  <a16:creationId xmlns:a16="http://schemas.microsoft.com/office/drawing/2014/main" id="{FA20157E-07BE-4F22-B008-183E870107CD}"/>
                </a:ext>
              </a:extLst>
            </p:cNvPr>
            <p:cNvSpPr>
              <a:spLocks noChangeShapeType="1"/>
            </p:cNvSpPr>
            <p:nvPr/>
          </p:nvSpPr>
          <p:spPr bwMode="auto">
            <a:xfrm>
              <a:off x="4437063" y="1339851"/>
              <a:ext cx="1047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1" name="Line 729">
              <a:extLst>
                <a:ext uri="{FF2B5EF4-FFF2-40B4-BE49-F238E27FC236}">
                  <a16:creationId xmlns:a16="http://schemas.microsoft.com/office/drawing/2014/main" id="{64B39E22-EF94-4EC5-882D-DD851B5EA949}"/>
                </a:ext>
              </a:extLst>
            </p:cNvPr>
            <p:cNvSpPr>
              <a:spLocks noChangeShapeType="1"/>
            </p:cNvSpPr>
            <p:nvPr/>
          </p:nvSpPr>
          <p:spPr bwMode="auto">
            <a:xfrm>
              <a:off x="4884738" y="1544638"/>
              <a:ext cx="1031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2" name="Freeform 730">
              <a:extLst>
                <a:ext uri="{FF2B5EF4-FFF2-40B4-BE49-F238E27FC236}">
                  <a16:creationId xmlns:a16="http://schemas.microsoft.com/office/drawing/2014/main" id="{44EC3DCC-08C2-47CC-B04F-2ABE6449A3C6}"/>
                </a:ext>
              </a:extLst>
            </p:cNvPr>
            <p:cNvSpPr>
              <a:spLocks/>
            </p:cNvSpPr>
            <p:nvPr/>
          </p:nvSpPr>
          <p:spPr bwMode="auto">
            <a:xfrm>
              <a:off x="5200650" y="1616076"/>
              <a:ext cx="85725" cy="82550"/>
            </a:xfrm>
            <a:custGeom>
              <a:avLst/>
              <a:gdLst>
                <a:gd name="T0" fmla="*/ 2147483647 w 54"/>
                <a:gd name="T1" fmla="*/ 0 h 52"/>
                <a:gd name="T2" fmla="*/ 2147483647 w 54"/>
                <a:gd name="T3" fmla="*/ 2147483647 h 52"/>
                <a:gd name="T4" fmla="*/ 2147483647 w 54"/>
                <a:gd name="T5" fmla="*/ 2147483647 h 52"/>
                <a:gd name="T6" fmla="*/ 2147483647 w 54"/>
                <a:gd name="T7" fmla="*/ 2147483647 h 52"/>
                <a:gd name="T8" fmla="*/ 2147483647 w 54"/>
                <a:gd name="T9" fmla="*/ 2147483647 h 52"/>
                <a:gd name="T10" fmla="*/ 2147483647 w 54"/>
                <a:gd name="T11" fmla="*/ 2147483647 h 52"/>
                <a:gd name="T12" fmla="*/ 2147483647 w 54"/>
                <a:gd name="T13" fmla="*/ 2147483647 h 52"/>
                <a:gd name="T14" fmla="*/ 2147483647 w 54"/>
                <a:gd name="T15" fmla="*/ 2147483647 h 52"/>
                <a:gd name="T16" fmla="*/ 2147483647 w 54"/>
                <a:gd name="T17" fmla="*/ 2147483647 h 52"/>
                <a:gd name="T18" fmla="*/ 2147483647 w 54"/>
                <a:gd name="T19" fmla="*/ 2147483647 h 52"/>
                <a:gd name="T20" fmla="*/ 2147483647 w 54"/>
                <a:gd name="T21" fmla="*/ 2147483647 h 52"/>
                <a:gd name="T22" fmla="*/ 2147483647 w 54"/>
                <a:gd name="T23" fmla="*/ 2147483647 h 52"/>
                <a:gd name="T24" fmla="*/ 2147483647 w 54"/>
                <a:gd name="T25" fmla="*/ 2147483647 h 52"/>
                <a:gd name="T26" fmla="*/ 2147483647 w 54"/>
                <a:gd name="T27" fmla="*/ 2147483647 h 52"/>
                <a:gd name="T28" fmla="*/ 2147483647 w 54"/>
                <a:gd name="T29" fmla="*/ 2147483647 h 52"/>
                <a:gd name="T30" fmla="*/ 2147483647 w 54"/>
                <a:gd name="T31" fmla="*/ 2147483647 h 52"/>
                <a:gd name="T32" fmla="*/ 2147483647 w 54"/>
                <a:gd name="T33" fmla="*/ 2147483647 h 52"/>
                <a:gd name="T34" fmla="*/ 2147483647 w 54"/>
                <a:gd name="T35" fmla="*/ 2147483647 h 52"/>
                <a:gd name="T36" fmla="*/ 2147483647 w 54"/>
                <a:gd name="T37" fmla="*/ 2147483647 h 52"/>
                <a:gd name="T38" fmla="*/ 2147483647 w 54"/>
                <a:gd name="T39" fmla="*/ 2147483647 h 52"/>
                <a:gd name="T40" fmla="*/ 2147483647 w 54"/>
                <a:gd name="T41" fmla="*/ 2147483647 h 52"/>
                <a:gd name="T42" fmla="*/ 2147483647 w 54"/>
                <a:gd name="T43" fmla="*/ 2147483647 h 52"/>
                <a:gd name="T44" fmla="*/ 2147483647 w 54"/>
                <a:gd name="T45" fmla="*/ 2147483647 h 52"/>
                <a:gd name="T46" fmla="*/ 2147483647 w 54"/>
                <a:gd name="T47" fmla="*/ 2147483647 h 52"/>
                <a:gd name="T48" fmla="*/ 2147483647 w 54"/>
                <a:gd name="T49" fmla="*/ 2147483647 h 52"/>
                <a:gd name="T50" fmla="*/ 2147483647 w 54"/>
                <a:gd name="T51" fmla="*/ 2147483647 h 52"/>
                <a:gd name="T52" fmla="*/ 2147483647 w 54"/>
                <a:gd name="T53" fmla="*/ 2147483647 h 52"/>
                <a:gd name="T54" fmla="*/ 2147483647 w 54"/>
                <a:gd name="T55" fmla="*/ 2147483647 h 52"/>
                <a:gd name="T56" fmla="*/ 2147483647 w 54"/>
                <a:gd name="T57" fmla="*/ 2147483647 h 52"/>
                <a:gd name="T58" fmla="*/ 2147483647 w 54"/>
                <a:gd name="T59" fmla="*/ 2147483647 h 52"/>
                <a:gd name="T60" fmla="*/ 2147483647 w 54"/>
                <a:gd name="T61" fmla="*/ 2147483647 h 52"/>
                <a:gd name="T62" fmla="*/ 2147483647 w 54"/>
                <a:gd name="T63" fmla="*/ 2147483647 h 52"/>
                <a:gd name="T64" fmla="*/ 2147483647 w 54"/>
                <a:gd name="T65" fmla="*/ 2147483647 h 52"/>
                <a:gd name="T66" fmla="*/ 0 w 54"/>
                <a:gd name="T67" fmla="*/ 2147483647 h 52"/>
                <a:gd name="T68" fmla="*/ 2147483647 w 54"/>
                <a:gd name="T69" fmla="*/ 2147483647 h 52"/>
                <a:gd name="T70" fmla="*/ 2147483647 w 54"/>
                <a:gd name="T71" fmla="*/ 2147483647 h 52"/>
                <a:gd name="T72" fmla="*/ 2147483647 w 54"/>
                <a:gd name="T73" fmla="*/ 2147483647 h 52"/>
                <a:gd name="T74" fmla="*/ 2147483647 w 54"/>
                <a:gd name="T75" fmla="*/ 2147483647 h 52"/>
                <a:gd name="T76" fmla="*/ 2147483647 w 54"/>
                <a:gd name="T77" fmla="*/ 2147483647 h 52"/>
                <a:gd name="T78" fmla="*/ 2147483647 w 54"/>
                <a:gd name="T79" fmla="*/ 2147483647 h 52"/>
                <a:gd name="T80" fmla="*/ 2147483647 w 54"/>
                <a:gd name="T81" fmla="*/ 2147483647 h 52"/>
                <a:gd name="T82" fmla="*/ 2147483647 w 54"/>
                <a:gd name="T83" fmla="*/ 2147483647 h 52"/>
                <a:gd name="T84" fmla="*/ 2147483647 w 54"/>
                <a:gd name="T85" fmla="*/ 2147483647 h 52"/>
                <a:gd name="T86" fmla="*/ 2147483647 w 54"/>
                <a:gd name="T87" fmla="*/ 0 h 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4" h="52">
                  <a:moveTo>
                    <a:pt x="25" y="0"/>
                  </a:moveTo>
                  <a:lnTo>
                    <a:pt x="28" y="0"/>
                  </a:lnTo>
                  <a:lnTo>
                    <a:pt x="30" y="0"/>
                  </a:lnTo>
                  <a:lnTo>
                    <a:pt x="32" y="1"/>
                  </a:lnTo>
                  <a:lnTo>
                    <a:pt x="35" y="1"/>
                  </a:lnTo>
                  <a:lnTo>
                    <a:pt x="36" y="1"/>
                  </a:lnTo>
                  <a:lnTo>
                    <a:pt x="37" y="1"/>
                  </a:lnTo>
                  <a:lnTo>
                    <a:pt x="38" y="2"/>
                  </a:lnTo>
                  <a:lnTo>
                    <a:pt x="40" y="3"/>
                  </a:lnTo>
                  <a:lnTo>
                    <a:pt x="43" y="4"/>
                  </a:lnTo>
                  <a:lnTo>
                    <a:pt x="45" y="7"/>
                  </a:lnTo>
                  <a:lnTo>
                    <a:pt x="46" y="7"/>
                  </a:lnTo>
                  <a:lnTo>
                    <a:pt x="46" y="8"/>
                  </a:lnTo>
                  <a:lnTo>
                    <a:pt x="48" y="10"/>
                  </a:lnTo>
                  <a:lnTo>
                    <a:pt x="49" y="12"/>
                  </a:lnTo>
                  <a:lnTo>
                    <a:pt x="51" y="13"/>
                  </a:lnTo>
                  <a:lnTo>
                    <a:pt x="51" y="14"/>
                  </a:lnTo>
                  <a:lnTo>
                    <a:pt x="51" y="16"/>
                  </a:lnTo>
                  <a:lnTo>
                    <a:pt x="52" y="18"/>
                  </a:lnTo>
                  <a:lnTo>
                    <a:pt x="53" y="21"/>
                  </a:lnTo>
                  <a:lnTo>
                    <a:pt x="53" y="22"/>
                  </a:lnTo>
                  <a:lnTo>
                    <a:pt x="54" y="25"/>
                  </a:lnTo>
                  <a:lnTo>
                    <a:pt x="54" y="26"/>
                  </a:lnTo>
                  <a:lnTo>
                    <a:pt x="53" y="28"/>
                  </a:lnTo>
                  <a:lnTo>
                    <a:pt x="53" y="32"/>
                  </a:lnTo>
                  <a:lnTo>
                    <a:pt x="52" y="34"/>
                  </a:lnTo>
                  <a:lnTo>
                    <a:pt x="52" y="35"/>
                  </a:lnTo>
                  <a:lnTo>
                    <a:pt x="51" y="36"/>
                  </a:lnTo>
                  <a:lnTo>
                    <a:pt x="49" y="38"/>
                  </a:lnTo>
                  <a:lnTo>
                    <a:pt x="48" y="41"/>
                  </a:lnTo>
                  <a:lnTo>
                    <a:pt x="46" y="43"/>
                  </a:lnTo>
                  <a:lnTo>
                    <a:pt x="46" y="44"/>
                  </a:lnTo>
                  <a:lnTo>
                    <a:pt x="45" y="45"/>
                  </a:lnTo>
                  <a:lnTo>
                    <a:pt x="43" y="48"/>
                  </a:lnTo>
                  <a:lnTo>
                    <a:pt x="40" y="49"/>
                  </a:lnTo>
                  <a:lnTo>
                    <a:pt x="39" y="50"/>
                  </a:lnTo>
                  <a:lnTo>
                    <a:pt x="38" y="50"/>
                  </a:lnTo>
                  <a:lnTo>
                    <a:pt x="36" y="51"/>
                  </a:lnTo>
                  <a:lnTo>
                    <a:pt x="32" y="52"/>
                  </a:lnTo>
                  <a:lnTo>
                    <a:pt x="30" y="52"/>
                  </a:lnTo>
                  <a:lnTo>
                    <a:pt x="29" y="52"/>
                  </a:lnTo>
                  <a:lnTo>
                    <a:pt x="27" y="52"/>
                  </a:lnTo>
                  <a:lnTo>
                    <a:pt x="24" y="52"/>
                  </a:lnTo>
                  <a:lnTo>
                    <a:pt x="21" y="51"/>
                  </a:lnTo>
                  <a:lnTo>
                    <a:pt x="19" y="51"/>
                  </a:lnTo>
                  <a:lnTo>
                    <a:pt x="17" y="51"/>
                  </a:lnTo>
                  <a:lnTo>
                    <a:pt x="15" y="50"/>
                  </a:lnTo>
                  <a:lnTo>
                    <a:pt x="14" y="49"/>
                  </a:lnTo>
                  <a:lnTo>
                    <a:pt x="12" y="48"/>
                  </a:lnTo>
                  <a:lnTo>
                    <a:pt x="9" y="45"/>
                  </a:lnTo>
                  <a:lnTo>
                    <a:pt x="8" y="44"/>
                  </a:lnTo>
                  <a:lnTo>
                    <a:pt x="7" y="43"/>
                  </a:lnTo>
                  <a:lnTo>
                    <a:pt x="6" y="41"/>
                  </a:lnTo>
                  <a:lnTo>
                    <a:pt x="5" y="38"/>
                  </a:lnTo>
                  <a:lnTo>
                    <a:pt x="4" y="38"/>
                  </a:lnTo>
                  <a:lnTo>
                    <a:pt x="4" y="37"/>
                  </a:lnTo>
                  <a:lnTo>
                    <a:pt x="4" y="36"/>
                  </a:lnTo>
                  <a:lnTo>
                    <a:pt x="3" y="34"/>
                  </a:lnTo>
                  <a:lnTo>
                    <a:pt x="1" y="32"/>
                  </a:lnTo>
                  <a:lnTo>
                    <a:pt x="1" y="29"/>
                  </a:lnTo>
                  <a:lnTo>
                    <a:pt x="0" y="27"/>
                  </a:lnTo>
                  <a:lnTo>
                    <a:pt x="0" y="26"/>
                  </a:lnTo>
                  <a:lnTo>
                    <a:pt x="1" y="24"/>
                  </a:lnTo>
                  <a:lnTo>
                    <a:pt x="1" y="20"/>
                  </a:lnTo>
                  <a:lnTo>
                    <a:pt x="3" y="18"/>
                  </a:lnTo>
                  <a:lnTo>
                    <a:pt x="3" y="17"/>
                  </a:lnTo>
                  <a:lnTo>
                    <a:pt x="4" y="14"/>
                  </a:lnTo>
                  <a:lnTo>
                    <a:pt x="5" y="13"/>
                  </a:lnTo>
                  <a:lnTo>
                    <a:pt x="6" y="10"/>
                  </a:lnTo>
                  <a:lnTo>
                    <a:pt x="7" y="8"/>
                  </a:lnTo>
                  <a:lnTo>
                    <a:pt x="8" y="7"/>
                  </a:lnTo>
                  <a:lnTo>
                    <a:pt x="9" y="7"/>
                  </a:lnTo>
                  <a:lnTo>
                    <a:pt x="12" y="4"/>
                  </a:lnTo>
                  <a:lnTo>
                    <a:pt x="14" y="3"/>
                  </a:lnTo>
                  <a:lnTo>
                    <a:pt x="15" y="2"/>
                  </a:lnTo>
                  <a:lnTo>
                    <a:pt x="16" y="2"/>
                  </a:lnTo>
                  <a:lnTo>
                    <a:pt x="19" y="1"/>
                  </a:lnTo>
                  <a:lnTo>
                    <a:pt x="21" y="1"/>
                  </a:lnTo>
                  <a:lnTo>
                    <a:pt x="23" y="0"/>
                  </a:lnTo>
                  <a:lnTo>
                    <a:pt x="25"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713" name="Line 731">
              <a:extLst>
                <a:ext uri="{FF2B5EF4-FFF2-40B4-BE49-F238E27FC236}">
                  <a16:creationId xmlns:a16="http://schemas.microsoft.com/office/drawing/2014/main" id="{2E62E35E-8219-49EC-B89E-D0A38AA256C1}"/>
                </a:ext>
              </a:extLst>
            </p:cNvPr>
            <p:cNvSpPr>
              <a:spLocks noChangeShapeType="1"/>
            </p:cNvSpPr>
            <p:nvPr/>
          </p:nvSpPr>
          <p:spPr bwMode="auto">
            <a:xfrm>
              <a:off x="5284788" y="1657351"/>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4" name="Line 732">
              <a:extLst>
                <a:ext uri="{FF2B5EF4-FFF2-40B4-BE49-F238E27FC236}">
                  <a16:creationId xmlns:a16="http://schemas.microsoft.com/office/drawing/2014/main" id="{53ACC7EA-3A41-4EFD-B7AB-AE2776AF8781}"/>
                </a:ext>
              </a:extLst>
            </p:cNvPr>
            <p:cNvSpPr>
              <a:spLocks noChangeShapeType="1"/>
            </p:cNvSpPr>
            <p:nvPr/>
          </p:nvSpPr>
          <p:spPr bwMode="auto">
            <a:xfrm>
              <a:off x="5284788" y="1657351"/>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5" name="Line 733">
              <a:extLst>
                <a:ext uri="{FF2B5EF4-FFF2-40B4-BE49-F238E27FC236}">
                  <a16:creationId xmlns:a16="http://schemas.microsoft.com/office/drawing/2014/main" id="{BBBC7517-9A2E-4171-B5DF-4BB8233CF37B}"/>
                </a:ext>
              </a:extLst>
            </p:cNvPr>
            <p:cNvSpPr>
              <a:spLocks noChangeShapeType="1"/>
            </p:cNvSpPr>
            <p:nvPr/>
          </p:nvSpPr>
          <p:spPr bwMode="auto">
            <a:xfrm flipH="1">
              <a:off x="5283200" y="1660526"/>
              <a:ext cx="1588" cy="63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6" name="Line 734">
              <a:extLst>
                <a:ext uri="{FF2B5EF4-FFF2-40B4-BE49-F238E27FC236}">
                  <a16:creationId xmlns:a16="http://schemas.microsoft.com/office/drawing/2014/main" id="{E1BAFC2B-8971-42FD-88A5-F2A9EDBBAC24}"/>
                </a:ext>
              </a:extLst>
            </p:cNvPr>
            <p:cNvSpPr>
              <a:spLocks noChangeShapeType="1"/>
            </p:cNvSpPr>
            <p:nvPr/>
          </p:nvSpPr>
          <p:spPr bwMode="auto">
            <a:xfrm>
              <a:off x="5283200" y="1666876"/>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7" name="Line 735">
              <a:extLst>
                <a:ext uri="{FF2B5EF4-FFF2-40B4-BE49-F238E27FC236}">
                  <a16:creationId xmlns:a16="http://schemas.microsoft.com/office/drawing/2014/main" id="{D8D137CB-CF4F-48A7-B333-6FB27663AB26}"/>
                </a:ext>
              </a:extLst>
            </p:cNvPr>
            <p:cNvSpPr>
              <a:spLocks noChangeShapeType="1"/>
            </p:cNvSpPr>
            <p:nvPr/>
          </p:nvSpPr>
          <p:spPr bwMode="auto">
            <a:xfrm>
              <a:off x="5283200" y="1670051"/>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8" name="Line 736">
              <a:extLst>
                <a:ext uri="{FF2B5EF4-FFF2-40B4-BE49-F238E27FC236}">
                  <a16:creationId xmlns:a16="http://schemas.microsoft.com/office/drawing/2014/main" id="{5D1C6F30-E062-44D7-86DD-80A165A907B3}"/>
                </a:ext>
              </a:extLst>
            </p:cNvPr>
            <p:cNvSpPr>
              <a:spLocks noChangeShapeType="1"/>
            </p:cNvSpPr>
            <p:nvPr/>
          </p:nvSpPr>
          <p:spPr bwMode="auto">
            <a:xfrm flipH="1">
              <a:off x="5281613" y="1670051"/>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19" name="Line 737">
              <a:extLst>
                <a:ext uri="{FF2B5EF4-FFF2-40B4-BE49-F238E27FC236}">
                  <a16:creationId xmlns:a16="http://schemas.microsoft.com/office/drawing/2014/main" id="{E596D96D-222E-4456-94C7-5BB3A6AC2517}"/>
                </a:ext>
              </a:extLst>
            </p:cNvPr>
            <p:cNvSpPr>
              <a:spLocks noChangeShapeType="1"/>
            </p:cNvSpPr>
            <p:nvPr/>
          </p:nvSpPr>
          <p:spPr bwMode="auto">
            <a:xfrm>
              <a:off x="5281613" y="1671638"/>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0" name="Line 738">
              <a:extLst>
                <a:ext uri="{FF2B5EF4-FFF2-40B4-BE49-F238E27FC236}">
                  <a16:creationId xmlns:a16="http://schemas.microsoft.com/office/drawing/2014/main" id="{1F8A7EF5-DE17-4E56-8AE9-3D3B017C8D1A}"/>
                </a:ext>
              </a:extLst>
            </p:cNvPr>
            <p:cNvSpPr>
              <a:spLocks noChangeShapeType="1"/>
            </p:cNvSpPr>
            <p:nvPr/>
          </p:nvSpPr>
          <p:spPr bwMode="auto">
            <a:xfrm flipH="1">
              <a:off x="5278438" y="1673226"/>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1" name="Line 739">
              <a:extLst>
                <a:ext uri="{FF2B5EF4-FFF2-40B4-BE49-F238E27FC236}">
                  <a16:creationId xmlns:a16="http://schemas.microsoft.com/office/drawing/2014/main" id="{0432C2A6-BB18-445E-AD1D-473F920655A1}"/>
                </a:ext>
              </a:extLst>
            </p:cNvPr>
            <p:cNvSpPr>
              <a:spLocks noChangeShapeType="1"/>
            </p:cNvSpPr>
            <p:nvPr/>
          </p:nvSpPr>
          <p:spPr bwMode="auto">
            <a:xfrm flipH="1">
              <a:off x="5275263" y="1676401"/>
              <a:ext cx="3175"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2" name="Line 740">
              <a:extLst>
                <a:ext uri="{FF2B5EF4-FFF2-40B4-BE49-F238E27FC236}">
                  <a16:creationId xmlns:a16="http://schemas.microsoft.com/office/drawing/2014/main" id="{ABBA8017-7E9F-4ED7-A354-A079E194B68B}"/>
                </a:ext>
              </a:extLst>
            </p:cNvPr>
            <p:cNvSpPr>
              <a:spLocks noChangeShapeType="1"/>
            </p:cNvSpPr>
            <p:nvPr/>
          </p:nvSpPr>
          <p:spPr bwMode="auto">
            <a:xfrm flipH="1">
              <a:off x="5273675" y="168116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3" name="Line 741">
              <a:extLst>
                <a:ext uri="{FF2B5EF4-FFF2-40B4-BE49-F238E27FC236}">
                  <a16:creationId xmlns:a16="http://schemas.microsoft.com/office/drawing/2014/main" id="{DB3E9D61-E4AD-46D9-B7D0-11CF11F8D7D8}"/>
                </a:ext>
              </a:extLst>
            </p:cNvPr>
            <p:cNvSpPr>
              <a:spLocks noChangeShapeType="1"/>
            </p:cNvSpPr>
            <p:nvPr/>
          </p:nvSpPr>
          <p:spPr bwMode="auto">
            <a:xfrm flipH="1">
              <a:off x="5272088" y="1684338"/>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4" name="Line 742">
              <a:extLst>
                <a:ext uri="{FF2B5EF4-FFF2-40B4-BE49-F238E27FC236}">
                  <a16:creationId xmlns:a16="http://schemas.microsoft.com/office/drawing/2014/main" id="{F7C1A6E4-7DAB-4C79-AAFC-4EFEE8F579A2}"/>
                </a:ext>
              </a:extLst>
            </p:cNvPr>
            <p:cNvSpPr>
              <a:spLocks noChangeShapeType="1"/>
            </p:cNvSpPr>
            <p:nvPr/>
          </p:nvSpPr>
          <p:spPr bwMode="auto">
            <a:xfrm>
              <a:off x="5272088" y="1685926"/>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5" name="Line 743">
              <a:extLst>
                <a:ext uri="{FF2B5EF4-FFF2-40B4-BE49-F238E27FC236}">
                  <a16:creationId xmlns:a16="http://schemas.microsoft.com/office/drawing/2014/main" id="{66A62122-6F5F-42DD-8F2B-9FDE5448616D}"/>
                </a:ext>
              </a:extLst>
            </p:cNvPr>
            <p:cNvSpPr>
              <a:spLocks noChangeShapeType="1"/>
            </p:cNvSpPr>
            <p:nvPr/>
          </p:nvSpPr>
          <p:spPr bwMode="auto">
            <a:xfrm flipH="1">
              <a:off x="5270500" y="1685926"/>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6" name="Line 744">
              <a:extLst>
                <a:ext uri="{FF2B5EF4-FFF2-40B4-BE49-F238E27FC236}">
                  <a16:creationId xmlns:a16="http://schemas.microsoft.com/office/drawing/2014/main" id="{BCD5539A-9B02-4194-88FF-B860334E53BD}"/>
                </a:ext>
              </a:extLst>
            </p:cNvPr>
            <p:cNvSpPr>
              <a:spLocks noChangeShapeType="1"/>
            </p:cNvSpPr>
            <p:nvPr/>
          </p:nvSpPr>
          <p:spPr bwMode="auto">
            <a:xfrm flipH="1">
              <a:off x="5265738" y="1687513"/>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7" name="Line 745">
              <a:extLst>
                <a:ext uri="{FF2B5EF4-FFF2-40B4-BE49-F238E27FC236}">
                  <a16:creationId xmlns:a16="http://schemas.microsoft.com/office/drawing/2014/main" id="{50052D1D-A505-4E08-9334-12F2B85223E2}"/>
                </a:ext>
              </a:extLst>
            </p:cNvPr>
            <p:cNvSpPr>
              <a:spLocks noChangeShapeType="1"/>
            </p:cNvSpPr>
            <p:nvPr/>
          </p:nvSpPr>
          <p:spPr bwMode="auto">
            <a:xfrm flipH="1">
              <a:off x="5262563" y="1689101"/>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8" name="Line 746">
              <a:extLst>
                <a:ext uri="{FF2B5EF4-FFF2-40B4-BE49-F238E27FC236}">
                  <a16:creationId xmlns:a16="http://schemas.microsoft.com/office/drawing/2014/main" id="{8607FAAA-A73A-4EBF-AEC4-7250B9CAD369}"/>
                </a:ext>
              </a:extLst>
            </p:cNvPr>
            <p:cNvSpPr>
              <a:spLocks noChangeShapeType="1"/>
            </p:cNvSpPr>
            <p:nvPr/>
          </p:nvSpPr>
          <p:spPr bwMode="auto">
            <a:xfrm>
              <a:off x="5262563" y="1692276"/>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29" name="Line 747">
              <a:extLst>
                <a:ext uri="{FF2B5EF4-FFF2-40B4-BE49-F238E27FC236}">
                  <a16:creationId xmlns:a16="http://schemas.microsoft.com/office/drawing/2014/main" id="{1AB38869-B5DD-45EE-A476-6A95EF9AD0F8}"/>
                </a:ext>
              </a:extLst>
            </p:cNvPr>
            <p:cNvSpPr>
              <a:spLocks noChangeShapeType="1"/>
            </p:cNvSpPr>
            <p:nvPr/>
          </p:nvSpPr>
          <p:spPr bwMode="auto">
            <a:xfrm flipH="1">
              <a:off x="5260975" y="1693863"/>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0" name="Line 748">
              <a:extLst>
                <a:ext uri="{FF2B5EF4-FFF2-40B4-BE49-F238E27FC236}">
                  <a16:creationId xmlns:a16="http://schemas.microsoft.com/office/drawing/2014/main" id="{E966F10F-2937-4D14-9C71-66EEDD361D55}"/>
                </a:ext>
              </a:extLst>
            </p:cNvPr>
            <p:cNvSpPr>
              <a:spLocks noChangeShapeType="1"/>
            </p:cNvSpPr>
            <p:nvPr/>
          </p:nvSpPr>
          <p:spPr bwMode="auto">
            <a:xfrm flipH="1">
              <a:off x="5257800" y="169386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1" name="Line 749">
              <a:extLst>
                <a:ext uri="{FF2B5EF4-FFF2-40B4-BE49-F238E27FC236}">
                  <a16:creationId xmlns:a16="http://schemas.microsoft.com/office/drawing/2014/main" id="{A6E473BF-52E5-43C2-A7C1-06F157CAEF9D}"/>
                </a:ext>
              </a:extLst>
            </p:cNvPr>
            <p:cNvSpPr>
              <a:spLocks noChangeShapeType="1"/>
            </p:cNvSpPr>
            <p:nvPr/>
          </p:nvSpPr>
          <p:spPr bwMode="auto">
            <a:xfrm flipH="1">
              <a:off x="5251450" y="1695451"/>
              <a:ext cx="635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2" name="Line 750">
              <a:extLst>
                <a:ext uri="{FF2B5EF4-FFF2-40B4-BE49-F238E27FC236}">
                  <a16:creationId xmlns:a16="http://schemas.microsoft.com/office/drawing/2014/main" id="{C0B146D9-B048-40DC-BFB2-D5B6C95E6CC8}"/>
                </a:ext>
              </a:extLst>
            </p:cNvPr>
            <p:cNvSpPr>
              <a:spLocks noChangeShapeType="1"/>
            </p:cNvSpPr>
            <p:nvPr/>
          </p:nvSpPr>
          <p:spPr bwMode="auto">
            <a:xfrm flipH="1">
              <a:off x="5248275" y="1697038"/>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3" name="Line 751">
              <a:extLst>
                <a:ext uri="{FF2B5EF4-FFF2-40B4-BE49-F238E27FC236}">
                  <a16:creationId xmlns:a16="http://schemas.microsoft.com/office/drawing/2014/main" id="{D9C926DE-ECA6-4606-A1B3-17D023C30BC8}"/>
                </a:ext>
              </a:extLst>
            </p:cNvPr>
            <p:cNvSpPr>
              <a:spLocks noChangeShapeType="1"/>
            </p:cNvSpPr>
            <p:nvPr/>
          </p:nvSpPr>
          <p:spPr bwMode="auto">
            <a:xfrm flipH="1">
              <a:off x="5246688" y="1697038"/>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4" name="Line 752">
              <a:extLst>
                <a:ext uri="{FF2B5EF4-FFF2-40B4-BE49-F238E27FC236}">
                  <a16:creationId xmlns:a16="http://schemas.microsoft.com/office/drawing/2014/main" id="{C1337798-42B0-4913-B56B-F3E7F2E17B2B}"/>
                </a:ext>
              </a:extLst>
            </p:cNvPr>
            <p:cNvSpPr>
              <a:spLocks noChangeShapeType="1"/>
            </p:cNvSpPr>
            <p:nvPr/>
          </p:nvSpPr>
          <p:spPr bwMode="auto">
            <a:xfrm flipH="1">
              <a:off x="5243513" y="1698626"/>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5" name="Line 753">
              <a:extLst>
                <a:ext uri="{FF2B5EF4-FFF2-40B4-BE49-F238E27FC236}">
                  <a16:creationId xmlns:a16="http://schemas.microsoft.com/office/drawing/2014/main" id="{ED32336F-1EBA-42B1-9E80-AD57C56FAAD1}"/>
                </a:ext>
              </a:extLst>
            </p:cNvPr>
            <p:cNvSpPr>
              <a:spLocks noChangeShapeType="1"/>
            </p:cNvSpPr>
            <p:nvPr/>
          </p:nvSpPr>
          <p:spPr bwMode="auto">
            <a:xfrm flipH="1" flipV="1">
              <a:off x="5238750" y="1697038"/>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6" name="Line 754">
              <a:extLst>
                <a:ext uri="{FF2B5EF4-FFF2-40B4-BE49-F238E27FC236}">
                  <a16:creationId xmlns:a16="http://schemas.microsoft.com/office/drawing/2014/main" id="{9E40D8B8-CB8C-47FF-95EF-0E78D552FC6B}"/>
                </a:ext>
              </a:extLst>
            </p:cNvPr>
            <p:cNvSpPr>
              <a:spLocks noChangeShapeType="1"/>
            </p:cNvSpPr>
            <p:nvPr/>
          </p:nvSpPr>
          <p:spPr bwMode="auto">
            <a:xfrm flipH="1">
              <a:off x="5233988" y="1697038"/>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7" name="Line 755">
              <a:extLst>
                <a:ext uri="{FF2B5EF4-FFF2-40B4-BE49-F238E27FC236}">
                  <a16:creationId xmlns:a16="http://schemas.microsoft.com/office/drawing/2014/main" id="{094C0ABF-A97D-4AC0-A722-A4B908F2A9EC}"/>
                </a:ext>
              </a:extLst>
            </p:cNvPr>
            <p:cNvSpPr>
              <a:spLocks noChangeShapeType="1"/>
            </p:cNvSpPr>
            <p:nvPr/>
          </p:nvSpPr>
          <p:spPr bwMode="auto">
            <a:xfrm flipH="1" flipV="1">
              <a:off x="5232400" y="1695451"/>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8" name="Line 756">
              <a:extLst>
                <a:ext uri="{FF2B5EF4-FFF2-40B4-BE49-F238E27FC236}">
                  <a16:creationId xmlns:a16="http://schemas.microsoft.com/office/drawing/2014/main" id="{AD060578-AC36-49AC-9184-74E48F7CFBCF}"/>
                </a:ext>
              </a:extLst>
            </p:cNvPr>
            <p:cNvSpPr>
              <a:spLocks noChangeShapeType="1"/>
            </p:cNvSpPr>
            <p:nvPr/>
          </p:nvSpPr>
          <p:spPr bwMode="auto">
            <a:xfrm flipH="1">
              <a:off x="5230813" y="1695451"/>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39" name="Line 757">
              <a:extLst>
                <a:ext uri="{FF2B5EF4-FFF2-40B4-BE49-F238E27FC236}">
                  <a16:creationId xmlns:a16="http://schemas.microsoft.com/office/drawing/2014/main" id="{9767D7AB-14E9-48BC-BBF2-009FF058A59A}"/>
                </a:ext>
              </a:extLst>
            </p:cNvPr>
            <p:cNvSpPr>
              <a:spLocks noChangeShapeType="1"/>
            </p:cNvSpPr>
            <p:nvPr/>
          </p:nvSpPr>
          <p:spPr bwMode="auto">
            <a:xfrm flipH="1">
              <a:off x="5227638" y="1695451"/>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0" name="Line 758">
              <a:extLst>
                <a:ext uri="{FF2B5EF4-FFF2-40B4-BE49-F238E27FC236}">
                  <a16:creationId xmlns:a16="http://schemas.microsoft.com/office/drawing/2014/main" id="{BD5D1A81-BFDA-42A2-A6FD-FE850C40480A}"/>
                </a:ext>
              </a:extLst>
            </p:cNvPr>
            <p:cNvSpPr>
              <a:spLocks noChangeShapeType="1"/>
            </p:cNvSpPr>
            <p:nvPr/>
          </p:nvSpPr>
          <p:spPr bwMode="auto">
            <a:xfrm flipH="1" flipV="1">
              <a:off x="5226050" y="169386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1" name="Line 759">
              <a:extLst>
                <a:ext uri="{FF2B5EF4-FFF2-40B4-BE49-F238E27FC236}">
                  <a16:creationId xmlns:a16="http://schemas.microsoft.com/office/drawing/2014/main" id="{6E45690B-01F9-4AB2-82D2-72CC7ED23E98}"/>
                </a:ext>
              </a:extLst>
            </p:cNvPr>
            <p:cNvSpPr>
              <a:spLocks noChangeShapeType="1"/>
            </p:cNvSpPr>
            <p:nvPr/>
          </p:nvSpPr>
          <p:spPr bwMode="auto">
            <a:xfrm flipH="1" flipV="1">
              <a:off x="5222875" y="1692276"/>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2" name="Line 760">
              <a:extLst>
                <a:ext uri="{FF2B5EF4-FFF2-40B4-BE49-F238E27FC236}">
                  <a16:creationId xmlns:a16="http://schemas.microsoft.com/office/drawing/2014/main" id="{FDF4A288-9278-49A1-B1E7-E0C9F90513A9}"/>
                </a:ext>
              </a:extLst>
            </p:cNvPr>
            <p:cNvSpPr>
              <a:spLocks noChangeShapeType="1"/>
            </p:cNvSpPr>
            <p:nvPr/>
          </p:nvSpPr>
          <p:spPr bwMode="auto">
            <a:xfrm flipH="1" flipV="1">
              <a:off x="5219700" y="1689101"/>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3" name="Line 761">
              <a:extLst>
                <a:ext uri="{FF2B5EF4-FFF2-40B4-BE49-F238E27FC236}">
                  <a16:creationId xmlns:a16="http://schemas.microsoft.com/office/drawing/2014/main" id="{F607EC98-D3B7-4D22-9655-074602025030}"/>
                </a:ext>
              </a:extLst>
            </p:cNvPr>
            <p:cNvSpPr>
              <a:spLocks noChangeShapeType="1"/>
            </p:cNvSpPr>
            <p:nvPr/>
          </p:nvSpPr>
          <p:spPr bwMode="auto">
            <a:xfrm flipH="1" flipV="1">
              <a:off x="5214938" y="1687513"/>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4" name="Line 762">
              <a:extLst>
                <a:ext uri="{FF2B5EF4-FFF2-40B4-BE49-F238E27FC236}">
                  <a16:creationId xmlns:a16="http://schemas.microsoft.com/office/drawing/2014/main" id="{2CE7E2B3-DB21-4849-8A08-5B71302908FB}"/>
                </a:ext>
              </a:extLst>
            </p:cNvPr>
            <p:cNvSpPr>
              <a:spLocks noChangeShapeType="1"/>
            </p:cNvSpPr>
            <p:nvPr/>
          </p:nvSpPr>
          <p:spPr bwMode="auto">
            <a:xfrm flipV="1">
              <a:off x="5214938" y="1685926"/>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5" name="Line 763">
              <a:extLst>
                <a:ext uri="{FF2B5EF4-FFF2-40B4-BE49-F238E27FC236}">
                  <a16:creationId xmlns:a16="http://schemas.microsoft.com/office/drawing/2014/main" id="{09AE03B8-346A-41C8-A6A5-516F30B77519}"/>
                </a:ext>
              </a:extLst>
            </p:cNvPr>
            <p:cNvSpPr>
              <a:spLocks noChangeShapeType="1"/>
            </p:cNvSpPr>
            <p:nvPr/>
          </p:nvSpPr>
          <p:spPr bwMode="auto">
            <a:xfrm flipH="1">
              <a:off x="5213350" y="1685926"/>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6" name="Line 764">
              <a:extLst>
                <a:ext uri="{FF2B5EF4-FFF2-40B4-BE49-F238E27FC236}">
                  <a16:creationId xmlns:a16="http://schemas.microsoft.com/office/drawing/2014/main" id="{43801036-C39E-4D8D-BE14-6736F1351098}"/>
                </a:ext>
              </a:extLst>
            </p:cNvPr>
            <p:cNvSpPr>
              <a:spLocks noChangeShapeType="1"/>
            </p:cNvSpPr>
            <p:nvPr/>
          </p:nvSpPr>
          <p:spPr bwMode="auto">
            <a:xfrm flipV="1">
              <a:off x="5213350" y="1684338"/>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7" name="Line 765">
              <a:extLst>
                <a:ext uri="{FF2B5EF4-FFF2-40B4-BE49-F238E27FC236}">
                  <a16:creationId xmlns:a16="http://schemas.microsoft.com/office/drawing/2014/main" id="{C8FD5B75-2921-40E5-813E-9A1D855CFAC0}"/>
                </a:ext>
              </a:extLst>
            </p:cNvPr>
            <p:cNvSpPr>
              <a:spLocks noChangeShapeType="1"/>
            </p:cNvSpPr>
            <p:nvPr/>
          </p:nvSpPr>
          <p:spPr bwMode="auto">
            <a:xfrm flipH="1" flipV="1">
              <a:off x="5211763" y="168116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8" name="Line 766">
              <a:extLst>
                <a:ext uri="{FF2B5EF4-FFF2-40B4-BE49-F238E27FC236}">
                  <a16:creationId xmlns:a16="http://schemas.microsoft.com/office/drawing/2014/main" id="{89D955BE-9503-4AFC-8D52-1D84771B34BC}"/>
                </a:ext>
              </a:extLst>
            </p:cNvPr>
            <p:cNvSpPr>
              <a:spLocks noChangeShapeType="1"/>
            </p:cNvSpPr>
            <p:nvPr/>
          </p:nvSpPr>
          <p:spPr bwMode="auto">
            <a:xfrm flipH="1" flipV="1">
              <a:off x="5208588" y="1676401"/>
              <a:ext cx="3175"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9" name="Line 767">
              <a:extLst>
                <a:ext uri="{FF2B5EF4-FFF2-40B4-BE49-F238E27FC236}">
                  <a16:creationId xmlns:a16="http://schemas.microsoft.com/office/drawing/2014/main" id="{639FEEBE-9796-41D2-AFEE-6027EF486034}"/>
                </a:ext>
              </a:extLst>
            </p:cNvPr>
            <p:cNvSpPr>
              <a:spLocks noChangeShapeType="1"/>
            </p:cNvSpPr>
            <p:nvPr/>
          </p:nvSpPr>
          <p:spPr bwMode="auto">
            <a:xfrm>
              <a:off x="5208588" y="1676401"/>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0" name="Line 768">
              <a:extLst>
                <a:ext uri="{FF2B5EF4-FFF2-40B4-BE49-F238E27FC236}">
                  <a16:creationId xmlns:a16="http://schemas.microsoft.com/office/drawing/2014/main" id="{5F088A94-F45F-49D7-8365-88E5C32429CA}"/>
                </a:ext>
              </a:extLst>
            </p:cNvPr>
            <p:cNvSpPr>
              <a:spLocks noChangeShapeType="1"/>
            </p:cNvSpPr>
            <p:nvPr/>
          </p:nvSpPr>
          <p:spPr bwMode="auto">
            <a:xfrm flipV="1">
              <a:off x="5208588" y="1674813"/>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1" name="Line 769">
              <a:extLst>
                <a:ext uri="{FF2B5EF4-FFF2-40B4-BE49-F238E27FC236}">
                  <a16:creationId xmlns:a16="http://schemas.microsoft.com/office/drawing/2014/main" id="{0EE3BA2E-702A-48B7-85EF-D261FFD2B8F6}"/>
                </a:ext>
              </a:extLst>
            </p:cNvPr>
            <p:cNvSpPr>
              <a:spLocks noChangeShapeType="1"/>
            </p:cNvSpPr>
            <p:nvPr/>
          </p:nvSpPr>
          <p:spPr bwMode="auto">
            <a:xfrm flipH="1" flipV="1">
              <a:off x="5207000" y="1673226"/>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2" name="Line 770">
              <a:extLst>
                <a:ext uri="{FF2B5EF4-FFF2-40B4-BE49-F238E27FC236}">
                  <a16:creationId xmlns:a16="http://schemas.microsoft.com/office/drawing/2014/main" id="{6612D9AA-F841-44C9-9A8A-97EC60ADCDE8}"/>
                </a:ext>
              </a:extLst>
            </p:cNvPr>
            <p:cNvSpPr>
              <a:spLocks noChangeShapeType="1"/>
            </p:cNvSpPr>
            <p:nvPr/>
          </p:nvSpPr>
          <p:spPr bwMode="auto">
            <a:xfrm flipH="1" flipV="1">
              <a:off x="5205413" y="1670051"/>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3" name="Line 771">
              <a:extLst>
                <a:ext uri="{FF2B5EF4-FFF2-40B4-BE49-F238E27FC236}">
                  <a16:creationId xmlns:a16="http://schemas.microsoft.com/office/drawing/2014/main" id="{3EADA89D-2E32-4BA9-8BDE-A32F3C6D520B}"/>
                </a:ext>
              </a:extLst>
            </p:cNvPr>
            <p:cNvSpPr>
              <a:spLocks noChangeShapeType="1"/>
            </p:cNvSpPr>
            <p:nvPr/>
          </p:nvSpPr>
          <p:spPr bwMode="auto">
            <a:xfrm flipH="1" flipV="1">
              <a:off x="5202238" y="1666876"/>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4" name="Line 772">
              <a:extLst>
                <a:ext uri="{FF2B5EF4-FFF2-40B4-BE49-F238E27FC236}">
                  <a16:creationId xmlns:a16="http://schemas.microsoft.com/office/drawing/2014/main" id="{E2CD405D-2D98-44EF-BD7C-806FDE3FE625}"/>
                </a:ext>
              </a:extLst>
            </p:cNvPr>
            <p:cNvSpPr>
              <a:spLocks noChangeShapeType="1"/>
            </p:cNvSpPr>
            <p:nvPr/>
          </p:nvSpPr>
          <p:spPr bwMode="auto">
            <a:xfrm flipV="1">
              <a:off x="5202238" y="1662113"/>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5" name="Line 773">
              <a:extLst>
                <a:ext uri="{FF2B5EF4-FFF2-40B4-BE49-F238E27FC236}">
                  <a16:creationId xmlns:a16="http://schemas.microsoft.com/office/drawing/2014/main" id="{95C5914B-960E-4D12-B5E7-C633FAC0E4D2}"/>
                </a:ext>
              </a:extLst>
            </p:cNvPr>
            <p:cNvSpPr>
              <a:spLocks noChangeShapeType="1"/>
            </p:cNvSpPr>
            <p:nvPr/>
          </p:nvSpPr>
          <p:spPr bwMode="auto">
            <a:xfrm flipV="1">
              <a:off x="5202238" y="1658938"/>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6" name="Line 774">
              <a:extLst>
                <a:ext uri="{FF2B5EF4-FFF2-40B4-BE49-F238E27FC236}">
                  <a16:creationId xmlns:a16="http://schemas.microsoft.com/office/drawing/2014/main" id="{4B870831-AD87-4640-9FE8-D6625B30D334}"/>
                </a:ext>
              </a:extLst>
            </p:cNvPr>
            <p:cNvSpPr>
              <a:spLocks noChangeShapeType="1"/>
            </p:cNvSpPr>
            <p:nvPr/>
          </p:nvSpPr>
          <p:spPr bwMode="auto">
            <a:xfrm flipV="1">
              <a:off x="5202238" y="1657351"/>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7" name="Line 775">
              <a:extLst>
                <a:ext uri="{FF2B5EF4-FFF2-40B4-BE49-F238E27FC236}">
                  <a16:creationId xmlns:a16="http://schemas.microsoft.com/office/drawing/2014/main" id="{4DB1B482-F623-4CCE-A025-8C00A62CD577}"/>
                </a:ext>
              </a:extLst>
            </p:cNvPr>
            <p:cNvSpPr>
              <a:spLocks noChangeShapeType="1"/>
            </p:cNvSpPr>
            <p:nvPr/>
          </p:nvSpPr>
          <p:spPr bwMode="auto">
            <a:xfrm flipV="1">
              <a:off x="5202238" y="1654176"/>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8" name="Line 776">
              <a:extLst>
                <a:ext uri="{FF2B5EF4-FFF2-40B4-BE49-F238E27FC236}">
                  <a16:creationId xmlns:a16="http://schemas.microsoft.com/office/drawing/2014/main" id="{D8C3CD09-F5D2-4F5F-9148-1E466CF76EAE}"/>
                </a:ext>
              </a:extLst>
            </p:cNvPr>
            <p:cNvSpPr>
              <a:spLocks noChangeShapeType="1"/>
            </p:cNvSpPr>
            <p:nvPr/>
          </p:nvSpPr>
          <p:spPr bwMode="auto">
            <a:xfrm flipV="1">
              <a:off x="5202238" y="1647826"/>
              <a:ext cx="3175" cy="63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59" name="Line 777">
              <a:extLst>
                <a:ext uri="{FF2B5EF4-FFF2-40B4-BE49-F238E27FC236}">
                  <a16:creationId xmlns:a16="http://schemas.microsoft.com/office/drawing/2014/main" id="{D4D94084-44CA-4A0C-9286-A38B532A2716}"/>
                </a:ext>
              </a:extLst>
            </p:cNvPr>
            <p:cNvSpPr>
              <a:spLocks noChangeShapeType="1"/>
            </p:cNvSpPr>
            <p:nvPr/>
          </p:nvSpPr>
          <p:spPr bwMode="auto">
            <a:xfrm flipV="1">
              <a:off x="5205413" y="1644651"/>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0" name="Line 778">
              <a:extLst>
                <a:ext uri="{FF2B5EF4-FFF2-40B4-BE49-F238E27FC236}">
                  <a16:creationId xmlns:a16="http://schemas.microsoft.com/office/drawing/2014/main" id="{A2A75071-62F0-45DE-AC29-D960AB166D36}"/>
                </a:ext>
              </a:extLst>
            </p:cNvPr>
            <p:cNvSpPr>
              <a:spLocks noChangeShapeType="1"/>
            </p:cNvSpPr>
            <p:nvPr/>
          </p:nvSpPr>
          <p:spPr bwMode="auto">
            <a:xfrm>
              <a:off x="5205413" y="1644651"/>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1" name="Line 779">
              <a:extLst>
                <a:ext uri="{FF2B5EF4-FFF2-40B4-BE49-F238E27FC236}">
                  <a16:creationId xmlns:a16="http://schemas.microsoft.com/office/drawing/2014/main" id="{73B3F678-5714-4E1C-95EB-BEE24B8B898F}"/>
                </a:ext>
              </a:extLst>
            </p:cNvPr>
            <p:cNvSpPr>
              <a:spLocks noChangeShapeType="1"/>
            </p:cNvSpPr>
            <p:nvPr/>
          </p:nvSpPr>
          <p:spPr bwMode="auto">
            <a:xfrm flipV="1">
              <a:off x="5205413" y="164306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2" name="Line 780">
              <a:extLst>
                <a:ext uri="{FF2B5EF4-FFF2-40B4-BE49-F238E27FC236}">
                  <a16:creationId xmlns:a16="http://schemas.microsoft.com/office/drawing/2014/main" id="{056F5C68-F19C-49BD-A457-379A22C62AAA}"/>
                </a:ext>
              </a:extLst>
            </p:cNvPr>
            <p:cNvSpPr>
              <a:spLocks noChangeShapeType="1"/>
            </p:cNvSpPr>
            <p:nvPr/>
          </p:nvSpPr>
          <p:spPr bwMode="auto">
            <a:xfrm flipV="1">
              <a:off x="5207000" y="1638301"/>
              <a:ext cx="1588"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3" name="Line 781">
              <a:extLst>
                <a:ext uri="{FF2B5EF4-FFF2-40B4-BE49-F238E27FC236}">
                  <a16:creationId xmlns:a16="http://schemas.microsoft.com/office/drawing/2014/main" id="{933EFB29-41AF-457A-960A-C7CC0C7C5389}"/>
                </a:ext>
              </a:extLst>
            </p:cNvPr>
            <p:cNvSpPr>
              <a:spLocks noChangeShapeType="1"/>
            </p:cNvSpPr>
            <p:nvPr/>
          </p:nvSpPr>
          <p:spPr bwMode="auto">
            <a:xfrm flipV="1">
              <a:off x="5208588" y="1635126"/>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4" name="Line 782">
              <a:extLst>
                <a:ext uri="{FF2B5EF4-FFF2-40B4-BE49-F238E27FC236}">
                  <a16:creationId xmlns:a16="http://schemas.microsoft.com/office/drawing/2014/main" id="{078AF5C0-772D-46D7-8FD4-A3BACDD82886}"/>
                </a:ext>
              </a:extLst>
            </p:cNvPr>
            <p:cNvSpPr>
              <a:spLocks noChangeShapeType="1"/>
            </p:cNvSpPr>
            <p:nvPr/>
          </p:nvSpPr>
          <p:spPr bwMode="auto">
            <a:xfrm flipV="1">
              <a:off x="5208588" y="1631951"/>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5" name="Line 783">
              <a:extLst>
                <a:ext uri="{FF2B5EF4-FFF2-40B4-BE49-F238E27FC236}">
                  <a16:creationId xmlns:a16="http://schemas.microsoft.com/office/drawing/2014/main" id="{111ABBB9-739A-467B-B73F-CCD1277ED32D}"/>
                </a:ext>
              </a:extLst>
            </p:cNvPr>
            <p:cNvSpPr>
              <a:spLocks noChangeShapeType="1"/>
            </p:cNvSpPr>
            <p:nvPr/>
          </p:nvSpPr>
          <p:spPr bwMode="auto">
            <a:xfrm flipV="1">
              <a:off x="5211763" y="163036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6" name="Line 784">
              <a:extLst>
                <a:ext uri="{FF2B5EF4-FFF2-40B4-BE49-F238E27FC236}">
                  <a16:creationId xmlns:a16="http://schemas.microsoft.com/office/drawing/2014/main" id="{38226535-B564-4786-AA1B-327935848E6D}"/>
                </a:ext>
              </a:extLst>
            </p:cNvPr>
            <p:cNvSpPr>
              <a:spLocks noChangeShapeType="1"/>
            </p:cNvSpPr>
            <p:nvPr/>
          </p:nvSpPr>
          <p:spPr bwMode="auto">
            <a:xfrm flipV="1">
              <a:off x="5213350" y="1628776"/>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7" name="Line 785">
              <a:extLst>
                <a:ext uri="{FF2B5EF4-FFF2-40B4-BE49-F238E27FC236}">
                  <a16:creationId xmlns:a16="http://schemas.microsoft.com/office/drawing/2014/main" id="{6B93090D-2BF6-49BC-92A6-483E09BDE1F1}"/>
                </a:ext>
              </a:extLst>
            </p:cNvPr>
            <p:cNvSpPr>
              <a:spLocks noChangeShapeType="1"/>
            </p:cNvSpPr>
            <p:nvPr/>
          </p:nvSpPr>
          <p:spPr bwMode="auto">
            <a:xfrm>
              <a:off x="5213350" y="1628776"/>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8" name="Line 786">
              <a:extLst>
                <a:ext uri="{FF2B5EF4-FFF2-40B4-BE49-F238E27FC236}">
                  <a16:creationId xmlns:a16="http://schemas.microsoft.com/office/drawing/2014/main" id="{0F39DAA2-849B-4B63-B221-71A2928A1D9D}"/>
                </a:ext>
              </a:extLst>
            </p:cNvPr>
            <p:cNvSpPr>
              <a:spLocks noChangeShapeType="1"/>
            </p:cNvSpPr>
            <p:nvPr/>
          </p:nvSpPr>
          <p:spPr bwMode="auto">
            <a:xfrm flipV="1">
              <a:off x="5214938" y="1627188"/>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69" name="Line 787">
              <a:extLst>
                <a:ext uri="{FF2B5EF4-FFF2-40B4-BE49-F238E27FC236}">
                  <a16:creationId xmlns:a16="http://schemas.microsoft.com/office/drawing/2014/main" id="{AAAC5F21-28E9-42DC-A582-56908B865C0D}"/>
                </a:ext>
              </a:extLst>
            </p:cNvPr>
            <p:cNvSpPr>
              <a:spLocks noChangeShapeType="1"/>
            </p:cNvSpPr>
            <p:nvPr/>
          </p:nvSpPr>
          <p:spPr bwMode="auto">
            <a:xfrm flipV="1">
              <a:off x="5214938" y="1624013"/>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0" name="Line 788">
              <a:extLst>
                <a:ext uri="{FF2B5EF4-FFF2-40B4-BE49-F238E27FC236}">
                  <a16:creationId xmlns:a16="http://schemas.microsoft.com/office/drawing/2014/main" id="{53B527EE-C4A9-4A14-8335-69D109631296}"/>
                </a:ext>
              </a:extLst>
            </p:cNvPr>
            <p:cNvSpPr>
              <a:spLocks noChangeShapeType="1"/>
            </p:cNvSpPr>
            <p:nvPr/>
          </p:nvSpPr>
          <p:spPr bwMode="auto">
            <a:xfrm flipV="1">
              <a:off x="5219700" y="1622426"/>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1" name="Line 789">
              <a:extLst>
                <a:ext uri="{FF2B5EF4-FFF2-40B4-BE49-F238E27FC236}">
                  <a16:creationId xmlns:a16="http://schemas.microsoft.com/office/drawing/2014/main" id="{F4B6BB25-341A-461C-87F8-89529454CBB9}"/>
                </a:ext>
              </a:extLst>
            </p:cNvPr>
            <p:cNvSpPr>
              <a:spLocks noChangeShapeType="1"/>
            </p:cNvSpPr>
            <p:nvPr/>
          </p:nvSpPr>
          <p:spPr bwMode="auto">
            <a:xfrm>
              <a:off x="5222875" y="1622426"/>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2" name="Line 790">
              <a:extLst>
                <a:ext uri="{FF2B5EF4-FFF2-40B4-BE49-F238E27FC236}">
                  <a16:creationId xmlns:a16="http://schemas.microsoft.com/office/drawing/2014/main" id="{D48FDAD7-2F56-46F7-B6BF-6A97D1E7F998}"/>
                </a:ext>
              </a:extLst>
            </p:cNvPr>
            <p:cNvSpPr>
              <a:spLocks noChangeShapeType="1"/>
            </p:cNvSpPr>
            <p:nvPr/>
          </p:nvSpPr>
          <p:spPr bwMode="auto">
            <a:xfrm flipV="1">
              <a:off x="5224463" y="1620838"/>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3" name="Line 791">
              <a:extLst>
                <a:ext uri="{FF2B5EF4-FFF2-40B4-BE49-F238E27FC236}">
                  <a16:creationId xmlns:a16="http://schemas.microsoft.com/office/drawing/2014/main" id="{C8C2028D-7DC6-4380-90A8-DA6831269881}"/>
                </a:ext>
              </a:extLst>
            </p:cNvPr>
            <p:cNvSpPr>
              <a:spLocks noChangeShapeType="1"/>
            </p:cNvSpPr>
            <p:nvPr/>
          </p:nvSpPr>
          <p:spPr bwMode="auto">
            <a:xfrm>
              <a:off x="5224463" y="1620838"/>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4" name="Line 792">
              <a:extLst>
                <a:ext uri="{FF2B5EF4-FFF2-40B4-BE49-F238E27FC236}">
                  <a16:creationId xmlns:a16="http://schemas.microsoft.com/office/drawing/2014/main" id="{FB0BDCDA-3685-4481-92F5-55B71EC7091A}"/>
                </a:ext>
              </a:extLst>
            </p:cNvPr>
            <p:cNvSpPr>
              <a:spLocks noChangeShapeType="1"/>
            </p:cNvSpPr>
            <p:nvPr/>
          </p:nvSpPr>
          <p:spPr bwMode="auto">
            <a:xfrm flipV="1">
              <a:off x="5226050" y="1619251"/>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5" name="Line 793">
              <a:extLst>
                <a:ext uri="{FF2B5EF4-FFF2-40B4-BE49-F238E27FC236}">
                  <a16:creationId xmlns:a16="http://schemas.microsoft.com/office/drawing/2014/main" id="{1671E373-6BC5-4C9C-AA37-D5AD0798AFCD}"/>
                </a:ext>
              </a:extLst>
            </p:cNvPr>
            <p:cNvSpPr>
              <a:spLocks noChangeShapeType="1"/>
            </p:cNvSpPr>
            <p:nvPr/>
          </p:nvSpPr>
          <p:spPr bwMode="auto">
            <a:xfrm flipV="1">
              <a:off x="5230813" y="1617663"/>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6" name="Line 794">
              <a:extLst>
                <a:ext uri="{FF2B5EF4-FFF2-40B4-BE49-F238E27FC236}">
                  <a16:creationId xmlns:a16="http://schemas.microsoft.com/office/drawing/2014/main" id="{3D8BE3FA-ED73-4EB0-B3C9-E25EE91C5B6E}"/>
                </a:ext>
              </a:extLst>
            </p:cNvPr>
            <p:cNvSpPr>
              <a:spLocks noChangeShapeType="1"/>
            </p:cNvSpPr>
            <p:nvPr/>
          </p:nvSpPr>
          <p:spPr bwMode="auto">
            <a:xfrm>
              <a:off x="5235575" y="1617663"/>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7" name="Line 795">
              <a:extLst>
                <a:ext uri="{FF2B5EF4-FFF2-40B4-BE49-F238E27FC236}">
                  <a16:creationId xmlns:a16="http://schemas.microsoft.com/office/drawing/2014/main" id="{7CC6F694-679F-4934-BEA0-FC85AA0F4FB4}"/>
                </a:ext>
              </a:extLst>
            </p:cNvPr>
            <p:cNvSpPr>
              <a:spLocks noChangeShapeType="1"/>
            </p:cNvSpPr>
            <p:nvPr/>
          </p:nvSpPr>
          <p:spPr bwMode="auto">
            <a:xfrm>
              <a:off x="5238750" y="1617663"/>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8" name="Line 796">
              <a:extLst>
                <a:ext uri="{FF2B5EF4-FFF2-40B4-BE49-F238E27FC236}">
                  <a16:creationId xmlns:a16="http://schemas.microsoft.com/office/drawing/2014/main" id="{53B1DEA6-F1F6-4562-A431-809524752709}"/>
                </a:ext>
              </a:extLst>
            </p:cNvPr>
            <p:cNvSpPr>
              <a:spLocks noChangeShapeType="1"/>
            </p:cNvSpPr>
            <p:nvPr/>
          </p:nvSpPr>
          <p:spPr bwMode="auto">
            <a:xfrm>
              <a:off x="5240338" y="1617663"/>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79" name="Line 797">
              <a:extLst>
                <a:ext uri="{FF2B5EF4-FFF2-40B4-BE49-F238E27FC236}">
                  <a16:creationId xmlns:a16="http://schemas.microsoft.com/office/drawing/2014/main" id="{5C2AA3B1-E393-4150-B5FF-74240D6D3AEC}"/>
                </a:ext>
              </a:extLst>
            </p:cNvPr>
            <p:cNvSpPr>
              <a:spLocks noChangeShapeType="1"/>
            </p:cNvSpPr>
            <p:nvPr/>
          </p:nvSpPr>
          <p:spPr bwMode="auto">
            <a:xfrm>
              <a:off x="5245100" y="1617663"/>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0" name="Line 798">
              <a:extLst>
                <a:ext uri="{FF2B5EF4-FFF2-40B4-BE49-F238E27FC236}">
                  <a16:creationId xmlns:a16="http://schemas.microsoft.com/office/drawing/2014/main" id="{836EB84C-F855-480D-B1C0-B642F1D7838E}"/>
                </a:ext>
              </a:extLst>
            </p:cNvPr>
            <p:cNvSpPr>
              <a:spLocks noChangeShapeType="1"/>
            </p:cNvSpPr>
            <p:nvPr/>
          </p:nvSpPr>
          <p:spPr bwMode="auto">
            <a:xfrm>
              <a:off x="5248275" y="1617663"/>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1" name="Line 799">
              <a:extLst>
                <a:ext uri="{FF2B5EF4-FFF2-40B4-BE49-F238E27FC236}">
                  <a16:creationId xmlns:a16="http://schemas.microsoft.com/office/drawing/2014/main" id="{0A5FF738-8FCD-499A-A5CF-0776F28506B9}"/>
                </a:ext>
              </a:extLst>
            </p:cNvPr>
            <p:cNvSpPr>
              <a:spLocks noChangeShapeType="1"/>
            </p:cNvSpPr>
            <p:nvPr/>
          </p:nvSpPr>
          <p:spPr bwMode="auto">
            <a:xfrm>
              <a:off x="5251450" y="1617663"/>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2" name="Line 800">
              <a:extLst>
                <a:ext uri="{FF2B5EF4-FFF2-40B4-BE49-F238E27FC236}">
                  <a16:creationId xmlns:a16="http://schemas.microsoft.com/office/drawing/2014/main" id="{D4062652-E5F3-4AD3-89AB-1FF9D2B24FB9}"/>
                </a:ext>
              </a:extLst>
            </p:cNvPr>
            <p:cNvSpPr>
              <a:spLocks noChangeShapeType="1"/>
            </p:cNvSpPr>
            <p:nvPr/>
          </p:nvSpPr>
          <p:spPr bwMode="auto">
            <a:xfrm>
              <a:off x="5256213" y="1619251"/>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3" name="Line 801">
              <a:extLst>
                <a:ext uri="{FF2B5EF4-FFF2-40B4-BE49-F238E27FC236}">
                  <a16:creationId xmlns:a16="http://schemas.microsoft.com/office/drawing/2014/main" id="{69319473-D0D3-4C89-8446-055B67126FBC}"/>
                </a:ext>
              </a:extLst>
            </p:cNvPr>
            <p:cNvSpPr>
              <a:spLocks noChangeShapeType="1"/>
            </p:cNvSpPr>
            <p:nvPr/>
          </p:nvSpPr>
          <p:spPr bwMode="auto">
            <a:xfrm>
              <a:off x="5257800" y="1619251"/>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4" name="Line 802">
              <a:extLst>
                <a:ext uri="{FF2B5EF4-FFF2-40B4-BE49-F238E27FC236}">
                  <a16:creationId xmlns:a16="http://schemas.microsoft.com/office/drawing/2014/main" id="{C7118676-24CA-4D90-8604-A6D955AF461F}"/>
                </a:ext>
              </a:extLst>
            </p:cNvPr>
            <p:cNvSpPr>
              <a:spLocks noChangeShapeType="1"/>
            </p:cNvSpPr>
            <p:nvPr/>
          </p:nvSpPr>
          <p:spPr bwMode="auto">
            <a:xfrm>
              <a:off x="5259388" y="1619251"/>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5" name="Line 803">
              <a:extLst>
                <a:ext uri="{FF2B5EF4-FFF2-40B4-BE49-F238E27FC236}">
                  <a16:creationId xmlns:a16="http://schemas.microsoft.com/office/drawing/2014/main" id="{5103D55C-1013-48B8-A7D0-2488E7D8EDB4}"/>
                </a:ext>
              </a:extLst>
            </p:cNvPr>
            <p:cNvSpPr>
              <a:spLocks noChangeShapeType="1"/>
            </p:cNvSpPr>
            <p:nvPr/>
          </p:nvSpPr>
          <p:spPr bwMode="auto">
            <a:xfrm>
              <a:off x="5260975" y="1620838"/>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6" name="Line 804">
              <a:extLst>
                <a:ext uri="{FF2B5EF4-FFF2-40B4-BE49-F238E27FC236}">
                  <a16:creationId xmlns:a16="http://schemas.microsoft.com/office/drawing/2014/main" id="{FC6801FE-2CBC-4667-B7C8-578FFAF6EE5A}"/>
                </a:ext>
              </a:extLst>
            </p:cNvPr>
            <p:cNvSpPr>
              <a:spLocks noChangeShapeType="1"/>
            </p:cNvSpPr>
            <p:nvPr/>
          </p:nvSpPr>
          <p:spPr bwMode="auto">
            <a:xfrm>
              <a:off x="5262563" y="1622426"/>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7" name="Line 805">
              <a:extLst>
                <a:ext uri="{FF2B5EF4-FFF2-40B4-BE49-F238E27FC236}">
                  <a16:creationId xmlns:a16="http://schemas.microsoft.com/office/drawing/2014/main" id="{960561AA-FCAF-4B1F-827D-7AF35D253023}"/>
                </a:ext>
              </a:extLst>
            </p:cNvPr>
            <p:cNvSpPr>
              <a:spLocks noChangeShapeType="1"/>
            </p:cNvSpPr>
            <p:nvPr/>
          </p:nvSpPr>
          <p:spPr bwMode="auto">
            <a:xfrm>
              <a:off x="5265738" y="1624013"/>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8" name="Line 806">
              <a:extLst>
                <a:ext uri="{FF2B5EF4-FFF2-40B4-BE49-F238E27FC236}">
                  <a16:creationId xmlns:a16="http://schemas.microsoft.com/office/drawing/2014/main" id="{F7D3848E-D984-4994-BED7-24AE95DA58B5}"/>
                </a:ext>
              </a:extLst>
            </p:cNvPr>
            <p:cNvSpPr>
              <a:spLocks noChangeShapeType="1"/>
            </p:cNvSpPr>
            <p:nvPr/>
          </p:nvSpPr>
          <p:spPr bwMode="auto">
            <a:xfrm>
              <a:off x="5270500" y="1627188"/>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89" name="Line 807">
              <a:extLst>
                <a:ext uri="{FF2B5EF4-FFF2-40B4-BE49-F238E27FC236}">
                  <a16:creationId xmlns:a16="http://schemas.microsoft.com/office/drawing/2014/main" id="{F7071539-AE5E-4812-9608-E9CAC4F93574}"/>
                </a:ext>
              </a:extLst>
            </p:cNvPr>
            <p:cNvSpPr>
              <a:spLocks noChangeShapeType="1"/>
            </p:cNvSpPr>
            <p:nvPr/>
          </p:nvSpPr>
          <p:spPr bwMode="auto">
            <a:xfrm>
              <a:off x="5272088" y="1628776"/>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0" name="Line 808">
              <a:extLst>
                <a:ext uri="{FF2B5EF4-FFF2-40B4-BE49-F238E27FC236}">
                  <a16:creationId xmlns:a16="http://schemas.microsoft.com/office/drawing/2014/main" id="{B06B2EFE-F2DF-4517-AE8B-F9A920A10398}"/>
                </a:ext>
              </a:extLst>
            </p:cNvPr>
            <p:cNvSpPr>
              <a:spLocks noChangeShapeType="1"/>
            </p:cNvSpPr>
            <p:nvPr/>
          </p:nvSpPr>
          <p:spPr bwMode="auto">
            <a:xfrm>
              <a:off x="5272088" y="1628776"/>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1" name="Line 810">
              <a:extLst>
                <a:ext uri="{FF2B5EF4-FFF2-40B4-BE49-F238E27FC236}">
                  <a16:creationId xmlns:a16="http://schemas.microsoft.com/office/drawing/2014/main" id="{C48FB461-B7D8-4A85-B723-F4D4505549F0}"/>
                </a:ext>
              </a:extLst>
            </p:cNvPr>
            <p:cNvSpPr>
              <a:spLocks noChangeShapeType="1"/>
            </p:cNvSpPr>
            <p:nvPr/>
          </p:nvSpPr>
          <p:spPr bwMode="auto">
            <a:xfrm>
              <a:off x="5273676" y="163036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2" name="Line 811">
              <a:extLst>
                <a:ext uri="{FF2B5EF4-FFF2-40B4-BE49-F238E27FC236}">
                  <a16:creationId xmlns:a16="http://schemas.microsoft.com/office/drawing/2014/main" id="{ED08E068-FD45-4773-A8FA-53B6C96FAF68}"/>
                </a:ext>
              </a:extLst>
            </p:cNvPr>
            <p:cNvSpPr>
              <a:spLocks noChangeShapeType="1"/>
            </p:cNvSpPr>
            <p:nvPr/>
          </p:nvSpPr>
          <p:spPr bwMode="auto">
            <a:xfrm>
              <a:off x="5275263" y="1631950"/>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3" name="Line 812">
              <a:extLst>
                <a:ext uri="{FF2B5EF4-FFF2-40B4-BE49-F238E27FC236}">
                  <a16:creationId xmlns:a16="http://schemas.microsoft.com/office/drawing/2014/main" id="{9BFE8727-7287-4A0D-8272-AF4FB71C684C}"/>
                </a:ext>
              </a:extLst>
            </p:cNvPr>
            <p:cNvSpPr>
              <a:spLocks noChangeShapeType="1"/>
            </p:cNvSpPr>
            <p:nvPr/>
          </p:nvSpPr>
          <p:spPr bwMode="auto">
            <a:xfrm>
              <a:off x="5278438" y="1635125"/>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4" name="Line 813">
              <a:extLst>
                <a:ext uri="{FF2B5EF4-FFF2-40B4-BE49-F238E27FC236}">
                  <a16:creationId xmlns:a16="http://schemas.microsoft.com/office/drawing/2014/main" id="{2D10F5E1-BDCA-4C89-AC46-40B75904B179}"/>
                </a:ext>
              </a:extLst>
            </p:cNvPr>
            <p:cNvSpPr>
              <a:spLocks noChangeShapeType="1"/>
            </p:cNvSpPr>
            <p:nvPr/>
          </p:nvSpPr>
          <p:spPr bwMode="auto">
            <a:xfrm>
              <a:off x="5278438" y="163671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5" name="Line 814">
              <a:extLst>
                <a:ext uri="{FF2B5EF4-FFF2-40B4-BE49-F238E27FC236}">
                  <a16:creationId xmlns:a16="http://schemas.microsoft.com/office/drawing/2014/main" id="{A4AED339-7E90-4828-A086-2C95064E7DFD}"/>
                </a:ext>
              </a:extLst>
            </p:cNvPr>
            <p:cNvSpPr>
              <a:spLocks noChangeShapeType="1"/>
            </p:cNvSpPr>
            <p:nvPr/>
          </p:nvSpPr>
          <p:spPr bwMode="auto">
            <a:xfrm>
              <a:off x="5281613" y="1638300"/>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6" name="Line 815">
              <a:extLst>
                <a:ext uri="{FF2B5EF4-FFF2-40B4-BE49-F238E27FC236}">
                  <a16:creationId xmlns:a16="http://schemas.microsoft.com/office/drawing/2014/main" id="{DA81F02E-BD51-4733-81D1-F7DE92488D28}"/>
                </a:ext>
              </a:extLst>
            </p:cNvPr>
            <p:cNvSpPr>
              <a:spLocks noChangeShapeType="1"/>
            </p:cNvSpPr>
            <p:nvPr/>
          </p:nvSpPr>
          <p:spPr bwMode="auto">
            <a:xfrm>
              <a:off x="5281613" y="1641475"/>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7" name="Line 816">
              <a:extLst>
                <a:ext uri="{FF2B5EF4-FFF2-40B4-BE49-F238E27FC236}">
                  <a16:creationId xmlns:a16="http://schemas.microsoft.com/office/drawing/2014/main" id="{B186F498-BFF9-40BA-BFE2-9225CA72681A}"/>
                </a:ext>
              </a:extLst>
            </p:cNvPr>
            <p:cNvSpPr>
              <a:spLocks noChangeShapeType="1"/>
            </p:cNvSpPr>
            <p:nvPr/>
          </p:nvSpPr>
          <p:spPr bwMode="auto">
            <a:xfrm>
              <a:off x="5283201" y="1644650"/>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8" name="Line 817">
              <a:extLst>
                <a:ext uri="{FF2B5EF4-FFF2-40B4-BE49-F238E27FC236}">
                  <a16:creationId xmlns:a16="http://schemas.microsoft.com/office/drawing/2014/main" id="{894B79BE-0999-4F59-BED1-6C0C49928F86}"/>
                </a:ext>
              </a:extLst>
            </p:cNvPr>
            <p:cNvSpPr>
              <a:spLocks noChangeShapeType="1"/>
            </p:cNvSpPr>
            <p:nvPr/>
          </p:nvSpPr>
          <p:spPr bwMode="auto">
            <a:xfrm>
              <a:off x="5283201" y="164941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99" name="Line 818">
              <a:extLst>
                <a:ext uri="{FF2B5EF4-FFF2-40B4-BE49-F238E27FC236}">
                  <a16:creationId xmlns:a16="http://schemas.microsoft.com/office/drawing/2014/main" id="{15F8D2C8-C484-4FA3-9828-64CD5E1DD04D}"/>
                </a:ext>
              </a:extLst>
            </p:cNvPr>
            <p:cNvSpPr>
              <a:spLocks noChangeShapeType="1"/>
            </p:cNvSpPr>
            <p:nvPr/>
          </p:nvSpPr>
          <p:spPr bwMode="auto">
            <a:xfrm>
              <a:off x="5284788" y="1651000"/>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0" name="Line 819">
              <a:extLst>
                <a:ext uri="{FF2B5EF4-FFF2-40B4-BE49-F238E27FC236}">
                  <a16:creationId xmlns:a16="http://schemas.microsoft.com/office/drawing/2014/main" id="{3041F0AA-D636-4E52-87C2-A6AB5E593CEC}"/>
                </a:ext>
              </a:extLst>
            </p:cNvPr>
            <p:cNvSpPr>
              <a:spLocks noChangeShapeType="1"/>
            </p:cNvSpPr>
            <p:nvPr/>
          </p:nvSpPr>
          <p:spPr bwMode="auto">
            <a:xfrm>
              <a:off x="5284788" y="1655763"/>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1" name="Freeform 820">
              <a:extLst>
                <a:ext uri="{FF2B5EF4-FFF2-40B4-BE49-F238E27FC236}">
                  <a16:creationId xmlns:a16="http://schemas.microsoft.com/office/drawing/2014/main" id="{79BEAC26-AB67-44A5-83B5-3B3729A59716}"/>
                </a:ext>
              </a:extLst>
            </p:cNvPr>
            <p:cNvSpPr>
              <a:spLocks/>
            </p:cNvSpPr>
            <p:nvPr/>
          </p:nvSpPr>
          <p:spPr bwMode="auto">
            <a:xfrm>
              <a:off x="5449888" y="1676400"/>
              <a:ext cx="82550" cy="82550"/>
            </a:xfrm>
            <a:custGeom>
              <a:avLst/>
              <a:gdLst>
                <a:gd name="T0" fmla="*/ 2147483647 w 52"/>
                <a:gd name="T1" fmla="*/ 0 h 52"/>
                <a:gd name="T2" fmla="*/ 2147483647 w 52"/>
                <a:gd name="T3" fmla="*/ 0 h 52"/>
                <a:gd name="T4" fmla="*/ 2147483647 w 52"/>
                <a:gd name="T5" fmla="*/ 0 h 52"/>
                <a:gd name="T6" fmla="*/ 2147483647 w 52"/>
                <a:gd name="T7" fmla="*/ 2147483647 h 52"/>
                <a:gd name="T8" fmla="*/ 2147483647 w 52"/>
                <a:gd name="T9" fmla="*/ 2147483647 h 52"/>
                <a:gd name="T10" fmla="*/ 2147483647 w 52"/>
                <a:gd name="T11" fmla="*/ 2147483647 h 52"/>
                <a:gd name="T12" fmla="*/ 2147483647 w 52"/>
                <a:gd name="T13" fmla="*/ 2147483647 h 52"/>
                <a:gd name="T14" fmla="*/ 2147483647 w 52"/>
                <a:gd name="T15" fmla="*/ 2147483647 h 52"/>
                <a:gd name="T16" fmla="*/ 2147483647 w 52"/>
                <a:gd name="T17" fmla="*/ 2147483647 h 52"/>
                <a:gd name="T18" fmla="*/ 2147483647 w 52"/>
                <a:gd name="T19" fmla="*/ 2147483647 h 52"/>
                <a:gd name="T20" fmla="*/ 2147483647 w 52"/>
                <a:gd name="T21" fmla="*/ 2147483647 h 52"/>
                <a:gd name="T22" fmla="*/ 2147483647 w 52"/>
                <a:gd name="T23" fmla="*/ 2147483647 h 52"/>
                <a:gd name="T24" fmla="*/ 2147483647 w 52"/>
                <a:gd name="T25" fmla="*/ 2147483647 h 52"/>
                <a:gd name="T26" fmla="*/ 2147483647 w 52"/>
                <a:gd name="T27" fmla="*/ 2147483647 h 52"/>
                <a:gd name="T28" fmla="*/ 2147483647 w 52"/>
                <a:gd name="T29" fmla="*/ 2147483647 h 52"/>
                <a:gd name="T30" fmla="*/ 2147483647 w 52"/>
                <a:gd name="T31" fmla="*/ 2147483647 h 52"/>
                <a:gd name="T32" fmla="*/ 2147483647 w 52"/>
                <a:gd name="T33" fmla="*/ 2147483647 h 52"/>
                <a:gd name="T34" fmla="*/ 2147483647 w 52"/>
                <a:gd name="T35" fmla="*/ 2147483647 h 52"/>
                <a:gd name="T36" fmla="*/ 2147483647 w 52"/>
                <a:gd name="T37" fmla="*/ 2147483647 h 52"/>
                <a:gd name="T38" fmla="*/ 2147483647 w 52"/>
                <a:gd name="T39" fmla="*/ 2147483647 h 52"/>
                <a:gd name="T40" fmla="*/ 2147483647 w 52"/>
                <a:gd name="T41" fmla="*/ 2147483647 h 52"/>
                <a:gd name="T42" fmla="*/ 2147483647 w 52"/>
                <a:gd name="T43" fmla="*/ 2147483647 h 52"/>
                <a:gd name="T44" fmla="*/ 2147483647 w 52"/>
                <a:gd name="T45" fmla="*/ 2147483647 h 52"/>
                <a:gd name="T46" fmla="*/ 2147483647 w 52"/>
                <a:gd name="T47" fmla="*/ 2147483647 h 52"/>
                <a:gd name="T48" fmla="*/ 2147483647 w 52"/>
                <a:gd name="T49" fmla="*/ 2147483647 h 52"/>
                <a:gd name="T50" fmla="*/ 2147483647 w 52"/>
                <a:gd name="T51" fmla="*/ 2147483647 h 52"/>
                <a:gd name="T52" fmla="*/ 2147483647 w 52"/>
                <a:gd name="T53" fmla="*/ 2147483647 h 52"/>
                <a:gd name="T54" fmla="*/ 2147483647 w 52"/>
                <a:gd name="T55" fmla="*/ 2147483647 h 52"/>
                <a:gd name="T56" fmla="*/ 2147483647 w 52"/>
                <a:gd name="T57" fmla="*/ 2147483647 h 52"/>
                <a:gd name="T58" fmla="*/ 2147483647 w 52"/>
                <a:gd name="T59" fmla="*/ 2147483647 h 52"/>
                <a:gd name="T60" fmla="*/ 2147483647 w 52"/>
                <a:gd name="T61" fmla="*/ 2147483647 h 52"/>
                <a:gd name="T62" fmla="*/ 2147483647 w 52"/>
                <a:gd name="T63" fmla="*/ 2147483647 h 52"/>
                <a:gd name="T64" fmla="*/ 0 w 52"/>
                <a:gd name="T65" fmla="*/ 2147483647 h 52"/>
                <a:gd name="T66" fmla="*/ 2147483647 w 52"/>
                <a:gd name="T67" fmla="*/ 2147483647 h 52"/>
                <a:gd name="T68" fmla="*/ 2147483647 w 52"/>
                <a:gd name="T69" fmla="*/ 2147483647 h 52"/>
                <a:gd name="T70" fmla="*/ 2147483647 w 52"/>
                <a:gd name="T71" fmla="*/ 2147483647 h 52"/>
                <a:gd name="T72" fmla="*/ 2147483647 w 52"/>
                <a:gd name="T73" fmla="*/ 2147483647 h 52"/>
                <a:gd name="T74" fmla="*/ 2147483647 w 52"/>
                <a:gd name="T75" fmla="*/ 2147483647 h 52"/>
                <a:gd name="T76" fmla="*/ 2147483647 w 52"/>
                <a:gd name="T77" fmla="*/ 2147483647 h 52"/>
                <a:gd name="T78" fmla="*/ 2147483647 w 52"/>
                <a:gd name="T79" fmla="*/ 2147483647 h 52"/>
                <a:gd name="T80" fmla="*/ 2147483647 w 52"/>
                <a:gd name="T81" fmla="*/ 2147483647 h 52"/>
                <a:gd name="T82" fmla="*/ 2147483647 w 52"/>
                <a:gd name="T83" fmla="*/ 2147483647 h 52"/>
                <a:gd name="T84" fmla="*/ 2147483647 w 52"/>
                <a:gd name="T85" fmla="*/ 0 h 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2" h="52">
                  <a:moveTo>
                    <a:pt x="21" y="0"/>
                  </a:moveTo>
                  <a:lnTo>
                    <a:pt x="25" y="0"/>
                  </a:lnTo>
                  <a:lnTo>
                    <a:pt x="26" y="0"/>
                  </a:lnTo>
                  <a:lnTo>
                    <a:pt x="28" y="0"/>
                  </a:lnTo>
                  <a:lnTo>
                    <a:pt x="32" y="0"/>
                  </a:lnTo>
                  <a:lnTo>
                    <a:pt x="35" y="0"/>
                  </a:lnTo>
                  <a:lnTo>
                    <a:pt x="36" y="2"/>
                  </a:lnTo>
                  <a:lnTo>
                    <a:pt x="38" y="4"/>
                  </a:lnTo>
                  <a:lnTo>
                    <a:pt x="42" y="5"/>
                  </a:lnTo>
                  <a:lnTo>
                    <a:pt x="44" y="6"/>
                  </a:lnTo>
                  <a:lnTo>
                    <a:pt x="44" y="7"/>
                  </a:lnTo>
                  <a:lnTo>
                    <a:pt x="45" y="7"/>
                  </a:lnTo>
                  <a:lnTo>
                    <a:pt x="46" y="8"/>
                  </a:lnTo>
                  <a:lnTo>
                    <a:pt x="48" y="11"/>
                  </a:lnTo>
                  <a:lnTo>
                    <a:pt x="50" y="13"/>
                  </a:lnTo>
                  <a:lnTo>
                    <a:pt x="50" y="14"/>
                  </a:lnTo>
                  <a:lnTo>
                    <a:pt x="50" y="15"/>
                  </a:lnTo>
                  <a:lnTo>
                    <a:pt x="51" y="18"/>
                  </a:lnTo>
                  <a:lnTo>
                    <a:pt x="52" y="21"/>
                  </a:lnTo>
                  <a:lnTo>
                    <a:pt x="52" y="23"/>
                  </a:lnTo>
                  <a:lnTo>
                    <a:pt x="52" y="26"/>
                  </a:lnTo>
                  <a:lnTo>
                    <a:pt x="52" y="27"/>
                  </a:lnTo>
                  <a:lnTo>
                    <a:pt x="52" y="29"/>
                  </a:lnTo>
                  <a:lnTo>
                    <a:pt x="52" y="32"/>
                  </a:lnTo>
                  <a:lnTo>
                    <a:pt x="51" y="35"/>
                  </a:lnTo>
                  <a:lnTo>
                    <a:pt x="51" y="36"/>
                  </a:lnTo>
                  <a:lnTo>
                    <a:pt x="50" y="38"/>
                  </a:lnTo>
                  <a:lnTo>
                    <a:pt x="50" y="40"/>
                  </a:lnTo>
                  <a:lnTo>
                    <a:pt x="48" y="43"/>
                  </a:lnTo>
                  <a:lnTo>
                    <a:pt x="46" y="44"/>
                  </a:lnTo>
                  <a:lnTo>
                    <a:pt x="45" y="45"/>
                  </a:lnTo>
                  <a:lnTo>
                    <a:pt x="44" y="45"/>
                  </a:lnTo>
                  <a:lnTo>
                    <a:pt x="44" y="46"/>
                  </a:lnTo>
                  <a:lnTo>
                    <a:pt x="42" y="47"/>
                  </a:lnTo>
                  <a:lnTo>
                    <a:pt x="40" y="48"/>
                  </a:lnTo>
                  <a:lnTo>
                    <a:pt x="38" y="50"/>
                  </a:lnTo>
                  <a:lnTo>
                    <a:pt x="37" y="50"/>
                  </a:lnTo>
                  <a:lnTo>
                    <a:pt x="34" y="51"/>
                  </a:lnTo>
                  <a:lnTo>
                    <a:pt x="32" y="52"/>
                  </a:lnTo>
                  <a:lnTo>
                    <a:pt x="29" y="52"/>
                  </a:lnTo>
                  <a:lnTo>
                    <a:pt x="28" y="52"/>
                  </a:lnTo>
                  <a:lnTo>
                    <a:pt x="26" y="52"/>
                  </a:lnTo>
                  <a:lnTo>
                    <a:pt x="24" y="52"/>
                  </a:lnTo>
                  <a:lnTo>
                    <a:pt x="20" y="52"/>
                  </a:lnTo>
                  <a:lnTo>
                    <a:pt x="19" y="51"/>
                  </a:lnTo>
                  <a:lnTo>
                    <a:pt x="18" y="51"/>
                  </a:lnTo>
                  <a:lnTo>
                    <a:pt x="17" y="51"/>
                  </a:lnTo>
                  <a:lnTo>
                    <a:pt x="16" y="50"/>
                  </a:lnTo>
                  <a:lnTo>
                    <a:pt x="13" y="48"/>
                  </a:lnTo>
                  <a:lnTo>
                    <a:pt x="11" y="47"/>
                  </a:lnTo>
                  <a:lnTo>
                    <a:pt x="9" y="46"/>
                  </a:lnTo>
                  <a:lnTo>
                    <a:pt x="8" y="45"/>
                  </a:lnTo>
                  <a:lnTo>
                    <a:pt x="6" y="44"/>
                  </a:lnTo>
                  <a:lnTo>
                    <a:pt x="5" y="43"/>
                  </a:lnTo>
                  <a:lnTo>
                    <a:pt x="3" y="40"/>
                  </a:lnTo>
                  <a:lnTo>
                    <a:pt x="3" y="39"/>
                  </a:lnTo>
                  <a:lnTo>
                    <a:pt x="3" y="38"/>
                  </a:lnTo>
                  <a:lnTo>
                    <a:pt x="2" y="37"/>
                  </a:lnTo>
                  <a:lnTo>
                    <a:pt x="1" y="35"/>
                  </a:lnTo>
                  <a:lnTo>
                    <a:pt x="1" y="31"/>
                  </a:lnTo>
                  <a:lnTo>
                    <a:pt x="1" y="29"/>
                  </a:lnTo>
                  <a:lnTo>
                    <a:pt x="0" y="28"/>
                  </a:lnTo>
                  <a:lnTo>
                    <a:pt x="0" y="26"/>
                  </a:lnTo>
                  <a:lnTo>
                    <a:pt x="1" y="23"/>
                  </a:lnTo>
                  <a:lnTo>
                    <a:pt x="1" y="20"/>
                  </a:lnTo>
                  <a:lnTo>
                    <a:pt x="1" y="18"/>
                  </a:lnTo>
                  <a:lnTo>
                    <a:pt x="2" y="16"/>
                  </a:lnTo>
                  <a:lnTo>
                    <a:pt x="2" y="15"/>
                  </a:lnTo>
                  <a:lnTo>
                    <a:pt x="3" y="13"/>
                  </a:lnTo>
                  <a:lnTo>
                    <a:pt x="5" y="11"/>
                  </a:lnTo>
                  <a:lnTo>
                    <a:pt x="6" y="8"/>
                  </a:lnTo>
                  <a:lnTo>
                    <a:pt x="8" y="7"/>
                  </a:lnTo>
                  <a:lnTo>
                    <a:pt x="9" y="6"/>
                  </a:lnTo>
                  <a:lnTo>
                    <a:pt x="11" y="5"/>
                  </a:lnTo>
                  <a:lnTo>
                    <a:pt x="13" y="4"/>
                  </a:lnTo>
                  <a:lnTo>
                    <a:pt x="14" y="3"/>
                  </a:lnTo>
                  <a:lnTo>
                    <a:pt x="16" y="2"/>
                  </a:lnTo>
                  <a:lnTo>
                    <a:pt x="18" y="0"/>
                  </a:lnTo>
                  <a:lnTo>
                    <a:pt x="21"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802" name="Line 821">
              <a:extLst>
                <a:ext uri="{FF2B5EF4-FFF2-40B4-BE49-F238E27FC236}">
                  <a16:creationId xmlns:a16="http://schemas.microsoft.com/office/drawing/2014/main" id="{B25F9714-AC08-49EC-94BE-8A6E87DBA77A}"/>
                </a:ext>
              </a:extLst>
            </p:cNvPr>
            <p:cNvSpPr>
              <a:spLocks noChangeShapeType="1"/>
            </p:cNvSpPr>
            <p:nvPr/>
          </p:nvSpPr>
          <p:spPr bwMode="auto">
            <a:xfrm>
              <a:off x="5532438" y="1719263"/>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3" name="Line 822">
              <a:extLst>
                <a:ext uri="{FF2B5EF4-FFF2-40B4-BE49-F238E27FC236}">
                  <a16:creationId xmlns:a16="http://schemas.microsoft.com/office/drawing/2014/main" id="{AE67D18D-203A-4A27-A26B-88616C085AB6}"/>
                </a:ext>
              </a:extLst>
            </p:cNvPr>
            <p:cNvSpPr>
              <a:spLocks noChangeShapeType="1"/>
            </p:cNvSpPr>
            <p:nvPr/>
          </p:nvSpPr>
          <p:spPr bwMode="auto">
            <a:xfrm>
              <a:off x="5532438" y="1719263"/>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4" name="Line 823">
              <a:extLst>
                <a:ext uri="{FF2B5EF4-FFF2-40B4-BE49-F238E27FC236}">
                  <a16:creationId xmlns:a16="http://schemas.microsoft.com/office/drawing/2014/main" id="{3C4D4137-BBFF-483C-8983-33613049CE02}"/>
                </a:ext>
              </a:extLst>
            </p:cNvPr>
            <p:cNvSpPr>
              <a:spLocks noChangeShapeType="1"/>
            </p:cNvSpPr>
            <p:nvPr/>
          </p:nvSpPr>
          <p:spPr bwMode="auto">
            <a:xfrm flipH="1">
              <a:off x="5530851" y="1722438"/>
              <a:ext cx="1588"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5" name="Line 824">
              <a:extLst>
                <a:ext uri="{FF2B5EF4-FFF2-40B4-BE49-F238E27FC236}">
                  <a16:creationId xmlns:a16="http://schemas.microsoft.com/office/drawing/2014/main" id="{42F1D2DA-A60E-49D6-B11D-F8BDDA974784}"/>
                </a:ext>
              </a:extLst>
            </p:cNvPr>
            <p:cNvSpPr>
              <a:spLocks noChangeShapeType="1"/>
            </p:cNvSpPr>
            <p:nvPr/>
          </p:nvSpPr>
          <p:spPr bwMode="auto">
            <a:xfrm>
              <a:off x="5530851" y="1727200"/>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6" name="Line 825">
              <a:extLst>
                <a:ext uri="{FF2B5EF4-FFF2-40B4-BE49-F238E27FC236}">
                  <a16:creationId xmlns:a16="http://schemas.microsoft.com/office/drawing/2014/main" id="{69FCBB33-B40C-4AB3-BB34-1DF3C22DAE1C}"/>
                </a:ext>
              </a:extLst>
            </p:cNvPr>
            <p:cNvSpPr>
              <a:spLocks noChangeShapeType="1"/>
            </p:cNvSpPr>
            <p:nvPr/>
          </p:nvSpPr>
          <p:spPr bwMode="auto">
            <a:xfrm>
              <a:off x="5530851" y="1730375"/>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7" name="Line 826">
              <a:extLst>
                <a:ext uri="{FF2B5EF4-FFF2-40B4-BE49-F238E27FC236}">
                  <a16:creationId xmlns:a16="http://schemas.microsoft.com/office/drawing/2014/main" id="{1D853C4D-E80A-406E-97B6-CD5E17CAF124}"/>
                </a:ext>
              </a:extLst>
            </p:cNvPr>
            <p:cNvSpPr>
              <a:spLocks noChangeShapeType="1"/>
            </p:cNvSpPr>
            <p:nvPr/>
          </p:nvSpPr>
          <p:spPr bwMode="auto">
            <a:xfrm flipH="1">
              <a:off x="5529263" y="173196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8" name="Line 827">
              <a:extLst>
                <a:ext uri="{FF2B5EF4-FFF2-40B4-BE49-F238E27FC236}">
                  <a16:creationId xmlns:a16="http://schemas.microsoft.com/office/drawing/2014/main" id="{6E540877-FB0A-4BAA-AA27-6697C722C2ED}"/>
                </a:ext>
              </a:extLst>
            </p:cNvPr>
            <p:cNvSpPr>
              <a:spLocks noChangeShapeType="1"/>
            </p:cNvSpPr>
            <p:nvPr/>
          </p:nvSpPr>
          <p:spPr bwMode="auto">
            <a:xfrm>
              <a:off x="5529263" y="173355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09" name="Line 828">
              <a:extLst>
                <a:ext uri="{FF2B5EF4-FFF2-40B4-BE49-F238E27FC236}">
                  <a16:creationId xmlns:a16="http://schemas.microsoft.com/office/drawing/2014/main" id="{47F8D692-F506-4B56-9006-64BE8749E65A}"/>
                </a:ext>
              </a:extLst>
            </p:cNvPr>
            <p:cNvSpPr>
              <a:spLocks noChangeShapeType="1"/>
            </p:cNvSpPr>
            <p:nvPr/>
          </p:nvSpPr>
          <p:spPr bwMode="auto">
            <a:xfrm flipH="1">
              <a:off x="5527676" y="1735138"/>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0" name="Line 829">
              <a:extLst>
                <a:ext uri="{FF2B5EF4-FFF2-40B4-BE49-F238E27FC236}">
                  <a16:creationId xmlns:a16="http://schemas.microsoft.com/office/drawing/2014/main" id="{8A5F56B6-9C81-4F21-8E86-863384E016D8}"/>
                </a:ext>
              </a:extLst>
            </p:cNvPr>
            <p:cNvSpPr>
              <a:spLocks noChangeShapeType="1"/>
            </p:cNvSpPr>
            <p:nvPr/>
          </p:nvSpPr>
          <p:spPr bwMode="auto">
            <a:xfrm flipH="1">
              <a:off x="5522913" y="1738313"/>
              <a:ext cx="4763"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1" name="Line 830">
              <a:extLst>
                <a:ext uri="{FF2B5EF4-FFF2-40B4-BE49-F238E27FC236}">
                  <a16:creationId xmlns:a16="http://schemas.microsoft.com/office/drawing/2014/main" id="{96BD6AF5-1A1F-43F6-9AB8-59EF82B5D067}"/>
                </a:ext>
              </a:extLst>
            </p:cNvPr>
            <p:cNvSpPr>
              <a:spLocks noChangeShapeType="1"/>
            </p:cNvSpPr>
            <p:nvPr/>
          </p:nvSpPr>
          <p:spPr bwMode="auto">
            <a:xfrm flipH="1">
              <a:off x="5521326" y="1743075"/>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2" name="Line 831">
              <a:extLst>
                <a:ext uri="{FF2B5EF4-FFF2-40B4-BE49-F238E27FC236}">
                  <a16:creationId xmlns:a16="http://schemas.microsoft.com/office/drawing/2014/main" id="{FE6CC8C6-1F27-406E-8CF5-2581EF1E71A9}"/>
                </a:ext>
              </a:extLst>
            </p:cNvPr>
            <p:cNvSpPr>
              <a:spLocks noChangeShapeType="1"/>
            </p:cNvSpPr>
            <p:nvPr/>
          </p:nvSpPr>
          <p:spPr bwMode="auto">
            <a:xfrm flipH="1">
              <a:off x="5519738" y="1746250"/>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3" name="Line 832">
              <a:extLst>
                <a:ext uri="{FF2B5EF4-FFF2-40B4-BE49-F238E27FC236}">
                  <a16:creationId xmlns:a16="http://schemas.microsoft.com/office/drawing/2014/main" id="{C7CE5B19-F70C-494A-9C3E-C61E51AD51B9}"/>
                </a:ext>
              </a:extLst>
            </p:cNvPr>
            <p:cNvSpPr>
              <a:spLocks noChangeShapeType="1"/>
            </p:cNvSpPr>
            <p:nvPr/>
          </p:nvSpPr>
          <p:spPr bwMode="auto">
            <a:xfrm>
              <a:off x="5519738" y="1747838"/>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4" name="Line 833">
              <a:extLst>
                <a:ext uri="{FF2B5EF4-FFF2-40B4-BE49-F238E27FC236}">
                  <a16:creationId xmlns:a16="http://schemas.microsoft.com/office/drawing/2014/main" id="{016112D4-0262-44CF-B24B-5B6FF9E4703F}"/>
                </a:ext>
              </a:extLst>
            </p:cNvPr>
            <p:cNvSpPr>
              <a:spLocks noChangeShapeType="1"/>
            </p:cNvSpPr>
            <p:nvPr/>
          </p:nvSpPr>
          <p:spPr bwMode="auto">
            <a:xfrm>
              <a:off x="5519738" y="1747838"/>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5" name="Line 834">
              <a:extLst>
                <a:ext uri="{FF2B5EF4-FFF2-40B4-BE49-F238E27FC236}">
                  <a16:creationId xmlns:a16="http://schemas.microsoft.com/office/drawing/2014/main" id="{0F7577E1-9B58-45C6-AB9F-637CBD169856}"/>
                </a:ext>
              </a:extLst>
            </p:cNvPr>
            <p:cNvSpPr>
              <a:spLocks noChangeShapeType="1"/>
            </p:cNvSpPr>
            <p:nvPr/>
          </p:nvSpPr>
          <p:spPr bwMode="auto">
            <a:xfrm flipH="1">
              <a:off x="5516563" y="1749425"/>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6" name="Line 835">
              <a:extLst>
                <a:ext uri="{FF2B5EF4-FFF2-40B4-BE49-F238E27FC236}">
                  <a16:creationId xmlns:a16="http://schemas.microsoft.com/office/drawing/2014/main" id="{98728D0D-1254-4BEC-B1A9-5D7A81D714CA}"/>
                </a:ext>
              </a:extLst>
            </p:cNvPr>
            <p:cNvSpPr>
              <a:spLocks noChangeShapeType="1"/>
            </p:cNvSpPr>
            <p:nvPr/>
          </p:nvSpPr>
          <p:spPr bwMode="auto">
            <a:xfrm flipH="1">
              <a:off x="5513388" y="175101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7" name="Line 836">
              <a:extLst>
                <a:ext uri="{FF2B5EF4-FFF2-40B4-BE49-F238E27FC236}">
                  <a16:creationId xmlns:a16="http://schemas.microsoft.com/office/drawing/2014/main" id="{3CAC78C2-0F7C-41C6-85AF-138B1F521E89}"/>
                </a:ext>
              </a:extLst>
            </p:cNvPr>
            <p:cNvSpPr>
              <a:spLocks noChangeShapeType="1"/>
            </p:cNvSpPr>
            <p:nvPr/>
          </p:nvSpPr>
          <p:spPr bwMode="auto">
            <a:xfrm flipH="1">
              <a:off x="5510213" y="1752600"/>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8" name="Line 837">
              <a:extLst>
                <a:ext uri="{FF2B5EF4-FFF2-40B4-BE49-F238E27FC236}">
                  <a16:creationId xmlns:a16="http://schemas.microsoft.com/office/drawing/2014/main" id="{5CDD4BA7-81F6-49BC-BC59-F7BF6D34E672}"/>
                </a:ext>
              </a:extLst>
            </p:cNvPr>
            <p:cNvSpPr>
              <a:spLocks noChangeShapeType="1"/>
            </p:cNvSpPr>
            <p:nvPr/>
          </p:nvSpPr>
          <p:spPr bwMode="auto">
            <a:xfrm>
              <a:off x="5510213" y="1755775"/>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19" name="Line 838">
              <a:extLst>
                <a:ext uri="{FF2B5EF4-FFF2-40B4-BE49-F238E27FC236}">
                  <a16:creationId xmlns:a16="http://schemas.microsoft.com/office/drawing/2014/main" id="{DA85FEA7-6935-42B3-8AAB-0EA739B592D2}"/>
                </a:ext>
              </a:extLst>
            </p:cNvPr>
            <p:cNvSpPr>
              <a:spLocks noChangeShapeType="1"/>
            </p:cNvSpPr>
            <p:nvPr/>
          </p:nvSpPr>
          <p:spPr bwMode="auto">
            <a:xfrm flipH="1">
              <a:off x="5508626" y="1755775"/>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0" name="Line 839">
              <a:extLst>
                <a:ext uri="{FF2B5EF4-FFF2-40B4-BE49-F238E27FC236}">
                  <a16:creationId xmlns:a16="http://schemas.microsoft.com/office/drawing/2014/main" id="{D982BE17-5C6F-4394-8D79-15DF10356D1E}"/>
                </a:ext>
              </a:extLst>
            </p:cNvPr>
            <p:cNvSpPr>
              <a:spLocks noChangeShapeType="1"/>
            </p:cNvSpPr>
            <p:nvPr/>
          </p:nvSpPr>
          <p:spPr bwMode="auto">
            <a:xfrm flipH="1">
              <a:off x="5503863" y="1755775"/>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1" name="Line 840">
              <a:extLst>
                <a:ext uri="{FF2B5EF4-FFF2-40B4-BE49-F238E27FC236}">
                  <a16:creationId xmlns:a16="http://schemas.microsoft.com/office/drawing/2014/main" id="{D36F9C3C-AAC8-4E50-A253-A128DE6D5CE1}"/>
                </a:ext>
              </a:extLst>
            </p:cNvPr>
            <p:cNvSpPr>
              <a:spLocks noChangeShapeType="1"/>
            </p:cNvSpPr>
            <p:nvPr/>
          </p:nvSpPr>
          <p:spPr bwMode="auto">
            <a:xfrm flipH="1">
              <a:off x="5500688" y="175736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2" name="Line 841">
              <a:extLst>
                <a:ext uri="{FF2B5EF4-FFF2-40B4-BE49-F238E27FC236}">
                  <a16:creationId xmlns:a16="http://schemas.microsoft.com/office/drawing/2014/main" id="{1FB585EC-AEDA-42B0-A90A-8C681C503D94}"/>
                </a:ext>
              </a:extLst>
            </p:cNvPr>
            <p:cNvSpPr>
              <a:spLocks noChangeShapeType="1"/>
            </p:cNvSpPr>
            <p:nvPr/>
          </p:nvSpPr>
          <p:spPr bwMode="auto">
            <a:xfrm flipH="1">
              <a:off x="5495926" y="1758950"/>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3" name="Line 842">
              <a:extLst>
                <a:ext uri="{FF2B5EF4-FFF2-40B4-BE49-F238E27FC236}">
                  <a16:creationId xmlns:a16="http://schemas.microsoft.com/office/drawing/2014/main" id="{C00A9892-04F8-4594-BAD7-D46528D94A5C}"/>
                </a:ext>
              </a:extLst>
            </p:cNvPr>
            <p:cNvSpPr>
              <a:spLocks noChangeShapeType="1"/>
            </p:cNvSpPr>
            <p:nvPr/>
          </p:nvSpPr>
          <p:spPr bwMode="auto">
            <a:xfrm flipH="1">
              <a:off x="5491163" y="1758950"/>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4" name="Line 843">
              <a:extLst>
                <a:ext uri="{FF2B5EF4-FFF2-40B4-BE49-F238E27FC236}">
                  <a16:creationId xmlns:a16="http://schemas.microsoft.com/office/drawing/2014/main" id="{0232192A-ACB4-4B9A-B183-119CF4D2F73D}"/>
                </a:ext>
              </a:extLst>
            </p:cNvPr>
            <p:cNvSpPr>
              <a:spLocks noChangeShapeType="1"/>
            </p:cNvSpPr>
            <p:nvPr/>
          </p:nvSpPr>
          <p:spPr bwMode="auto">
            <a:xfrm flipH="1">
              <a:off x="5487988" y="1758950"/>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5" name="Line 844">
              <a:extLst>
                <a:ext uri="{FF2B5EF4-FFF2-40B4-BE49-F238E27FC236}">
                  <a16:creationId xmlns:a16="http://schemas.microsoft.com/office/drawing/2014/main" id="{74D6AD66-0172-4DE7-A0D8-E0D0BEF0A1E6}"/>
                </a:ext>
              </a:extLst>
            </p:cNvPr>
            <p:cNvSpPr>
              <a:spLocks noChangeShapeType="1"/>
            </p:cNvSpPr>
            <p:nvPr/>
          </p:nvSpPr>
          <p:spPr bwMode="auto">
            <a:xfrm flipH="1">
              <a:off x="5481638" y="1758950"/>
              <a:ext cx="63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6" name="Line 845">
              <a:extLst>
                <a:ext uri="{FF2B5EF4-FFF2-40B4-BE49-F238E27FC236}">
                  <a16:creationId xmlns:a16="http://schemas.microsoft.com/office/drawing/2014/main" id="{76B2FA57-16BF-476A-8AF7-6DEE3F28C4D4}"/>
                </a:ext>
              </a:extLst>
            </p:cNvPr>
            <p:cNvSpPr>
              <a:spLocks noChangeShapeType="1"/>
            </p:cNvSpPr>
            <p:nvPr/>
          </p:nvSpPr>
          <p:spPr bwMode="auto">
            <a:xfrm flipH="1" flipV="1">
              <a:off x="5480051" y="175736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7" name="Line 846">
              <a:extLst>
                <a:ext uri="{FF2B5EF4-FFF2-40B4-BE49-F238E27FC236}">
                  <a16:creationId xmlns:a16="http://schemas.microsoft.com/office/drawing/2014/main" id="{3AD0C00C-AB7D-441D-83F5-3CA98E99CF36}"/>
                </a:ext>
              </a:extLst>
            </p:cNvPr>
            <p:cNvSpPr>
              <a:spLocks noChangeShapeType="1"/>
            </p:cNvSpPr>
            <p:nvPr/>
          </p:nvSpPr>
          <p:spPr bwMode="auto">
            <a:xfrm flipH="1">
              <a:off x="5478463" y="1757363"/>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8" name="Line 847">
              <a:extLst>
                <a:ext uri="{FF2B5EF4-FFF2-40B4-BE49-F238E27FC236}">
                  <a16:creationId xmlns:a16="http://schemas.microsoft.com/office/drawing/2014/main" id="{5A02CB52-4A08-4410-94C5-1AAD05313DCA}"/>
                </a:ext>
              </a:extLst>
            </p:cNvPr>
            <p:cNvSpPr>
              <a:spLocks noChangeShapeType="1"/>
            </p:cNvSpPr>
            <p:nvPr/>
          </p:nvSpPr>
          <p:spPr bwMode="auto">
            <a:xfrm flipH="1">
              <a:off x="5476876" y="1757363"/>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29" name="Line 848">
              <a:extLst>
                <a:ext uri="{FF2B5EF4-FFF2-40B4-BE49-F238E27FC236}">
                  <a16:creationId xmlns:a16="http://schemas.microsoft.com/office/drawing/2014/main" id="{64C2672F-159F-4AC1-A9A7-D628583175CA}"/>
                </a:ext>
              </a:extLst>
            </p:cNvPr>
            <p:cNvSpPr>
              <a:spLocks noChangeShapeType="1"/>
            </p:cNvSpPr>
            <p:nvPr/>
          </p:nvSpPr>
          <p:spPr bwMode="auto">
            <a:xfrm flipH="1" flipV="1">
              <a:off x="5475288" y="1755775"/>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0" name="Line 849">
              <a:extLst>
                <a:ext uri="{FF2B5EF4-FFF2-40B4-BE49-F238E27FC236}">
                  <a16:creationId xmlns:a16="http://schemas.microsoft.com/office/drawing/2014/main" id="{7200B02E-DFEE-4FEE-95E1-E9A53B05B0C8}"/>
                </a:ext>
              </a:extLst>
            </p:cNvPr>
            <p:cNvSpPr>
              <a:spLocks noChangeShapeType="1"/>
            </p:cNvSpPr>
            <p:nvPr/>
          </p:nvSpPr>
          <p:spPr bwMode="auto">
            <a:xfrm flipH="1">
              <a:off x="5470526" y="1755775"/>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1" name="Line 850">
              <a:extLst>
                <a:ext uri="{FF2B5EF4-FFF2-40B4-BE49-F238E27FC236}">
                  <a16:creationId xmlns:a16="http://schemas.microsoft.com/office/drawing/2014/main" id="{828D1D9D-D714-46CE-AD54-710626619F4A}"/>
                </a:ext>
              </a:extLst>
            </p:cNvPr>
            <p:cNvSpPr>
              <a:spLocks noChangeShapeType="1"/>
            </p:cNvSpPr>
            <p:nvPr/>
          </p:nvSpPr>
          <p:spPr bwMode="auto">
            <a:xfrm flipH="1" flipV="1">
              <a:off x="5467351" y="1751013"/>
              <a:ext cx="3175"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2" name="Line 851">
              <a:extLst>
                <a:ext uri="{FF2B5EF4-FFF2-40B4-BE49-F238E27FC236}">
                  <a16:creationId xmlns:a16="http://schemas.microsoft.com/office/drawing/2014/main" id="{CE46A69C-1720-4283-8E31-51821B6C71D1}"/>
                </a:ext>
              </a:extLst>
            </p:cNvPr>
            <p:cNvSpPr>
              <a:spLocks noChangeShapeType="1"/>
            </p:cNvSpPr>
            <p:nvPr/>
          </p:nvSpPr>
          <p:spPr bwMode="auto">
            <a:xfrm flipH="1" flipV="1">
              <a:off x="5464176" y="1749425"/>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3" name="Line 852">
              <a:extLst>
                <a:ext uri="{FF2B5EF4-FFF2-40B4-BE49-F238E27FC236}">
                  <a16:creationId xmlns:a16="http://schemas.microsoft.com/office/drawing/2014/main" id="{9A5FFF66-3235-4ADB-995F-7B13F00B272D}"/>
                </a:ext>
              </a:extLst>
            </p:cNvPr>
            <p:cNvSpPr>
              <a:spLocks noChangeShapeType="1"/>
            </p:cNvSpPr>
            <p:nvPr/>
          </p:nvSpPr>
          <p:spPr bwMode="auto">
            <a:xfrm flipV="1">
              <a:off x="5464176" y="1747838"/>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4" name="Line 853">
              <a:extLst>
                <a:ext uri="{FF2B5EF4-FFF2-40B4-BE49-F238E27FC236}">
                  <a16:creationId xmlns:a16="http://schemas.microsoft.com/office/drawing/2014/main" id="{4002CD02-BB8E-4806-AD02-726B5022D64F}"/>
                </a:ext>
              </a:extLst>
            </p:cNvPr>
            <p:cNvSpPr>
              <a:spLocks noChangeShapeType="1"/>
            </p:cNvSpPr>
            <p:nvPr/>
          </p:nvSpPr>
          <p:spPr bwMode="auto">
            <a:xfrm flipH="1">
              <a:off x="5462588" y="1747838"/>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5" name="Line 854">
              <a:extLst>
                <a:ext uri="{FF2B5EF4-FFF2-40B4-BE49-F238E27FC236}">
                  <a16:creationId xmlns:a16="http://schemas.microsoft.com/office/drawing/2014/main" id="{2730B105-281E-481B-80FE-879D6E4A019A}"/>
                </a:ext>
              </a:extLst>
            </p:cNvPr>
            <p:cNvSpPr>
              <a:spLocks noChangeShapeType="1"/>
            </p:cNvSpPr>
            <p:nvPr/>
          </p:nvSpPr>
          <p:spPr bwMode="auto">
            <a:xfrm flipV="1">
              <a:off x="5462588" y="174625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6" name="Line 855">
              <a:extLst>
                <a:ext uri="{FF2B5EF4-FFF2-40B4-BE49-F238E27FC236}">
                  <a16:creationId xmlns:a16="http://schemas.microsoft.com/office/drawing/2014/main" id="{57C0BCFC-A496-48C0-A9E5-C3DE7B9C2370}"/>
                </a:ext>
              </a:extLst>
            </p:cNvPr>
            <p:cNvSpPr>
              <a:spLocks noChangeShapeType="1"/>
            </p:cNvSpPr>
            <p:nvPr/>
          </p:nvSpPr>
          <p:spPr bwMode="auto">
            <a:xfrm flipH="1" flipV="1">
              <a:off x="5457826" y="1743075"/>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7" name="Line 856">
              <a:extLst>
                <a:ext uri="{FF2B5EF4-FFF2-40B4-BE49-F238E27FC236}">
                  <a16:creationId xmlns:a16="http://schemas.microsoft.com/office/drawing/2014/main" id="{D3F61E9F-1266-4BA5-89EE-89712612CAE6}"/>
                </a:ext>
              </a:extLst>
            </p:cNvPr>
            <p:cNvSpPr>
              <a:spLocks noChangeShapeType="1"/>
            </p:cNvSpPr>
            <p:nvPr/>
          </p:nvSpPr>
          <p:spPr bwMode="auto">
            <a:xfrm flipH="1" flipV="1">
              <a:off x="5456238" y="1738313"/>
              <a:ext cx="1588"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8" name="Line 857">
              <a:extLst>
                <a:ext uri="{FF2B5EF4-FFF2-40B4-BE49-F238E27FC236}">
                  <a16:creationId xmlns:a16="http://schemas.microsoft.com/office/drawing/2014/main" id="{103C8324-C637-4BA4-84C2-75FF6D8F567F}"/>
                </a:ext>
              </a:extLst>
            </p:cNvPr>
            <p:cNvSpPr>
              <a:spLocks noChangeShapeType="1"/>
            </p:cNvSpPr>
            <p:nvPr/>
          </p:nvSpPr>
          <p:spPr bwMode="auto">
            <a:xfrm flipH="1" flipV="1">
              <a:off x="5454651" y="1736725"/>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39" name="Line 858">
              <a:extLst>
                <a:ext uri="{FF2B5EF4-FFF2-40B4-BE49-F238E27FC236}">
                  <a16:creationId xmlns:a16="http://schemas.microsoft.com/office/drawing/2014/main" id="{9CBE4B31-31B7-4687-9D88-79E3ACA9F6DE}"/>
                </a:ext>
              </a:extLst>
            </p:cNvPr>
            <p:cNvSpPr>
              <a:spLocks noChangeShapeType="1"/>
            </p:cNvSpPr>
            <p:nvPr/>
          </p:nvSpPr>
          <p:spPr bwMode="auto">
            <a:xfrm>
              <a:off x="5454651" y="1736725"/>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0" name="Line 859">
              <a:extLst>
                <a:ext uri="{FF2B5EF4-FFF2-40B4-BE49-F238E27FC236}">
                  <a16:creationId xmlns:a16="http://schemas.microsoft.com/office/drawing/2014/main" id="{26CF6CC4-E32F-449C-BDA5-0C013893F184}"/>
                </a:ext>
              </a:extLst>
            </p:cNvPr>
            <p:cNvSpPr>
              <a:spLocks noChangeShapeType="1"/>
            </p:cNvSpPr>
            <p:nvPr/>
          </p:nvSpPr>
          <p:spPr bwMode="auto">
            <a:xfrm flipV="1">
              <a:off x="5454651" y="1735138"/>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1" name="Line 860">
              <a:extLst>
                <a:ext uri="{FF2B5EF4-FFF2-40B4-BE49-F238E27FC236}">
                  <a16:creationId xmlns:a16="http://schemas.microsoft.com/office/drawing/2014/main" id="{F891BF4A-6228-453E-A578-9D720ABF4F65}"/>
                </a:ext>
              </a:extLst>
            </p:cNvPr>
            <p:cNvSpPr>
              <a:spLocks noChangeShapeType="1"/>
            </p:cNvSpPr>
            <p:nvPr/>
          </p:nvSpPr>
          <p:spPr bwMode="auto">
            <a:xfrm flipH="1" flipV="1">
              <a:off x="5453063" y="173196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2" name="Line 861">
              <a:extLst>
                <a:ext uri="{FF2B5EF4-FFF2-40B4-BE49-F238E27FC236}">
                  <a16:creationId xmlns:a16="http://schemas.microsoft.com/office/drawing/2014/main" id="{B5834655-CEDF-417A-8B5B-B8E537265C11}"/>
                </a:ext>
              </a:extLst>
            </p:cNvPr>
            <p:cNvSpPr>
              <a:spLocks noChangeShapeType="1"/>
            </p:cNvSpPr>
            <p:nvPr/>
          </p:nvSpPr>
          <p:spPr bwMode="auto">
            <a:xfrm flipH="1" flipV="1">
              <a:off x="5451476" y="1725613"/>
              <a:ext cx="1588" cy="63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3" name="Line 862">
              <a:extLst>
                <a:ext uri="{FF2B5EF4-FFF2-40B4-BE49-F238E27FC236}">
                  <a16:creationId xmlns:a16="http://schemas.microsoft.com/office/drawing/2014/main" id="{14C57DA9-CC6D-4912-A72A-01202F59006D}"/>
                </a:ext>
              </a:extLst>
            </p:cNvPr>
            <p:cNvSpPr>
              <a:spLocks noChangeShapeType="1"/>
            </p:cNvSpPr>
            <p:nvPr/>
          </p:nvSpPr>
          <p:spPr bwMode="auto">
            <a:xfrm flipV="1">
              <a:off x="5451476" y="1722438"/>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4" name="Line 863">
              <a:extLst>
                <a:ext uri="{FF2B5EF4-FFF2-40B4-BE49-F238E27FC236}">
                  <a16:creationId xmlns:a16="http://schemas.microsoft.com/office/drawing/2014/main" id="{32181692-6ECF-42BF-8866-30AAD2512C1D}"/>
                </a:ext>
              </a:extLst>
            </p:cNvPr>
            <p:cNvSpPr>
              <a:spLocks noChangeShapeType="1"/>
            </p:cNvSpPr>
            <p:nvPr/>
          </p:nvSpPr>
          <p:spPr bwMode="auto">
            <a:xfrm flipV="1">
              <a:off x="5451476" y="172085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5" name="Line 864">
              <a:extLst>
                <a:ext uri="{FF2B5EF4-FFF2-40B4-BE49-F238E27FC236}">
                  <a16:creationId xmlns:a16="http://schemas.microsoft.com/office/drawing/2014/main" id="{86C69CE6-F527-4286-B2E2-2DEF0C7FF442}"/>
                </a:ext>
              </a:extLst>
            </p:cNvPr>
            <p:cNvSpPr>
              <a:spLocks noChangeShapeType="1"/>
            </p:cNvSpPr>
            <p:nvPr/>
          </p:nvSpPr>
          <p:spPr bwMode="auto">
            <a:xfrm flipV="1">
              <a:off x="5451476" y="1717675"/>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6" name="Line 865">
              <a:extLst>
                <a:ext uri="{FF2B5EF4-FFF2-40B4-BE49-F238E27FC236}">
                  <a16:creationId xmlns:a16="http://schemas.microsoft.com/office/drawing/2014/main" id="{6B9D15BF-DDC7-4A30-A4C6-ACD4FBFF3ED6}"/>
                </a:ext>
              </a:extLst>
            </p:cNvPr>
            <p:cNvSpPr>
              <a:spLocks noChangeShapeType="1"/>
            </p:cNvSpPr>
            <p:nvPr/>
          </p:nvSpPr>
          <p:spPr bwMode="auto">
            <a:xfrm flipV="1">
              <a:off x="5451476" y="1712913"/>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7" name="Line 866">
              <a:extLst>
                <a:ext uri="{FF2B5EF4-FFF2-40B4-BE49-F238E27FC236}">
                  <a16:creationId xmlns:a16="http://schemas.microsoft.com/office/drawing/2014/main" id="{B043F352-501C-42BF-8EC4-05C2728B85AE}"/>
                </a:ext>
              </a:extLst>
            </p:cNvPr>
            <p:cNvSpPr>
              <a:spLocks noChangeShapeType="1"/>
            </p:cNvSpPr>
            <p:nvPr/>
          </p:nvSpPr>
          <p:spPr bwMode="auto">
            <a:xfrm flipV="1">
              <a:off x="5451476" y="1708150"/>
              <a:ext cx="1588"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8" name="Line 867">
              <a:extLst>
                <a:ext uri="{FF2B5EF4-FFF2-40B4-BE49-F238E27FC236}">
                  <a16:creationId xmlns:a16="http://schemas.microsoft.com/office/drawing/2014/main" id="{3CFC0731-FBC4-4769-9D5B-53016D8EBC8D}"/>
                </a:ext>
              </a:extLst>
            </p:cNvPr>
            <p:cNvSpPr>
              <a:spLocks noChangeShapeType="1"/>
            </p:cNvSpPr>
            <p:nvPr/>
          </p:nvSpPr>
          <p:spPr bwMode="auto">
            <a:xfrm flipV="1">
              <a:off x="5453063" y="1704975"/>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49" name="Line 868">
              <a:extLst>
                <a:ext uri="{FF2B5EF4-FFF2-40B4-BE49-F238E27FC236}">
                  <a16:creationId xmlns:a16="http://schemas.microsoft.com/office/drawing/2014/main" id="{E4115A7B-321C-414D-BB5A-90C183B23C78}"/>
                </a:ext>
              </a:extLst>
            </p:cNvPr>
            <p:cNvSpPr>
              <a:spLocks noChangeShapeType="1"/>
            </p:cNvSpPr>
            <p:nvPr/>
          </p:nvSpPr>
          <p:spPr bwMode="auto">
            <a:xfrm>
              <a:off x="5453063" y="1704975"/>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0" name="Line 869">
              <a:extLst>
                <a:ext uri="{FF2B5EF4-FFF2-40B4-BE49-F238E27FC236}">
                  <a16:creationId xmlns:a16="http://schemas.microsoft.com/office/drawing/2014/main" id="{5A701D9F-83E7-4EE7-838E-098DC14A784F}"/>
                </a:ext>
              </a:extLst>
            </p:cNvPr>
            <p:cNvSpPr>
              <a:spLocks noChangeShapeType="1"/>
            </p:cNvSpPr>
            <p:nvPr/>
          </p:nvSpPr>
          <p:spPr bwMode="auto">
            <a:xfrm flipV="1">
              <a:off x="5453063" y="1701800"/>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1" name="Line 870">
              <a:extLst>
                <a:ext uri="{FF2B5EF4-FFF2-40B4-BE49-F238E27FC236}">
                  <a16:creationId xmlns:a16="http://schemas.microsoft.com/office/drawing/2014/main" id="{A247FEFF-8E3E-46AD-AA56-3C8A738D1147}"/>
                </a:ext>
              </a:extLst>
            </p:cNvPr>
            <p:cNvSpPr>
              <a:spLocks noChangeShapeType="1"/>
            </p:cNvSpPr>
            <p:nvPr/>
          </p:nvSpPr>
          <p:spPr bwMode="auto">
            <a:xfrm flipV="1">
              <a:off x="5453063" y="170021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2" name="Line 871">
              <a:extLst>
                <a:ext uri="{FF2B5EF4-FFF2-40B4-BE49-F238E27FC236}">
                  <a16:creationId xmlns:a16="http://schemas.microsoft.com/office/drawing/2014/main" id="{10D42C08-2223-420D-8AE6-2CA88FA93F9B}"/>
                </a:ext>
              </a:extLst>
            </p:cNvPr>
            <p:cNvSpPr>
              <a:spLocks noChangeShapeType="1"/>
            </p:cNvSpPr>
            <p:nvPr/>
          </p:nvSpPr>
          <p:spPr bwMode="auto">
            <a:xfrm flipV="1">
              <a:off x="5454651" y="1698625"/>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3" name="Line 872">
              <a:extLst>
                <a:ext uri="{FF2B5EF4-FFF2-40B4-BE49-F238E27FC236}">
                  <a16:creationId xmlns:a16="http://schemas.microsoft.com/office/drawing/2014/main" id="{394B6833-5845-42EE-A662-37E09AF3393F}"/>
                </a:ext>
              </a:extLst>
            </p:cNvPr>
            <p:cNvSpPr>
              <a:spLocks noChangeShapeType="1"/>
            </p:cNvSpPr>
            <p:nvPr/>
          </p:nvSpPr>
          <p:spPr bwMode="auto">
            <a:xfrm flipV="1">
              <a:off x="5456238" y="1695450"/>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4" name="Line 873">
              <a:extLst>
                <a:ext uri="{FF2B5EF4-FFF2-40B4-BE49-F238E27FC236}">
                  <a16:creationId xmlns:a16="http://schemas.microsoft.com/office/drawing/2014/main" id="{EA30F3D4-9624-4FD9-B7F1-0B927475D928}"/>
                </a:ext>
              </a:extLst>
            </p:cNvPr>
            <p:cNvSpPr>
              <a:spLocks noChangeShapeType="1"/>
            </p:cNvSpPr>
            <p:nvPr/>
          </p:nvSpPr>
          <p:spPr bwMode="auto">
            <a:xfrm flipV="1">
              <a:off x="5457826" y="1692275"/>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5" name="Line 874">
              <a:extLst>
                <a:ext uri="{FF2B5EF4-FFF2-40B4-BE49-F238E27FC236}">
                  <a16:creationId xmlns:a16="http://schemas.microsoft.com/office/drawing/2014/main" id="{ADDED038-B9CE-4B75-A9B7-397477EAB63D}"/>
                </a:ext>
              </a:extLst>
            </p:cNvPr>
            <p:cNvSpPr>
              <a:spLocks noChangeShapeType="1"/>
            </p:cNvSpPr>
            <p:nvPr/>
          </p:nvSpPr>
          <p:spPr bwMode="auto">
            <a:xfrm flipV="1">
              <a:off x="5462588" y="1689100"/>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6" name="Line 875">
              <a:extLst>
                <a:ext uri="{FF2B5EF4-FFF2-40B4-BE49-F238E27FC236}">
                  <a16:creationId xmlns:a16="http://schemas.microsoft.com/office/drawing/2014/main" id="{91085A48-3162-41E1-A3F5-479676B19A34}"/>
                </a:ext>
              </a:extLst>
            </p:cNvPr>
            <p:cNvSpPr>
              <a:spLocks noChangeShapeType="1"/>
            </p:cNvSpPr>
            <p:nvPr/>
          </p:nvSpPr>
          <p:spPr bwMode="auto">
            <a:xfrm>
              <a:off x="5462588" y="168910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7" name="Line 876">
              <a:extLst>
                <a:ext uri="{FF2B5EF4-FFF2-40B4-BE49-F238E27FC236}">
                  <a16:creationId xmlns:a16="http://schemas.microsoft.com/office/drawing/2014/main" id="{A53AF074-BC29-43A5-8E3C-F68BEF17ED33}"/>
                </a:ext>
              </a:extLst>
            </p:cNvPr>
            <p:cNvSpPr>
              <a:spLocks noChangeShapeType="1"/>
            </p:cNvSpPr>
            <p:nvPr/>
          </p:nvSpPr>
          <p:spPr bwMode="auto">
            <a:xfrm flipV="1">
              <a:off x="5464176" y="1687513"/>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8" name="Line 877">
              <a:extLst>
                <a:ext uri="{FF2B5EF4-FFF2-40B4-BE49-F238E27FC236}">
                  <a16:creationId xmlns:a16="http://schemas.microsoft.com/office/drawing/2014/main" id="{C76EF710-C60D-4EBF-B6B3-E9B24A72FA4A}"/>
                </a:ext>
              </a:extLst>
            </p:cNvPr>
            <p:cNvSpPr>
              <a:spLocks noChangeShapeType="1"/>
            </p:cNvSpPr>
            <p:nvPr/>
          </p:nvSpPr>
          <p:spPr bwMode="auto">
            <a:xfrm flipV="1">
              <a:off x="5464176" y="1685925"/>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59" name="Line 878">
              <a:extLst>
                <a:ext uri="{FF2B5EF4-FFF2-40B4-BE49-F238E27FC236}">
                  <a16:creationId xmlns:a16="http://schemas.microsoft.com/office/drawing/2014/main" id="{C52B6FAB-1890-4325-9362-6772ECDFF4A7}"/>
                </a:ext>
              </a:extLst>
            </p:cNvPr>
            <p:cNvSpPr>
              <a:spLocks noChangeShapeType="1"/>
            </p:cNvSpPr>
            <p:nvPr/>
          </p:nvSpPr>
          <p:spPr bwMode="auto">
            <a:xfrm flipV="1">
              <a:off x="5467351" y="1682750"/>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0" name="Line 879">
              <a:extLst>
                <a:ext uri="{FF2B5EF4-FFF2-40B4-BE49-F238E27FC236}">
                  <a16:creationId xmlns:a16="http://schemas.microsoft.com/office/drawing/2014/main" id="{C8726843-38F0-447B-B4C3-E2ADBF94BE5E}"/>
                </a:ext>
              </a:extLst>
            </p:cNvPr>
            <p:cNvSpPr>
              <a:spLocks noChangeShapeType="1"/>
            </p:cNvSpPr>
            <p:nvPr/>
          </p:nvSpPr>
          <p:spPr bwMode="auto">
            <a:xfrm>
              <a:off x="5470526" y="168275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1" name="Line 880">
              <a:extLst>
                <a:ext uri="{FF2B5EF4-FFF2-40B4-BE49-F238E27FC236}">
                  <a16:creationId xmlns:a16="http://schemas.microsoft.com/office/drawing/2014/main" id="{7039946E-167F-4F69-89EE-1D5C8ED034F7}"/>
                </a:ext>
              </a:extLst>
            </p:cNvPr>
            <p:cNvSpPr>
              <a:spLocks noChangeShapeType="1"/>
            </p:cNvSpPr>
            <p:nvPr/>
          </p:nvSpPr>
          <p:spPr bwMode="auto">
            <a:xfrm>
              <a:off x="5472113" y="1682750"/>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2" name="Line 881">
              <a:extLst>
                <a:ext uri="{FF2B5EF4-FFF2-40B4-BE49-F238E27FC236}">
                  <a16:creationId xmlns:a16="http://schemas.microsoft.com/office/drawing/2014/main" id="{B24E8E12-200A-44CC-871E-41F864F823AF}"/>
                </a:ext>
              </a:extLst>
            </p:cNvPr>
            <p:cNvSpPr>
              <a:spLocks noChangeShapeType="1"/>
            </p:cNvSpPr>
            <p:nvPr/>
          </p:nvSpPr>
          <p:spPr bwMode="auto">
            <a:xfrm flipV="1">
              <a:off x="5472113" y="168116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3" name="Line 882">
              <a:extLst>
                <a:ext uri="{FF2B5EF4-FFF2-40B4-BE49-F238E27FC236}">
                  <a16:creationId xmlns:a16="http://schemas.microsoft.com/office/drawing/2014/main" id="{6D8DEBBE-B624-42FE-93A3-D9BD29682FD6}"/>
                </a:ext>
              </a:extLst>
            </p:cNvPr>
            <p:cNvSpPr>
              <a:spLocks noChangeShapeType="1"/>
            </p:cNvSpPr>
            <p:nvPr/>
          </p:nvSpPr>
          <p:spPr bwMode="auto">
            <a:xfrm flipV="1">
              <a:off x="5475288" y="1679575"/>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4" name="Line 883">
              <a:extLst>
                <a:ext uri="{FF2B5EF4-FFF2-40B4-BE49-F238E27FC236}">
                  <a16:creationId xmlns:a16="http://schemas.microsoft.com/office/drawing/2014/main" id="{CE828944-C0A8-4F36-BD85-1FAEE1B03D11}"/>
                </a:ext>
              </a:extLst>
            </p:cNvPr>
            <p:cNvSpPr>
              <a:spLocks noChangeShapeType="1"/>
            </p:cNvSpPr>
            <p:nvPr/>
          </p:nvSpPr>
          <p:spPr bwMode="auto">
            <a:xfrm>
              <a:off x="5478463" y="1679575"/>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5" name="Line 884">
              <a:extLst>
                <a:ext uri="{FF2B5EF4-FFF2-40B4-BE49-F238E27FC236}">
                  <a16:creationId xmlns:a16="http://schemas.microsoft.com/office/drawing/2014/main" id="{6EFE0CB0-6D43-49B1-9613-17BD0935A622}"/>
                </a:ext>
              </a:extLst>
            </p:cNvPr>
            <p:cNvSpPr>
              <a:spLocks noChangeShapeType="1"/>
            </p:cNvSpPr>
            <p:nvPr/>
          </p:nvSpPr>
          <p:spPr bwMode="auto">
            <a:xfrm flipV="1">
              <a:off x="5483226" y="1676400"/>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6" name="Line 885">
              <a:extLst>
                <a:ext uri="{FF2B5EF4-FFF2-40B4-BE49-F238E27FC236}">
                  <a16:creationId xmlns:a16="http://schemas.microsoft.com/office/drawing/2014/main" id="{43BD1573-6924-465C-90FC-642145D9E6A6}"/>
                </a:ext>
              </a:extLst>
            </p:cNvPr>
            <p:cNvSpPr>
              <a:spLocks noChangeShapeType="1"/>
            </p:cNvSpPr>
            <p:nvPr/>
          </p:nvSpPr>
          <p:spPr bwMode="auto">
            <a:xfrm>
              <a:off x="5487988" y="167640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7" name="Line 886">
              <a:extLst>
                <a:ext uri="{FF2B5EF4-FFF2-40B4-BE49-F238E27FC236}">
                  <a16:creationId xmlns:a16="http://schemas.microsoft.com/office/drawing/2014/main" id="{FC2BAB5D-94AE-4E0E-B5F9-9678771F8601}"/>
                </a:ext>
              </a:extLst>
            </p:cNvPr>
            <p:cNvSpPr>
              <a:spLocks noChangeShapeType="1"/>
            </p:cNvSpPr>
            <p:nvPr/>
          </p:nvSpPr>
          <p:spPr bwMode="auto">
            <a:xfrm>
              <a:off x="5489576" y="1676400"/>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8" name="Line 887">
              <a:extLst>
                <a:ext uri="{FF2B5EF4-FFF2-40B4-BE49-F238E27FC236}">
                  <a16:creationId xmlns:a16="http://schemas.microsoft.com/office/drawing/2014/main" id="{748DB906-9F59-4E8A-A5C4-387DE67E0345}"/>
                </a:ext>
              </a:extLst>
            </p:cNvPr>
            <p:cNvSpPr>
              <a:spLocks noChangeShapeType="1"/>
            </p:cNvSpPr>
            <p:nvPr/>
          </p:nvSpPr>
          <p:spPr bwMode="auto">
            <a:xfrm>
              <a:off x="5492751" y="167640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69" name="Line 888">
              <a:extLst>
                <a:ext uri="{FF2B5EF4-FFF2-40B4-BE49-F238E27FC236}">
                  <a16:creationId xmlns:a16="http://schemas.microsoft.com/office/drawing/2014/main" id="{7566A461-FDBE-403F-9B2A-B3688B6A14B6}"/>
                </a:ext>
              </a:extLst>
            </p:cNvPr>
            <p:cNvSpPr>
              <a:spLocks noChangeShapeType="1"/>
            </p:cNvSpPr>
            <p:nvPr/>
          </p:nvSpPr>
          <p:spPr bwMode="auto">
            <a:xfrm>
              <a:off x="5494338" y="1676400"/>
              <a:ext cx="635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0" name="Line 889">
              <a:extLst>
                <a:ext uri="{FF2B5EF4-FFF2-40B4-BE49-F238E27FC236}">
                  <a16:creationId xmlns:a16="http://schemas.microsoft.com/office/drawing/2014/main" id="{ACE616EC-457B-45CF-BC8A-C7855824A42F}"/>
                </a:ext>
              </a:extLst>
            </p:cNvPr>
            <p:cNvSpPr>
              <a:spLocks noChangeShapeType="1"/>
            </p:cNvSpPr>
            <p:nvPr/>
          </p:nvSpPr>
          <p:spPr bwMode="auto">
            <a:xfrm>
              <a:off x="5500688" y="1679575"/>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1" name="Line 890">
              <a:extLst>
                <a:ext uri="{FF2B5EF4-FFF2-40B4-BE49-F238E27FC236}">
                  <a16:creationId xmlns:a16="http://schemas.microsoft.com/office/drawing/2014/main" id="{21FDEF54-F274-43ED-A199-D5B2ED45C969}"/>
                </a:ext>
              </a:extLst>
            </p:cNvPr>
            <p:cNvSpPr>
              <a:spLocks noChangeShapeType="1"/>
            </p:cNvSpPr>
            <p:nvPr/>
          </p:nvSpPr>
          <p:spPr bwMode="auto">
            <a:xfrm>
              <a:off x="5503863" y="1679575"/>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2" name="Line 891">
              <a:extLst>
                <a:ext uri="{FF2B5EF4-FFF2-40B4-BE49-F238E27FC236}">
                  <a16:creationId xmlns:a16="http://schemas.microsoft.com/office/drawing/2014/main" id="{473BBEBB-2601-4F03-923B-9F2DE3A411B7}"/>
                </a:ext>
              </a:extLst>
            </p:cNvPr>
            <p:cNvSpPr>
              <a:spLocks noChangeShapeType="1"/>
            </p:cNvSpPr>
            <p:nvPr/>
          </p:nvSpPr>
          <p:spPr bwMode="auto">
            <a:xfrm>
              <a:off x="5505451" y="1679575"/>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3" name="Line 892">
              <a:extLst>
                <a:ext uri="{FF2B5EF4-FFF2-40B4-BE49-F238E27FC236}">
                  <a16:creationId xmlns:a16="http://schemas.microsoft.com/office/drawing/2014/main" id="{B6C768ED-83D0-46C5-93AC-62BF4873578E}"/>
                </a:ext>
              </a:extLst>
            </p:cNvPr>
            <p:cNvSpPr>
              <a:spLocks noChangeShapeType="1"/>
            </p:cNvSpPr>
            <p:nvPr/>
          </p:nvSpPr>
          <p:spPr bwMode="auto">
            <a:xfrm>
              <a:off x="5507038" y="1681163"/>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4" name="Line 893">
              <a:extLst>
                <a:ext uri="{FF2B5EF4-FFF2-40B4-BE49-F238E27FC236}">
                  <a16:creationId xmlns:a16="http://schemas.microsoft.com/office/drawing/2014/main" id="{8CCBD9FF-80E5-4D5A-85F0-2F816197DB64}"/>
                </a:ext>
              </a:extLst>
            </p:cNvPr>
            <p:cNvSpPr>
              <a:spLocks noChangeShapeType="1"/>
            </p:cNvSpPr>
            <p:nvPr/>
          </p:nvSpPr>
          <p:spPr bwMode="auto">
            <a:xfrm>
              <a:off x="5508626" y="1681163"/>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5" name="Line 894">
              <a:extLst>
                <a:ext uri="{FF2B5EF4-FFF2-40B4-BE49-F238E27FC236}">
                  <a16:creationId xmlns:a16="http://schemas.microsoft.com/office/drawing/2014/main" id="{CC3AEF61-156A-4D0A-8B04-664B05FFCF62}"/>
                </a:ext>
              </a:extLst>
            </p:cNvPr>
            <p:cNvSpPr>
              <a:spLocks noChangeShapeType="1"/>
            </p:cNvSpPr>
            <p:nvPr/>
          </p:nvSpPr>
          <p:spPr bwMode="auto">
            <a:xfrm>
              <a:off x="5513388" y="1682750"/>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6" name="Line 895">
              <a:extLst>
                <a:ext uri="{FF2B5EF4-FFF2-40B4-BE49-F238E27FC236}">
                  <a16:creationId xmlns:a16="http://schemas.microsoft.com/office/drawing/2014/main" id="{1786BFB5-9277-4E8C-A959-86334CBCA8C1}"/>
                </a:ext>
              </a:extLst>
            </p:cNvPr>
            <p:cNvSpPr>
              <a:spLocks noChangeShapeType="1"/>
            </p:cNvSpPr>
            <p:nvPr/>
          </p:nvSpPr>
          <p:spPr bwMode="auto">
            <a:xfrm>
              <a:off x="5516563" y="1685925"/>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7" name="Line 896">
              <a:extLst>
                <a:ext uri="{FF2B5EF4-FFF2-40B4-BE49-F238E27FC236}">
                  <a16:creationId xmlns:a16="http://schemas.microsoft.com/office/drawing/2014/main" id="{67723FE9-CF99-4505-92A5-1D218027685D}"/>
                </a:ext>
              </a:extLst>
            </p:cNvPr>
            <p:cNvSpPr>
              <a:spLocks noChangeShapeType="1"/>
            </p:cNvSpPr>
            <p:nvPr/>
          </p:nvSpPr>
          <p:spPr bwMode="auto">
            <a:xfrm>
              <a:off x="5519738" y="1687513"/>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8" name="Line 897">
              <a:extLst>
                <a:ext uri="{FF2B5EF4-FFF2-40B4-BE49-F238E27FC236}">
                  <a16:creationId xmlns:a16="http://schemas.microsoft.com/office/drawing/2014/main" id="{09C29183-D3F8-47BE-8367-E884603AA805}"/>
                </a:ext>
              </a:extLst>
            </p:cNvPr>
            <p:cNvSpPr>
              <a:spLocks noChangeShapeType="1"/>
            </p:cNvSpPr>
            <p:nvPr/>
          </p:nvSpPr>
          <p:spPr bwMode="auto">
            <a:xfrm>
              <a:off x="5519738" y="1689100"/>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79" name="Line 898">
              <a:extLst>
                <a:ext uri="{FF2B5EF4-FFF2-40B4-BE49-F238E27FC236}">
                  <a16:creationId xmlns:a16="http://schemas.microsoft.com/office/drawing/2014/main" id="{03865B3C-5E10-41D9-96EA-FFC0A6320EAC}"/>
                </a:ext>
              </a:extLst>
            </p:cNvPr>
            <p:cNvSpPr>
              <a:spLocks noChangeShapeType="1"/>
            </p:cNvSpPr>
            <p:nvPr/>
          </p:nvSpPr>
          <p:spPr bwMode="auto">
            <a:xfrm>
              <a:off x="5519738" y="1689100"/>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0" name="Line 899">
              <a:extLst>
                <a:ext uri="{FF2B5EF4-FFF2-40B4-BE49-F238E27FC236}">
                  <a16:creationId xmlns:a16="http://schemas.microsoft.com/office/drawing/2014/main" id="{1A96205E-28FE-40E7-95FF-B968DF0EC4C3}"/>
                </a:ext>
              </a:extLst>
            </p:cNvPr>
            <p:cNvSpPr>
              <a:spLocks noChangeShapeType="1"/>
            </p:cNvSpPr>
            <p:nvPr/>
          </p:nvSpPr>
          <p:spPr bwMode="auto">
            <a:xfrm>
              <a:off x="5521326" y="1692275"/>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1" name="Line 900">
              <a:extLst>
                <a:ext uri="{FF2B5EF4-FFF2-40B4-BE49-F238E27FC236}">
                  <a16:creationId xmlns:a16="http://schemas.microsoft.com/office/drawing/2014/main" id="{2A1EF004-4FF3-4BBB-B2DB-AFEF9680B424}"/>
                </a:ext>
              </a:extLst>
            </p:cNvPr>
            <p:cNvSpPr>
              <a:spLocks noChangeShapeType="1"/>
            </p:cNvSpPr>
            <p:nvPr/>
          </p:nvSpPr>
          <p:spPr bwMode="auto">
            <a:xfrm>
              <a:off x="5522913" y="1695450"/>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2" name="Line 901">
              <a:extLst>
                <a:ext uri="{FF2B5EF4-FFF2-40B4-BE49-F238E27FC236}">
                  <a16:creationId xmlns:a16="http://schemas.microsoft.com/office/drawing/2014/main" id="{85493BCC-EEBD-4619-A039-F51A58B292F2}"/>
                </a:ext>
              </a:extLst>
            </p:cNvPr>
            <p:cNvSpPr>
              <a:spLocks noChangeShapeType="1"/>
            </p:cNvSpPr>
            <p:nvPr/>
          </p:nvSpPr>
          <p:spPr bwMode="auto">
            <a:xfrm>
              <a:off x="5527676" y="1698625"/>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3" name="Line 902">
              <a:extLst>
                <a:ext uri="{FF2B5EF4-FFF2-40B4-BE49-F238E27FC236}">
                  <a16:creationId xmlns:a16="http://schemas.microsoft.com/office/drawing/2014/main" id="{0BDADA35-73D6-4376-A401-1938BC4699C7}"/>
                </a:ext>
              </a:extLst>
            </p:cNvPr>
            <p:cNvSpPr>
              <a:spLocks noChangeShapeType="1"/>
            </p:cNvSpPr>
            <p:nvPr/>
          </p:nvSpPr>
          <p:spPr bwMode="auto">
            <a:xfrm>
              <a:off x="5527676" y="1698625"/>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4" name="Line 903">
              <a:extLst>
                <a:ext uri="{FF2B5EF4-FFF2-40B4-BE49-F238E27FC236}">
                  <a16:creationId xmlns:a16="http://schemas.microsoft.com/office/drawing/2014/main" id="{013FD57B-18C7-44D2-A8CD-E47EE81FD7CD}"/>
                </a:ext>
              </a:extLst>
            </p:cNvPr>
            <p:cNvSpPr>
              <a:spLocks noChangeShapeType="1"/>
            </p:cNvSpPr>
            <p:nvPr/>
          </p:nvSpPr>
          <p:spPr bwMode="auto">
            <a:xfrm>
              <a:off x="5529263" y="1698625"/>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5" name="Line 904">
              <a:extLst>
                <a:ext uri="{FF2B5EF4-FFF2-40B4-BE49-F238E27FC236}">
                  <a16:creationId xmlns:a16="http://schemas.microsoft.com/office/drawing/2014/main" id="{94C29024-79C0-4A75-AA08-DE2E4B6D3DF5}"/>
                </a:ext>
              </a:extLst>
            </p:cNvPr>
            <p:cNvSpPr>
              <a:spLocks noChangeShapeType="1"/>
            </p:cNvSpPr>
            <p:nvPr/>
          </p:nvSpPr>
          <p:spPr bwMode="auto">
            <a:xfrm>
              <a:off x="5529263" y="1700213"/>
              <a:ext cx="1588"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6" name="Line 905">
              <a:extLst>
                <a:ext uri="{FF2B5EF4-FFF2-40B4-BE49-F238E27FC236}">
                  <a16:creationId xmlns:a16="http://schemas.microsoft.com/office/drawing/2014/main" id="{32BB743E-A778-4147-AE5D-8D3678AA99A3}"/>
                </a:ext>
              </a:extLst>
            </p:cNvPr>
            <p:cNvSpPr>
              <a:spLocks noChangeShapeType="1"/>
            </p:cNvSpPr>
            <p:nvPr/>
          </p:nvSpPr>
          <p:spPr bwMode="auto">
            <a:xfrm>
              <a:off x="5530851" y="1704975"/>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7" name="Line 906">
              <a:extLst>
                <a:ext uri="{FF2B5EF4-FFF2-40B4-BE49-F238E27FC236}">
                  <a16:creationId xmlns:a16="http://schemas.microsoft.com/office/drawing/2014/main" id="{FE4C9EA2-476F-40AD-9E99-6E4F37E3D929}"/>
                </a:ext>
              </a:extLst>
            </p:cNvPr>
            <p:cNvSpPr>
              <a:spLocks noChangeShapeType="1"/>
            </p:cNvSpPr>
            <p:nvPr/>
          </p:nvSpPr>
          <p:spPr bwMode="auto">
            <a:xfrm>
              <a:off x="5530851" y="1709738"/>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8" name="Line 907">
              <a:extLst>
                <a:ext uri="{FF2B5EF4-FFF2-40B4-BE49-F238E27FC236}">
                  <a16:creationId xmlns:a16="http://schemas.microsoft.com/office/drawing/2014/main" id="{272842AB-7150-419A-810D-06A167FB4D3C}"/>
                </a:ext>
              </a:extLst>
            </p:cNvPr>
            <p:cNvSpPr>
              <a:spLocks noChangeShapeType="1"/>
            </p:cNvSpPr>
            <p:nvPr/>
          </p:nvSpPr>
          <p:spPr bwMode="auto">
            <a:xfrm>
              <a:off x="5532438" y="1712913"/>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89" name="Line 908">
              <a:extLst>
                <a:ext uri="{FF2B5EF4-FFF2-40B4-BE49-F238E27FC236}">
                  <a16:creationId xmlns:a16="http://schemas.microsoft.com/office/drawing/2014/main" id="{EAB03242-545A-4F8E-A146-FB2FA40A2F2E}"/>
                </a:ext>
              </a:extLst>
            </p:cNvPr>
            <p:cNvSpPr>
              <a:spLocks noChangeShapeType="1"/>
            </p:cNvSpPr>
            <p:nvPr/>
          </p:nvSpPr>
          <p:spPr bwMode="auto">
            <a:xfrm>
              <a:off x="5532438" y="1717675"/>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0" name="Freeform 909">
              <a:extLst>
                <a:ext uri="{FF2B5EF4-FFF2-40B4-BE49-F238E27FC236}">
                  <a16:creationId xmlns:a16="http://schemas.microsoft.com/office/drawing/2014/main" id="{13AD5B68-412B-44E1-897A-38CB6543FE69}"/>
                </a:ext>
              </a:extLst>
            </p:cNvPr>
            <p:cNvSpPr>
              <a:spLocks/>
            </p:cNvSpPr>
            <p:nvPr/>
          </p:nvSpPr>
          <p:spPr bwMode="auto">
            <a:xfrm>
              <a:off x="5713413" y="1789113"/>
              <a:ext cx="85725" cy="85725"/>
            </a:xfrm>
            <a:custGeom>
              <a:avLst/>
              <a:gdLst>
                <a:gd name="T0" fmla="*/ 2147483647 w 54"/>
                <a:gd name="T1" fmla="*/ 0 h 54"/>
                <a:gd name="T2" fmla="*/ 2147483647 w 54"/>
                <a:gd name="T3" fmla="*/ 2147483647 h 54"/>
                <a:gd name="T4" fmla="*/ 2147483647 w 54"/>
                <a:gd name="T5" fmla="*/ 2147483647 h 54"/>
                <a:gd name="T6" fmla="*/ 2147483647 w 54"/>
                <a:gd name="T7" fmla="*/ 2147483647 h 54"/>
                <a:gd name="T8" fmla="*/ 2147483647 w 54"/>
                <a:gd name="T9" fmla="*/ 2147483647 h 54"/>
                <a:gd name="T10" fmla="*/ 2147483647 w 54"/>
                <a:gd name="T11" fmla="*/ 2147483647 h 54"/>
                <a:gd name="T12" fmla="*/ 2147483647 w 54"/>
                <a:gd name="T13" fmla="*/ 2147483647 h 54"/>
                <a:gd name="T14" fmla="*/ 2147483647 w 54"/>
                <a:gd name="T15" fmla="*/ 2147483647 h 54"/>
                <a:gd name="T16" fmla="*/ 2147483647 w 54"/>
                <a:gd name="T17" fmla="*/ 2147483647 h 54"/>
                <a:gd name="T18" fmla="*/ 2147483647 w 54"/>
                <a:gd name="T19" fmla="*/ 2147483647 h 54"/>
                <a:gd name="T20" fmla="*/ 2147483647 w 54"/>
                <a:gd name="T21" fmla="*/ 2147483647 h 54"/>
                <a:gd name="T22" fmla="*/ 2147483647 w 54"/>
                <a:gd name="T23" fmla="*/ 2147483647 h 54"/>
                <a:gd name="T24" fmla="*/ 2147483647 w 54"/>
                <a:gd name="T25" fmla="*/ 2147483647 h 54"/>
                <a:gd name="T26" fmla="*/ 2147483647 w 54"/>
                <a:gd name="T27" fmla="*/ 2147483647 h 54"/>
                <a:gd name="T28" fmla="*/ 2147483647 w 54"/>
                <a:gd name="T29" fmla="*/ 2147483647 h 54"/>
                <a:gd name="T30" fmla="*/ 2147483647 w 54"/>
                <a:gd name="T31" fmla="*/ 2147483647 h 54"/>
                <a:gd name="T32" fmla="*/ 2147483647 w 54"/>
                <a:gd name="T33" fmla="*/ 2147483647 h 54"/>
                <a:gd name="T34" fmla="*/ 2147483647 w 54"/>
                <a:gd name="T35" fmla="*/ 2147483647 h 54"/>
                <a:gd name="T36" fmla="*/ 2147483647 w 54"/>
                <a:gd name="T37" fmla="*/ 2147483647 h 54"/>
                <a:gd name="T38" fmla="*/ 2147483647 w 54"/>
                <a:gd name="T39" fmla="*/ 2147483647 h 54"/>
                <a:gd name="T40" fmla="*/ 2147483647 w 54"/>
                <a:gd name="T41" fmla="*/ 2147483647 h 54"/>
                <a:gd name="T42" fmla="*/ 2147483647 w 54"/>
                <a:gd name="T43" fmla="*/ 2147483647 h 54"/>
                <a:gd name="T44" fmla="*/ 2147483647 w 54"/>
                <a:gd name="T45" fmla="*/ 2147483647 h 54"/>
                <a:gd name="T46" fmla="*/ 2147483647 w 54"/>
                <a:gd name="T47" fmla="*/ 2147483647 h 54"/>
                <a:gd name="T48" fmla="*/ 2147483647 w 54"/>
                <a:gd name="T49" fmla="*/ 2147483647 h 54"/>
                <a:gd name="T50" fmla="*/ 2147483647 w 54"/>
                <a:gd name="T51" fmla="*/ 2147483647 h 54"/>
                <a:gd name="T52" fmla="*/ 2147483647 w 54"/>
                <a:gd name="T53" fmla="*/ 2147483647 h 54"/>
                <a:gd name="T54" fmla="*/ 2147483647 w 54"/>
                <a:gd name="T55" fmla="*/ 2147483647 h 54"/>
                <a:gd name="T56" fmla="*/ 2147483647 w 54"/>
                <a:gd name="T57" fmla="*/ 2147483647 h 54"/>
                <a:gd name="T58" fmla="*/ 2147483647 w 54"/>
                <a:gd name="T59" fmla="*/ 2147483647 h 54"/>
                <a:gd name="T60" fmla="*/ 2147483647 w 54"/>
                <a:gd name="T61" fmla="*/ 2147483647 h 54"/>
                <a:gd name="T62" fmla="*/ 2147483647 w 54"/>
                <a:gd name="T63" fmla="*/ 2147483647 h 54"/>
                <a:gd name="T64" fmla="*/ 2147483647 w 54"/>
                <a:gd name="T65" fmla="*/ 2147483647 h 54"/>
                <a:gd name="T66" fmla="*/ 0 w 54"/>
                <a:gd name="T67" fmla="*/ 2147483647 h 54"/>
                <a:gd name="T68" fmla="*/ 0 w 54"/>
                <a:gd name="T69" fmla="*/ 2147483647 h 54"/>
                <a:gd name="T70" fmla="*/ 2147483647 w 54"/>
                <a:gd name="T71" fmla="*/ 2147483647 h 54"/>
                <a:gd name="T72" fmla="*/ 2147483647 w 54"/>
                <a:gd name="T73" fmla="*/ 2147483647 h 54"/>
                <a:gd name="T74" fmla="*/ 2147483647 w 54"/>
                <a:gd name="T75" fmla="*/ 2147483647 h 54"/>
                <a:gd name="T76" fmla="*/ 2147483647 w 54"/>
                <a:gd name="T77" fmla="*/ 2147483647 h 54"/>
                <a:gd name="T78" fmla="*/ 2147483647 w 54"/>
                <a:gd name="T79" fmla="*/ 2147483647 h 54"/>
                <a:gd name="T80" fmla="*/ 2147483647 w 54"/>
                <a:gd name="T81" fmla="*/ 2147483647 h 54"/>
                <a:gd name="T82" fmla="*/ 2147483647 w 54"/>
                <a:gd name="T83" fmla="*/ 2147483647 h 54"/>
                <a:gd name="T84" fmla="*/ 2147483647 w 54"/>
                <a:gd name="T85" fmla="*/ 2147483647 h 54"/>
                <a:gd name="T86" fmla="*/ 2147483647 w 54"/>
                <a:gd name="T87" fmla="*/ 2147483647 h 54"/>
                <a:gd name="T88" fmla="*/ 2147483647 w 54"/>
                <a:gd name="T89" fmla="*/ 2147483647 h 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4" h="54">
                  <a:moveTo>
                    <a:pt x="25" y="0"/>
                  </a:moveTo>
                  <a:lnTo>
                    <a:pt x="26" y="0"/>
                  </a:lnTo>
                  <a:lnTo>
                    <a:pt x="29" y="1"/>
                  </a:lnTo>
                  <a:lnTo>
                    <a:pt x="33" y="1"/>
                  </a:lnTo>
                  <a:lnTo>
                    <a:pt x="36" y="3"/>
                  </a:lnTo>
                  <a:lnTo>
                    <a:pt x="37" y="3"/>
                  </a:lnTo>
                  <a:lnTo>
                    <a:pt x="38" y="3"/>
                  </a:lnTo>
                  <a:lnTo>
                    <a:pt x="40" y="4"/>
                  </a:lnTo>
                  <a:lnTo>
                    <a:pt x="42" y="6"/>
                  </a:lnTo>
                  <a:lnTo>
                    <a:pt x="45" y="7"/>
                  </a:lnTo>
                  <a:lnTo>
                    <a:pt x="45" y="8"/>
                  </a:lnTo>
                  <a:lnTo>
                    <a:pt x="46" y="8"/>
                  </a:lnTo>
                  <a:lnTo>
                    <a:pt x="46" y="9"/>
                  </a:lnTo>
                  <a:lnTo>
                    <a:pt x="48" y="12"/>
                  </a:lnTo>
                  <a:lnTo>
                    <a:pt x="49" y="14"/>
                  </a:lnTo>
                  <a:lnTo>
                    <a:pt x="50" y="15"/>
                  </a:lnTo>
                  <a:lnTo>
                    <a:pt x="50" y="16"/>
                  </a:lnTo>
                  <a:lnTo>
                    <a:pt x="52" y="18"/>
                  </a:lnTo>
                  <a:lnTo>
                    <a:pt x="53" y="22"/>
                  </a:lnTo>
                  <a:lnTo>
                    <a:pt x="53" y="24"/>
                  </a:lnTo>
                  <a:lnTo>
                    <a:pt x="53" y="25"/>
                  </a:lnTo>
                  <a:lnTo>
                    <a:pt x="54" y="26"/>
                  </a:lnTo>
                  <a:lnTo>
                    <a:pt x="53" y="30"/>
                  </a:lnTo>
                  <a:lnTo>
                    <a:pt x="53" y="33"/>
                  </a:lnTo>
                  <a:lnTo>
                    <a:pt x="52" y="36"/>
                  </a:lnTo>
                  <a:lnTo>
                    <a:pt x="52" y="37"/>
                  </a:lnTo>
                  <a:lnTo>
                    <a:pt x="50" y="38"/>
                  </a:lnTo>
                  <a:lnTo>
                    <a:pt x="49" y="40"/>
                  </a:lnTo>
                  <a:lnTo>
                    <a:pt x="48" y="42"/>
                  </a:lnTo>
                  <a:lnTo>
                    <a:pt x="46" y="45"/>
                  </a:lnTo>
                  <a:lnTo>
                    <a:pt x="46" y="46"/>
                  </a:lnTo>
                  <a:lnTo>
                    <a:pt x="45" y="46"/>
                  </a:lnTo>
                  <a:lnTo>
                    <a:pt x="45" y="47"/>
                  </a:lnTo>
                  <a:lnTo>
                    <a:pt x="42" y="48"/>
                  </a:lnTo>
                  <a:lnTo>
                    <a:pt x="40" y="50"/>
                  </a:lnTo>
                  <a:lnTo>
                    <a:pt x="39" y="50"/>
                  </a:lnTo>
                  <a:lnTo>
                    <a:pt x="38" y="52"/>
                  </a:lnTo>
                  <a:lnTo>
                    <a:pt x="36" y="52"/>
                  </a:lnTo>
                  <a:lnTo>
                    <a:pt x="32" y="53"/>
                  </a:lnTo>
                  <a:lnTo>
                    <a:pt x="30" y="53"/>
                  </a:lnTo>
                  <a:lnTo>
                    <a:pt x="29" y="54"/>
                  </a:lnTo>
                  <a:lnTo>
                    <a:pt x="26" y="54"/>
                  </a:lnTo>
                  <a:lnTo>
                    <a:pt x="24" y="53"/>
                  </a:lnTo>
                  <a:lnTo>
                    <a:pt x="21" y="53"/>
                  </a:lnTo>
                  <a:lnTo>
                    <a:pt x="18" y="52"/>
                  </a:lnTo>
                  <a:lnTo>
                    <a:pt x="17" y="52"/>
                  </a:lnTo>
                  <a:lnTo>
                    <a:pt x="15" y="52"/>
                  </a:lnTo>
                  <a:lnTo>
                    <a:pt x="14" y="50"/>
                  </a:lnTo>
                  <a:lnTo>
                    <a:pt x="12" y="48"/>
                  </a:lnTo>
                  <a:lnTo>
                    <a:pt x="9" y="47"/>
                  </a:lnTo>
                  <a:lnTo>
                    <a:pt x="8" y="46"/>
                  </a:lnTo>
                  <a:lnTo>
                    <a:pt x="7" y="45"/>
                  </a:lnTo>
                  <a:lnTo>
                    <a:pt x="6" y="42"/>
                  </a:lnTo>
                  <a:lnTo>
                    <a:pt x="5" y="40"/>
                  </a:lnTo>
                  <a:lnTo>
                    <a:pt x="4" y="39"/>
                  </a:lnTo>
                  <a:lnTo>
                    <a:pt x="4" y="38"/>
                  </a:lnTo>
                  <a:lnTo>
                    <a:pt x="2" y="36"/>
                  </a:lnTo>
                  <a:lnTo>
                    <a:pt x="1" y="32"/>
                  </a:lnTo>
                  <a:lnTo>
                    <a:pt x="1" y="30"/>
                  </a:lnTo>
                  <a:lnTo>
                    <a:pt x="0" y="29"/>
                  </a:lnTo>
                  <a:lnTo>
                    <a:pt x="0" y="26"/>
                  </a:lnTo>
                  <a:lnTo>
                    <a:pt x="1" y="24"/>
                  </a:lnTo>
                  <a:lnTo>
                    <a:pt x="1" y="21"/>
                  </a:lnTo>
                  <a:lnTo>
                    <a:pt x="2" y="18"/>
                  </a:lnTo>
                  <a:lnTo>
                    <a:pt x="2" y="17"/>
                  </a:lnTo>
                  <a:lnTo>
                    <a:pt x="4" y="16"/>
                  </a:lnTo>
                  <a:lnTo>
                    <a:pt x="5" y="14"/>
                  </a:lnTo>
                  <a:lnTo>
                    <a:pt x="6" y="12"/>
                  </a:lnTo>
                  <a:lnTo>
                    <a:pt x="7" y="9"/>
                  </a:lnTo>
                  <a:lnTo>
                    <a:pt x="8" y="8"/>
                  </a:lnTo>
                  <a:lnTo>
                    <a:pt x="9" y="7"/>
                  </a:lnTo>
                  <a:lnTo>
                    <a:pt x="12" y="6"/>
                  </a:lnTo>
                  <a:lnTo>
                    <a:pt x="14" y="4"/>
                  </a:lnTo>
                  <a:lnTo>
                    <a:pt x="15" y="4"/>
                  </a:lnTo>
                  <a:lnTo>
                    <a:pt x="16" y="3"/>
                  </a:lnTo>
                  <a:lnTo>
                    <a:pt x="18" y="3"/>
                  </a:lnTo>
                  <a:lnTo>
                    <a:pt x="22" y="1"/>
                  </a:lnTo>
                  <a:lnTo>
                    <a:pt x="23" y="1"/>
                  </a:lnTo>
                  <a:lnTo>
                    <a:pt x="25"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891" name="Line 910">
              <a:extLst>
                <a:ext uri="{FF2B5EF4-FFF2-40B4-BE49-F238E27FC236}">
                  <a16:creationId xmlns:a16="http://schemas.microsoft.com/office/drawing/2014/main" id="{D9DE6D5E-0CBE-4B21-87D1-8F1854186BC7}"/>
                </a:ext>
              </a:extLst>
            </p:cNvPr>
            <p:cNvSpPr>
              <a:spLocks noChangeShapeType="1"/>
            </p:cNvSpPr>
            <p:nvPr/>
          </p:nvSpPr>
          <p:spPr bwMode="auto">
            <a:xfrm>
              <a:off x="5797551" y="1830388"/>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2" name="Line 911">
              <a:extLst>
                <a:ext uri="{FF2B5EF4-FFF2-40B4-BE49-F238E27FC236}">
                  <a16:creationId xmlns:a16="http://schemas.microsoft.com/office/drawing/2014/main" id="{39234FD2-F905-4439-B124-A4A9D5422772}"/>
                </a:ext>
              </a:extLst>
            </p:cNvPr>
            <p:cNvSpPr>
              <a:spLocks noChangeShapeType="1"/>
            </p:cNvSpPr>
            <p:nvPr/>
          </p:nvSpPr>
          <p:spPr bwMode="auto">
            <a:xfrm flipH="1">
              <a:off x="5795963" y="1830388"/>
              <a:ext cx="1588"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3" name="Line 912">
              <a:extLst>
                <a:ext uri="{FF2B5EF4-FFF2-40B4-BE49-F238E27FC236}">
                  <a16:creationId xmlns:a16="http://schemas.microsoft.com/office/drawing/2014/main" id="{0AE2B88C-CC4C-4B77-ACC9-42612BD3456B}"/>
                </a:ext>
              </a:extLst>
            </p:cNvPr>
            <p:cNvSpPr>
              <a:spLocks noChangeShapeType="1"/>
            </p:cNvSpPr>
            <p:nvPr/>
          </p:nvSpPr>
          <p:spPr bwMode="auto">
            <a:xfrm>
              <a:off x="5795963" y="1835150"/>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4" name="Line 913">
              <a:extLst>
                <a:ext uri="{FF2B5EF4-FFF2-40B4-BE49-F238E27FC236}">
                  <a16:creationId xmlns:a16="http://schemas.microsoft.com/office/drawing/2014/main" id="{D893B804-2B48-4DB5-9E27-EB60C9CC0A87}"/>
                </a:ext>
              </a:extLst>
            </p:cNvPr>
            <p:cNvSpPr>
              <a:spLocks noChangeShapeType="1"/>
            </p:cNvSpPr>
            <p:nvPr/>
          </p:nvSpPr>
          <p:spPr bwMode="auto">
            <a:xfrm>
              <a:off x="5795963" y="1839913"/>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5" name="Line 914">
              <a:extLst>
                <a:ext uri="{FF2B5EF4-FFF2-40B4-BE49-F238E27FC236}">
                  <a16:creationId xmlns:a16="http://schemas.microsoft.com/office/drawing/2014/main" id="{750FF413-676E-4C44-87F9-CED245B52D07}"/>
                </a:ext>
              </a:extLst>
            </p:cNvPr>
            <p:cNvSpPr>
              <a:spLocks noChangeShapeType="1"/>
            </p:cNvSpPr>
            <p:nvPr/>
          </p:nvSpPr>
          <p:spPr bwMode="auto">
            <a:xfrm>
              <a:off x="5795963" y="1843088"/>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6" name="Line 915">
              <a:extLst>
                <a:ext uri="{FF2B5EF4-FFF2-40B4-BE49-F238E27FC236}">
                  <a16:creationId xmlns:a16="http://schemas.microsoft.com/office/drawing/2014/main" id="{57C0B6F3-E338-4332-A842-4B74FE0FBFC7}"/>
                </a:ext>
              </a:extLst>
            </p:cNvPr>
            <p:cNvSpPr>
              <a:spLocks noChangeShapeType="1"/>
            </p:cNvSpPr>
            <p:nvPr/>
          </p:nvSpPr>
          <p:spPr bwMode="auto">
            <a:xfrm>
              <a:off x="5795963" y="1843088"/>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7" name="Line 916">
              <a:extLst>
                <a:ext uri="{FF2B5EF4-FFF2-40B4-BE49-F238E27FC236}">
                  <a16:creationId xmlns:a16="http://schemas.microsoft.com/office/drawing/2014/main" id="{D44AE9A0-D62D-4E7C-8F88-B14D33C943AE}"/>
                </a:ext>
              </a:extLst>
            </p:cNvPr>
            <p:cNvSpPr>
              <a:spLocks noChangeShapeType="1"/>
            </p:cNvSpPr>
            <p:nvPr/>
          </p:nvSpPr>
          <p:spPr bwMode="auto">
            <a:xfrm flipH="1">
              <a:off x="5792788" y="1846263"/>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8" name="Line 917">
              <a:extLst>
                <a:ext uri="{FF2B5EF4-FFF2-40B4-BE49-F238E27FC236}">
                  <a16:creationId xmlns:a16="http://schemas.microsoft.com/office/drawing/2014/main" id="{23835F18-8930-4CA9-8A5B-CD16A7040B46}"/>
                </a:ext>
              </a:extLst>
            </p:cNvPr>
            <p:cNvSpPr>
              <a:spLocks noChangeShapeType="1"/>
            </p:cNvSpPr>
            <p:nvPr/>
          </p:nvSpPr>
          <p:spPr bwMode="auto">
            <a:xfrm flipH="1">
              <a:off x="5791201" y="1849438"/>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99" name="Line 918">
              <a:extLst>
                <a:ext uri="{FF2B5EF4-FFF2-40B4-BE49-F238E27FC236}">
                  <a16:creationId xmlns:a16="http://schemas.microsoft.com/office/drawing/2014/main" id="{1C5D1CDB-1E9E-429B-8FEC-92018D46F358}"/>
                </a:ext>
              </a:extLst>
            </p:cNvPr>
            <p:cNvSpPr>
              <a:spLocks noChangeShapeType="1"/>
            </p:cNvSpPr>
            <p:nvPr/>
          </p:nvSpPr>
          <p:spPr bwMode="auto">
            <a:xfrm flipH="1">
              <a:off x="5789613" y="185261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0" name="Line 919">
              <a:extLst>
                <a:ext uri="{FF2B5EF4-FFF2-40B4-BE49-F238E27FC236}">
                  <a16:creationId xmlns:a16="http://schemas.microsoft.com/office/drawing/2014/main" id="{8ACCA192-9EF7-4907-932E-5D7E47CADC13}"/>
                </a:ext>
              </a:extLst>
            </p:cNvPr>
            <p:cNvSpPr>
              <a:spLocks noChangeShapeType="1"/>
            </p:cNvSpPr>
            <p:nvPr/>
          </p:nvSpPr>
          <p:spPr bwMode="auto">
            <a:xfrm flipH="1">
              <a:off x="5786438" y="1855788"/>
              <a:ext cx="3175"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1" name="Line 920">
              <a:extLst>
                <a:ext uri="{FF2B5EF4-FFF2-40B4-BE49-F238E27FC236}">
                  <a16:creationId xmlns:a16="http://schemas.microsoft.com/office/drawing/2014/main" id="{14952C97-ADB0-4F15-9B39-10C805C82D7E}"/>
                </a:ext>
              </a:extLst>
            </p:cNvPr>
            <p:cNvSpPr>
              <a:spLocks noChangeShapeType="1"/>
            </p:cNvSpPr>
            <p:nvPr/>
          </p:nvSpPr>
          <p:spPr bwMode="auto">
            <a:xfrm>
              <a:off x="5786438" y="186055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2" name="Line 921">
              <a:extLst>
                <a:ext uri="{FF2B5EF4-FFF2-40B4-BE49-F238E27FC236}">
                  <a16:creationId xmlns:a16="http://schemas.microsoft.com/office/drawing/2014/main" id="{17D03131-5CD0-4DCB-8085-9436578B9DF5}"/>
                </a:ext>
              </a:extLst>
            </p:cNvPr>
            <p:cNvSpPr>
              <a:spLocks noChangeShapeType="1"/>
            </p:cNvSpPr>
            <p:nvPr/>
          </p:nvSpPr>
          <p:spPr bwMode="auto">
            <a:xfrm flipH="1">
              <a:off x="5784851" y="1862138"/>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3" name="Line 922">
              <a:extLst>
                <a:ext uri="{FF2B5EF4-FFF2-40B4-BE49-F238E27FC236}">
                  <a16:creationId xmlns:a16="http://schemas.microsoft.com/office/drawing/2014/main" id="{8111F89D-8B0A-49DC-8E44-721A30F5427F}"/>
                </a:ext>
              </a:extLst>
            </p:cNvPr>
            <p:cNvSpPr>
              <a:spLocks noChangeShapeType="1"/>
            </p:cNvSpPr>
            <p:nvPr/>
          </p:nvSpPr>
          <p:spPr bwMode="auto">
            <a:xfrm>
              <a:off x="5784851" y="1862138"/>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4" name="Line 923">
              <a:extLst>
                <a:ext uri="{FF2B5EF4-FFF2-40B4-BE49-F238E27FC236}">
                  <a16:creationId xmlns:a16="http://schemas.microsoft.com/office/drawing/2014/main" id="{055B3EFC-AD40-4230-B104-68F758478EA9}"/>
                </a:ext>
              </a:extLst>
            </p:cNvPr>
            <p:cNvSpPr>
              <a:spLocks noChangeShapeType="1"/>
            </p:cNvSpPr>
            <p:nvPr/>
          </p:nvSpPr>
          <p:spPr bwMode="auto">
            <a:xfrm flipH="1">
              <a:off x="5780088" y="1862138"/>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5" name="Line 924">
              <a:extLst>
                <a:ext uri="{FF2B5EF4-FFF2-40B4-BE49-F238E27FC236}">
                  <a16:creationId xmlns:a16="http://schemas.microsoft.com/office/drawing/2014/main" id="{3E5F23AD-5158-4A6A-8E10-5030D3C03852}"/>
                </a:ext>
              </a:extLst>
            </p:cNvPr>
            <p:cNvSpPr>
              <a:spLocks noChangeShapeType="1"/>
            </p:cNvSpPr>
            <p:nvPr/>
          </p:nvSpPr>
          <p:spPr bwMode="auto">
            <a:xfrm flipH="1">
              <a:off x="5776913" y="186531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6" name="Line 925">
              <a:extLst>
                <a:ext uri="{FF2B5EF4-FFF2-40B4-BE49-F238E27FC236}">
                  <a16:creationId xmlns:a16="http://schemas.microsoft.com/office/drawing/2014/main" id="{2AAEF3F1-78B7-4488-9EA3-743094D046E8}"/>
                </a:ext>
              </a:extLst>
            </p:cNvPr>
            <p:cNvSpPr>
              <a:spLocks noChangeShapeType="1"/>
            </p:cNvSpPr>
            <p:nvPr/>
          </p:nvSpPr>
          <p:spPr bwMode="auto">
            <a:xfrm flipH="1">
              <a:off x="5775326" y="186690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7" name="Line 926">
              <a:extLst>
                <a:ext uri="{FF2B5EF4-FFF2-40B4-BE49-F238E27FC236}">
                  <a16:creationId xmlns:a16="http://schemas.microsoft.com/office/drawing/2014/main" id="{530B490C-EAF5-41F5-8AC1-BC4E653122BD}"/>
                </a:ext>
              </a:extLst>
            </p:cNvPr>
            <p:cNvSpPr>
              <a:spLocks noChangeShapeType="1"/>
            </p:cNvSpPr>
            <p:nvPr/>
          </p:nvSpPr>
          <p:spPr bwMode="auto">
            <a:xfrm>
              <a:off x="5775326" y="186690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8" name="Line 927">
              <a:extLst>
                <a:ext uri="{FF2B5EF4-FFF2-40B4-BE49-F238E27FC236}">
                  <a16:creationId xmlns:a16="http://schemas.microsoft.com/office/drawing/2014/main" id="{9726F103-8B9D-415C-A057-81460EE00B73}"/>
                </a:ext>
              </a:extLst>
            </p:cNvPr>
            <p:cNvSpPr>
              <a:spLocks noChangeShapeType="1"/>
            </p:cNvSpPr>
            <p:nvPr/>
          </p:nvSpPr>
          <p:spPr bwMode="auto">
            <a:xfrm flipH="1">
              <a:off x="5773738" y="1868488"/>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09" name="Line 928">
              <a:extLst>
                <a:ext uri="{FF2B5EF4-FFF2-40B4-BE49-F238E27FC236}">
                  <a16:creationId xmlns:a16="http://schemas.microsoft.com/office/drawing/2014/main" id="{70D46C45-121A-4CB7-8EB3-A5599B9E3882}"/>
                </a:ext>
              </a:extLst>
            </p:cNvPr>
            <p:cNvSpPr>
              <a:spLocks noChangeShapeType="1"/>
            </p:cNvSpPr>
            <p:nvPr/>
          </p:nvSpPr>
          <p:spPr bwMode="auto">
            <a:xfrm flipH="1">
              <a:off x="5767388" y="1868488"/>
              <a:ext cx="635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0" name="Line 929">
              <a:extLst>
                <a:ext uri="{FF2B5EF4-FFF2-40B4-BE49-F238E27FC236}">
                  <a16:creationId xmlns:a16="http://schemas.microsoft.com/office/drawing/2014/main" id="{B20802EB-F547-43E1-9880-B0D31E31C3CF}"/>
                </a:ext>
              </a:extLst>
            </p:cNvPr>
            <p:cNvSpPr>
              <a:spLocks noChangeShapeType="1"/>
            </p:cNvSpPr>
            <p:nvPr/>
          </p:nvSpPr>
          <p:spPr bwMode="auto">
            <a:xfrm flipH="1">
              <a:off x="5764213" y="1871663"/>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1" name="Line 930">
              <a:extLst>
                <a:ext uri="{FF2B5EF4-FFF2-40B4-BE49-F238E27FC236}">
                  <a16:creationId xmlns:a16="http://schemas.microsoft.com/office/drawing/2014/main" id="{9AFD3310-C9B2-458E-88C6-5942B18972A3}"/>
                </a:ext>
              </a:extLst>
            </p:cNvPr>
            <p:cNvSpPr>
              <a:spLocks noChangeShapeType="1"/>
            </p:cNvSpPr>
            <p:nvPr/>
          </p:nvSpPr>
          <p:spPr bwMode="auto">
            <a:xfrm flipH="1">
              <a:off x="5761038" y="187166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2" name="Line 931">
              <a:extLst>
                <a:ext uri="{FF2B5EF4-FFF2-40B4-BE49-F238E27FC236}">
                  <a16:creationId xmlns:a16="http://schemas.microsoft.com/office/drawing/2014/main" id="{DBDFE51F-019D-4322-AD22-47300B0491F7}"/>
                </a:ext>
              </a:extLst>
            </p:cNvPr>
            <p:cNvSpPr>
              <a:spLocks noChangeShapeType="1"/>
            </p:cNvSpPr>
            <p:nvPr/>
          </p:nvSpPr>
          <p:spPr bwMode="auto">
            <a:xfrm flipH="1">
              <a:off x="5754688" y="1873250"/>
              <a:ext cx="63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3" name="Line 932">
              <a:extLst>
                <a:ext uri="{FF2B5EF4-FFF2-40B4-BE49-F238E27FC236}">
                  <a16:creationId xmlns:a16="http://schemas.microsoft.com/office/drawing/2014/main" id="{2DA97E5F-7933-4FC0-B868-35F173FF9B76}"/>
                </a:ext>
              </a:extLst>
            </p:cNvPr>
            <p:cNvSpPr>
              <a:spLocks noChangeShapeType="1"/>
            </p:cNvSpPr>
            <p:nvPr/>
          </p:nvSpPr>
          <p:spPr bwMode="auto">
            <a:xfrm flipH="1" flipV="1">
              <a:off x="5751513" y="187166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4" name="Line 933">
              <a:extLst>
                <a:ext uri="{FF2B5EF4-FFF2-40B4-BE49-F238E27FC236}">
                  <a16:creationId xmlns:a16="http://schemas.microsoft.com/office/drawing/2014/main" id="{809425CF-A07F-4040-9C08-4AFFEB92A348}"/>
                </a:ext>
              </a:extLst>
            </p:cNvPr>
            <p:cNvSpPr>
              <a:spLocks noChangeShapeType="1"/>
            </p:cNvSpPr>
            <p:nvPr/>
          </p:nvSpPr>
          <p:spPr bwMode="auto">
            <a:xfrm flipH="1">
              <a:off x="5746751" y="1871663"/>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5" name="Line 934">
              <a:extLst>
                <a:ext uri="{FF2B5EF4-FFF2-40B4-BE49-F238E27FC236}">
                  <a16:creationId xmlns:a16="http://schemas.microsoft.com/office/drawing/2014/main" id="{E1A61340-EAD6-4491-83DA-44F713FB94DC}"/>
                </a:ext>
              </a:extLst>
            </p:cNvPr>
            <p:cNvSpPr>
              <a:spLocks noChangeShapeType="1"/>
            </p:cNvSpPr>
            <p:nvPr/>
          </p:nvSpPr>
          <p:spPr bwMode="auto">
            <a:xfrm flipH="1">
              <a:off x="5741988" y="1871663"/>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6" name="Line 935">
              <a:extLst>
                <a:ext uri="{FF2B5EF4-FFF2-40B4-BE49-F238E27FC236}">
                  <a16:creationId xmlns:a16="http://schemas.microsoft.com/office/drawing/2014/main" id="{9313C176-6586-41F2-99BB-174AB5FB56EB}"/>
                </a:ext>
              </a:extLst>
            </p:cNvPr>
            <p:cNvSpPr>
              <a:spLocks noChangeShapeType="1"/>
            </p:cNvSpPr>
            <p:nvPr/>
          </p:nvSpPr>
          <p:spPr bwMode="auto">
            <a:xfrm>
              <a:off x="5741988" y="1871663"/>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7" name="Line 936">
              <a:extLst>
                <a:ext uri="{FF2B5EF4-FFF2-40B4-BE49-F238E27FC236}">
                  <a16:creationId xmlns:a16="http://schemas.microsoft.com/office/drawing/2014/main" id="{97E54CD9-30F5-4F7B-99AC-E236EBC0D4D2}"/>
                </a:ext>
              </a:extLst>
            </p:cNvPr>
            <p:cNvSpPr>
              <a:spLocks noChangeShapeType="1"/>
            </p:cNvSpPr>
            <p:nvPr/>
          </p:nvSpPr>
          <p:spPr bwMode="auto">
            <a:xfrm flipH="1">
              <a:off x="5740401" y="1871663"/>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8" name="Line 937">
              <a:extLst>
                <a:ext uri="{FF2B5EF4-FFF2-40B4-BE49-F238E27FC236}">
                  <a16:creationId xmlns:a16="http://schemas.microsoft.com/office/drawing/2014/main" id="{AF0D4098-2C7B-4F84-BAF8-8D69D22D8B99}"/>
                </a:ext>
              </a:extLst>
            </p:cNvPr>
            <p:cNvSpPr>
              <a:spLocks noChangeShapeType="1"/>
            </p:cNvSpPr>
            <p:nvPr/>
          </p:nvSpPr>
          <p:spPr bwMode="auto">
            <a:xfrm flipH="1" flipV="1">
              <a:off x="5738813" y="1868488"/>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 name="Line 938">
              <a:extLst>
                <a:ext uri="{FF2B5EF4-FFF2-40B4-BE49-F238E27FC236}">
                  <a16:creationId xmlns:a16="http://schemas.microsoft.com/office/drawing/2014/main" id="{27F03171-4832-4B3B-8BAF-F5A66D3CBF5E}"/>
                </a:ext>
              </a:extLst>
            </p:cNvPr>
            <p:cNvSpPr>
              <a:spLocks noChangeShapeType="1"/>
            </p:cNvSpPr>
            <p:nvPr/>
          </p:nvSpPr>
          <p:spPr bwMode="auto">
            <a:xfrm flipH="1" flipV="1">
              <a:off x="5735638" y="1866900"/>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0" name="Line 939">
              <a:extLst>
                <a:ext uri="{FF2B5EF4-FFF2-40B4-BE49-F238E27FC236}">
                  <a16:creationId xmlns:a16="http://schemas.microsoft.com/office/drawing/2014/main" id="{1BAB714E-334A-4BC8-AD5D-E1AA68603708}"/>
                </a:ext>
              </a:extLst>
            </p:cNvPr>
            <p:cNvSpPr>
              <a:spLocks noChangeShapeType="1"/>
            </p:cNvSpPr>
            <p:nvPr/>
          </p:nvSpPr>
          <p:spPr bwMode="auto">
            <a:xfrm flipH="1" flipV="1">
              <a:off x="5732463" y="186531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1" name="Line 940">
              <a:extLst>
                <a:ext uri="{FF2B5EF4-FFF2-40B4-BE49-F238E27FC236}">
                  <a16:creationId xmlns:a16="http://schemas.microsoft.com/office/drawing/2014/main" id="{0CA5E3E4-BE83-410C-8EEF-159BF345567F}"/>
                </a:ext>
              </a:extLst>
            </p:cNvPr>
            <p:cNvSpPr>
              <a:spLocks noChangeShapeType="1"/>
            </p:cNvSpPr>
            <p:nvPr/>
          </p:nvSpPr>
          <p:spPr bwMode="auto">
            <a:xfrm flipH="1" flipV="1">
              <a:off x="5727701" y="1862138"/>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2" name="Line 941">
              <a:extLst>
                <a:ext uri="{FF2B5EF4-FFF2-40B4-BE49-F238E27FC236}">
                  <a16:creationId xmlns:a16="http://schemas.microsoft.com/office/drawing/2014/main" id="{E769FFEA-E6A0-42BB-8E9B-95D97B3F715F}"/>
                </a:ext>
              </a:extLst>
            </p:cNvPr>
            <p:cNvSpPr>
              <a:spLocks noChangeShapeType="1"/>
            </p:cNvSpPr>
            <p:nvPr/>
          </p:nvSpPr>
          <p:spPr bwMode="auto">
            <a:xfrm>
              <a:off x="5727701" y="1862138"/>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3" name="Line 942">
              <a:extLst>
                <a:ext uri="{FF2B5EF4-FFF2-40B4-BE49-F238E27FC236}">
                  <a16:creationId xmlns:a16="http://schemas.microsoft.com/office/drawing/2014/main" id="{3FEC4AEB-120A-4646-A470-30B51C3E7E46}"/>
                </a:ext>
              </a:extLst>
            </p:cNvPr>
            <p:cNvSpPr>
              <a:spLocks noChangeShapeType="1"/>
            </p:cNvSpPr>
            <p:nvPr/>
          </p:nvSpPr>
          <p:spPr bwMode="auto">
            <a:xfrm flipH="1">
              <a:off x="5726113" y="1862138"/>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4" name="Line 943">
              <a:extLst>
                <a:ext uri="{FF2B5EF4-FFF2-40B4-BE49-F238E27FC236}">
                  <a16:creationId xmlns:a16="http://schemas.microsoft.com/office/drawing/2014/main" id="{A6B7CFCA-090C-4E40-A55B-EDAD1CDC3706}"/>
                </a:ext>
              </a:extLst>
            </p:cNvPr>
            <p:cNvSpPr>
              <a:spLocks noChangeShapeType="1"/>
            </p:cNvSpPr>
            <p:nvPr/>
          </p:nvSpPr>
          <p:spPr bwMode="auto">
            <a:xfrm flipV="1">
              <a:off x="5726113" y="186055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5" name="Line 944">
              <a:extLst>
                <a:ext uri="{FF2B5EF4-FFF2-40B4-BE49-F238E27FC236}">
                  <a16:creationId xmlns:a16="http://schemas.microsoft.com/office/drawing/2014/main" id="{1B045EBE-1B5D-417C-B76F-E55A48A31D93}"/>
                </a:ext>
              </a:extLst>
            </p:cNvPr>
            <p:cNvSpPr>
              <a:spLocks noChangeShapeType="1"/>
            </p:cNvSpPr>
            <p:nvPr/>
          </p:nvSpPr>
          <p:spPr bwMode="auto">
            <a:xfrm flipH="1" flipV="1">
              <a:off x="5722938" y="1855788"/>
              <a:ext cx="3175"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6" name="Line 945">
              <a:extLst>
                <a:ext uri="{FF2B5EF4-FFF2-40B4-BE49-F238E27FC236}">
                  <a16:creationId xmlns:a16="http://schemas.microsoft.com/office/drawing/2014/main" id="{75C5BE4E-B319-48D9-A62A-C3056F1C4DB3}"/>
                </a:ext>
              </a:extLst>
            </p:cNvPr>
            <p:cNvSpPr>
              <a:spLocks noChangeShapeType="1"/>
            </p:cNvSpPr>
            <p:nvPr/>
          </p:nvSpPr>
          <p:spPr bwMode="auto">
            <a:xfrm flipH="1" flipV="1">
              <a:off x="5721351" y="185261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7" name="Line 946">
              <a:extLst>
                <a:ext uri="{FF2B5EF4-FFF2-40B4-BE49-F238E27FC236}">
                  <a16:creationId xmlns:a16="http://schemas.microsoft.com/office/drawing/2014/main" id="{0CC00C74-AE27-42E3-9D90-E489E7B21E35}"/>
                </a:ext>
              </a:extLst>
            </p:cNvPr>
            <p:cNvSpPr>
              <a:spLocks noChangeShapeType="1"/>
            </p:cNvSpPr>
            <p:nvPr/>
          </p:nvSpPr>
          <p:spPr bwMode="auto">
            <a:xfrm flipV="1">
              <a:off x="5721351" y="1851025"/>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8" name="Line 947">
              <a:extLst>
                <a:ext uri="{FF2B5EF4-FFF2-40B4-BE49-F238E27FC236}">
                  <a16:creationId xmlns:a16="http://schemas.microsoft.com/office/drawing/2014/main" id="{6433DB37-4BBF-419A-8C78-33A30D499868}"/>
                </a:ext>
              </a:extLst>
            </p:cNvPr>
            <p:cNvSpPr>
              <a:spLocks noChangeShapeType="1"/>
            </p:cNvSpPr>
            <p:nvPr/>
          </p:nvSpPr>
          <p:spPr bwMode="auto">
            <a:xfrm flipH="1" flipV="1">
              <a:off x="5719763" y="1849438"/>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29" name="Line 948">
              <a:extLst>
                <a:ext uri="{FF2B5EF4-FFF2-40B4-BE49-F238E27FC236}">
                  <a16:creationId xmlns:a16="http://schemas.microsoft.com/office/drawing/2014/main" id="{6B12C30E-DE42-43A0-AE9D-8CC561C326B2}"/>
                </a:ext>
              </a:extLst>
            </p:cNvPr>
            <p:cNvSpPr>
              <a:spLocks noChangeShapeType="1"/>
            </p:cNvSpPr>
            <p:nvPr/>
          </p:nvSpPr>
          <p:spPr bwMode="auto">
            <a:xfrm>
              <a:off x="5719763" y="1849438"/>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0" name="Line 949">
              <a:extLst>
                <a:ext uri="{FF2B5EF4-FFF2-40B4-BE49-F238E27FC236}">
                  <a16:creationId xmlns:a16="http://schemas.microsoft.com/office/drawing/2014/main" id="{4227A3F7-4ADD-4108-A82F-04DB11326098}"/>
                </a:ext>
              </a:extLst>
            </p:cNvPr>
            <p:cNvSpPr>
              <a:spLocks noChangeShapeType="1"/>
            </p:cNvSpPr>
            <p:nvPr/>
          </p:nvSpPr>
          <p:spPr bwMode="auto">
            <a:xfrm flipH="1" flipV="1">
              <a:off x="5716588" y="1843088"/>
              <a:ext cx="3175" cy="63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1" name="Line 950">
              <a:extLst>
                <a:ext uri="{FF2B5EF4-FFF2-40B4-BE49-F238E27FC236}">
                  <a16:creationId xmlns:a16="http://schemas.microsoft.com/office/drawing/2014/main" id="{9D15E6B4-6F06-4C92-9BC4-27623B58C4D7}"/>
                </a:ext>
              </a:extLst>
            </p:cNvPr>
            <p:cNvSpPr>
              <a:spLocks noChangeShapeType="1"/>
            </p:cNvSpPr>
            <p:nvPr/>
          </p:nvSpPr>
          <p:spPr bwMode="auto">
            <a:xfrm flipH="1" flipV="1">
              <a:off x="5715001" y="183991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2" name="Line 951">
              <a:extLst>
                <a:ext uri="{FF2B5EF4-FFF2-40B4-BE49-F238E27FC236}">
                  <a16:creationId xmlns:a16="http://schemas.microsoft.com/office/drawing/2014/main" id="{FF4EBB5F-9EA9-4AD2-9AA0-50E06D79361F}"/>
                </a:ext>
              </a:extLst>
            </p:cNvPr>
            <p:cNvSpPr>
              <a:spLocks noChangeShapeType="1"/>
            </p:cNvSpPr>
            <p:nvPr/>
          </p:nvSpPr>
          <p:spPr bwMode="auto">
            <a:xfrm flipV="1">
              <a:off x="5715001" y="1836738"/>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3" name="Line 952">
              <a:extLst>
                <a:ext uri="{FF2B5EF4-FFF2-40B4-BE49-F238E27FC236}">
                  <a16:creationId xmlns:a16="http://schemas.microsoft.com/office/drawing/2014/main" id="{A0512EAF-4D21-4557-91B0-D2DEA68AAFF4}"/>
                </a:ext>
              </a:extLst>
            </p:cNvPr>
            <p:cNvSpPr>
              <a:spLocks noChangeShapeType="1"/>
            </p:cNvSpPr>
            <p:nvPr/>
          </p:nvSpPr>
          <p:spPr bwMode="auto">
            <a:xfrm flipV="1">
              <a:off x="5715001" y="1833563"/>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4" name="Line 953">
              <a:extLst>
                <a:ext uri="{FF2B5EF4-FFF2-40B4-BE49-F238E27FC236}">
                  <a16:creationId xmlns:a16="http://schemas.microsoft.com/office/drawing/2014/main" id="{A5871455-F225-4767-8BFA-57DB3D1BD521}"/>
                </a:ext>
              </a:extLst>
            </p:cNvPr>
            <p:cNvSpPr>
              <a:spLocks noChangeShapeType="1"/>
            </p:cNvSpPr>
            <p:nvPr/>
          </p:nvSpPr>
          <p:spPr bwMode="auto">
            <a:xfrm flipV="1">
              <a:off x="5715001" y="1830388"/>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5" name="Line 954">
              <a:extLst>
                <a:ext uri="{FF2B5EF4-FFF2-40B4-BE49-F238E27FC236}">
                  <a16:creationId xmlns:a16="http://schemas.microsoft.com/office/drawing/2014/main" id="{2C09F26C-0FC7-4502-8F3B-A0E87DEE18DC}"/>
                </a:ext>
              </a:extLst>
            </p:cNvPr>
            <p:cNvSpPr>
              <a:spLocks noChangeShapeType="1"/>
            </p:cNvSpPr>
            <p:nvPr/>
          </p:nvSpPr>
          <p:spPr bwMode="auto">
            <a:xfrm flipV="1">
              <a:off x="5715001" y="1827213"/>
              <a:ext cx="0"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6" name="Line 955">
              <a:extLst>
                <a:ext uri="{FF2B5EF4-FFF2-40B4-BE49-F238E27FC236}">
                  <a16:creationId xmlns:a16="http://schemas.microsoft.com/office/drawing/2014/main" id="{3A8A56FC-4342-419F-BA22-6CC1D1BDB17B}"/>
                </a:ext>
              </a:extLst>
            </p:cNvPr>
            <p:cNvSpPr>
              <a:spLocks noChangeShapeType="1"/>
            </p:cNvSpPr>
            <p:nvPr/>
          </p:nvSpPr>
          <p:spPr bwMode="auto">
            <a:xfrm flipV="1">
              <a:off x="5715001" y="1822450"/>
              <a:ext cx="0"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7" name="Line 956">
              <a:extLst>
                <a:ext uri="{FF2B5EF4-FFF2-40B4-BE49-F238E27FC236}">
                  <a16:creationId xmlns:a16="http://schemas.microsoft.com/office/drawing/2014/main" id="{5DF4EBA5-B2EE-4FC0-A015-CF230A0E036C}"/>
                </a:ext>
              </a:extLst>
            </p:cNvPr>
            <p:cNvSpPr>
              <a:spLocks noChangeShapeType="1"/>
            </p:cNvSpPr>
            <p:nvPr/>
          </p:nvSpPr>
          <p:spPr bwMode="auto">
            <a:xfrm flipV="1">
              <a:off x="5715001" y="1817688"/>
              <a:ext cx="1588" cy="47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8" name="Line 957">
              <a:extLst>
                <a:ext uri="{FF2B5EF4-FFF2-40B4-BE49-F238E27FC236}">
                  <a16:creationId xmlns:a16="http://schemas.microsoft.com/office/drawing/2014/main" id="{F27A3DE9-A6A5-47AA-9BC3-58067D1BA68B}"/>
                </a:ext>
              </a:extLst>
            </p:cNvPr>
            <p:cNvSpPr>
              <a:spLocks noChangeShapeType="1"/>
            </p:cNvSpPr>
            <p:nvPr/>
          </p:nvSpPr>
          <p:spPr bwMode="auto">
            <a:xfrm>
              <a:off x="5716588" y="1817688"/>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39" name="Line 958">
              <a:extLst>
                <a:ext uri="{FF2B5EF4-FFF2-40B4-BE49-F238E27FC236}">
                  <a16:creationId xmlns:a16="http://schemas.microsoft.com/office/drawing/2014/main" id="{611BF957-35FE-4DD1-AF05-F1915B4AFB39}"/>
                </a:ext>
              </a:extLst>
            </p:cNvPr>
            <p:cNvSpPr>
              <a:spLocks noChangeShapeType="1"/>
            </p:cNvSpPr>
            <p:nvPr/>
          </p:nvSpPr>
          <p:spPr bwMode="auto">
            <a:xfrm flipV="1">
              <a:off x="5716588" y="181610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0" name="Line 959">
              <a:extLst>
                <a:ext uri="{FF2B5EF4-FFF2-40B4-BE49-F238E27FC236}">
                  <a16:creationId xmlns:a16="http://schemas.microsoft.com/office/drawing/2014/main" id="{9C4B6DD3-26D6-4E93-90F2-08FC41E70D0F}"/>
                </a:ext>
              </a:extLst>
            </p:cNvPr>
            <p:cNvSpPr>
              <a:spLocks noChangeShapeType="1"/>
            </p:cNvSpPr>
            <p:nvPr/>
          </p:nvSpPr>
          <p:spPr bwMode="auto">
            <a:xfrm flipV="1">
              <a:off x="5716588" y="181451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1" name="Line 960">
              <a:extLst>
                <a:ext uri="{FF2B5EF4-FFF2-40B4-BE49-F238E27FC236}">
                  <a16:creationId xmlns:a16="http://schemas.microsoft.com/office/drawing/2014/main" id="{E8244E1E-F0FE-4C29-8263-75323141612B}"/>
                </a:ext>
              </a:extLst>
            </p:cNvPr>
            <p:cNvSpPr>
              <a:spLocks noChangeShapeType="1"/>
            </p:cNvSpPr>
            <p:nvPr/>
          </p:nvSpPr>
          <p:spPr bwMode="auto">
            <a:xfrm flipV="1">
              <a:off x="5719763" y="1811338"/>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2" name="Line 961">
              <a:extLst>
                <a:ext uri="{FF2B5EF4-FFF2-40B4-BE49-F238E27FC236}">
                  <a16:creationId xmlns:a16="http://schemas.microsoft.com/office/drawing/2014/main" id="{7D502363-251C-4111-8661-D56C9285315D}"/>
                </a:ext>
              </a:extLst>
            </p:cNvPr>
            <p:cNvSpPr>
              <a:spLocks noChangeShapeType="1"/>
            </p:cNvSpPr>
            <p:nvPr/>
          </p:nvSpPr>
          <p:spPr bwMode="auto">
            <a:xfrm flipV="1">
              <a:off x="5721351" y="180816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3" name="Line 962">
              <a:extLst>
                <a:ext uri="{FF2B5EF4-FFF2-40B4-BE49-F238E27FC236}">
                  <a16:creationId xmlns:a16="http://schemas.microsoft.com/office/drawing/2014/main" id="{F32F7A45-984B-4BF6-8067-06A0EE91AF28}"/>
                </a:ext>
              </a:extLst>
            </p:cNvPr>
            <p:cNvSpPr>
              <a:spLocks noChangeShapeType="1"/>
            </p:cNvSpPr>
            <p:nvPr/>
          </p:nvSpPr>
          <p:spPr bwMode="auto">
            <a:xfrm flipV="1">
              <a:off x="5722938" y="1804988"/>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4" name="Line 963">
              <a:extLst>
                <a:ext uri="{FF2B5EF4-FFF2-40B4-BE49-F238E27FC236}">
                  <a16:creationId xmlns:a16="http://schemas.microsoft.com/office/drawing/2014/main" id="{22B4A4A9-282E-490E-8F7E-92DCFD44699F}"/>
                </a:ext>
              </a:extLst>
            </p:cNvPr>
            <p:cNvSpPr>
              <a:spLocks noChangeShapeType="1"/>
            </p:cNvSpPr>
            <p:nvPr/>
          </p:nvSpPr>
          <p:spPr bwMode="auto">
            <a:xfrm flipV="1">
              <a:off x="5726113" y="180340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5" name="Line 964">
              <a:extLst>
                <a:ext uri="{FF2B5EF4-FFF2-40B4-BE49-F238E27FC236}">
                  <a16:creationId xmlns:a16="http://schemas.microsoft.com/office/drawing/2014/main" id="{B7D3DD0A-3857-4842-82C5-C9162FBE0FEB}"/>
                </a:ext>
              </a:extLst>
            </p:cNvPr>
            <p:cNvSpPr>
              <a:spLocks noChangeShapeType="1"/>
            </p:cNvSpPr>
            <p:nvPr/>
          </p:nvSpPr>
          <p:spPr bwMode="auto">
            <a:xfrm>
              <a:off x="5726113" y="180340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6" name="Line 965">
              <a:extLst>
                <a:ext uri="{FF2B5EF4-FFF2-40B4-BE49-F238E27FC236}">
                  <a16:creationId xmlns:a16="http://schemas.microsoft.com/office/drawing/2014/main" id="{BD8614C9-C582-4C1B-B7CC-30D52BC5F232}"/>
                </a:ext>
              </a:extLst>
            </p:cNvPr>
            <p:cNvSpPr>
              <a:spLocks noChangeShapeType="1"/>
            </p:cNvSpPr>
            <p:nvPr/>
          </p:nvSpPr>
          <p:spPr bwMode="auto">
            <a:xfrm flipV="1">
              <a:off x="5727701" y="1801813"/>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7" name="Line 966">
              <a:extLst>
                <a:ext uri="{FF2B5EF4-FFF2-40B4-BE49-F238E27FC236}">
                  <a16:creationId xmlns:a16="http://schemas.microsoft.com/office/drawing/2014/main" id="{D99C60E9-ED5B-4100-B67B-C503F56E4EAB}"/>
                </a:ext>
              </a:extLst>
            </p:cNvPr>
            <p:cNvSpPr>
              <a:spLocks noChangeShapeType="1"/>
            </p:cNvSpPr>
            <p:nvPr/>
          </p:nvSpPr>
          <p:spPr bwMode="auto">
            <a:xfrm flipV="1">
              <a:off x="5727701" y="1800225"/>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8" name="Line 967">
              <a:extLst>
                <a:ext uri="{FF2B5EF4-FFF2-40B4-BE49-F238E27FC236}">
                  <a16:creationId xmlns:a16="http://schemas.microsoft.com/office/drawing/2014/main" id="{163C37A7-E2EA-451A-9F3D-C9A83472BDE3}"/>
                </a:ext>
              </a:extLst>
            </p:cNvPr>
            <p:cNvSpPr>
              <a:spLocks noChangeShapeType="1"/>
            </p:cNvSpPr>
            <p:nvPr/>
          </p:nvSpPr>
          <p:spPr bwMode="auto">
            <a:xfrm flipV="1">
              <a:off x="5732463" y="1797050"/>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49" name="Line 968">
              <a:extLst>
                <a:ext uri="{FF2B5EF4-FFF2-40B4-BE49-F238E27FC236}">
                  <a16:creationId xmlns:a16="http://schemas.microsoft.com/office/drawing/2014/main" id="{EA339E12-3FE4-4FA4-87FD-CD278E9F0471}"/>
                </a:ext>
              </a:extLst>
            </p:cNvPr>
            <p:cNvSpPr>
              <a:spLocks noChangeShapeType="1"/>
            </p:cNvSpPr>
            <p:nvPr/>
          </p:nvSpPr>
          <p:spPr bwMode="auto">
            <a:xfrm>
              <a:off x="5735638" y="179705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0" name="Line 969">
              <a:extLst>
                <a:ext uri="{FF2B5EF4-FFF2-40B4-BE49-F238E27FC236}">
                  <a16:creationId xmlns:a16="http://schemas.microsoft.com/office/drawing/2014/main" id="{CF7F283C-3187-4D06-A4BB-FD9D38E58204}"/>
                </a:ext>
              </a:extLst>
            </p:cNvPr>
            <p:cNvSpPr>
              <a:spLocks noChangeShapeType="1"/>
            </p:cNvSpPr>
            <p:nvPr/>
          </p:nvSpPr>
          <p:spPr bwMode="auto">
            <a:xfrm>
              <a:off x="5737226" y="1797050"/>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1" name="Line 970">
              <a:extLst>
                <a:ext uri="{FF2B5EF4-FFF2-40B4-BE49-F238E27FC236}">
                  <a16:creationId xmlns:a16="http://schemas.microsoft.com/office/drawing/2014/main" id="{17221889-CD38-4EFC-887D-3D5B607C9088}"/>
                </a:ext>
              </a:extLst>
            </p:cNvPr>
            <p:cNvSpPr>
              <a:spLocks noChangeShapeType="1"/>
            </p:cNvSpPr>
            <p:nvPr/>
          </p:nvSpPr>
          <p:spPr bwMode="auto">
            <a:xfrm flipV="1">
              <a:off x="5737226" y="1795463"/>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2" name="Line 971">
              <a:extLst>
                <a:ext uri="{FF2B5EF4-FFF2-40B4-BE49-F238E27FC236}">
                  <a16:creationId xmlns:a16="http://schemas.microsoft.com/office/drawing/2014/main" id="{22B078EA-4C89-40EB-AEBC-5667FEC71E16}"/>
                </a:ext>
              </a:extLst>
            </p:cNvPr>
            <p:cNvSpPr>
              <a:spLocks noChangeShapeType="1"/>
            </p:cNvSpPr>
            <p:nvPr/>
          </p:nvSpPr>
          <p:spPr bwMode="auto">
            <a:xfrm flipV="1">
              <a:off x="5738813" y="1793875"/>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3" name="Line 972">
              <a:extLst>
                <a:ext uri="{FF2B5EF4-FFF2-40B4-BE49-F238E27FC236}">
                  <a16:creationId xmlns:a16="http://schemas.microsoft.com/office/drawing/2014/main" id="{CCED5465-F948-412D-A0A7-8E4F43A5371C}"/>
                </a:ext>
              </a:extLst>
            </p:cNvPr>
            <p:cNvSpPr>
              <a:spLocks noChangeShapeType="1"/>
            </p:cNvSpPr>
            <p:nvPr/>
          </p:nvSpPr>
          <p:spPr bwMode="auto">
            <a:xfrm>
              <a:off x="5741988" y="1793875"/>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4" name="Line 973">
              <a:extLst>
                <a:ext uri="{FF2B5EF4-FFF2-40B4-BE49-F238E27FC236}">
                  <a16:creationId xmlns:a16="http://schemas.microsoft.com/office/drawing/2014/main" id="{23B4863A-AB90-4C56-A9FB-B1ED85558C18}"/>
                </a:ext>
              </a:extLst>
            </p:cNvPr>
            <p:cNvSpPr>
              <a:spLocks noChangeShapeType="1"/>
            </p:cNvSpPr>
            <p:nvPr/>
          </p:nvSpPr>
          <p:spPr bwMode="auto">
            <a:xfrm flipV="1">
              <a:off x="5746751" y="1790700"/>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5" name="Line 974">
              <a:extLst>
                <a:ext uri="{FF2B5EF4-FFF2-40B4-BE49-F238E27FC236}">
                  <a16:creationId xmlns:a16="http://schemas.microsoft.com/office/drawing/2014/main" id="{FB059FBF-D01B-45F2-A6B5-52BDABCE68C7}"/>
                </a:ext>
              </a:extLst>
            </p:cNvPr>
            <p:cNvSpPr>
              <a:spLocks noChangeShapeType="1"/>
            </p:cNvSpPr>
            <p:nvPr/>
          </p:nvSpPr>
          <p:spPr bwMode="auto">
            <a:xfrm>
              <a:off x="5749926" y="1790700"/>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6" name="Line 975">
              <a:extLst>
                <a:ext uri="{FF2B5EF4-FFF2-40B4-BE49-F238E27FC236}">
                  <a16:creationId xmlns:a16="http://schemas.microsoft.com/office/drawing/2014/main" id="{0CD1D7E2-C083-4E98-B181-0CDBE7D9F6CF}"/>
                </a:ext>
              </a:extLst>
            </p:cNvPr>
            <p:cNvSpPr>
              <a:spLocks noChangeShapeType="1"/>
            </p:cNvSpPr>
            <p:nvPr/>
          </p:nvSpPr>
          <p:spPr bwMode="auto">
            <a:xfrm>
              <a:off x="5753101" y="179070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7" name="Line 976">
              <a:extLst>
                <a:ext uri="{FF2B5EF4-FFF2-40B4-BE49-F238E27FC236}">
                  <a16:creationId xmlns:a16="http://schemas.microsoft.com/office/drawing/2014/main" id="{7B17F643-CD4B-47C8-9650-B09228088040}"/>
                </a:ext>
              </a:extLst>
            </p:cNvPr>
            <p:cNvSpPr>
              <a:spLocks noChangeShapeType="1"/>
            </p:cNvSpPr>
            <p:nvPr/>
          </p:nvSpPr>
          <p:spPr bwMode="auto">
            <a:xfrm>
              <a:off x="5754688" y="1790700"/>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8" name="Line 977">
              <a:extLst>
                <a:ext uri="{FF2B5EF4-FFF2-40B4-BE49-F238E27FC236}">
                  <a16:creationId xmlns:a16="http://schemas.microsoft.com/office/drawing/2014/main" id="{674DCCC4-D19C-48EA-8BEA-8A3792384CC8}"/>
                </a:ext>
              </a:extLst>
            </p:cNvPr>
            <p:cNvSpPr>
              <a:spLocks noChangeShapeType="1"/>
            </p:cNvSpPr>
            <p:nvPr/>
          </p:nvSpPr>
          <p:spPr bwMode="auto">
            <a:xfrm>
              <a:off x="5754688" y="1790700"/>
              <a:ext cx="47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59" name="Line 978">
              <a:extLst>
                <a:ext uri="{FF2B5EF4-FFF2-40B4-BE49-F238E27FC236}">
                  <a16:creationId xmlns:a16="http://schemas.microsoft.com/office/drawing/2014/main" id="{D15893D8-C5A0-4E90-ADDF-70CF4E05FA72}"/>
                </a:ext>
              </a:extLst>
            </p:cNvPr>
            <p:cNvSpPr>
              <a:spLocks noChangeShapeType="1"/>
            </p:cNvSpPr>
            <p:nvPr/>
          </p:nvSpPr>
          <p:spPr bwMode="auto">
            <a:xfrm>
              <a:off x="5759451" y="1790700"/>
              <a:ext cx="4763"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0" name="Line 979">
              <a:extLst>
                <a:ext uri="{FF2B5EF4-FFF2-40B4-BE49-F238E27FC236}">
                  <a16:creationId xmlns:a16="http://schemas.microsoft.com/office/drawing/2014/main" id="{CD1E0BBD-E614-4F98-A775-B011347C736D}"/>
                </a:ext>
              </a:extLst>
            </p:cNvPr>
            <p:cNvSpPr>
              <a:spLocks noChangeShapeType="1"/>
            </p:cNvSpPr>
            <p:nvPr/>
          </p:nvSpPr>
          <p:spPr bwMode="auto">
            <a:xfrm>
              <a:off x="5764213" y="1793875"/>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1" name="Line 980">
              <a:extLst>
                <a:ext uri="{FF2B5EF4-FFF2-40B4-BE49-F238E27FC236}">
                  <a16:creationId xmlns:a16="http://schemas.microsoft.com/office/drawing/2014/main" id="{655BCC2F-3997-4BA5-96DB-37B63C9F3053}"/>
                </a:ext>
              </a:extLst>
            </p:cNvPr>
            <p:cNvSpPr>
              <a:spLocks noChangeShapeType="1"/>
            </p:cNvSpPr>
            <p:nvPr/>
          </p:nvSpPr>
          <p:spPr bwMode="auto">
            <a:xfrm>
              <a:off x="5767388" y="1793875"/>
              <a:ext cx="317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2" name="Line 981">
              <a:extLst>
                <a:ext uri="{FF2B5EF4-FFF2-40B4-BE49-F238E27FC236}">
                  <a16:creationId xmlns:a16="http://schemas.microsoft.com/office/drawing/2014/main" id="{B4E230FA-AA5A-4FBE-89BB-112365748F3E}"/>
                </a:ext>
              </a:extLst>
            </p:cNvPr>
            <p:cNvSpPr>
              <a:spLocks noChangeShapeType="1"/>
            </p:cNvSpPr>
            <p:nvPr/>
          </p:nvSpPr>
          <p:spPr bwMode="auto">
            <a:xfrm>
              <a:off x="5770563" y="1793875"/>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3" name="Line 982">
              <a:extLst>
                <a:ext uri="{FF2B5EF4-FFF2-40B4-BE49-F238E27FC236}">
                  <a16:creationId xmlns:a16="http://schemas.microsoft.com/office/drawing/2014/main" id="{3E674764-F55E-4DA9-9A90-3DB7A9FB641B}"/>
                </a:ext>
              </a:extLst>
            </p:cNvPr>
            <p:cNvSpPr>
              <a:spLocks noChangeShapeType="1"/>
            </p:cNvSpPr>
            <p:nvPr/>
          </p:nvSpPr>
          <p:spPr bwMode="auto">
            <a:xfrm>
              <a:off x="5772151" y="1795463"/>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4" name="Line 983">
              <a:extLst>
                <a:ext uri="{FF2B5EF4-FFF2-40B4-BE49-F238E27FC236}">
                  <a16:creationId xmlns:a16="http://schemas.microsoft.com/office/drawing/2014/main" id="{1D1F36D5-FEC3-4DB8-AF2A-D45806068519}"/>
                </a:ext>
              </a:extLst>
            </p:cNvPr>
            <p:cNvSpPr>
              <a:spLocks noChangeShapeType="1"/>
            </p:cNvSpPr>
            <p:nvPr/>
          </p:nvSpPr>
          <p:spPr bwMode="auto">
            <a:xfrm>
              <a:off x="5773738" y="1795463"/>
              <a:ext cx="31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5" name="Line 984">
              <a:extLst>
                <a:ext uri="{FF2B5EF4-FFF2-40B4-BE49-F238E27FC236}">
                  <a16:creationId xmlns:a16="http://schemas.microsoft.com/office/drawing/2014/main" id="{9051B806-3BDE-48FE-B3F7-B8276BB356FB}"/>
                </a:ext>
              </a:extLst>
            </p:cNvPr>
            <p:cNvSpPr>
              <a:spLocks noChangeShapeType="1"/>
            </p:cNvSpPr>
            <p:nvPr/>
          </p:nvSpPr>
          <p:spPr bwMode="auto">
            <a:xfrm>
              <a:off x="5776913" y="1797050"/>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6" name="Line 985">
              <a:extLst>
                <a:ext uri="{FF2B5EF4-FFF2-40B4-BE49-F238E27FC236}">
                  <a16:creationId xmlns:a16="http://schemas.microsoft.com/office/drawing/2014/main" id="{7E33B214-FBB4-4C38-9500-36EE3D41BBE4}"/>
                </a:ext>
              </a:extLst>
            </p:cNvPr>
            <p:cNvSpPr>
              <a:spLocks noChangeShapeType="1"/>
            </p:cNvSpPr>
            <p:nvPr/>
          </p:nvSpPr>
          <p:spPr bwMode="auto">
            <a:xfrm>
              <a:off x="5780088" y="1800225"/>
              <a:ext cx="4763"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7" name="Line 986">
              <a:extLst>
                <a:ext uri="{FF2B5EF4-FFF2-40B4-BE49-F238E27FC236}">
                  <a16:creationId xmlns:a16="http://schemas.microsoft.com/office/drawing/2014/main" id="{22A57C75-80DA-4706-9EB5-E263A7A9C490}"/>
                </a:ext>
              </a:extLst>
            </p:cNvPr>
            <p:cNvSpPr>
              <a:spLocks noChangeShapeType="1"/>
            </p:cNvSpPr>
            <p:nvPr/>
          </p:nvSpPr>
          <p:spPr bwMode="auto">
            <a:xfrm>
              <a:off x="5784851" y="1801813"/>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8" name="Line 987">
              <a:extLst>
                <a:ext uri="{FF2B5EF4-FFF2-40B4-BE49-F238E27FC236}">
                  <a16:creationId xmlns:a16="http://schemas.microsoft.com/office/drawing/2014/main" id="{8AC4E7E6-6A17-4369-AC32-5CCFD890DAD3}"/>
                </a:ext>
              </a:extLst>
            </p:cNvPr>
            <p:cNvSpPr>
              <a:spLocks noChangeShapeType="1"/>
            </p:cNvSpPr>
            <p:nvPr/>
          </p:nvSpPr>
          <p:spPr bwMode="auto">
            <a:xfrm>
              <a:off x="5784851" y="1803400"/>
              <a:ext cx="158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69" name="Line 988">
              <a:extLst>
                <a:ext uri="{FF2B5EF4-FFF2-40B4-BE49-F238E27FC236}">
                  <a16:creationId xmlns:a16="http://schemas.microsoft.com/office/drawing/2014/main" id="{1249BC09-69E3-42D0-97AF-7C05B208D9CC}"/>
                </a:ext>
              </a:extLst>
            </p:cNvPr>
            <p:cNvSpPr>
              <a:spLocks noChangeShapeType="1"/>
            </p:cNvSpPr>
            <p:nvPr/>
          </p:nvSpPr>
          <p:spPr bwMode="auto">
            <a:xfrm>
              <a:off x="5786438" y="1803400"/>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0" name="Line 989">
              <a:extLst>
                <a:ext uri="{FF2B5EF4-FFF2-40B4-BE49-F238E27FC236}">
                  <a16:creationId xmlns:a16="http://schemas.microsoft.com/office/drawing/2014/main" id="{A7F3DD75-4191-4B37-92D0-A8D25B5E7DE4}"/>
                </a:ext>
              </a:extLst>
            </p:cNvPr>
            <p:cNvSpPr>
              <a:spLocks noChangeShapeType="1"/>
            </p:cNvSpPr>
            <p:nvPr/>
          </p:nvSpPr>
          <p:spPr bwMode="auto">
            <a:xfrm>
              <a:off x="5786438" y="1804988"/>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1" name="Line 990">
              <a:extLst>
                <a:ext uri="{FF2B5EF4-FFF2-40B4-BE49-F238E27FC236}">
                  <a16:creationId xmlns:a16="http://schemas.microsoft.com/office/drawing/2014/main" id="{7897DBE4-4084-4EB0-B9AF-C34F597ABEC1}"/>
                </a:ext>
              </a:extLst>
            </p:cNvPr>
            <p:cNvSpPr>
              <a:spLocks noChangeShapeType="1"/>
            </p:cNvSpPr>
            <p:nvPr/>
          </p:nvSpPr>
          <p:spPr bwMode="auto">
            <a:xfrm>
              <a:off x="5789613" y="1808163"/>
              <a:ext cx="1588"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2" name="Line 991">
              <a:extLst>
                <a:ext uri="{FF2B5EF4-FFF2-40B4-BE49-F238E27FC236}">
                  <a16:creationId xmlns:a16="http://schemas.microsoft.com/office/drawing/2014/main" id="{98D38E19-D45B-4ABD-8965-09787216C1D6}"/>
                </a:ext>
              </a:extLst>
            </p:cNvPr>
            <p:cNvSpPr>
              <a:spLocks noChangeShapeType="1"/>
            </p:cNvSpPr>
            <p:nvPr/>
          </p:nvSpPr>
          <p:spPr bwMode="auto">
            <a:xfrm>
              <a:off x="5791201" y="1811338"/>
              <a:ext cx="1588"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3" name="Line 992">
              <a:extLst>
                <a:ext uri="{FF2B5EF4-FFF2-40B4-BE49-F238E27FC236}">
                  <a16:creationId xmlns:a16="http://schemas.microsoft.com/office/drawing/2014/main" id="{672E5D83-0C66-4A03-9BD6-25C2C45388A3}"/>
                </a:ext>
              </a:extLst>
            </p:cNvPr>
            <p:cNvSpPr>
              <a:spLocks noChangeShapeType="1"/>
            </p:cNvSpPr>
            <p:nvPr/>
          </p:nvSpPr>
          <p:spPr bwMode="auto">
            <a:xfrm>
              <a:off x="5792788" y="1812925"/>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4" name="Line 993">
              <a:extLst>
                <a:ext uri="{FF2B5EF4-FFF2-40B4-BE49-F238E27FC236}">
                  <a16:creationId xmlns:a16="http://schemas.microsoft.com/office/drawing/2014/main" id="{37BE0945-2A25-4114-8BA8-4DDAAEE07185}"/>
                </a:ext>
              </a:extLst>
            </p:cNvPr>
            <p:cNvSpPr>
              <a:spLocks noChangeShapeType="1"/>
            </p:cNvSpPr>
            <p:nvPr/>
          </p:nvSpPr>
          <p:spPr bwMode="auto">
            <a:xfrm>
              <a:off x="5792788" y="1812925"/>
              <a:ext cx="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5" name="Line 994">
              <a:extLst>
                <a:ext uri="{FF2B5EF4-FFF2-40B4-BE49-F238E27FC236}">
                  <a16:creationId xmlns:a16="http://schemas.microsoft.com/office/drawing/2014/main" id="{F3D1CB24-4308-4161-A608-016A5B5ACE97}"/>
                </a:ext>
              </a:extLst>
            </p:cNvPr>
            <p:cNvSpPr>
              <a:spLocks noChangeShapeType="1"/>
            </p:cNvSpPr>
            <p:nvPr/>
          </p:nvSpPr>
          <p:spPr bwMode="auto">
            <a:xfrm>
              <a:off x="5792788" y="1814513"/>
              <a:ext cx="3175" cy="31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6" name="Line 995">
              <a:extLst>
                <a:ext uri="{FF2B5EF4-FFF2-40B4-BE49-F238E27FC236}">
                  <a16:creationId xmlns:a16="http://schemas.microsoft.com/office/drawing/2014/main" id="{77411E53-DBC5-466C-89EF-50091A2D66C4}"/>
                </a:ext>
              </a:extLst>
            </p:cNvPr>
            <p:cNvSpPr>
              <a:spLocks noChangeShapeType="1"/>
            </p:cNvSpPr>
            <p:nvPr/>
          </p:nvSpPr>
          <p:spPr bwMode="auto">
            <a:xfrm>
              <a:off x="5795963" y="1817688"/>
              <a:ext cx="1588" cy="63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7" name="Line 996">
              <a:extLst>
                <a:ext uri="{FF2B5EF4-FFF2-40B4-BE49-F238E27FC236}">
                  <a16:creationId xmlns:a16="http://schemas.microsoft.com/office/drawing/2014/main" id="{AA9A1BB7-6F87-4531-B88B-19B012599E3A}"/>
                </a:ext>
              </a:extLst>
            </p:cNvPr>
            <p:cNvSpPr>
              <a:spLocks noChangeShapeType="1"/>
            </p:cNvSpPr>
            <p:nvPr/>
          </p:nvSpPr>
          <p:spPr bwMode="auto">
            <a:xfrm>
              <a:off x="5797551" y="1824038"/>
              <a:ext cx="0" cy="63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78" name="Freeform 997">
              <a:extLst>
                <a:ext uri="{FF2B5EF4-FFF2-40B4-BE49-F238E27FC236}">
                  <a16:creationId xmlns:a16="http://schemas.microsoft.com/office/drawing/2014/main" id="{D7B499DE-4C4C-4E65-A43E-FD89B741A151}"/>
                </a:ext>
              </a:extLst>
            </p:cNvPr>
            <p:cNvSpPr>
              <a:spLocks/>
            </p:cNvSpPr>
            <p:nvPr/>
          </p:nvSpPr>
          <p:spPr bwMode="auto">
            <a:xfrm>
              <a:off x="1287463" y="3035300"/>
              <a:ext cx="80963" cy="63500"/>
            </a:xfrm>
            <a:custGeom>
              <a:avLst/>
              <a:gdLst>
                <a:gd name="T0" fmla="*/ 2147483647 w 51"/>
                <a:gd name="T1" fmla="*/ 0 h 40"/>
                <a:gd name="T2" fmla="*/ 2147483647 w 51"/>
                <a:gd name="T3" fmla="*/ 2147483647 h 40"/>
                <a:gd name="T4" fmla="*/ 0 w 51"/>
                <a:gd name="T5" fmla="*/ 2147483647 h 40"/>
                <a:gd name="T6" fmla="*/ 2147483647 w 51"/>
                <a:gd name="T7" fmla="*/ 0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0">
                  <a:moveTo>
                    <a:pt x="25" y="0"/>
                  </a:moveTo>
                  <a:lnTo>
                    <a:pt x="51" y="40"/>
                  </a:lnTo>
                  <a:lnTo>
                    <a:pt x="0" y="40"/>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79" name="Freeform 998">
              <a:extLst>
                <a:ext uri="{FF2B5EF4-FFF2-40B4-BE49-F238E27FC236}">
                  <a16:creationId xmlns:a16="http://schemas.microsoft.com/office/drawing/2014/main" id="{C36C2E2D-D220-4E8D-8C58-74D62C195012}"/>
                </a:ext>
              </a:extLst>
            </p:cNvPr>
            <p:cNvSpPr>
              <a:spLocks/>
            </p:cNvSpPr>
            <p:nvPr/>
          </p:nvSpPr>
          <p:spPr bwMode="auto">
            <a:xfrm>
              <a:off x="1287463" y="3035300"/>
              <a:ext cx="42863" cy="68263"/>
            </a:xfrm>
            <a:custGeom>
              <a:avLst/>
              <a:gdLst>
                <a:gd name="T0" fmla="*/ 2147483647 w 27"/>
                <a:gd name="T1" fmla="*/ 0 h 43"/>
                <a:gd name="T2" fmla="*/ 2147483647 w 27"/>
                <a:gd name="T3" fmla="*/ 0 h 43"/>
                <a:gd name="T4" fmla="*/ 2147483647 w 27"/>
                <a:gd name="T5" fmla="*/ 2147483647 h 43"/>
                <a:gd name="T6" fmla="*/ 2147483647 w 27"/>
                <a:gd name="T7" fmla="*/ 2147483647 h 43"/>
                <a:gd name="T8" fmla="*/ 0 w 27"/>
                <a:gd name="T9" fmla="*/ 2147483647 h 43"/>
                <a:gd name="T10" fmla="*/ 0 w 27"/>
                <a:gd name="T11" fmla="*/ 2147483647 h 43"/>
                <a:gd name="T12" fmla="*/ 2147483647 w 27"/>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3">
                  <a:moveTo>
                    <a:pt x="25" y="0"/>
                  </a:moveTo>
                  <a:lnTo>
                    <a:pt x="27" y="0"/>
                  </a:lnTo>
                  <a:lnTo>
                    <a:pt x="27" y="2"/>
                  </a:lnTo>
                  <a:lnTo>
                    <a:pt x="1" y="43"/>
                  </a:lnTo>
                  <a:lnTo>
                    <a:pt x="0" y="43"/>
                  </a:lnTo>
                  <a:lnTo>
                    <a:pt x="0" y="40"/>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0" name="Freeform 1011">
              <a:extLst>
                <a:ext uri="{FF2B5EF4-FFF2-40B4-BE49-F238E27FC236}">
                  <a16:creationId xmlns:a16="http://schemas.microsoft.com/office/drawing/2014/main" id="{49437534-D972-4D39-8BD5-EE3B4FF3114A}"/>
                </a:ext>
              </a:extLst>
            </p:cNvPr>
            <p:cNvSpPr>
              <a:spLocks/>
            </p:cNvSpPr>
            <p:nvPr/>
          </p:nvSpPr>
          <p:spPr bwMode="auto">
            <a:xfrm>
              <a:off x="1152525" y="4148138"/>
              <a:ext cx="42863" cy="114300"/>
            </a:xfrm>
            <a:custGeom>
              <a:avLst/>
              <a:gdLst>
                <a:gd name="T0" fmla="*/ 2147483647 w 27"/>
                <a:gd name="T1" fmla="*/ 0 h 72"/>
                <a:gd name="T2" fmla="*/ 2147483647 w 27"/>
                <a:gd name="T3" fmla="*/ 0 h 72"/>
                <a:gd name="T4" fmla="*/ 2147483647 w 27"/>
                <a:gd name="T5" fmla="*/ 2147483647 h 72"/>
                <a:gd name="T6" fmla="*/ 2147483647 w 27"/>
                <a:gd name="T7" fmla="*/ 2147483647 h 72"/>
                <a:gd name="T8" fmla="*/ 2147483647 w 27"/>
                <a:gd name="T9" fmla="*/ 2147483647 h 72"/>
                <a:gd name="T10" fmla="*/ 2147483647 w 27"/>
                <a:gd name="T11" fmla="*/ 2147483647 h 72"/>
                <a:gd name="T12" fmla="*/ 2147483647 w 27"/>
                <a:gd name="T13" fmla="*/ 2147483647 h 72"/>
                <a:gd name="T14" fmla="*/ 2147483647 w 27"/>
                <a:gd name="T15" fmla="*/ 2147483647 h 72"/>
                <a:gd name="T16" fmla="*/ 0 w 27"/>
                <a:gd name="T17" fmla="*/ 2147483647 h 72"/>
                <a:gd name="T18" fmla="*/ 0 w 27"/>
                <a:gd name="T19" fmla="*/ 2147483647 h 72"/>
                <a:gd name="T20" fmla="*/ 2147483647 w 27"/>
                <a:gd name="T21" fmla="*/ 2147483647 h 72"/>
                <a:gd name="T22" fmla="*/ 2147483647 w 27"/>
                <a:gd name="T23" fmla="*/ 2147483647 h 72"/>
                <a:gd name="T24" fmla="*/ 2147483647 w 27"/>
                <a:gd name="T25" fmla="*/ 2147483647 h 72"/>
                <a:gd name="T26" fmla="*/ 2147483647 w 27"/>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72">
                  <a:moveTo>
                    <a:pt x="21" y="0"/>
                  </a:moveTo>
                  <a:lnTo>
                    <a:pt x="27" y="0"/>
                  </a:lnTo>
                  <a:lnTo>
                    <a:pt x="27" y="72"/>
                  </a:lnTo>
                  <a:lnTo>
                    <a:pt x="17" y="72"/>
                  </a:lnTo>
                  <a:lnTo>
                    <a:pt x="17" y="15"/>
                  </a:lnTo>
                  <a:lnTo>
                    <a:pt x="14" y="18"/>
                  </a:lnTo>
                  <a:lnTo>
                    <a:pt x="10" y="22"/>
                  </a:lnTo>
                  <a:lnTo>
                    <a:pt x="5" y="24"/>
                  </a:lnTo>
                  <a:lnTo>
                    <a:pt x="0" y="26"/>
                  </a:lnTo>
                  <a:lnTo>
                    <a:pt x="0" y="17"/>
                  </a:lnTo>
                  <a:lnTo>
                    <a:pt x="7" y="14"/>
                  </a:lnTo>
                  <a:lnTo>
                    <a:pt x="13" y="9"/>
                  </a:lnTo>
                  <a:lnTo>
                    <a:pt x="17" y="5"/>
                  </a:lnTo>
                  <a:lnTo>
                    <a:pt x="2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1" name="Freeform 1012">
              <a:extLst>
                <a:ext uri="{FF2B5EF4-FFF2-40B4-BE49-F238E27FC236}">
                  <a16:creationId xmlns:a16="http://schemas.microsoft.com/office/drawing/2014/main" id="{9D6F4C7C-78EF-40DF-843A-0D705EC6E28A}"/>
                </a:ext>
              </a:extLst>
            </p:cNvPr>
            <p:cNvSpPr>
              <a:spLocks/>
            </p:cNvSpPr>
            <p:nvPr/>
          </p:nvSpPr>
          <p:spPr bwMode="auto">
            <a:xfrm>
              <a:off x="2779713" y="4148138"/>
              <a:ext cx="41275" cy="114300"/>
            </a:xfrm>
            <a:custGeom>
              <a:avLst/>
              <a:gdLst>
                <a:gd name="T0" fmla="*/ 2147483647 w 26"/>
                <a:gd name="T1" fmla="*/ 0 h 72"/>
                <a:gd name="T2" fmla="*/ 2147483647 w 26"/>
                <a:gd name="T3" fmla="*/ 0 h 72"/>
                <a:gd name="T4" fmla="*/ 2147483647 w 26"/>
                <a:gd name="T5" fmla="*/ 2147483647 h 72"/>
                <a:gd name="T6" fmla="*/ 2147483647 w 26"/>
                <a:gd name="T7" fmla="*/ 2147483647 h 72"/>
                <a:gd name="T8" fmla="*/ 2147483647 w 26"/>
                <a:gd name="T9" fmla="*/ 2147483647 h 72"/>
                <a:gd name="T10" fmla="*/ 2147483647 w 26"/>
                <a:gd name="T11" fmla="*/ 2147483647 h 72"/>
                <a:gd name="T12" fmla="*/ 2147483647 w 26"/>
                <a:gd name="T13" fmla="*/ 2147483647 h 72"/>
                <a:gd name="T14" fmla="*/ 2147483647 w 26"/>
                <a:gd name="T15" fmla="*/ 2147483647 h 72"/>
                <a:gd name="T16" fmla="*/ 0 w 26"/>
                <a:gd name="T17" fmla="*/ 2147483647 h 72"/>
                <a:gd name="T18" fmla="*/ 0 w 26"/>
                <a:gd name="T19" fmla="*/ 2147483647 h 72"/>
                <a:gd name="T20" fmla="*/ 2147483647 w 26"/>
                <a:gd name="T21" fmla="*/ 2147483647 h 72"/>
                <a:gd name="T22" fmla="*/ 2147483647 w 26"/>
                <a:gd name="T23" fmla="*/ 2147483647 h 72"/>
                <a:gd name="T24" fmla="*/ 2147483647 w 26"/>
                <a:gd name="T25" fmla="*/ 2147483647 h 72"/>
                <a:gd name="T26" fmla="*/ 2147483647 w 26"/>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2">
                  <a:moveTo>
                    <a:pt x="20" y="0"/>
                  </a:moveTo>
                  <a:lnTo>
                    <a:pt x="26" y="0"/>
                  </a:lnTo>
                  <a:lnTo>
                    <a:pt x="26" y="72"/>
                  </a:lnTo>
                  <a:lnTo>
                    <a:pt x="17" y="72"/>
                  </a:lnTo>
                  <a:lnTo>
                    <a:pt x="17" y="15"/>
                  </a:lnTo>
                  <a:lnTo>
                    <a:pt x="14" y="18"/>
                  </a:lnTo>
                  <a:lnTo>
                    <a:pt x="9" y="22"/>
                  </a:lnTo>
                  <a:lnTo>
                    <a:pt x="4" y="24"/>
                  </a:lnTo>
                  <a:lnTo>
                    <a:pt x="0" y="26"/>
                  </a:lnTo>
                  <a:lnTo>
                    <a:pt x="0" y="17"/>
                  </a:lnTo>
                  <a:lnTo>
                    <a:pt x="7" y="14"/>
                  </a:lnTo>
                  <a:lnTo>
                    <a:pt x="12" y="9"/>
                  </a:lnTo>
                  <a:lnTo>
                    <a:pt x="17" y="5"/>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2" name="Freeform 1013">
              <a:extLst>
                <a:ext uri="{FF2B5EF4-FFF2-40B4-BE49-F238E27FC236}">
                  <a16:creationId xmlns:a16="http://schemas.microsoft.com/office/drawing/2014/main" id="{FA76A878-9464-46CB-AE35-54CB4413C38B}"/>
                </a:ext>
              </a:extLst>
            </p:cNvPr>
            <p:cNvSpPr>
              <a:spLocks noEditPoints="1"/>
            </p:cNvSpPr>
            <p:nvPr/>
          </p:nvSpPr>
          <p:spPr bwMode="auto">
            <a:xfrm>
              <a:off x="2857500" y="4148138"/>
              <a:ext cx="74613" cy="114300"/>
            </a:xfrm>
            <a:custGeom>
              <a:avLst/>
              <a:gdLst>
                <a:gd name="T0" fmla="*/ 2147483647 w 47"/>
                <a:gd name="T1" fmla="*/ 2147483647 h 72"/>
                <a:gd name="T2" fmla="*/ 2147483647 w 47"/>
                <a:gd name="T3" fmla="*/ 2147483647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0 h 72"/>
                <a:gd name="T44" fmla="*/ 2147483647 w 47"/>
                <a:gd name="T45" fmla="*/ 0 h 72"/>
                <a:gd name="T46" fmla="*/ 2147483647 w 47"/>
                <a:gd name="T47" fmla="*/ 2147483647 h 72"/>
                <a:gd name="T48" fmla="*/ 2147483647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0 w 47"/>
                <a:gd name="T89" fmla="*/ 2147483647 h 72"/>
                <a:gd name="T90" fmla="*/ 2147483647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2147483647 h 72"/>
                <a:gd name="T100" fmla="*/ 2147483647 w 47"/>
                <a:gd name="T101" fmla="*/ 2147483647 h 72"/>
                <a:gd name="T102" fmla="*/ 2147483647 w 47"/>
                <a:gd name="T103" fmla="*/ 0 h 72"/>
                <a:gd name="T104" fmla="*/ 2147483647 w 47"/>
                <a:gd name="T105" fmla="*/ 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2">
                  <a:moveTo>
                    <a:pt x="24" y="8"/>
                  </a:moveTo>
                  <a:lnTo>
                    <a:pt x="19" y="8"/>
                  </a:lnTo>
                  <a:lnTo>
                    <a:pt x="16" y="10"/>
                  </a:lnTo>
                  <a:lnTo>
                    <a:pt x="14" y="13"/>
                  </a:lnTo>
                  <a:lnTo>
                    <a:pt x="10" y="22"/>
                  </a:lnTo>
                  <a:lnTo>
                    <a:pt x="9" y="36"/>
                  </a:lnTo>
                  <a:lnTo>
                    <a:pt x="10" y="50"/>
                  </a:lnTo>
                  <a:lnTo>
                    <a:pt x="14" y="58"/>
                  </a:lnTo>
                  <a:lnTo>
                    <a:pt x="16" y="62"/>
                  </a:lnTo>
                  <a:lnTo>
                    <a:pt x="19" y="64"/>
                  </a:lnTo>
                  <a:lnTo>
                    <a:pt x="24" y="64"/>
                  </a:lnTo>
                  <a:lnTo>
                    <a:pt x="27" y="64"/>
                  </a:lnTo>
                  <a:lnTo>
                    <a:pt x="31" y="62"/>
                  </a:lnTo>
                  <a:lnTo>
                    <a:pt x="33" y="58"/>
                  </a:lnTo>
                  <a:lnTo>
                    <a:pt x="36" y="50"/>
                  </a:lnTo>
                  <a:lnTo>
                    <a:pt x="38" y="36"/>
                  </a:lnTo>
                  <a:lnTo>
                    <a:pt x="36" y="22"/>
                  </a:lnTo>
                  <a:lnTo>
                    <a:pt x="33" y="14"/>
                  </a:lnTo>
                  <a:lnTo>
                    <a:pt x="31" y="10"/>
                  </a:lnTo>
                  <a:lnTo>
                    <a:pt x="27" y="8"/>
                  </a:lnTo>
                  <a:lnTo>
                    <a:pt x="24" y="8"/>
                  </a:lnTo>
                  <a:close/>
                  <a:moveTo>
                    <a:pt x="24" y="0"/>
                  </a:moveTo>
                  <a:lnTo>
                    <a:pt x="28" y="0"/>
                  </a:lnTo>
                  <a:lnTo>
                    <a:pt x="34" y="2"/>
                  </a:lnTo>
                  <a:lnTo>
                    <a:pt x="38" y="5"/>
                  </a:lnTo>
                  <a:lnTo>
                    <a:pt x="41" y="8"/>
                  </a:lnTo>
                  <a:lnTo>
                    <a:pt x="43" y="14"/>
                  </a:lnTo>
                  <a:lnTo>
                    <a:pt x="46" y="20"/>
                  </a:lnTo>
                  <a:lnTo>
                    <a:pt x="46" y="24"/>
                  </a:lnTo>
                  <a:lnTo>
                    <a:pt x="47" y="30"/>
                  </a:lnTo>
                  <a:lnTo>
                    <a:pt x="47" y="36"/>
                  </a:lnTo>
                  <a:lnTo>
                    <a:pt x="47" y="48"/>
                  </a:lnTo>
                  <a:lnTo>
                    <a:pt x="44" y="56"/>
                  </a:lnTo>
                  <a:lnTo>
                    <a:pt x="42" y="62"/>
                  </a:lnTo>
                  <a:lnTo>
                    <a:pt x="40" y="65"/>
                  </a:lnTo>
                  <a:lnTo>
                    <a:pt x="36" y="69"/>
                  </a:lnTo>
                  <a:lnTo>
                    <a:pt x="33" y="71"/>
                  </a:lnTo>
                  <a:lnTo>
                    <a:pt x="28" y="72"/>
                  </a:lnTo>
                  <a:lnTo>
                    <a:pt x="24" y="72"/>
                  </a:lnTo>
                  <a:lnTo>
                    <a:pt x="18" y="72"/>
                  </a:lnTo>
                  <a:lnTo>
                    <a:pt x="14" y="71"/>
                  </a:lnTo>
                  <a:lnTo>
                    <a:pt x="10" y="69"/>
                  </a:lnTo>
                  <a:lnTo>
                    <a:pt x="7" y="65"/>
                  </a:lnTo>
                  <a:lnTo>
                    <a:pt x="2" y="54"/>
                  </a:lnTo>
                  <a:lnTo>
                    <a:pt x="0" y="36"/>
                  </a:lnTo>
                  <a:lnTo>
                    <a:pt x="1" y="24"/>
                  </a:lnTo>
                  <a:lnTo>
                    <a:pt x="2" y="15"/>
                  </a:lnTo>
                  <a:lnTo>
                    <a:pt x="5" y="10"/>
                  </a:lnTo>
                  <a:lnTo>
                    <a:pt x="7" y="7"/>
                  </a:lnTo>
                  <a:lnTo>
                    <a:pt x="10" y="4"/>
                  </a:lnTo>
                  <a:lnTo>
                    <a:pt x="14" y="1"/>
                  </a:lnTo>
                  <a:lnTo>
                    <a:pt x="18" y="0"/>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3" name="Freeform 1014">
              <a:extLst>
                <a:ext uri="{FF2B5EF4-FFF2-40B4-BE49-F238E27FC236}">
                  <a16:creationId xmlns:a16="http://schemas.microsoft.com/office/drawing/2014/main" id="{09F24484-FBFF-48AD-8F3E-1948664267C8}"/>
                </a:ext>
              </a:extLst>
            </p:cNvPr>
            <p:cNvSpPr>
              <a:spLocks/>
            </p:cNvSpPr>
            <p:nvPr/>
          </p:nvSpPr>
          <p:spPr bwMode="auto">
            <a:xfrm>
              <a:off x="4446588" y="4148138"/>
              <a:ext cx="41275" cy="114300"/>
            </a:xfrm>
            <a:custGeom>
              <a:avLst/>
              <a:gdLst>
                <a:gd name="T0" fmla="*/ 2147483647 w 26"/>
                <a:gd name="T1" fmla="*/ 0 h 72"/>
                <a:gd name="T2" fmla="*/ 2147483647 w 26"/>
                <a:gd name="T3" fmla="*/ 0 h 72"/>
                <a:gd name="T4" fmla="*/ 2147483647 w 26"/>
                <a:gd name="T5" fmla="*/ 2147483647 h 72"/>
                <a:gd name="T6" fmla="*/ 2147483647 w 26"/>
                <a:gd name="T7" fmla="*/ 2147483647 h 72"/>
                <a:gd name="T8" fmla="*/ 2147483647 w 26"/>
                <a:gd name="T9" fmla="*/ 2147483647 h 72"/>
                <a:gd name="T10" fmla="*/ 2147483647 w 26"/>
                <a:gd name="T11" fmla="*/ 2147483647 h 72"/>
                <a:gd name="T12" fmla="*/ 2147483647 w 26"/>
                <a:gd name="T13" fmla="*/ 2147483647 h 72"/>
                <a:gd name="T14" fmla="*/ 2147483647 w 26"/>
                <a:gd name="T15" fmla="*/ 2147483647 h 72"/>
                <a:gd name="T16" fmla="*/ 0 w 26"/>
                <a:gd name="T17" fmla="*/ 2147483647 h 72"/>
                <a:gd name="T18" fmla="*/ 0 w 26"/>
                <a:gd name="T19" fmla="*/ 2147483647 h 72"/>
                <a:gd name="T20" fmla="*/ 2147483647 w 26"/>
                <a:gd name="T21" fmla="*/ 2147483647 h 72"/>
                <a:gd name="T22" fmla="*/ 2147483647 w 26"/>
                <a:gd name="T23" fmla="*/ 2147483647 h 72"/>
                <a:gd name="T24" fmla="*/ 2147483647 w 26"/>
                <a:gd name="T25" fmla="*/ 2147483647 h 72"/>
                <a:gd name="T26" fmla="*/ 2147483647 w 26"/>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2">
                  <a:moveTo>
                    <a:pt x="20" y="0"/>
                  </a:moveTo>
                  <a:lnTo>
                    <a:pt x="26" y="0"/>
                  </a:lnTo>
                  <a:lnTo>
                    <a:pt x="26" y="72"/>
                  </a:lnTo>
                  <a:lnTo>
                    <a:pt x="17" y="72"/>
                  </a:lnTo>
                  <a:lnTo>
                    <a:pt x="17" y="15"/>
                  </a:lnTo>
                  <a:lnTo>
                    <a:pt x="13" y="18"/>
                  </a:lnTo>
                  <a:lnTo>
                    <a:pt x="9" y="22"/>
                  </a:lnTo>
                  <a:lnTo>
                    <a:pt x="4" y="24"/>
                  </a:lnTo>
                  <a:lnTo>
                    <a:pt x="0" y="26"/>
                  </a:lnTo>
                  <a:lnTo>
                    <a:pt x="0" y="17"/>
                  </a:lnTo>
                  <a:lnTo>
                    <a:pt x="6" y="14"/>
                  </a:lnTo>
                  <a:lnTo>
                    <a:pt x="12" y="9"/>
                  </a:lnTo>
                  <a:lnTo>
                    <a:pt x="17" y="5"/>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4" name="Freeform 1015">
              <a:extLst>
                <a:ext uri="{FF2B5EF4-FFF2-40B4-BE49-F238E27FC236}">
                  <a16:creationId xmlns:a16="http://schemas.microsoft.com/office/drawing/2014/main" id="{A1C9C771-7A2E-4782-AA8C-AD8CFA74751E}"/>
                </a:ext>
              </a:extLst>
            </p:cNvPr>
            <p:cNvSpPr>
              <a:spLocks noEditPoints="1"/>
            </p:cNvSpPr>
            <p:nvPr/>
          </p:nvSpPr>
          <p:spPr bwMode="auto">
            <a:xfrm>
              <a:off x="4524375" y="4148138"/>
              <a:ext cx="73025" cy="114300"/>
            </a:xfrm>
            <a:custGeom>
              <a:avLst/>
              <a:gdLst>
                <a:gd name="T0" fmla="*/ 2147483647 w 46"/>
                <a:gd name="T1" fmla="*/ 2147483647 h 72"/>
                <a:gd name="T2" fmla="*/ 2147483647 w 46"/>
                <a:gd name="T3" fmla="*/ 2147483647 h 72"/>
                <a:gd name="T4" fmla="*/ 2147483647 w 46"/>
                <a:gd name="T5" fmla="*/ 2147483647 h 72"/>
                <a:gd name="T6" fmla="*/ 2147483647 w 46"/>
                <a:gd name="T7" fmla="*/ 2147483647 h 72"/>
                <a:gd name="T8" fmla="*/ 2147483647 w 46"/>
                <a:gd name="T9" fmla="*/ 2147483647 h 72"/>
                <a:gd name="T10" fmla="*/ 2147483647 w 46"/>
                <a:gd name="T11" fmla="*/ 2147483647 h 72"/>
                <a:gd name="T12" fmla="*/ 2147483647 w 46"/>
                <a:gd name="T13" fmla="*/ 2147483647 h 72"/>
                <a:gd name="T14" fmla="*/ 2147483647 w 46"/>
                <a:gd name="T15" fmla="*/ 2147483647 h 72"/>
                <a:gd name="T16" fmla="*/ 2147483647 w 46"/>
                <a:gd name="T17" fmla="*/ 2147483647 h 72"/>
                <a:gd name="T18" fmla="*/ 2147483647 w 46"/>
                <a:gd name="T19" fmla="*/ 2147483647 h 72"/>
                <a:gd name="T20" fmla="*/ 2147483647 w 46"/>
                <a:gd name="T21" fmla="*/ 2147483647 h 72"/>
                <a:gd name="T22" fmla="*/ 2147483647 w 46"/>
                <a:gd name="T23" fmla="*/ 2147483647 h 72"/>
                <a:gd name="T24" fmla="*/ 2147483647 w 46"/>
                <a:gd name="T25" fmla="*/ 2147483647 h 72"/>
                <a:gd name="T26" fmla="*/ 2147483647 w 46"/>
                <a:gd name="T27" fmla="*/ 2147483647 h 72"/>
                <a:gd name="T28" fmla="*/ 2147483647 w 46"/>
                <a:gd name="T29" fmla="*/ 2147483647 h 72"/>
                <a:gd name="T30" fmla="*/ 2147483647 w 46"/>
                <a:gd name="T31" fmla="*/ 2147483647 h 72"/>
                <a:gd name="T32" fmla="*/ 2147483647 w 46"/>
                <a:gd name="T33" fmla="*/ 2147483647 h 72"/>
                <a:gd name="T34" fmla="*/ 2147483647 w 46"/>
                <a:gd name="T35" fmla="*/ 2147483647 h 72"/>
                <a:gd name="T36" fmla="*/ 2147483647 w 46"/>
                <a:gd name="T37" fmla="*/ 2147483647 h 72"/>
                <a:gd name="T38" fmla="*/ 2147483647 w 46"/>
                <a:gd name="T39" fmla="*/ 2147483647 h 72"/>
                <a:gd name="T40" fmla="*/ 2147483647 w 46"/>
                <a:gd name="T41" fmla="*/ 2147483647 h 72"/>
                <a:gd name="T42" fmla="*/ 2147483647 w 46"/>
                <a:gd name="T43" fmla="*/ 0 h 72"/>
                <a:gd name="T44" fmla="*/ 2147483647 w 46"/>
                <a:gd name="T45" fmla="*/ 0 h 72"/>
                <a:gd name="T46" fmla="*/ 2147483647 w 46"/>
                <a:gd name="T47" fmla="*/ 2147483647 h 72"/>
                <a:gd name="T48" fmla="*/ 2147483647 w 46"/>
                <a:gd name="T49" fmla="*/ 2147483647 h 72"/>
                <a:gd name="T50" fmla="*/ 2147483647 w 46"/>
                <a:gd name="T51" fmla="*/ 2147483647 h 72"/>
                <a:gd name="T52" fmla="*/ 2147483647 w 46"/>
                <a:gd name="T53" fmla="*/ 2147483647 h 72"/>
                <a:gd name="T54" fmla="*/ 2147483647 w 46"/>
                <a:gd name="T55" fmla="*/ 2147483647 h 72"/>
                <a:gd name="T56" fmla="*/ 2147483647 w 46"/>
                <a:gd name="T57" fmla="*/ 2147483647 h 72"/>
                <a:gd name="T58" fmla="*/ 2147483647 w 46"/>
                <a:gd name="T59" fmla="*/ 2147483647 h 72"/>
                <a:gd name="T60" fmla="*/ 2147483647 w 46"/>
                <a:gd name="T61" fmla="*/ 2147483647 h 72"/>
                <a:gd name="T62" fmla="*/ 2147483647 w 46"/>
                <a:gd name="T63" fmla="*/ 2147483647 h 72"/>
                <a:gd name="T64" fmla="*/ 2147483647 w 46"/>
                <a:gd name="T65" fmla="*/ 2147483647 h 72"/>
                <a:gd name="T66" fmla="*/ 2147483647 w 46"/>
                <a:gd name="T67" fmla="*/ 2147483647 h 72"/>
                <a:gd name="T68" fmla="*/ 2147483647 w 46"/>
                <a:gd name="T69" fmla="*/ 2147483647 h 72"/>
                <a:gd name="T70" fmla="*/ 2147483647 w 46"/>
                <a:gd name="T71" fmla="*/ 2147483647 h 72"/>
                <a:gd name="T72" fmla="*/ 2147483647 w 46"/>
                <a:gd name="T73" fmla="*/ 2147483647 h 72"/>
                <a:gd name="T74" fmla="*/ 2147483647 w 46"/>
                <a:gd name="T75" fmla="*/ 2147483647 h 72"/>
                <a:gd name="T76" fmla="*/ 2147483647 w 46"/>
                <a:gd name="T77" fmla="*/ 2147483647 h 72"/>
                <a:gd name="T78" fmla="*/ 2147483647 w 46"/>
                <a:gd name="T79" fmla="*/ 2147483647 h 72"/>
                <a:gd name="T80" fmla="*/ 2147483647 w 46"/>
                <a:gd name="T81" fmla="*/ 2147483647 h 72"/>
                <a:gd name="T82" fmla="*/ 2147483647 w 46"/>
                <a:gd name="T83" fmla="*/ 2147483647 h 72"/>
                <a:gd name="T84" fmla="*/ 2147483647 w 46"/>
                <a:gd name="T85" fmla="*/ 2147483647 h 72"/>
                <a:gd name="T86" fmla="*/ 2147483647 w 46"/>
                <a:gd name="T87" fmla="*/ 2147483647 h 72"/>
                <a:gd name="T88" fmla="*/ 0 w 46"/>
                <a:gd name="T89" fmla="*/ 2147483647 h 72"/>
                <a:gd name="T90" fmla="*/ 2147483647 w 46"/>
                <a:gd name="T91" fmla="*/ 2147483647 h 72"/>
                <a:gd name="T92" fmla="*/ 2147483647 w 46"/>
                <a:gd name="T93" fmla="*/ 2147483647 h 72"/>
                <a:gd name="T94" fmla="*/ 2147483647 w 46"/>
                <a:gd name="T95" fmla="*/ 2147483647 h 72"/>
                <a:gd name="T96" fmla="*/ 2147483647 w 46"/>
                <a:gd name="T97" fmla="*/ 2147483647 h 72"/>
                <a:gd name="T98" fmla="*/ 2147483647 w 46"/>
                <a:gd name="T99" fmla="*/ 2147483647 h 72"/>
                <a:gd name="T100" fmla="*/ 2147483647 w 46"/>
                <a:gd name="T101" fmla="*/ 2147483647 h 72"/>
                <a:gd name="T102" fmla="*/ 2147483647 w 46"/>
                <a:gd name="T103" fmla="*/ 0 h 72"/>
                <a:gd name="T104" fmla="*/ 2147483647 w 46"/>
                <a:gd name="T105" fmla="*/ 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 h="72">
                  <a:moveTo>
                    <a:pt x="22" y="8"/>
                  </a:moveTo>
                  <a:lnTo>
                    <a:pt x="19" y="8"/>
                  </a:lnTo>
                  <a:lnTo>
                    <a:pt x="16" y="10"/>
                  </a:lnTo>
                  <a:lnTo>
                    <a:pt x="13" y="13"/>
                  </a:lnTo>
                  <a:lnTo>
                    <a:pt x="10" y="22"/>
                  </a:lnTo>
                  <a:lnTo>
                    <a:pt x="9" y="36"/>
                  </a:lnTo>
                  <a:lnTo>
                    <a:pt x="10" y="50"/>
                  </a:lnTo>
                  <a:lnTo>
                    <a:pt x="13" y="58"/>
                  </a:lnTo>
                  <a:lnTo>
                    <a:pt x="16" y="62"/>
                  </a:lnTo>
                  <a:lnTo>
                    <a:pt x="19" y="64"/>
                  </a:lnTo>
                  <a:lnTo>
                    <a:pt x="22" y="64"/>
                  </a:lnTo>
                  <a:lnTo>
                    <a:pt x="27" y="64"/>
                  </a:lnTo>
                  <a:lnTo>
                    <a:pt x="30" y="62"/>
                  </a:lnTo>
                  <a:lnTo>
                    <a:pt x="33" y="58"/>
                  </a:lnTo>
                  <a:lnTo>
                    <a:pt x="36" y="50"/>
                  </a:lnTo>
                  <a:lnTo>
                    <a:pt x="37" y="36"/>
                  </a:lnTo>
                  <a:lnTo>
                    <a:pt x="36" y="22"/>
                  </a:lnTo>
                  <a:lnTo>
                    <a:pt x="33" y="14"/>
                  </a:lnTo>
                  <a:lnTo>
                    <a:pt x="30" y="10"/>
                  </a:lnTo>
                  <a:lnTo>
                    <a:pt x="27" y="8"/>
                  </a:lnTo>
                  <a:lnTo>
                    <a:pt x="22" y="8"/>
                  </a:lnTo>
                  <a:close/>
                  <a:moveTo>
                    <a:pt x="22" y="0"/>
                  </a:moveTo>
                  <a:lnTo>
                    <a:pt x="28" y="0"/>
                  </a:lnTo>
                  <a:lnTo>
                    <a:pt x="34" y="2"/>
                  </a:lnTo>
                  <a:lnTo>
                    <a:pt x="37" y="5"/>
                  </a:lnTo>
                  <a:lnTo>
                    <a:pt x="41" y="8"/>
                  </a:lnTo>
                  <a:lnTo>
                    <a:pt x="43" y="14"/>
                  </a:lnTo>
                  <a:lnTo>
                    <a:pt x="45" y="20"/>
                  </a:lnTo>
                  <a:lnTo>
                    <a:pt x="45" y="24"/>
                  </a:lnTo>
                  <a:lnTo>
                    <a:pt x="46" y="30"/>
                  </a:lnTo>
                  <a:lnTo>
                    <a:pt x="46" y="36"/>
                  </a:lnTo>
                  <a:lnTo>
                    <a:pt x="45" y="48"/>
                  </a:lnTo>
                  <a:lnTo>
                    <a:pt x="44" y="56"/>
                  </a:lnTo>
                  <a:lnTo>
                    <a:pt x="42" y="62"/>
                  </a:lnTo>
                  <a:lnTo>
                    <a:pt x="40" y="65"/>
                  </a:lnTo>
                  <a:lnTo>
                    <a:pt x="36" y="69"/>
                  </a:lnTo>
                  <a:lnTo>
                    <a:pt x="33" y="71"/>
                  </a:lnTo>
                  <a:lnTo>
                    <a:pt x="28" y="72"/>
                  </a:lnTo>
                  <a:lnTo>
                    <a:pt x="22" y="72"/>
                  </a:lnTo>
                  <a:lnTo>
                    <a:pt x="18" y="72"/>
                  </a:lnTo>
                  <a:lnTo>
                    <a:pt x="13" y="71"/>
                  </a:lnTo>
                  <a:lnTo>
                    <a:pt x="10" y="69"/>
                  </a:lnTo>
                  <a:lnTo>
                    <a:pt x="6" y="65"/>
                  </a:lnTo>
                  <a:lnTo>
                    <a:pt x="2" y="54"/>
                  </a:lnTo>
                  <a:lnTo>
                    <a:pt x="0" y="36"/>
                  </a:lnTo>
                  <a:lnTo>
                    <a:pt x="1" y="24"/>
                  </a:lnTo>
                  <a:lnTo>
                    <a:pt x="2" y="15"/>
                  </a:lnTo>
                  <a:lnTo>
                    <a:pt x="4" y="10"/>
                  </a:lnTo>
                  <a:lnTo>
                    <a:pt x="6" y="7"/>
                  </a:lnTo>
                  <a:lnTo>
                    <a:pt x="10" y="4"/>
                  </a:lnTo>
                  <a:lnTo>
                    <a:pt x="13" y="1"/>
                  </a:lnTo>
                  <a:lnTo>
                    <a:pt x="18" y="0"/>
                  </a:lnTo>
                  <a:lnTo>
                    <a:pt x="2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5" name="Freeform 1016">
              <a:extLst>
                <a:ext uri="{FF2B5EF4-FFF2-40B4-BE49-F238E27FC236}">
                  <a16:creationId xmlns:a16="http://schemas.microsoft.com/office/drawing/2014/main" id="{F14BC6E7-C3CB-4D6F-8B3C-DE73B4123293}"/>
                </a:ext>
              </a:extLst>
            </p:cNvPr>
            <p:cNvSpPr>
              <a:spLocks noEditPoints="1"/>
            </p:cNvSpPr>
            <p:nvPr/>
          </p:nvSpPr>
          <p:spPr bwMode="auto">
            <a:xfrm>
              <a:off x="4610100" y="4148138"/>
              <a:ext cx="74613" cy="114300"/>
            </a:xfrm>
            <a:custGeom>
              <a:avLst/>
              <a:gdLst>
                <a:gd name="T0" fmla="*/ 2147483647 w 47"/>
                <a:gd name="T1" fmla="*/ 2147483647 h 72"/>
                <a:gd name="T2" fmla="*/ 2147483647 w 47"/>
                <a:gd name="T3" fmla="*/ 2147483647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0 h 72"/>
                <a:gd name="T44" fmla="*/ 2147483647 w 47"/>
                <a:gd name="T45" fmla="*/ 0 h 72"/>
                <a:gd name="T46" fmla="*/ 2147483647 w 47"/>
                <a:gd name="T47" fmla="*/ 2147483647 h 72"/>
                <a:gd name="T48" fmla="*/ 2147483647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0 w 47"/>
                <a:gd name="T89" fmla="*/ 2147483647 h 72"/>
                <a:gd name="T90" fmla="*/ 2147483647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2147483647 h 72"/>
                <a:gd name="T100" fmla="*/ 2147483647 w 47"/>
                <a:gd name="T101" fmla="*/ 2147483647 h 72"/>
                <a:gd name="T102" fmla="*/ 2147483647 w 47"/>
                <a:gd name="T103" fmla="*/ 0 h 72"/>
                <a:gd name="T104" fmla="*/ 2147483647 w 47"/>
                <a:gd name="T105" fmla="*/ 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2">
                  <a:moveTo>
                    <a:pt x="24" y="8"/>
                  </a:moveTo>
                  <a:lnTo>
                    <a:pt x="21" y="8"/>
                  </a:lnTo>
                  <a:lnTo>
                    <a:pt x="17" y="10"/>
                  </a:lnTo>
                  <a:lnTo>
                    <a:pt x="14" y="13"/>
                  </a:lnTo>
                  <a:lnTo>
                    <a:pt x="11" y="22"/>
                  </a:lnTo>
                  <a:lnTo>
                    <a:pt x="11" y="36"/>
                  </a:lnTo>
                  <a:lnTo>
                    <a:pt x="11" y="50"/>
                  </a:lnTo>
                  <a:lnTo>
                    <a:pt x="14" y="58"/>
                  </a:lnTo>
                  <a:lnTo>
                    <a:pt x="17" y="62"/>
                  </a:lnTo>
                  <a:lnTo>
                    <a:pt x="21" y="64"/>
                  </a:lnTo>
                  <a:lnTo>
                    <a:pt x="24" y="64"/>
                  </a:lnTo>
                  <a:lnTo>
                    <a:pt x="28" y="64"/>
                  </a:lnTo>
                  <a:lnTo>
                    <a:pt x="31" y="62"/>
                  </a:lnTo>
                  <a:lnTo>
                    <a:pt x="35" y="58"/>
                  </a:lnTo>
                  <a:lnTo>
                    <a:pt x="37" y="50"/>
                  </a:lnTo>
                  <a:lnTo>
                    <a:pt x="38" y="36"/>
                  </a:lnTo>
                  <a:lnTo>
                    <a:pt x="37" y="22"/>
                  </a:lnTo>
                  <a:lnTo>
                    <a:pt x="35" y="14"/>
                  </a:lnTo>
                  <a:lnTo>
                    <a:pt x="31" y="10"/>
                  </a:lnTo>
                  <a:lnTo>
                    <a:pt x="28" y="8"/>
                  </a:lnTo>
                  <a:lnTo>
                    <a:pt x="24" y="8"/>
                  </a:lnTo>
                  <a:close/>
                  <a:moveTo>
                    <a:pt x="24" y="0"/>
                  </a:moveTo>
                  <a:lnTo>
                    <a:pt x="30" y="0"/>
                  </a:lnTo>
                  <a:lnTo>
                    <a:pt x="35" y="2"/>
                  </a:lnTo>
                  <a:lnTo>
                    <a:pt x="39" y="5"/>
                  </a:lnTo>
                  <a:lnTo>
                    <a:pt x="41" y="8"/>
                  </a:lnTo>
                  <a:lnTo>
                    <a:pt x="44" y="14"/>
                  </a:lnTo>
                  <a:lnTo>
                    <a:pt x="46" y="20"/>
                  </a:lnTo>
                  <a:lnTo>
                    <a:pt x="47" y="24"/>
                  </a:lnTo>
                  <a:lnTo>
                    <a:pt x="47" y="30"/>
                  </a:lnTo>
                  <a:lnTo>
                    <a:pt x="47" y="36"/>
                  </a:lnTo>
                  <a:lnTo>
                    <a:pt x="47" y="48"/>
                  </a:lnTo>
                  <a:lnTo>
                    <a:pt x="45" y="56"/>
                  </a:lnTo>
                  <a:lnTo>
                    <a:pt x="43" y="62"/>
                  </a:lnTo>
                  <a:lnTo>
                    <a:pt x="40" y="65"/>
                  </a:lnTo>
                  <a:lnTo>
                    <a:pt x="37" y="69"/>
                  </a:lnTo>
                  <a:lnTo>
                    <a:pt x="33" y="71"/>
                  </a:lnTo>
                  <a:lnTo>
                    <a:pt x="29" y="72"/>
                  </a:lnTo>
                  <a:lnTo>
                    <a:pt x="24" y="72"/>
                  </a:lnTo>
                  <a:lnTo>
                    <a:pt x="20" y="72"/>
                  </a:lnTo>
                  <a:lnTo>
                    <a:pt x="15" y="71"/>
                  </a:lnTo>
                  <a:lnTo>
                    <a:pt x="11" y="69"/>
                  </a:lnTo>
                  <a:lnTo>
                    <a:pt x="8" y="65"/>
                  </a:lnTo>
                  <a:lnTo>
                    <a:pt x="3" y="54"/>
                  </a:lnTo>
                  <a:lnTo>
                    <a:pt x="0" y="36"/>
                  </a:lnTo>
                  <a:lnTo>
                    <a:pt x="2" y="24"/>
                  </a:lnTo>
                  <a:lnTo>
                    <a:pt x="4" y="15"/>
                  </a:lnTo>
                  <a:lnTo>
                    <a:pt x="5" y="10"/>
                  </a:lnTo>
                  <a:lnTo>
                    <a:pt x="8" y="7"/>
                  </a:lnTo>
                  <a:lnTo>
                    <a:pt x="11" y="4"/>
                  </a:lnTo>
                  <a:lnTo>
                    <a:pt x="15" y="1"/>
                  </a:lnTo>
                  <a:lnTo>
                    <a:pt x="20" y="0"/>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6" name="Freeform 1017">
              <a:extLst>
                <a:ext uri="{FF2B5EF4-FFF2-40B4-BE49-F238E27FC236}">
                  <a16:creationId xmlns:a16="http://schemas.microsoft.com/office/drawing/2014/main" id="{4F2766BD-88F3-4C97-8148-48E511AA723F}"/>
                </a:ext>
              </a:extLst>
            </p:cNvPr>
            <p:cNvSpPr>
              <a:spLocks/>
            </p:cNvSpPr>
            <p:nvPr/>
          </p:nvSpPr>
          <p:spPr bwMode="auto">
            <a:xfrm>
              <a:off x="6072188" y="4148138"/>
              <a:ext cx="41275" cy="114300"/>
            </a:xfrm>
            <a:custGeom>
              <a:avLst/>
              <a:gdLst>
                <a:gd name="T0" fmla="*/ 2147483647 w 26"/>
                <a:gd name="T1" fmla="*/ 0 h 72"/>
                <a:gd name="T2" fmla="*/ 2147483647 w 26"/>
                <a:gd name="T3" fmla="*/ 0 h 72"/>
                <a:gd name="T4" fmla="*/ 2147483647 w 26"/>
                <a:gd name="T5" fmla="*/ 2147483647 h 72"/>
                <a:gd name="T6" fmla="*/ 2147483647 w 26"/>
                <a:gd name="T7" fmla="*/ 2147483647 h 72"/>
                <a:gd name="T8" fmla="*/ 2147483647 w 26"/>
                <a:gd name="T9" fmla="*/ 2147483647 h 72"/>
                <a:gd name="T10" fmla="*/ 2147483647 w 26"/>
                <a:gd name="T11" fmla="*/ 2147483647 h 72"/>
                <a:gd name="T12" fmla="*/ 2147483647 w 26"/>
                <a:gd name="T13" fmla="*/ 2147483647 h 72"/>
                <a:gd name="T14" fmla="*/ 2147483647 w 26"/>
                <a:gd name="T15" fmla="*/ 2147483647 h 72"/>
                <a:gd name="T16" fmla="*/ 0 w 26"/>
                <a:gd name="T17" fmla="*/ 2147483647 h 72"/>
                <a:gd name="T18" fmla="*/ 0 w 26"/>
                <a:gd name="T19" fmla="*/ 2147483647 h 72"/>
                <a:gd name="T20" fmla="*/ 2147483647 w 26"/>
                <a:gd name="T21" fmla="*/ 2147483647 h 72"/>
                <a:gd name="T22" fmla="*/ 2147483647 w 26"/>
                <a:gd name="T23" fmla="*/ 2147483647 h 72"/>
                <a:gd name="T24" fmla="*/ 2147483647 w 26"/>
                <a:gd name="T25" fmla="*/ 2147483647 h 72"/>
                <a:gd name="T26" fmla="*/ 2147483647 w 26"/>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2">
                  <a:moveTo>
                    <a:pt x="21" y="0"/>
                  </a:moveTo>
                  <a:lnTo>
                    <a:pt x="26" y="0"/>
                  </a:lnTo>
                  <a:lnTo>
                    <a:pt x="26" y="72"/>
                  </a:lnTo>
                  <a:lnTo>
                    <a:pt x="17" y="72"/>
                  </a:lnTo>
                  <a:lnTo>
                    <a:pt x="17" y="15"/>
                  </a:lnTo>
                  <a:lnTo>
                    <a:pt x="14" y="18"/>
                  </a:lnTo>
                  <a:lnTo>
                    <a:pt x="9" y="22"/>
                  </a:lnTo>
                  <a:lnTo>
                    <a:pt x="5" y="24"/>
                  </a:lnTo>
                  <a:lnTo>
                    <a:pt x="0" y="26"/>
                  </a:lnTo>
                  <a:lnTo>
                    <a:pt x="0" y="17"/>
                  </a:lnTo>
                  <a:lnTo>
                    <a:pt x="7" y="14"/>
                  </a:lnTo>
                  <a:lnTo>
                    <a:pt x="13" y="9"/>
                  </a:lnTo>
                  <a:lnTo>
                    <a:pt x="17" y="5"/>
                  </a:lnTo>
                  <a:lnTo>
                    <a:pt x="21"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7" name="Freeform 1018">
              <a:extLst>
                <a:ext uri="{FF2B5EF4-FFF2-40B4-BE49-F238E27FC236}">
                  <a16:creationId xmlns:a16="http://schemas.microsoft.com/office/drawing/2014/main" id="{B5FAEA51-6E0C-4252-BEFD-25CF50E51B60}"/>
                </a:ext>
              </a:extLst>
            </p:cNvPr>
            <p:cNvSpPr>
              <a:spLocks noEditPoints="1"/>
            </p:cNvSpPr>
            <p:nvPr/>
          </p:nvSpPr>
          <p:spPr bwMode="auto">
            <a:xfrm>
              <a:off x="6149975" y="4148138"/>
              <a:ext cx="74613" cy="114300"/>
            </a:xfrm>
            <a:custGeom>
              <a:avLst/>
              <a:gdLst>
                <a:gd name="T0" fmla="*/ 2147483647 w 47"/>
                <a:gd name="T1" fmla="*/ 2147483647 h 72"/>
                <a:gd name="T2" fmla="*/ 2147483647 w 47"/>
                <a:gd name="T3" fmla="*/ 2147483647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0 h 72"/>
                <a:gd name="T44" fmla="*/ 2147483647 w 47"/>
                <a:gd name="T45" fmla="*/ 0 h 72"/>
                <a:gd name="T46" fmla="*/ 2147483647 w 47"/>
                <a:gd name="T47" fmla="*/ 2147483647 h 72"/>
                <a:gd name="T48" fmla="*/ 2147483647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0 w 47"/>
                <a:gd name="T89" fmla="*/ 2147483647 h 72"/>
                <a:gd name="T90" fmla="*/ 2147483647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2147483647 h 72"/>
                <a:gd name="T100" fmla="*/ 2147483647 w 47"/>
                <a:gd name="T101" fmla="*/ 2147483647 h 72"/>
                <a:gd name="T102" fmla="*/ 2147483647 w 47"/>
                <a:gd name="T103" fmla="*/ 0 h 72"/>
                <a:gd name="T104" fmla="*/ 2147483647 w 47"/>
                <a:gd name="T105" fmla="*/ 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2">
                  <a:moveTo>
                    <a:pt x="23" y="8"/>
                  </a:moveTo>
                  <a:lnTo>
                    <a:pt x="20" y="8"/>
                  </a:lnTo>
                  <a:lnTo>
                    <a:pt x="16" y="10"/>
                  </a:lnTo>
                  <a:lnTo>
                    <a:pt x="14" y="13"/>
                  </a:lnTo>
                  <a:lnTo>
                    <a:pt x="10" y="22"/>
                  </a:lnTo>
                  <a:lnTo>
                    <a:pt x="9" y="36"/>
                  </a:lnTo>
                  <a:lnTo>
                    <a:pt x="10" y="50"/>
                  </a:lnTo>
                  <a:lnTo>
                    <a:pt x="14" y="58"/>
                  </a:lnTo>
                  <a:lnTo>
                    <a:pt x="16" y="62"/>
                  </a:lnTo>
                  <a:lnTo>
                    <a:pt x="20" y="64"/>
                  </a:lnTo>
                  <a:lnTo>
                    <a:pt x="24" y="64"/>
                  </a:lnTo>
                  <a:lnTo>
                    <a:pt x="28" y="64"/>
                  </a:lnTo>
                  <a:lnTo>
                    <a:pt x="31" y="62"/>
                  </a:lnTo>
                  <a:lnTo>
                    <a:pt x="33" y="58"/>
                  </a:lnTo>
                  <a:lnTo>
                    <a:pt x="37" y="50"/>
                  </a:lnTo>
                  <a:lnTo>
                    <a:pt x="38" y="36"/>
                  </a:lnTo>
                  <a:lnTo>
                    <a:pt x="37" y="22"/>
                  </a:lnTo>
                  <a:lnTo>
                    <a:pt x="33" y="14"/>
                  </a:lnTo>
                  <a:lnTo>
                    <a:pt x="31" y="10"/>
                  </a:lnTo>
                  <a:lnTo>
                    <a:pt x="28" y="8"/>
                  </a:lnTo>
                  <a:lnTo>
                    <a:pt x="23" y="8"/>
                  </a:lnTo>
                  <a:close/>
                  <a:moveTo>
                    <a:pt x="24" y="0"/>
                  </a:moveTo>
                  <a:lnTo>
                    <a:pt x="29" y="0"/>
                  </a:lnTo>
                  <a:lnTo>
                    <a:pt x="34" y="2"/>
                  </a:lnTo>
                  <a:lnTo>
                    <a:pt x="38" y="5"/>
                  </a:lnTo>
                  <a:lnTo>
                    <a:pt x="41" y="8"/>
                  </a:lnTo>
                  <a:lnTo>
                    <a:pt x="44" y="14"/>
                  </a:lnTo>
                  <a:lnTo>
                    <a:pt x="46" y="20"/>
                  </a:lnTo>
                  <a:lnTo>
                    <a:pt x="46" y="24"/>
                  </a:lnTo>
                  <a:lnTo>
                    <a:pt x="47" y="30"/>
                  </a:lnTo>
                  <a:lnTo>
                    <a:pt x="47" y="36"/>
                  </a:lnTo>
                  <a:lnTo>
                    <a:pt x="46" y="48"/>
                  </a:lnTo>
                  <a:lnTo>
                    <a:pt x="45" y="56"/>
                  </a:lnTo>
                  <a:lnTo>
                    <a:pt x="42" y="62"/>
                  </a:lnTo>
                  <a:lnTo>
                    <a:pt x="40" y="65"/>
                  </a:lnTo>
                  <a:lnTo>
                    <a:pt x="37" y="69"/>
                  </a:lnTo>
                  <a:lnTo>
                    <a:pt x="33" y="71"/>
                  </a:lnTo>
                  <a:lnTo>
                    <a:pt x="29" y="72"/>
                  </a:lnTo>
                  <a:lnTo>
                    <a:pt x="24" y="72"/>
                  </a:lnTo>
                  <a:lnTo>
                    <a:pt x="18" y="72"/>
                  </a:lnTo>
                  <a:lnTo>
                    <a:pt x="14" y="71"/>
                  </a:lnTo>
                  <a:lnTo>
                    <a:pt x="10" y="69"/>
                  </a:lnTo>
                  <a:lnTo>
                    <a:pt x="7" y="65"/>
                  </a:lnTo>
                  <a:lnTo>
                    <a:pt x="2" y="54"/>
                  </a:lnTo>
                  <a:lnTo>
                    <a:pt x="0" y="36"/>
                  </a:lnTo>
                  <a:lnTo>
                    <a:pt x="1" y="24"/>
                  </a:lnTo>
                  <a:lnTo>
                    <a:pt x="2" y="15"/>
                  </a:lnTo>
                  <a:lnTo>
                    <a:pt x="5" y="10"/>
                  </a:lnTo>
                  <a:lnTo>
                    <a:pt x="7" y="7"/>
                  </a:lnTo>
                  <a:lnTo>
                    <a:pt x="10" y="4"/>
                  </a:lnTo>
                  <a:lnTo>
                    <a:pt x="14" y="1"/>
                  </a:lnTo>
                  <a:lnTo>
                    <a:pt x="18" y="0"/>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8" name="Freeform 1019">
              <a:extLst>
                <a:ext uri="{FF2B5EF4-FFF2-40B4-BE49-F238E27FC236}">
                  <a16:creationId xmlns:a16="http://schemas.microsoft.com/office/drawing/2014/main" id="{CE2DB957-15E1-4ADD-B204-468F6EAE40BE}"/>
                </a:ext>
              </a:extLst>
            </p:cNvPr>
            <p:cNvSpPr>
              <a:spLocks noEditPoints="1"/>
            </p:cNvSpPr>
            <p:nvPr/>
          </p:nvSpPr>
          <p:spPr bwMode="auto">
            <a:xfrm>
              <a:off x="6237288" y="4148138"/>
              <a:ext cx="74613" cy="114300"/>
            </a:xfrm>
            <a:custGeom>
              <a:avLst/>
              <a:gdLst>
                <a:gd name="T0" fmla="*/ 2147483647 w 47"/>
                <a:gd name="T1" fmla="*/ 2147483647 h 72"/>
                <a:gd name="T2" fmla="*/ 2147483647 w 47"/>
                <a:gd name="T3" fmla="*/ 2147483647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0 h 72"/>
                <a:gd name="T44" fmla="*/ 2147483647 w 47"/>
                <a:gd name="T45" fmla="*/ 0 h 72"/>
                <a:gd name="T46" fmla="*/ 2147483647 w 47"/>
                <a:gd name="T47" fmla="*/ 2147483647 h 72"/>
                <a:gd name="T48" fmla="*/ 2147483647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0 w 47"/>
                <a:gd name="T89" fmla="*/ 2147483647 h 72"/>
                <a:gd name="T90" fmla="*/ 2147483647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2147483647 h 72"/>
                <a:gd name="T100" fmla="*/ 2147483647 w 47"/>
                <a:gd name="T101" fmla="*/ 2147483647 h 72"/>
                <a:gd name="T102" fmla="*/ 2147483647 w 47"/>
                <a:gd name="T103" fmla="*/ 0 h 72"/>
                <a:gd name="T104" fmla="*/ 2147483647 w 47"/>
                <a:gd name="T105" fmla="*/ 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2">
                  <a:moveTo>
                    <a:pt x="24" y="8"/>
                  </a:moveTo>
                  <a:lnTo>
                    <a:pt x="20" y="8"/>
                  </a:lnTo>
                  <a:lnTo>
                    <a:pt x="17" y="10"/>
                  </a:lnTo>
                  <a:lnTo>
                    <a:pt x="14" y="13"/>
                  </a:lnTo>
                  <a:lnTo>
                    <a:pt x="10" y="22"/>
                  </a:lnTo>
                  <a:lnTo>
                    <a:pt x="10" y="36"/>
                  </a:lnTo>
                  <a:lnTo>
                    <a:pt x="10" y="50"/>
                  </a:lnTo>
                  <a:lnTo>
                    <a:pt x="14" y="58"/>
                  </a:lnTo>
                  <a:lnTo>
                    <a:pt x="17" y="62"/>
                  </a:lnTo>
                  <a:lnTo>
                    <a:pt x="20" y="64"/>
                  </a:lnTo>
                  <a:lnTo>
                    <a:pt x="24" y="64"/>
                  </a:lnTo>
                  <a:lnTo>
                    <a:pt x="27" y="64"/>
                  </a:lnTo>
                  <a:lnTo>
                    <a:pt x="31" y="62"/>
                  </a:lnTo>
                  <a:lnTo>
                    <a:pt x="34" y="58"/>
                  </a:lnTo>
                  <a:lnTo>
                    <a:pt x="36" y="50"/>
                  </a:lnTo>
                  <a:lnTo>
                    <a:pt x="38" y="36"/>
                  </a:lnTo>
                  <a:lnTo>
                    <a:pt x="36" y="22"/>
                  </a:lnTo>
                  <a:lnTo>
                    <a:pt x="34" y="14"/>
                  </a:lnTo>
                  <a:lnTo>
                    <a:pt x="31" y="10"/>
                  </a:lnTo>
                  <a:lnTo>
                    <a:pt x="27" y="8"/>
                  </a:lnTo>
                  <a:lnTo>
                    <a:pt x="24" y="8"/>
                  </a:lnTo>
                  <a:close/>
                  <a:moveTo>
                    <a:pt x="24" y="0"/>
                  </a:moveTo>
                  <a:lnTo>
                    <a:pt x="30" y="0"/>
                  </a:lnTo>
                  <a:lnTo>
                    <a:pt x="34" y="2"/>
                  </a:lnTo>
                  <a:lnTo>
                    <a:pt x="39" y="5"/>
                  </a:lnTo>
                  <a:lnTo>
                    <a:pt x="41" y="8"/>
                  </a:lnTo>
                  <a:lnTo>
                    <a:pt x="43" y="14"/>
                  </a:lnTo>
                  <a:lnTo>
                    <a:pt x="46" y="20"/>
                  </a:lnTo>
                  <a:lnTo>
                    <a:pt x="47" y="24"/>
                  </a:lnTo>
                  <a:lnTo>
                    <a:pt x="47" y="30"/>
                  </a:lnTo>
                  <a:lnTo>
                    <a:pt x="47" y="36"/>
                  </a:lnTo>
                  <a:lnTo>
                    <a:pt x="47" y="48"/>
                  </a:lnTo>
                  <a:lnTo>
                    <a:pt x="44" y="56"/>
                  </a:lnTo>
                  <a:lnTo>
                    <a:pt x="42" y="62"/>
                  </a:lnTo>
                  <a:lnTo>
                    <a:pt x="40" y="65"/>
                  </a:lnTo>
                  <a:lnTo>
                    <a:pt x="36" y="69"/>
                  </a:lnTo>
                  <a:lnTo>
                    <a:pt x="33" y="71"/>
                  </a:lnTo>
                  <a:lnTo>
                    <a:pt x="28" y="72"/>
                  </a:lnTo>
                  <a:lnTo>
                    <a:pt x="24" y="72"/>
                  </a:lnTo>
                  <a:lnTo>
                    <a:pt x="19" y="72"/>
                  </a:lnTo>
                  <a:lnTo>
                    <a:pt x="15" y="71"/>
                  </a:lnTo>
                  <a:lnTo>
                    <a:pt x="10" y="69"/>
                  </a:lnTo>
                  <a:lnTo>
                    <a:pt x="8" y="65"/>
                  </a:lnTo>
                  <a:lnTo>
                    <a:pt x="2" y="54"/>
                  </a:lnTo>
                  <a:lnTo>
                    <a:pt x="0" y="36"/>
                  </a:lnTo>
                  <a:lnTo>
                    <a:pt x="1" y="24"/>
                  </a:lnTo>
                  <a:lnTo>
                    <a:pt x="3" y="15"/>
                  </a:lnTo>
                  <a:lnTo>
                    <a:pt x="4" y="10"/>
                  </a:lnTo>
                  <a:lnTo>
                    <a:pt x="8" y="7"/>
                  </a:lnTo>
                  <a:lnTo>
                    <a:pt x="10" y="4"/>
                  </a:lnTo>
                  <a:lnTo>
                    <a:pt x="15" y="1"/>
                  </a:lnTo>
                  <a:lnTo>
                    <a:pt x="19" y="0"/>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89" name="Freeform 1020">
              <a:extLst>
                <a:ext uri="{FF2B5EF4-FFF2-40B4-BE49-F238E27FC236}">
                  <a16:creationId xmlns:a16="http://schemas.microsoft.com/office/drawing/2014/main" id="{F105B3BF-0F65-4E69-A550-7596B8478FA5}"/>
                </a:ext>
              </a:extLst>
            </p:cNvPr>
            <p:cNvSpPr>
              <a:spLocks noEditPoints="1"/>
            </p:cNvSpPr>
            <p:nvPr/>
          </p:nvSpPr>
          <p:spPr bwMode="auto">
            <a:xfrm>
              <a:off x="6326188" y="4148138"/>
              <a:ext cx="74613" cy="114300"/>
            </a:xfrm>
            <a:custGeom>
              <a:avLst/>
              <a:gdLst>
                <a:gd name="T0" fmla="*/ 2147483647 w 47"/>
                <a:gd name="T1" fmla="*/ 2147483647 h 72"/>
                <a:gd name="T2" fmla="*/ 2147483647 w 47"/>
                <a:gd name="T3" fmla="*/ 2147483647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0 h 72"/>
                <a:gd name="T44" fmla="*/ 2147483647 w 47"/>
                <a:gd name="T45" fmla="*/ 0 h 72"/>
                <a:gd name="T46" fmla="*/ 2147483647 w 47"/>
                <a:gd name="T47" fmla="*/ 2147483647 h 72"/>
                <a:gd name="T48" fmla="*/ 2147483647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0 w 47"/>
                <a:gd name="T89" fmla="*/ 2147483647 h 72"/>
                <a:gd name="T90" fmla="*/ 0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2147483647 h 72"/>
                <a:gd name="T100" fmla="*/ 2147483647 w 47"/>
                <a:gd name="T101" fmla="*/ 2147483647 h 72"/>
                <a:gd name="T102" fmla="*/ 2147483647 w 47"/>
                <a:gd name="T103" fmla="*/ 0 h 72"/>
                <a:gd name="T104" fmla="*/ 2147483647 w 47"/>
                <a:gd name="T105" fmla="*/ 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2">
                  <a:moveTo>
                    <a:pt x="23" y="8"/>
                  </a:moveTo>
                  <a:lnTo>
                    <a:pt x="19" y="8"/>
                  </a:lnTo>
                  <a:lnTo>
                    <a:pt x="16" y="10"/>
                  </a:lnTo>
                  <a:lnTo>
                    <a:pt x="14" y="13"/>
                  </a:lnTo>
                  <a:lnTo>
                    <a:pt x="10" y="22"/>
                  </a:lnTo>
                  <a:lnTo>
                    <a:pt x="9" y="36"/>
                  </a:lnTo>
                  <a:lnTo>
                    <a:pt x="10" y="50"/>
                  </a:lnTo>
                  <a:lnTo>
                    <a:pt x="12" y="58"/>
                  </a:lnTo>
                  <a:lnTo>
                    <a:pt x="16" y="62"/>
                  </a:lnTo>
                  <a:lnTo>
                    <a:pt x="19" y="64"/>
                  </a:lnTo>
                  <a:lnTo>
                    <a:pt x="23" y="64"/>
                  </a:lnTo>
                  <a:lnTo>
                    <a:pt x="27" y="64"/>
                  </a:lnTo>
                  <a:lnTo>
                    <a:pt x="29" y="62"/>
                  </a:lnTo>
                  <a:lnTo>
                    <a:pt x="33" y="58"/>
                  </a:lnTo>
                  <a:lnTo>
                    <a:pt x="36" y="50"/>
                  </a:lnTo>
                  <a:lnTo>
                    <a:pt x="37" y="36"/>
                  </a:lnTo>
                  <a:lnTo>
                    <a:pt x="36" y="22"/>
                  </a:lnTo>
                  <a:lnTo>
                    <a:pt x="33" y="14"/>
                  </a:lnTo>
                  <a:lnTo>
                    <a:pt x="31" y="10"/>
                  </a:lnTo>
                  <a:lnTo>
                    <a:pt x="27" y="8"/>
                  </a:lnTo>
                  <a:lnTo>
                    <a:pt x="23" y="8"/>
                  </a:lnTo>
                  <a:close/>
                  <a:moveTo>
                    <a:pt x="23" y="0"/>
                  </a:moveTo>
                  <a:lnTo>
                    <a:pt x="28" y="0"/>
                  </a:lnTo>
                  <a:lnTo>
                    <a:pt x="33" y="2"/>
                  </a:lnTo>
                  <a:lnTo>
                    <a:pt x="37" y="5"/>
                  </a:lnTo>
                  <a:lnTo>
                    <a:pt x="41" y="8"/>
                  </a:lnTo>
                  <a:lnTo>
                    <a:pt x="43" y="14"/>
                  </a:lnTo>
                  <a:lnTo>
                    <a:pt x="44" y="20"/>
                  </a:lnTo>
                  <a:lnTo>
                    <a:pt x="45" y="24"/>
                  </a:lnTo>
                  <a:lnTo>
                    <a:pt x="47" y="30"/>
                  </a:lnTo>
                  <a:lnTo>
                    <a:pt x="47" y="36"/>
                  </a:lnTo>
                  <a:lnTo>
                    <a:pt x="45" y="48"/>
                  </a:lnTo>
                  <a:lnTo>
                    <a:pt x="44" y="56"/>
                  </a:lnTo>
                  <a:lnTo>
                    <a:pt x="42" y="62"/>
                  </a:lnTo>
                  <a:lnTo>
                    <a:pt x="39" y="65"/>
                  </a:lnTo>
                  <a:lnTo>
                    <a:pt x="36" y="69"/>
                  </a:lnTo>
                  <a:lnTo>
                    <a:pt x="32" y="71"/>
                  </a:lnTo>
                  <a:lnTo>
                    <a:pt x="28" y="72"/>
                  </a:lnTo>
                  <a:lnTo>
                    <a:pt x="23" y="72"/>
                  </a:lnTo>
                  <a:lnTo>
                    <a:pt x="18" y="72"/>
                  </a:lnTo>
                  <a:lnTo>
                    <a:pt x="14" y="71"/>
                  </a:lnTo>
                  <a:lnTo>
                    <a:pt x="10" y="69"/>
                  </a:lnTo>
                  <a:lnTo>
                    <a:pt x="7" y="65"/>
                  </a:lnTo>
                  <a:lnTo>
                    <a:pt x="1" y="54"/>
                  </a:lnTo>
                  <a:lnTo>
                    <a:pt x="0" y="36"/>
                  </a:lnTo>
                  <a:lnTo>
                    <a:pt x="0" y="24"/>
                  </a:lnTo>
                  <a:lnTo>
                    <a:pt x="2" y="15"/>
                  </a:lnTo>
                  <a:lnTo>
                    <a:pt x="4" y="10"/>
                  </a:lnTo>
                  <a:lnTo>
                    <a:pt x="7" y="7"/>
                  </a:lnTo>
                  <a:lnTo>
                    <a:pt x="10" y="4"/>
                  </a:lnTo>
                  <a:lnTo>
                    <a:pt x="14" y="1"/>
                  </a:lnTo>
                  <a:lnTo>
                    <a:pt x="18" y="0"/>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0" name="Freeform 1021">
              <a:extLst>
                <a:ext uri="{FF2B5EF4-FFF2-40B4-BE49-F238E27FC236}">
                  <a16:creationId xmlns:a16="http://schemas.microsoft.com/office/drawing/2014/main" id="{937A05FF-79DF-4BD6-AC93-9410647DD292}"/>
                </a:ext>
              </a:extLst>
            </p:cNvPr>
            <p:cNvSpPr>
              <a:spLocks/>
            </p:cNvSpPr>
            <p:nvPr/>
          </p:nvSpPr>
          <p:spPr bwMode="auto">
            <a:xfrm>
              <a:off x="995363" y="1489075"/>
              <a:ext cx="39688" cy="114300"/>
            </a:xfrm>
            <a:custGeom>
              <a:avLst/>
              <a:gdLst>
                <a:gd name="T0" fmla="*/ 2147483647 w 25"/>
                <a:gd name="T1" fmla="*/ 0 h 72"/>
                <a:gd name="T2" fmla="*/ 2147483647 w 25"/>
                <a:gd name="T3" fmla="*/ 0 h 72"/>
                <a:gd name="T4" fmla="*/ 2147483647 w 25"/>
                <a:gd name="T5" fmla="*/ 2147483647 h 72"/>
                <a:gd name="T6" fmla="*/ 2147483647 w 25"/>
                <a:gd name="T7" fmla="*/ 2147483647 h 72"/>
                <a:gd name="T8" fmla="*/ 2147483647 w 25"/>
                <a:gd name="T9" fmla="*/ 2147483647 h 72"/>
                <a:gd name="T10" fmla="*/ 2147483647 w 25"/>
                <a:gd name="T11" fmla="*/ 2147483647 h 72"/>
                <a:gd name="T12" fmla="*/ 2147483647 w 25"/>
                <a:gd name="T13" fmla="*/ 2147483647 h 72"/>
                <a:gd name="T14" fmla="*/ 2147483647 w 25"/>
                <a:gd name="T15" fmla="*/ 2147483647 h 72"/>
                <a:gd name="T16" fmla="*/ 0 w 25"/>
                <a:gd name="T17" fmla="*/ 2147483647 h 72"/>
                <a:gd name="T18" fmla="*/ 0 w 25"/>
                <a:gd name="T19" fmla="*/ 2147483647 h 72"/>
                <a:gd name="T20" fmla="*/ 2147483647 w 25"/>
                <a:gd name="T21" fmla="*/ 2147483647 h 72"/>
                <a:gd name="T22" fmla="*/ 2147483647 w 25"/>
                <a:gd name="T23" fmla="*/ 2147483647 h 72"/>
                <a:gd name="T24" fmla="*/ 2147483647 w 25"/>
                <a:gd name="T25" fmla="*/ 2147483647 h 72"/>
                <a:gd name="T26" fmla="*/ 2147483647 w 25"/>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 h="72">
                  <a:moveTo>
                    <a:pt x="20" y="0"/>
                  </a:moveTo>
                  <a:lnTo>
                    <a:pt x="25" y="0"/>
                  </a:lnTo>
                  <a:lnTo>
                    <a:pt x="25" y="72"/>
                  </a:lnTo>
                  <a:lnTo>
                    <a:pt x="16" y="72"/>
                  </a:lnTo>
                  <a:lnTo>
                    <a:pt x="16" y="16"/>
                  </a:lnTo>
                  <a:lnTo>
                    <a:pt x="13" y="19"/>
                  </a:lnTo>
                  <a:lnTo>
                    <a:pt x="8" y="21"/>
                  </a:lnTo>
                  <a:lnTo>
                    <a:pt x="4" y="25"/>
                  </a:lnTo>
                  <a:lnTo>
                    <a:pt x="0" y="26"/>
                  </a:lnTo>
                  <a:lnTo>
                    <a:pt x="0" y="18"/>
                  </a:lnTo>
                  <a:lnTo>
                    <a:pt x="6" y="13"/>
                  </a:lnTo>
                  <a:lnTo>
                    <a:pt x="12" y="9"/>
                  </a:lnTo>
                  <a:lnTo>
                    <a:pt x="16" y="4"/>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1" name="Freeform 1022">
              <a:extLst>
                <a:ext uri="{FF2B5EF4-FFF2-40B4-BE49-F238E27FC236}">
                  <a16:creationId xmlns:a16="http://schemas.microsoft.com/office/drawing/2014/main" id="{B4B26444-7089-4D0D-A9B7-00CF85611B3D}"/>
                </a:ext>
              </a:extLst>
            </p:cNvPr>
            <p:cNvSpPr>
              <a:spLocks noEditPoints="1"/>
            </p:cNvSpPr>
            <p:nvPr/>
          </p:nvSpPr>
          <p:spPr bwMode="auto">
            <a:xfrm>
              <a:off x="865188" y="2122488"/>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4" y="9"/>
                  </a:moveTo>
                  <a:lnTo>
                    <a:pt x="21" y="9"/>
                  </a:lnTo>
                  <a:lnTo>
                    <a:pt x="17" y="12"/>
                  </a:lnTo>
                  <a:lnTo>
                    <a:pt x="14" y="14"/>
                  </a:lnTo>
                  <a:lnTo>
                    <a:pt x="10" y="23"/>
                  </a:lnTo>
                  <a:lnTo>
                    <a:pt x="10" y="37"/>
                  </a:lnTo>
                  <a:lnTo>
                    <a:pt x="10" y="52"/>
                  </a:lnTo>
                  <a:lnTo>
                    <a:pt x="14" y="60"/>
                  </a:lnTo>
                  <a:lnTo>
                    <a:pt x="17" y="63"/>
                  </a:lnTo>
                  <a:lnTo>
                    <a:pt x="21" y="65"/>
                  </a:lnTo>
                  <a:lnTo>
                    <a:pt x="24" y="65"/>
                  </a:lnTo>
                  <a:lnTo>
                    <a:pt x="27" y="65"/>
                  </a:lnTo>
                  <a:lnTo>
                    <a:pt x="31" y="63"/>
                  </a:lnTo>
                  <a:lnTo>
                    <a:pt x="34" y="60"/>
                  </a:lnTo>
                  <a:lnTo>
                    <a:pt x="36" y="52"/>
                  </a:lnTo>
                  <a:lnTo>
                    <a:pt x="38" y="37"/>
                  </a:lnTo>
                  <a:lnTo>
                    <a:pt x="36" y="23"/>
                  </a:lnTo>
                  <a:lnTo>
                    <a:pt x="34" y="15"/>
                  </a:lnTo>
                  <a:lnTo>
                    <a:pt x="31" y="12"/>
                  </a:lnTo>
                  <a:lnTo>
                    <a:pt x="27" y="9"/>
                  </a:lnTo>
                  <a:lnTo>
                    <a:pt x="24" y="9"/>
                  </a:lnTo>
                  <a:close/>
                  <a:moveTo>
                    <a:pt x="24" y="0"/>
                  </a:moveTo>
                  <a:lnTo>
                    <a:pt x="30" y="1"/>
                  </a:lnTo>
                  <a:lnTo>
                    <a:pt x="34" y="4"/>
                  </a:lnTo>
                  <a:lnTo>
                    <a:pt x="39" y="6"/>
                  </a:lnTo>
                  <a:lnTo>
                    <a:pt x="41" y="9"/>
                  </a:lnTo>
                  <a:lnTo>
                    <a:pt x="43" y="15"/>
                  </a:lnTo>
                  <a:lnTo>
                    <a:pt x="46" y="21"/>
                  </a:lnTo>
                  <a:lnTo>
                    <a:pt x="47" y="25"/>
                  </a:lnTo>
                  <a:lnTo>
                    <a:pt x="47" y="31"/>
                  </a:lnTo>
                  <a:lnTo>
                    <a:pt x="47" y="37"/>
                  </a:lnTo>
                  <a:lnTo>
                    <a:pt x="47" y="48"/>
                  </a:lnTo>
                  <a:lnTo>
                    <a:pt x="44" y="57"/>
                  </a:lnTo>
                  <a:lnTo>
                    <a:pt x="42" y="63"/>
                  </a:lnTo>
                  <a:lnTo>
                    <a:pt x="40" y="66"/>
                  </a:lnTo>
                  <a:lnTo>
                    <a:pt x="36" y="70"/>
                  </a:lnTo>
                  <a:lnTo>
                    <a:pt x="33" y="72"/>
                  </a:lnTo>
                  <a:lnTo>
                    <a:pt x="28" y="73"/>
                  </a:lnTo>
                  <a:lnTo>
                    <a:pt x="24" y="73"/>
                  </a:lnTo>
                  <a:lnTo>
                    <a:pt x="19" y="73"/>
                  </a:lnTo>
                  <a:lnTo>
                    <a:pt x="15" y="72"/>
                  </a:lnTo>
                  <a:lnTo>
                    <a:pt x="10" y="70"/>
                  </a:lnTo>
                  <a:lnTo>
                    <a:pt x="8" y="66"/>
                  </a:lnTo>
                  <a:lnTo>
                    <a:pt x="2" y="55"/>
                  </a:lnTo>
                  <a:lnTo>
                    <a:pt x="0" y="37"/>
                  </a:lnTo>
                  <a:lnTo>
                    <a:pt x="1" y="25"/>
                  </a:lnTo>
                  <a:lnTo>
                    <a:pt x="3" y="16"/>
                  </a:lnTo>
                  <a:lnTo>
                    <a:pt x="5" y="12"/>
                  </a:lnTo>
                  <a:lnTo>
                    <a:pt x="8" y="8"/>
                  </a:lnTo>
                  <a:lnTo>
                    <a:pt x="10" y="5"/>
                  </a:lnTo>
                  <a:lnTo>
                    <a:pt x="15" y="2"/>
                  </a:lnTo>
                  <a:lnTo>
                    <a:pt x="19"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2" name="Rectangle 1023">
              <a:extLst>
                <a:ext uri="{FF2B5EF4-FFF2-40B4-BE49-F238E27FC236}">
                  <a16:creationId xmlns:a16="http://schemas.microsoft.com/office/drawing/2014/main" id="{E028D19D-CA70-4803-BF77-677EA5E095D0}"/>
                </a:ext>
              </a:extLst>
            </p:cNvPr>
            <p:cNvSpPr>
              <a:spLocks noChangeArrowheads="1"/>
            </p:cNvSpPr>
            <p:nvPr/>
          </p:nvSpPr>
          <p:spPr bwMode="auto">
            <a:xfrm>
              <a:off x="960438" y="2222500"/>
              <a:ext cx="17463" cy="14288"/>
            </a:xfrm>
            <a:prstGeom prst="rect">
              <a:avLst/>
            </a:prstGeom>
            <a:solidFill>
              <a:srgbClr val="000000"/>
            </a:solidFill>
            <a:ln w="0">
              <a:solidFill>
                <a:srgbClr val="000000"/>
              </a:solidFill>
              <a:miter lim="800000"/>
              <a:headEnd/>
              <a:tailEnd/>
            </a:ln>
          </p:spPr>
          <p:txBody>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endParaRPr lang="ja-JP" altLang="en-US" sz="3200">
                <a:solidFill>
                  <a:srgbClr val="FF3300"/>
                </a:solidFill>
                <a:latin typeface="Times" pitchFamily="18" charset="0"/>
                <a:ea typeface="Osaka" charset="-128"/>
              </a:endParaRPr>
            </a:p>
          </p:txBody>
        </p:sp>
        <p:sp>
          <p:nvSpPr>
            <p:cNvPr id="993" name="Freeform 1024">
              <a:extLst>
                <a:ext uri="{FF2B5EF4-FFF2-40B4-BE49-F238E27FC236}">
                  <a16:creationId xmlns:a16="http://schemas.microsoft.com/office/drawing/2014/main" id="{0F4AAD3F-6EE0-461F-92D6-9046DE5D24C0}"/>
                </a:ext>
              </a:extLst>
            </p:cNvPr>
            <p:cNvSpPr>
              <a:spLocks/>
            </p:cNvSpPr>
            <p:nvPr/>
          </p:nvSpPr>
          <p:spPr bwMode="auto">
            <a:xfrm>
              <a:off x="1008063" y="2122488"/>
              <a:ext cx="41275" cy="114300"/>
            </a:xfrm>
            <a:custGeom>
              <a:avLst/>
              <a:gdLst>
                <a:gd name="T0" fmla="*/ 2147483647 w 26"/>
                <a:gd name="T1" fmla="*/ 0 h 72"/>
                <a:gd name="T2" fmla="*/ 2147483647 w 26"/>
                <a:gd name="T3" fmla="*/ 0 h 72"/>
                <a:gd name="T4" fmla="*/ 2147483647 w 26"/>
                <a:gd name="T5" fmla="*/ 2147483647 h 72"/>
                <a:gd name="T6" fmla="*/ 2147483647 w 26"/>
                <a:gd name="T7" fmla="*/ 2147483647 h 72"/>
                <a:gd name="T8" fmla="*/ 2147483647 w 26"/>
                <a:gd name="T9" fmla="*/ 2147483647 h 72"/>
                <a:gd name="T10" fmla="*/ 2147483647 w 26"/>
                <a:gd name="T11" fmla="*/ 2147483647 h 72"/>
                <a:gd name="T12" fmla="*/ 2147483647 w 26"/>
                <a:gd name="T13" fmla="*/ 2147483647 h 72"/>
                <a:gd name="T14" fmla="*/ 2147483647 w 26"/>
                <a:gd name="T15" fmla="*/ 2147483647 h 72"/>
                <a:gd name="T16" fmla="*/ 0 w 26"/>
                <a:gd name="T17" fmla="*/ 2147483647 h 72"/>
                <a:gd name="T18" fmla="*/ 0 w 26"/>
                <a:gd name="T19" fmla="*/ 2147483647 h 72"/>
                <a:gd name="T20" fmla="*/ 2147483647 w 26"/>
                <a:gd name="T21" fmla="*/ 2147483647 h 72"/>
                <a:gd name="T22" fmla="*/ 2147483647 w 26"/>
                <a:gd name="T23" fmla="*/ 2147483647 h 72"/>
                <a:gd name="T24" fmla="*/ 2147483647 w 26"/>
                <a:gd name="T25" fmla="*/ 2147483647 h 72"/>
                <a:gd name="T26" fmla="*/ 2147483647 w 26"/>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2">
                  <a:moveTo>
                    <a:pt x="20" y="0"/>
                  </a:moveTo>
                  <a:lnTo>
                    <a:pt x="26" y="0"/>
                  </a:lnTo>
                  <a:lnTo>
                    <a:pt x="26" y="72"/>
                  </a:lnTo>
                  <a:lnTo>
                    <a:pt x="16" y="72"/>
                  </a:lnTo>
                  <a:lnTo>
                    <a:pt x="16" y="16"/>
                  </a:lnTo>
                  <a:lnTo>
                    <a:pt x="13" y="20"/>
                  </a:lnTo>
                  <a:lnTo>
                    <a:pt x="9" y="23"/>
                  </a:lnTo>
                  <a:lnTo>
                    <a:pt x="4" y="25"/>
                  </a:lnTo>
                  <a:lnTo>
                    <a:pt x="0" y="28"/>
                  </a:lnTo>
                  <a:lnTo>
                    <a:pt x="0" y="18"/>
                  </a:lnTo>
                  <a:lnTo>
                    <a:pt x="7" y="15"/>
                  </a:lnTo>
                  <a:lnTo>
                    <a:pt x="13" y="10"/>
                  </a:lnTo>
                  <a:lnTo>
                    <a:pt x="17" y="6"/>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4" name="Freeform 1025">
              <a:extLst>
                <a:ext uri="{FF2B5EF4-FFF2-40B4-BE49-F238E27FC236}">
                  <a16:creationId xmlns:a16="http://schemas.microsoft.com/office/drawing/2014/main" id="{C1F5BBCB-6C20-4659-AF25-79521DCB073C}"/>
                </a:ext>
              </a:extLst>
            </p:cNvPr>
            <p:cNvSpPr>
              <a:spLocks noEditPoints="1"/>
            </p:cNvSpPr>
            <p:nvPr/>
          </p:nvSpPr>
          <p:spPr bwMode="auto">
            <a:xfrm>
              <a:off x="787400" y="2759075"/>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0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0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8"/>
                  </a:moveTo>
                  <a:lnTo>
                    <a:pt x="19" y="9"/>
                  </a:lnTo>
                  <a:lnTo>
                    <a:pt x="16" y="10"/>
                  </a:lnTo>
                  <a:lnTo>
                    <a:pt x="12" y="13"/>
                  </a:lnTo>
                  <a:lnTo>
                    <a:pt x="10" y="21"/>
                  </a:lnTo>
                  <a:lnTo>
                    <a:pt x="9" y="36"/>
                  </a:lnTo>
                  <a:lnTo>
                    <a:pt x="10" y="51"/>
                  </a:lnTo>
                  <a:lnTo>
                    <a:pt x="12" y="59"/>
                  </a:lnTo>
                  <a:lnTo>
                    <a:pt x="16" y="61"/>
                  </a:lnTo>
                  <a:lnTo>
                    <a:pt x="19" y="64"/>
                  </a:lnTo>
                  <a:lnTo>
                    <a:pt x="23" y="65"/>
                  </a:lnTo>
                  <a:lnTo>
                    <a:pt x="26" y="64"/>
                  </a:lnTo>
                  <a:lnTo>
                    <a:pt x="30" y="61"/>
                  </a:lnTo>
                  <a:lnTo>
                    <a:pt x="33" y="59"/>
                  </a:lnTo>
                  <a:lnTo>
                    <a:pt x="36" y="50"/>
                  </a:lnTo>
                  <a:lnTo>
                    <a:pt x="36" y="36"/>
                  </a:lnTo>
                  <a:lnTo>
                    <a:pt x="36" y="23"/>
                  </a:lnTo>
                  <a:lnTo>
                    <a:pt x="33" y="13"/>
                  </a:lnTo>
                  <a:lnTo>
                    <a:pt x="30" y="10"/>
                  </a:lnTo>
                  <a:lnTo>
                    <a:pt x="26" y="9"/>
                  </a:lnTo>
                  <a:lnTo>
                    <a:pt x="23" y="8"/>
                  </a:lnTo>
                  <a:close/>
                  <a:moveTo>
                    <a:pt x="23" y="0"/>
                  </a:moveTo>
                  <a:lnTo>
                    <a:pt x="28" y="0"/>
                  </a:lnTo>
                  <a:lnTo>
                    <a:pt x="33" y="2"/>
                  </a:lnTo>
                  <a:lnTo>
                    <a:pt x="38" y="4"/>
                  </a:lnTo>
                  <a:lnTo>
                    <a:pt x="41" y="9"/>
                  </a:lnTo>
                  <a:lnTo>
                    <a:pt x="43" y="13"/>
                  </a:lnTo>
                  <a:lnTo>
                    <a:pt x="44" y="19"/>
                  </a:lnTo>
                  <a:lnTo>
                    <a:pt x="46" y="24"/>
                  </a:lnTo>
                  <a:lnTo>
                    <a:pt x="46" y="29"/>
                  </a:lnTo>
                  <a:lnTo>
                    <a:pt x="47" y="36"/>
                  </a:lnTo>
                  <a:lnTo>
                    <a:pt x="46" y="48"/>
                  </a:lnTo>
                  <a:lnTo>
                    <a:pt x="43" y="57"/>
                  </a:lnTo>
                  <a:lnTo>
                    <a:pt x="42" y="61"/>
                  </a:lnTo>
                  <a:lnTo>
                    <a:pt x="39" y="66"/>
                  </a:lnTo>
                  <a:lnTo>
                    <a:pt x="36" y="68"/>
                  </a:lnTo>
                  <a:lnTo>
                    <a:pt x="32" y="71"/>
                  </a:lnTo>
                  <a:lnTo>
                    <a:pt x="27" y="72"/>
                  </a:lnTo>
                  <a:lnTo>
                    <a:pt x="23" y="73"/>
                  </a:lnTo>
                  <a:lnTo>
                    <a:pt x="18" y="72"/>
                  </a:lnTo>
                  <a:lnTo>
                    <a:pt x="14" y="71"/>
                  </a:lnTo>
                  <a:lnTo>
                    <a:pt x="10" y="68"/>
                  </a:lnTo>
                  <a:lnTo>
                    <a:pt x="7" y="66"/>
                  </a:lnTo>
                  <a:lnTo>
                    <a:pt x="1" y="53"/>
                  </a:lnTo>
                  <a:lnTo>
                    <a:pt x="0" y="36"/>
                  </a:lnTo>
                  <a:lnTo>
                    <a:pt x="0" y="25"/>
                  </a:lnTo>
                  <a:lnTo>
                    <a:pt x="2" y="16"/>
                  </a:lnTo>
                  <a:lnTo>
                    <a:pt x="4" y="11"/>
                  </a:lnTo>
                  <a:lnTo>
                    <a:pt x="7" y="7"/>
                  </a:lnTo>
                  <a:lnTo>
                    <a:pt x="10" y="3"/>
                  </a:lnTo>
                  <a:lnTo>
                    <a:pt x="14" y="1"/>
                  </a:lnTo>
                  <a:lnTo>
                    <a:pt x="18" y="0"/>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5" name="Rectangle 1026">
              <a:extLst>
                <a:ext uri="{FF2B5EF4-FFF2-40B4-BE49-F238E27FC236}">
                  <a16:creationId xmlns:a16="http://schemas.microsoft.com/office/drawing/2014/main" id="{3DF20EFE-013C-456C-881D-6DA907081F59}"/>
                </a:ext>
              </a:extLst>
            </p:cNvPr>
            <p:cNvSpPr>
              <a:spLocks noChangeArrowheads="1"/>
            </p:cNvSpPr>
            <p:nvPr/>
          </p:nvSpPr>
          <p:spPr bwMode="auto">
            <a:xfrm>
              <a:off x="881063" y="2859088"/>
              <a:ext cx="17463" cy="14288"/>
            </a:xfrm>
            <a:prstGeom prst="rect">
              <a:avLst/>
            </a:prstGeom>
            <a:solidFill>
              <a:srgbClr val="000000"/>
            </a:solidFill>
            <a:ln w="0">
              <a:solidFill>
                <a:srgbClr val="000000"/>
              </a:solidFill>
              <a:miter lim="800000"/>
              <a:headEnd/>
              <a:tailEnd/>
            </a:ln>
          </p:spPr>
          <p:txBody>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endParaRPr lang="ja-JP" altLang="en-US" sz="3200">
                <a:solidFill>
                  <a:srgbClr val="FF3300"/>
                </a:solidFill>
                <a:latin typeface="Times" pitchFamily="18" charset="0"/>
                <a:ea typeface="Osaka" charset="-128"/>
              </a:endParaRPr>
            </a:p>
          </p:txBody>
        </p:sp>
        <p:sp>
          <p:nvSpPr>
            <p:cNvPr id="996" name="Freeform 1027">
              <a:extLst>
                <a:ext uri="{FF2B5EF4-FFF2-40B4-BE49-F238E27FC236}">
                  <a16:creationId xmlns:a16="http://schemas.microsoft.com/office/drawing/2014/main" id="{23C8A098-0C07-44ED-B422-1B96C17BC1DA}"/>
                </a:ext>
              </a:extLst>
            </p:cNvPr>
            <p:cNvSpPr>
              <a:spLocks noEditPoints="1"/>
            </p:cNvSpPr>
            <p:nvPr/>
          </p:nvSpPr>
          <p:spPr bwMode="auto">
            <a:xfrm>
              <a:off x="919163" y="2759075"/>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0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0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8"/>
                  </a:moveTo>
                  <a:lnTo>
                    <a:pt x="20" y="9"/>
                  </a:lnTo>
                  <a:lnTo>
                    <a:pt x="16" y="10"/>
                  </a:lnTo>
                  <a:lnTo>
                    <a:pt x="13" y="13"/>
                  </a:lnTo>
                  <a:lnTo>
                    <a:pt x="10" y="21"/>
                  </a:lnTo>
                  <a:lnTo>
                    <a:pt x="9" y="36"/>
                  </a:lnTo>
                  <a:lnTo>
                    <a:pt x="10" y="51"/>
                  </a:lnTo>
                  <a:lnTo>
                    <a:pt x="13" y="59"/>
                  </a:lnTo>
                  <a:lnTo>
                    <a:pt x="16" y="61"/>
                  </a:lnTo>
                  <a:lnTo>
                    <a:pt x="20" y="64"/>
                  </a:lnTo>
                  <a:lnTo>
                    <a:pt x="23" y="65"/>
                  </a:lnTo>
                  <a:lnTo>
                    <a:pt x="26" y="64"/>
                  </a:lnTo>
                  <a:lnTo>
                    <a:pt x="30" y="61"/>
                  </a:lnTo>
                  <a:lnTo>
                    <a:pt x="33" y="59"/>
                  </a:lnTo>
                  <a:lnTo>
                    <a:pt x="37" y="50"/>
                  </a:lnTo>
                  <a:lnTo>
                    <a:pt x="37" y="36"/>
                  </a:lnTo>
                  <a:lnTo>
                    <a:pt x="37" y="23"/>
                  </a:lnTo>
                  <a:lnTo>
                    <a:pt x="33" y="13"/>
                  </a:lnTo>
                  <a:lnTo>
                    <a:pt x="30" y="10"/>
                  </a:lnTo>
                  <a:lnTo>
                    <a:pt x="26" y="9"/>
                  </a:lnTo>
                  <a:lnTo>
                    <a:pt x="23" y="8"/>
                  </a:lnTo>
                  <a:close/>
                  <a:moveTo>
                    <a:pt x="23" y="0"/>
                  </a:moveTo>
                  <a:lnTo>
                    <a:pt x="29" y="0"/>
                  </a:lnTo>
                  <a:lnTo>
                    <a:pt x="33" y="2"/>
                  </a:lnTo>
                  <a:lnTo>
                    <a:pt x="38" y="4"/>
                  </a:lnTo>
                  <a:lnTo>
                    <a:pt x="41" y="9"/>
                  </a:lnTo>
                  <a:lnTo>
                    <a:pt x="44" y="13"/>
                  </a:lnTo>
                  <a:lnTo>
                    <a:pt x="45" y="19"/>
                  </a:lnTo>
                  <a:lnTo>
                    <a:pt x="46" y="24"/>
                  </a:lnTo>
                  <a:lnTo>
                    <a:pt x="46" y="29"/>
                  </a:lnTo>
                  <a:lnTo>
                    <a:pt x="47" y="36"/>
                  </a:lnTo>
                  <a:lnTo>
                    <a:pt x="46" y="48"/>
                  </a:lnTo>
                  <a:lnTo>
                    <a:pt x="44" y="57"/>
                  </a:lnTo>
                  <a:lnTo>
                    <a:pt x="42" y="61"/>
                  </a:lnTo>
                  <a:lnTo>
                    <a:pt x="39" y="66"/>
                  </a:lnTo>
                  <a:lnTo>
                    <a:pt x="37" y="68"/>
                  </a:lnTo>
                  <a:lnTo>
                    <a:pt x="32" y="71"/>
                  </a:lnTo>
                  <a:lnTo>
                    <a:pt x="28" y="72"/>
                  </a:lnTo>
                  <a:lnTo>
                    <a:pt x="23" y="73"/>
                  </a:lnTo>
                  <a:lnTo>
                    <a:pt x="18" y="72"/>
                  </a:lnTo>
                  <a:lnTo>
                    <a:pt x="14" y="71"/>
                  </a:lnTo>
                  <a:lnTo>
                    <a:pt x="10" y="68"/>
                  </a:lnTo>
                  <a:lnTo>
                    <a:pt x="7" y="66"/>
                  </a:lnTo>
                  <a:lnTo>
                    <a:pt x="1" y="53"/>
                  </a:lnTo>
                  <a:lnTo>
                    <a:pt x="0" y="36"/>
                  </a:lnTo>
                  <a:lnTo>
                    <a:pt x="0" y="25"/>
                  </a:lnTo>
                  <a:lnTo>
                    <a:pt x="2" y="16"/>
                  </a:lnTo>
                  <a:lnTo>
                    <a:pt x="5" y="11"/>
                  </a:lnTo>
                  <a:lnTo>
                    <a:pt x="7" y="7"/>
                  </a:lnTo>
                  <a:lnTo>
                    <a:pt x="10" y="3"/>
                  </a:lnTo>
                  <a:lnTo>
                    <a:pt x="14" y="1"/>
                  </a:lnTo>
                  <a:lnTo>
                    <a:pt x="18" y="0"/>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7" name="Freeform 1028">
              <a:extLst>
                <a:ext uri="{FF2B5EF4-FFF2-40B4-BE49-F238E27FC236}">
                  <a16:creationId xmlns:a16="http://schemas.microsoft.com/office/drawing/2014/main" id="{E5476E4C-445F-49F1-B010-B7047BD8887E}"/>
                </a:ext>
              </a:extLst>
            </p:cNvPr>
            <p:cNvSpPr>
              <a:spLocks/>
            </p:cNvSpPr>
            <p:nvPr/>
          </p:nvSpPr>
          <p:spPr bwMode="auto">
            <a:xfrm>
              <a:off x="1016000" y="2759075"/>
              <a:ext cx="41275" cy="114300"/>
            </a:xfrm>
            <a:custGeom>
              <a:avLst/>
              <a:gdLst>
                <a:gd name="T0" fmla="*/ 2147483647 w 26"/>
                <a:gd name="T1" fmla="*/ 0 h 72"/>
                <a:gd name="T2" fmla="*/ 2147483647 w 26"/>
                <a:gd name="T3" fmla="*/ 0 h 72"/>
                <a:gd name="T4" fmla="*/ 2147483647 w 26"/>
                <a:gd name="T5" fmla="*/ 2147483647 h 72"/>
                <a:gd name="T6" fmla="*/ 2147483647 w 26"/>
                <a:gd name="T7" fmla="*/ 2147483647 h 72"/>
                <a:gd name="T8" fmla="*/ 2147483647 w 26"/>
                <a:gd name="T9" fmla="*/ 2147483647 h 72"/>
                <a:gd name="T10" fmla="*/ 2147483647 w 26"/>
                <a:gd name="T11" fmla="*/ 2147483647 h 72"/>
                <a:gd name="T12" fmla="*/ 2147483647 w 26"/>
                <a:gd name="T13" fmla="*/ 2147483647 h 72"/>
                <a:gd name="T14" fmla="*/ 2147483647 w 26"/>
                <a:gd name="T15" fmla="*/ 2147483647 h 72"/>
                <a:gd name="T16" fmla="*/ 0 w 26"/>
                <a:gd name="T17" fmla="*/ 2147483647 h 72"/>
                <a:gd name="T18" fmla="*/ 0 w 26"/>
                <a:gd name="T19" fmla="*/ 2147483647 h 72"/>
                <a:gd name="T20" fmla="*/ 2147483647 w 26"/>
                <a:gd name="T21" fmla="*/ 2147483647 h 72"/>
                <a:gd name="T22" fmla="*/ 2147483647 w 26"/>
                <a:gd name="T23" fmla="*/ 2147483647 h 72"/>
                <a:gd name="T24" fmla="*/ 2147483647 w 26"/>
                <a:gd name="T25" fmla="*/ 2147483647 h 72"/>
                <a:gd name="T26" fmla="*/ 2147483647 w 26"/>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2">
                  <a:moveTo>
                    <a:pt x="20" y="0"/>
                  </a:moveTo>
                  <a:lnTo>
                    <a:pt x="26" y="0"/>
                  </a:lnTo>
                  <a:lnTo>
                    <a:pt x="26" y="72"/>
                  </a:lnTo>
                  <a:lnTo>
                    <a:pt x="17" y="72"/>
                  </a:lnTo>
                  <a:lnTo>
                    <a:pt x="17" y="16"/>
                  </a:lnTo>
                  <a:lnTo>
                    <a:pt x="13" y="18"/>
                  </a:lnTo>
                  <a:lnTo>
                    <a:pt x="9" y="21"/>
                  </a:lnTo>
                  <a:lnTo>
                    <a:pt x="4" y="24"/>
                  </a:lnTo>
                  <a:lnTo>
                    <a:pt x="0" y="26"/>
                  </a:lnTo>
                  <a:lnTo>
                    <a:pt x="0" y="18"/>
                  </a:lnTo>
                  <a:lnTo>
                    <a:pt x="7" y="13"/>
                  </a:lnTo>
                  <a:lnTo>
                    <a:pt x="12" y="9"/>
                  </a:lnTo>
                  <a:lnTo>
                    <a:pt x="17" y="4"/>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8" name="Freeform 1029">
              <a:extLst>
                <a:ext uri="{FF2B5EF4-FFF2-40B4-BE49-F238E27FC236}">
                  <a16:creationId xmlns:a16="http://schemas.microsoft.com/office/drawing/2014/main" id="{E695BDF1-2DFB-44AC-8647-BB4C1B37CBE3}"/>
                </a:ext>
              </a:extLst>
            </p:cNvPr>
            <p:cNvSpPr>
              <a:spLocks noEditPoints="1"/>
            </p:cNvSpPr>
            <p:nvPr/>
          </p:nvSpPr>
          <p:spPr bwMode="auto">
            <a:xfrm>
              <a:off x="708025" y="3392488"/>
              <a:ext cx="73025" cy="115888"/>
            </a:xfrm>
            <a:custGeom>
              <a:avLst/>
              <a:gdLst>
                <a:gd name="T0" fmla="*/ 2147483647 w 46"/>
                <a:gd name="T1" fmla="*/ 2147483647 h 73"/>
                <a:gd name="T2" fmla="*/ 2147483647 w 46"/>
                <a:gd name="T3" fmla="*/ 2147483647 h 73"/>
                <a:gd name="T4" fmla="*/ 2147483647 w 46"/>
                <a:gd name="T5" fmla="*/ 2147483647 h 73"/>
                <a:gd name="T6" fmla="*/ 2147483647 w 46"/>
                <a:gd name="T7" fmla="*/ 2147483647 h 73"/>
                <a:gd name="T8" fmla="*/ 2147483647 w 46"/>
                <a:gd name="T9" fmla="*/ 2147483647 h 73"/>
                <a:gd name="T10" fmla="*/ 2147483647 w 46"/>
                <a:gd name="T11" fmla="*/ 2147483647 h 73"/>
                <a:gd name="T12" fmla="*/ 2147483647 w 46"/>
                <a:gd name="T13" fmla="*/ 2147483647 h 73"/>
                <a:gd name="T14" fmla="*/ 2147483647 w 46"/>
                <a:gd name="T15" fmla="*/ 2147483647 h 73"/>
                <a:gd name="T16" fmla="*/ 2147483647 w 46"/>
                <a:gd name="T17" fmla="*/ 2147483647 h 73"/>
                <a:gd name="T18" fmla="*/ 2147483647 w 46"/>
                <a:gd name="T19" fmla="*/ 2147483647 h 73"/>
                <a:gd name="T20" fmla="*/ 2147483647 w 46"/>
                <a:gd name="T21" fmla="*/ 2147483647 h 73"/>
                <a:gd name="T22" fmla="*/ 2147483647 w 46"/>
                <a:gd name="T23" fmla="*/ 2147483647 h 73"/>
                <a:gd name="T24" fmla="*/ 2147483647 w 46"/>
                <a:gd name="T25" fmla="*/ 2147483647 h 73"/>
                <a:gd name="T26" fmla="*/ 2147483647 w 46"/>
                <a:gd name="T27" fmla="*/ 2147483647 h 73"/>
                <a:gd name="T28" fmla="*/ 2147483647 w 46"/>
                <a:gd name="T29" fmla="*/ 2147483647 h 73"/>
                <a:gd name="T30" fmla="*/ 2147483647 w 46"/>
                <a:gd name="T31" fmla="*/ 2147483647 h 73"/>
                <a:gd name="T32" fmla="*/ 2147483647 w 46"/>
                <a:gd name="T33" fmla="*/ 2147483647 h 73"/>
                <a:gd name="T34" fmla="*/ 2147483647 w 46"/>
                <a:gd name="T35" fmla="*/ 2147483647 h 73"/>
                <a:gd name="T36" fmla="*/ 2147483647 w 46"/>
                <a:gd name="T37" fmla="*/ 2147483647 h 73"/>
                <a:gd name="T38" fmla="*/ 2147483647 w 46"/>
                <a:gd name="T39" fmla="*/ 2147483647 h 73"/>
                <a:gd name="T40" fmla="*/ 2147483647 w 46"/>
                <a:gd name="T41" fmla="*/ 2147483647 h 73"/>
                <a:gd name="T42" fmla="*/ 2147483647 w 46"/>
                <a:gd name="T43" fmla="*/ 0 h 73"/>
                <a:gd name="T44" fmla="*/ 2147483647 w 46"/>
                <a:gd name="T45" fmla="*/ 2147483647 h 73"/>
                <a:gd name="T46" fmla="*/ 2147483647 w 46"/>
                <a:gd name="T47" fmla="*/ 2147483647 h 73"/>
                <a:gd name="T48" fmla="*/ 2147483647 w 46"/>
                <a:gd name="T49" fmla="*/ 2147483647 h 73"/>
                <a:gd name="T50" fmla="*/ 2147483647 w 46"/>
                <a:gd name="T51" fmla="*/ 2147483647 h 73"/>
                <a:gd name="T52" fmla="*/ 2147483647 w 46"/>
                <a:gd name="T53" fmla="*/ 2147483647 h 73"/>
                <a:gd name="T54" fmla="*/ 2147483647 w 46"/>
                <a:gd name="T55" fmla="*/ 2147483647 h 73"/>
                <a:gd name="T56" fmla="*/ 2147483647 w 46"/>
                <a:gd name="T57" fmla="*/ 2147483647 h 73"/>
                <a:gd name="T58" fmla="*/ 2147483647 w 46"/>
                <a:gd name="T59" fmla="*/ 2147483647 h 73"/>
                <a:gd name="T60" fmla="*/ 2147483647 w 46"/>
                <a:gd name="T61" fmla="*/ 2147483647 h 73"/>
                <a:gd name="T62" fmla="*/ 2147483647 w 46"/>
                <a:gd name="T63" fmla="*/ 2147483647 h 73"/>
                <a:gd name="T64" fmla="*/ 2147483647 w 46"/>
                <a:gd name="T65" fmla="*/ 2147483647 h 73"/>
                <a:gd name="T66" fmla="*/ 2147483647 w 46"/>
                <a:gd name="T67" fmla="*/ 2147483647 h 73"/>
                <a:gd name="T68" fmla="*/ 2147483647 w 46"/>
                <a:gd name="T69" fmla="*/ 2147483647 h 73"/>
                <a:gd name="T70" fmla="*/ 2147483647 w 46"/>
                <a:gd name="T71" fmla="*/ 2147483647 h 73"/>
                <a:gd name="T72" fmla="*/ 2147483647 w 46"/>
                <a:gd name="T73" fmla="*/ 2147483647 h 73"/>
                <a:gd name="T74" fmla="*/ 2147483647 w 46"/>
                <a:gd name="T75" fmla="*/ 2147483647 h 73"/>
                <a:gd name="T76" fmla="*/ 2147483647 w 46"/>
                <a:gd name="T77" fmla="*/ 2147483647 h 73"/>
                <a:gd name="T78" fmla="*/ 2147483647 w 46"/>
                <a:gd name="T79" fmla="*/ 2147483647 h 73"/>
                <a:gd name="T80" fmla="*/ 2147483647 w 46"/>
                <a:gd name="T81" fmla="*/ 2147483647 h 73"/>
                <a:gd name="T82" fmla="*/ 2147483647 w 46"/>
                <a:gd name="T83" fmla="*/ 2147483647 h 73"/>
                <a:gd name="T84" fmla="*/ 2147483647 w 46"/>
                <a:gd name="T85" fmla="*/ 2147483647 h 73"/>
                <a:gd name="T86" fmla="*/ 2147483647 w 46"/>
                <a:gd name="T87" fmla="*/ 2147483647 h 73"/>
                <a:gd name="T88" fmla="*/ 0 w 46"/>
                <a:gd name="T89" fmla="*/ 2147483647 h 73"/>
                <a:gd name="T90" fmla="*/ 0 w 46"/>
                <a:gd name="T91" fmla="*/ 2147483647 h 73"/>
                <a:gd name="T92" fmla="*/ 2147483647 w 46"/>
                <a:gd name="T93" fmla="*/ 2147483647 h 73"/>
                <a:gd name="T94" fmla="*/ 2147483647 w 46"/>
                <a:gd name="T95" fmla="*/ 2147483647 h 73"/>
                <a:gd name="T96" fmla="*/ 2147483647 w 46"/>
                <a:gd name="T97" fmla="*/ 2147483647 h 73"/>
                <a:gd name="T98" fmla="*/ 2147483647 w 46"/>
                <a:gd name="T99" fmla="*/ 2147483647 h 73"/>
                <a:gd name="T100" fmla="*/ 2147483647 w 46"/>
                <a:gd name="T101" fmla="*/ 2147483647 h 73"/>
                <a:gd name="T102" fmla="*/ 2147483647 w 46"/>
                <a:gd name="T103" fmla="*/ 2147483647 h 73"/>
                <a:gd name="T104" fmla="*/ 2147483647 w 46"/>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 h="73">
                  <a:moveTo>
                    <a:pt x="23" y="9"/>
                  </a:moveTo>
                  <a:lnTo>
                    <a:pt x="19" y="9"/>
                  </a:lnTo>
                  <a:lnTo>
                    <a:pt x="16" y="12"/>
                  </a:lnTo>
                  <a:lnTo>
                    <a:pt x="13" y="14"/>
                  </a:lnTo>
                  <a:lnTo>
                    <a:pt x="10" y="23"/>
                  </a:lnTo>
                  <a:lnTo>
                    <a:pt x="9" y="37"/>
                  </a:lnTo>
                  <a:lnTo>
                    <a:pt x="10" y="52"/>
                  </a:lnTo>
                  <a:lnTo>
                    <a:pt x="13" y="60"/>
                  </a:lnTo>
                  <a:lnTo>
                    <a:pt x="16" y="63"/>
                  </a:lnTo>
                  <a:lnTo>
                    <a:pt x="19" y="64"/>
                  </a:lnTo>
                  <a:lnTo>
                    <a:pt x="23" y="65"/>
                  </a:lnTo>
                  <a:lnTo>
                    <a:pt x="27" y="64"/>
                  </a:lnTo>
                  <a:lnTo>
                    <a:pt x="29" y="63"/>
                  </a:lnTo>
                  <a:lnTo>
                    <a:pt x="33" y="60"/>
                  </a:lnTo>
                  <a:lnTo>
                    <a:pt x="36" y="52"/>
                  </a:lnTo>
                  <a:lnTo>
                    <a:pt x="37" y="37"/>
                  </a:lnTo>
                  <a:lnTo>
                    <a:pt x="36" y="23"/>
                  </a:lnTo>
                  <a:lnTo>
                    <a:pt x="33" y="15"/>
                  </a:lnTo>
                  <a:lnTo>
                    <a:pt x="31" y="12"/>
                  </a:lnTo>
                  <a:lnTo>
                    <a:pt x="27" y="9"/>
                  </a:lnTo>
                  <a:lnTo>
                    <a:pt x="23" y="9"/>
                  </a:lnTo>
                  <a:close/>
                  <a:moveTo>
                    <a:pt x="23" y="0"/>
                  </a:moveTo>
                  <a:lnTo>
                    <a:pt x="28" y="1"/>
                  </a:lnTo>
                  <a:lnTo>
                    <a:pt x="33" y="3"/>
                  </a:lnTo>
                  <a:lnTo>
                    <a:pt x="37" y="6"/>
                  </a:lnTo>
                  <a:lnTo>
                    <a:pt x="41" y="9"/>
                  </a:lnTo>
                  <a:lnTo>
                    <a:pt x="43" y="14"/>
                  </a:lnTo>
                  <a:lnTo>
                    <a:pt x="44" y="21"/>
                  </a:lnTo>
                  <a:lnTo>
                    <a:pt x="45" y="25"/>
                  </a:lnTo>
                  <a:lnTo>
                    <a:pt x="46" y="31"/>
                  </a:lnTo>
                  <a:lnTo>
                    <a:pt x="46" y="37"/>
                  </a:lnTo>
                  <a:lnTo>
                    <a:pt x="45" y="48"/>
                  </a:lnTo>
                  <a:lnTo>
                    <a:pt x="44" y="57"/>
                  </a:lnTo>
                  <a:lnTo>
                    <a:pt x="42" y="63"/>
                  </a:lnTo>
                  <a:lnTo>
                    <a:pt x="40" y="66"/>
                  </a:lnTo>
                  <a:lnTo>
                    <a:pt x="36" y="70"/>
                  </a:lnTo>
                  <a:lnTo>
                    <a:pt x="32" y="72"/>
                  </a:lnTo>
                  <a:lnTo>
                    <a:pt x="28" y="73"/>
                  </a:lnTo>
                  <a:lnTo>
                    <a:pt x="23" y="73"/>
                  </a:lnTo>
                  <a:lnTo>
                    <a:pt x="18" y="73"/>
                  </a:lnTo>
                  <a:lnTo>
                    <a:pt x="13" y="72"/>
                  </a:lnTo>
                  <a:lnTo>
                    <a:pt x="10" y="70"/>
                  </a:lnTo>
                  <a:lnTo>
                    <a:pt x="7" y="66"/>
                  </a:lnTo>
                  <a:lnTo>
                    <a:pt x="1" y="55"/>
                  </a:lnTo>
                  <a:lnTo>
                    <a:pt x="0" y="37"/>
                  </a:lnTo>
                  <a:lnTo>
                    <a:pt x="0" y="25"/>
                  </a:lnTo>
                  <a:lnTo>
                    <a:pt x="2" y="16"/>
                  </a:lnTo>
                  <a:lnTo>
                    <a:pt x="4" y="12"/>
                  </a:lnTo>
                  <a:lnTo>
                    <a:pt x="7" y="8"/>
                  </a:lnTo>
                  <a:lnTo>
                    <a:pt x="10" y="5"/>
                  </a:lnTo>
                  <a:lnTo>
                    <a:pt x="13" y="3"/>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999" name="Rectangle 1030">
              <a:extLst>
                <a:ext uri="{FF2B5EF4-FFF2-40B4-BE49-F238E27FC236}">
                  <a16:creationId xmlns:a16="http://schemas.microsoft.com/office/drawing/2014/main" id="{63FABF54-5604-423A-BF51-98DCF4325094}"/>
                </a:ext>
              </a:extLst>
            </p:cNvPr>
            <p:cNvSpPr>
              <a:spLocks noChangeArrowheads="1"/>
            </p:cNvSpPr>
            <p:nvPr/>
          </p:nvSpPr>
          <p:spPr bwMode="auto">
            <a:xfrm>
              <a:off x="803275" y="3492500"/>
              <a:ext cx="14288" cy="14288"/>
            </a:xfrm>
            <a:prstGeom prst="rect">
              <a:avLst/>
            </a:prstGeom>
            <a:solidFill>
              <a:srgbClr val="000000"/>
            </a:solidFill>
            <a:ln w="0">
              <a:solidFill>
                <a:srgbClr val="000000"/>
              </a:solidFill>
              <a:miter lim="800000"/>
              <a:headEnd/>
              <a:tailEnd/>
            </a:ln>
          </p:spPr>
          <p:txBody>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endParaRPr lang="ja-JP" altLang="en-US" sz="3200">
                <a:solidFill>
                  <a:srgbClr val="FF3300"/>
                </a:solidFill>
                <a:latin typeface="Times" pitchFamily="18" charset="0"/>
                <a:ea typeface="Osaka" charset="-128"/>
              </a:endParaRPr>
            </a:p>
          </p:txBody>
        </p:sp>
        <p:sp>
          <p:nvSpPr>
            <p:cNvPr id="1000" name="Freeform 1031">
              <a:extLst>
                <a:ext uri="{FF2B5EF4-FFF2-40B4-BE49-F238E27FC236}">
                  <a16:creationId xmlns:a16="http://schemas.microsoft.com/office/drawing/2014/main" id="{3F2779F6-7DC9-489F-89B2-43DBD3B8F84F}"/>
                </a:ext>
              </a:extLst>
            </p:cNvPr>
            <p:cNvSpPr>
              <a:spLocks noEditPoints="1"/>
            </p:cNvSpPr>
            <p:nvPr/>
          </p:nvSpPr>
          <p:spPr bwMode="auto">
            <a:xfrm>
              <a:off x="839788" y="3392488"/>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9"/>
                  </a:moveTo>
                  <a:lnTo>
                    <a:pt x="19" y="9"/>
                  </a:lnTo>
                  <a:lnTo>
                    <a:pt x="16" y="12"/>
                  </a:lnTo>
                  <a:lnTo>
                    <a:pt x="14" y="14"/>
                  </a:lnTo>
                  <a:lnTo>
                    <a:pt x="10" y="23"/>
                  </a:lnTo>
                  <a:lnTo>
                    <a:pt x="9" y="37"/>
                  </a:lnTo>
                  <a:lnTo>
                    <a:pt x="10" y="52"/>
                  </a:lnTo>
                  <a:lnTo>
                    <a:pt x="14" y="60"/>
                  </a:lnTo>
                  <a:lnTo>
                    <a:pt x="16" y="63"/>
                  </a:lnTo>
                  <a:lnTo>
                    <a:pt x="19" y="64"/>
                  </a:lnTo>
                  <a:lnTo>
                    <a:pt x="23" y="65"/>
                  </a:lnTo>
                  <a:lnTo>
                    <a:pt x="27" y="64"/>
                  </a:lnTo>
                  <a:lnTo>
                    <a:pt x="31" y="63"/>
                  </a:lnTo>
                  <a:lnTo>
                    <a:pt x="33" y="60"/>
                  </a:lnTo>
                  <a:lnTo>
                    <a:pt x="37" y="52"/>
                  </a:lnTo>
                  <a:lnTo>
                    <a:pt x="38" y="37"/>
                  </a:lnTo>
                  <a:lnTo>
                    <a:pt x="37" y="23"/>
                  </a:lnTo>
                  <a:lnTo>
                    <a:pt x="33" y="15"/>
                  </a:lnTo>
                  <a:lnTo>
                    <a:pt x="31" y="12"/>
                  </a:lnTo>
                  <a:lnTo>
                    <a:pt x="27" y="9"/>
                  </a:lnTo>
                  <a:lnTo>
                    <a:pt x="23" y="9"/>
                  </a:lnTo>
                  <a:close/>
                  <a:moveTo>
                    <a:pt x="23" y="0"/>
                  </a:moveTo>
                  <a:lnTo>
                    <a:pt x="29" y="1"/>
                  </a:lnTo>
                  <a:lnTo>
                    <a:pt x="33" y="3"/>
                  </a:lnTo>
                  <a:lnTo>
                    <a:pt x="38" y="6"/>
                  </a:lnTo>
                  <a:lnTo>
                    <a:pt x="41" y="9"/>
                  </a:lnTo>
                  <a:lnTo>
                    <a:pt x="43" y="14"/>
                  </a:lnTo>
                  <a:lnTo>
                    <a:pt x="44" y="21"/>
                  </a:lnTo>
                  <a:lnTo>
                    <a:pt x="46" y="25"/>
                  </a:lnTo>
                  <a:lnTo>
                    <a:pt x="47" y="31"/>
                  </a:lnTo>
                  <a:lnTo>
                    <a:pt x="47" y="37"/>
                  </a:lnTo>
                  <a:lnTo>
                    <a:pt x="46" y="48"/>
                  </a:lnTo>
                  <a:lnTo>
                    <a:pt x="44" y="57"/>
                  </a:lnTo>
                  <a:lnTo>
                    <a:pt x="42" y="63"/>
                  </a:lnTo>
                  <a:lnTo>
                    <a:pt x="40" y="66"/>
                  </a:lnTo>
                  <a:lnTo>
                    <a:pt x="37" y="70"/>
                  </a:lnTo>
                  <a:lnTo>
                    <a:pt x="32" y="72"/>
                  </a:lnTo>
                  <a:lnTo>
                    <a:pt x="29" y="73"/>
                  </a:lnTo>
                  <a:lnTo>
                    <a:pt x="23" y="73"/>
                  </a:lnTo>
                  <a:lnTo>
                    <a:pt x="18" y="73"/>
                  </a:lnTo>
                  <a:lnTo>
                    <a:pt x="14" y="72"/>
                  </a:lnTo>
                  <a:lnTo>
                    <a:pt x="10" y="70"/>
                  </a:lnTo>
                  <a:lnTo>
                    <a:pt x="7" y="66"/>
                  </a:lnTo>
                  <a:lnTo>
                    <a:pt x="1" y="55"/>
                  </a:lnTo>
                  <a:lnTo>
                    <a:pt x="0" y="37"/>
                  </a:lnTo>
                  <a:lnTo>
                    <a:pt x="0" y="25"/>
                  </a:lnTo>
                  <a:lnTo>
                    <a:pt x="2" y="16"/>
                  </a:lnTo>
                  <a:lnTo>
                    <a:pt x="5" y="12"/>
                  </a:lnTo>
                  <a:lnTo>
                    <a:pt x="7" y="8"/>
                  </a:lnTo>
                  <a:lnTo>
                    <a:pt x="10" y="5"/>
                  </a:lnTo>
                  <a:lnTo>
                    <a:pt x="14" y="3"/>
                  </a:lnTo>
                  <a:lnTo>
                    <a:pt x="18" y="1"/>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1" name="Freeform 1032">
              <a:extLst>
                <a:ext uri="{FF2B5EF4-FFF2-40B4-BE49-F238E27FC236}">
                  <a16:creationId xmlns:a16="http://schemas.microsoft.com/office/drawing/2014/main" id="{88B6BA0F-AF54-4FE5-89DD-1632E8A3477C}"/>
                </a:ext>
              </a:extLst>
            </p:cNvPr>
            <p:cNvSpPr>
              <a:spLocks noEditPoints="1"/>
            </p:cNvSpPr>
            <p:nvPr/>
          </p:nvSpPr>
          <p:spPr bwMode="auto">
            <a:xfrm>
              <a:off x="927100" y="3392488"/>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2147483647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2147483647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4" y="9"/>
                  </a:moveTo>
                  <a:lnTo>
                    <a:pt x="19" y="9"/>
                  </a:lnTo>
                  <a:lnTo>
                    <a:pt x="16" y="12"/>
                  </a:lnTo>
                  <a:lnTo>
                    <a:pt x="13" y="14"/>
                  </a:lnTo>
                  <a:lnTo>
                    <a:pt x="10" y="23"/>
                  </a:lnTo>
                  <a:lnTo>
                    <a:pt x="9" y="37"/>
                  </a:lnTo>
                  <a:lnTo>
                    <a:pt x="10" y="52"/>
                  </a:lnTo>
                  <a:lnTo>
                    <a:pt x="13" y="60"/>
                  </a:lnTo>
                  <a:lnTo>
                    <a:pt x="16" y="63"/>
                  </a:lnTo>
                  <a:lnTo>
                    <a:pt x="19" y="64"/>
                  </a:lnTo>
                  <a:lnTo>
                    <a:pt x="24" y="65"/>
                  </a:lnTo>
                  <a:lnTo>
                    <a:pt x="27" y="64"/>
                  </a:lnTo>
                  <a:lnTo>
                    <a:pt x="31" y="63"/>
                  </a:lnTo>
                  <a:lnTo>
                    <a:pt x="33" y="60"/>
                  </a:lnTo>
                  <a:lnTo>
                    <a:pt x="36" y="52"/>
                  </a:lnTo>
                  <a:lnTo>
                    <a:pt x="37" y="37"/>
                  </a:lnTo>
                  <a:lnTo>
                    <a:pt x="36" y="23"/>
                  </a:lnTo>
                  <a:lnTo>
                    <a:pt x="34" y="15"/>
                  </a:lnTo>
                  <a:lnTo>
                    <a:pt x="31" y="12"/>
                  </a:lnTo>
                  <a:lnTo>
                    <a:pt x="27" y="9"/>
                  </a:lnTo>
                  <a:lnTo>
                    <a:pt x="24" y="9"/>
                  </a:lnTo>
                  <a:close/>
                  <a:moveTo>
                    <a:pt x="24" y="0"/>
                  </a:moveTo>
                  <a:lnTo>
                    <a:pt x="28" y="1"/>
                  </a:lnTo>
                  <a:lnTo>
                    <a:pt x="34" y="3"/>
                  </a:lnTo>
                  <a:lnTo>
                    <a:pt x="37" y="6"/>
                  </a:lnTo>
                  <a:lnTo>
                    <a:pt x="41" y="9"/>
                  </a:lnTo>
                  <a:lnTo>
                    <a:pt x="43" y="14"/>
                  </a:lnTo>
                  <a:lnTo>
                    <a:pt x="45" y="21"/>
                  </a:lnTo>
                  <a:lnTo>
                    <a:pt x="47" y="25"/>
                  </a:lnTo>
                  <a:lnTo>
                    <a:pt x="47" y="31"/>
                  </a:lnTo>
                  <a:lnTo>
                    <a:pt x="47" y="37"/>
                  </a:lnTo>
                  <a:lnTo>
                    <a:pt x="47" y="48"/>
                  </a:lnTo>
                  <a:lnTo>
                    <a:pt x="44" y="57"/>
                  </a:lnTo>
                  <a:lnTo>
                    <a:pt x="42" y="63"/>
                  </a:lnTo>
                  <a:lnTo>
                    <a:pt x="40" y="66"/>
                  </a:lnTo>
                  <a:lnTo>
                    <a:pt x="36" y="70"/>
                  </a:lnTo>
                  <a:lnTo>
                    <a:pt x="33" y="72"/>
                  </a:lnTo>
                  <a:lnTo>
                    <a:pt x="28" y="73"/>
                  </a:lnTo>
                  <a:lnTo>
                    <a:pt x="24" y="73"/>
                  </a:lnTo>
                  <a:lnTo>
                    <a:pt x="18" y="73"/>
                  </a:lnTo>
                  <a:lnTo>
                    <a:pt x="15" y="72"/>
                  </a:lnTo>
                  <a:lnTo>
                    <a:pt x="10" y="70"/>
                  </a:lnTo>
                  <a:lnTo>
                    <a:pt x="7" y="66"/>
                  </a:lnTo>
                  <a:lnTo>
                    <a:pt x="2" y="55"/>
                  </a:lnTo>
                  <a:lnTo>
                    <a:pt x="0" y="37"/>
                  </a:lnTo>
                  <a:lnTo>
                    <a:pt x="1" y="25"/>
                  </a:lnTo>
                  <a:lnTo>
                    <a:pt x="2" y="16"/>
                  </a:lnTo>
                  <a:lnTo>
                    <a:pt x="4" y="12"/>
                  </a:lnTo>
                  <a:lnTo>
                    <a:pt x="7" y="8"/>
                  </a:lnTo>
                  <a:lnTo>
                    <a:pt x="10" y="5"/>
                  </a:lnTo>
                  <a:lnTo>
                    <a:pt x="15" y="3"/>
                  </a:lnTo>
                  <a:lnTo>
                    <a:pt x="18" y="1"/>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2" name="Freeform 1033">
              <a:extLst>
                <a:ext uri="{FF2B5EF4-FFF2-40B4-BE49-F238E27FC236}">
                  <a16:creationId xmlns:a16="http://schemas.microsoft.com/office/drawing/2014/main" id="{CCEED28D-A905-4DB5-91FF-F84758EC2649}"/>
                </a:ext>
              </a:extLst>
            </p:cNvPr>
            <p:cNvSpPr>
              <a:spLocks/>
            </p:cNvSpPr>
            <p:nvPr/>
          </p:nvSpPr>
          <p:spPr bwMode="auto">
            <a:xfrm>
              <a:off x="1023938" y="3392488"/>
              <a:ext cx="42863" cy="114300"/>
            </a:xfrm>
            <a:custGeom>
              <a:avLst/>
              <a:gdLst>
                <a:gd name="T0" fmla="*/ 2147483647 w 27"/>
                <a:gd name="T1" fmla="*/ 0 h 72"/>
                <a:gd name="T2" fmla="*/ 2147483647 w 27"/>
                <a:gd name="T3" fmla="*/ 0 h 72"/>
                <a:gd name="T4" fmla="*/ 2147483647 w 27"/>
                <a:gd name="T5" fmla="*/ 2147483647 h 72"/>
                <a:gd name="T6" fmla="*/ 2147483647 w 27"/>
                <a:gd name="T7" fmla="*/ 2147483647 h 72"/>
                <a:gd name="T8" fmla="*/ 2147483647 w 27"/>
                <a:gd name="T9" fmla="*/ 2147483647 h 72"/>
                <a:gd name="T10" fmla="*/ 2147483647 w 27"/>
                <a:gd name="T11" fmla="*/ 2147483647 h 72"/>
                <a:gd name="T12" fmla="*/ 2147483647 w 27"/>
                <a:gd name="T13" fmla="*/ 2147483647 h 72"/>
                <a:gd name="T14" fmla="*/ 2147483647 w 27"/>
                <a:gd name="T15" fmla="*/ 2147483647 h 72"/>
                <a:gd name="T16" fmla="*/ 0 w 27"/>
                <a:gd name="T17" fmla="*/ 2147483647 h 72"/>
                <a:gd name="T18" fmla="*/ 0 w 27"/>
                <a:gd name="T19" fmla="*/ 2147483647 h 72"/>
                <a:gd name="T20" fmla="*/ 2147483647 w 27"/>
                <a:gd name="T21" fmla="*/ 2147483647 h 72"/>
                <a:gd name="T22" fmla="*/ 2147483647 w 27"/>
                <a:gd name="T23" fmla="*/ 2147483647 h 72"/>
                <a:gd name="T24" fmla="*/ 2147483647 w 27"/>
                <a:gd name="T25" fmla="*/ 2147483647 h 72"/>
                <a:gd name="T26" fmla="*/ 2147483647 w 27"/>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72">
                  <a:moveTo>
                    <a:pt x="20" y="0"/>
                  </a:moveTo>
                  <a:lnTo>
                    <a:pt x="27" y="0"/>
                  </a:lnTo>
                  <a:lnTo>
                    <a:pt x="27" y="72"/>
                  </a:lnTo>
                  <a:lnTo>
                    <a:pt x="17" y="72"/>
                  </a:lnTo>
                  <a:lnTo>
                    <a:pt x="17" y="16"/>
                  </a:lnTo>
                  <a:lnTo>
                    <a:pt x="14" y="20"/>
                  </a:lnTo>
                  <a:lnTo>
                    <a:pt x="10" y="23"/>
                  </a:lnTo>
                  <a:lnTo>
                    <a:pt x="5" y="25"/>
                  </a:lnTo>
                  <a:lnTo>
                    <a:pt x="0" y="28"/>
                  </a:lnTo>
                  <a:lnTo>
                    <a:pt x="0" y="18"/>
                  </a:lnTo>
                  <a:lnTo>
                    <a:pt x="7" y="15"/>
                  </a:lnTo>
                  <a:lnTo>
                    <a:pt x="13" y="10"/>
                  </a:lnTo>
                  <a:lnTo>
                    <a:pt x="17" y="6"/>
                  </a:lnTo>
                  <a:lnTo>
                    <a:pt x="2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3" name="Freeform 1034">
              <a:extLst>
                <a:ext uri="{FF2B5EF4-FFF2-40B4-BE49-F238E27FC236}">
                  <a16:creationId xmlns:a16="http://schemas.microsoft.com/office/drawing/2014/main" id="{3FEB9C10-90B6-4671-9792-27A76CDE080F}"/>
                </a:ext>
              </a:extLst>
            </p:cNvPr>
            <p:cNvSpPr>
              <a:spLocks noEditPoints="1"/>
            </p:cNvSpPr>
            <p:nvPr/>
          </p:nvSpPr>
          <p:spPr bwMode="auto">
            <a:xfrm>
              <a:off x="628650" y="4029075"/>
              <a:ext cx="73025" cy="115888"/>
            </a:xfrm>
            <a:custGeom>
              <a:avLst/>
              <a:gdLst>
                <a:gd name="T0" fmla="*/ 2147483647 w 46"/>
                <a:gd name="T1" fmla="*/ 2147483647 h 73"/>
                <a:gd name="T2" fmla="*/ 2147483647 w 46"/>
                <a:gd name="T3" fmla="*/ 2147483647 h 73"/>
                <a:gd name="T4" fmla="*/ 2147483647 w 46"/>
                <a:gd name="T5" fmla="*/ 2147483647 h 73"/>
                <a:gd name="T6" fmla="*/ 2147483647 w 46"/>
                <a:gd name="T7" fmla="*/ 2147483647 h 73"/>
                <a:gd name="T8" fmla="*/ 2147483647 w 46"/>
                <a:gd name="T9" fmla="*/ 2147483647 h 73"/>
                <a:gd name="T10" fmla="*/ 2147483647 w 46"/>
                <a:gd name="T11" fmla="*/ 2147483647 h 73"/>
                <a:gd name="T12" fmla="*/ 2147483647 w 46"/>
                <a:gd name="T13" fmla="*/ 2147483647 h 73"/>
                <a:gd name="T14" fmla="*/ 2147483647 w 46"/>
                <a:gd name="T15" fmla="*/ 2147483647 h 73"/>
                <a:gd name="T16" fmla="*/ 2147483647 w 46"/>
                <a:gd name="T17" fmla="*/ 2147483647 h 73"/>
                <a:gd name="T18" fmla="*/ 2147483647 w 46"/>
                <a:gd name="T19" fmla="*/ 2147483647 h 73"/>
                <a:gd name="T20" fmla="*/ 2147483647 w 46"/>
                <a:gd name="T21" fmla="*/ 2147483647 h 73"/>
                <a:gd name="T22" fmla="*/ 2147483647 w 46"/>
                <a:gd name="T23" fmla="*/ 2147483647 h 73"/>
                <a:gd name="T24" fmla="*/ 2147483647 w 46"/>
                <a:gd name="T25" fmla="*/ 2147483647 h 73"/>
                <a:gd name="T26" fmla="*/ 2147483647 w 46"/>
                <a:gd name="T27" fmla="*/ 2147483647 h 73"/>
                <a:gd name="T28" fmla="*/ 2147483647 w 46"/>
                <a:gd name="T29" fmla="*/ 2147483647 h 73"/>
                <a:gd name="T30" fmla="*/ 2147483647 w 46"/>
                <a:gd name="T31" fmla="*/ 2147483647 h 73"/>
                <a:gd name="T32" fmla="*/ 2147483647 w 46"/>
                <a:gd name="T33" fmla="*/ 2147483647 h 73"/>
                <a:gd name="T34" fmla="*/ 2147483647 w 46"/>
                <a:gd name="T35" fmla="*/ 2147483647 h 73"/>
                <a:gd name="T36" fmla="*/ 2147483647 w 46"/>
                <a:gd name="T37" fmla="*/ 2147483647 h 73"/>
                <a:gd name="T38" fmla="*/ 2147483647 w 46"/>
                <a:gd name="T39" fmla="*/ 2147483647 h 73"/>
                <a:gd name="T40" fmla="*/ 2147483647 w 46"/>
                <a:gd name="T41" fmla="*/ 2147483647 h 73"/>
                <a:gd name="T42" fmla="*/ 2147483647 w 46"/>
                <a:gd name="T43" fmla="*/ 0 h 73"/>
                <a:gd name="T44" fmla="*/ 2147483647 w 46"/>
                <a:gd name="T45" fmla="*/ 0 h 73"/>
                <a:gd name="T46" fmla="*/ 2147483647 w 46"/>
                <a:gd name="T47" fmla="*/ 2147483647 h 73"/>
                <a:gd name="T48" fmla="*/ 2147483647 w 46"/>
                <a:gd name="T49" fmla="*/ 2147483647 h 73"/>
                <a:gd name="T50" fmla="*/ 2147483647 w 46"/>
                <a:gd name="T51" fmla="*/ 2147483647 h 73"/>
                <a:gd name="T52" fmla="*/ 2147483647 w 46"/>
                <a:gd name="T53" fmla="*/ 2147483647 h 73"/>
                <a:gd name="T54" fmla="*/ 2147483647 w 46"/>
                <a:gd name="T55" fmla="*/ 2147483647 h 73"/>
                <a:gd name="T56" fmla="*/ 2147483647 w 46"/>
                <a:gd name="T57" fmla="*/ 2147483647 h 73"/>
                <a:gd name="T58" fmla="*/ 2147483647 w 46"/>
                <a:gd name="T59" fmla="*/ 2147483647 h 73"/>
                <a:gd name="T60" fmla="*/ 2147483647 w 46"/>
                <a:gd name="T61" fmla="*/ 2147483647 h 73"/>
                <a:gd name="T62" fmla="*/ 2147483647 w 46"/>
                <a:gd name="T63" fmla="*/ 2147483647 h 73"/>
                <a:gd name="T64" fmla="*/ 2147483647 w 46"/>
                <a:gd name="T65" fmla="*/ 2147483647 h 73"/>
                <a:gd name="T66" fmla="*/ 2147483647 w 46"/>
                <a:gd name="T67" fmla="*/ 2147483647 h 73"/>
                <a:gd name="T68" fmla="*/ 2147483647 w 46"/>
                <a:gd name="T69" fmla="*/ 2147483647 h 73"/>
                <a:gd name="T70" fmla="*/ 2147483647 w 46"/>
                <a:gd name="T71" fmla="*/ 2147483647 h 73"/>
                <a:gd name="T72" fmla="*/ 2147483647 w 46"/>
                <a:gd name="T73" fmla="*/ 2147483647 h 73"/>
                <a:gd name="T74" fmla="*/ 2147483647 w 46"/>
                <a:gd name="T75" fmla="*/ 2147483647 h 73"/>
                <a:gd name="T76" fmla="*/ 2147483647 w 46"/>
                <a:gd name="T77" fmla="*/ 2147483647 h 73"/>
                <a:gd name="T78" fmla="*/ 2147483647 w 46"/>
                <a:gd name="T79" fmla="*/ 2147483647 h 73"/>
                <a:gd name="T80" fmla="*/ 2147483647 w 46"/>
                <a:gd name="T81" fmla="*/ 2147483647 h 73"/>
                <a:gd name="T82" fmla="*/ 2147483647 w 46"/>
                <a:gd name="T83" fmla="*/ 2147483647 h 73"/>
                <a:gd name="T84" fmla="*/ 2147483647 w 46"/>
                <a:gd name="T85" fmla="*/ 2147483647 h 73"/>
                <a:gd name="T86" fmla="*/ 2147483647 w 46"/>
                <a:gd name="T87" fmla="*/ 2147483647 h 73"/>
                <a:gd name="T88" fmla="*/ 0 w 46"/>
                <a:gd name="T89" fmla="*/ 2147483647 h 73"/>
                <a:gd name="T90" fmla="*/ 2147483647 w 46"/>
                <a:gd name="T91" fmla="*/ 2147483647 h 73"/>
                <a:gd name="T92" fmla="*/ 2147483647 w 46"/>
                <a:gd name="T93" fmla="*/ 2147483647 h 73"/>
                <a:gd name="T94" fmla="*/ 2147483647 w 46"/>
                <a:gd name="T95" fmla="*/ 2147483647 h 73"/>
                <a:gd name="T96" fmla="*/ 2147483647 w 46"/>
                <a:gd name="T97" fmla="*/ 2147483647 h 73"/>
                <a:gd name="T98" fmla="*/ 2147483647 w 46"/>
                <a:gd name="T99" fmla="*/ 2147483647 h 73"/>
                <a:gd name="T100" fmla="*/ 2147483647 w 46"/>
                <a:gd name="T101" fmla="*/ 2147483647 h 73"/>
                <a:gd name="T102" fmla="*/ 2147483647 w 46"/>
                <a:gd name="T103" fmla="*/ 0 h 73"/>
                <a:gd name="T104" fmla="*/ 2147483647 w 46"/>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 h="73">
                  <a:moveTo>
                    <a:pt x="22" y="8"/>
                  </a:moveTo>
                  <a:lnTo>
                    <a:pt x="19" y="9"/>
                  </a:lnTo>
                  <a:lnTo>
                    <a:pt x="15" y="10"/>
                  </a:lnTo>
                  <a:lnTo>
                    <a:pt x="13" y="12"/>
                  </a:lnTo>
                  <a:lnTo>
                    <a:pt x="10" y="21"/>
                  </a:lnTo>
                  <a:lnTo>
                    <a:pt x="9" y="36"/>
                  </a:lnTo>
                  <a:lnTo>
                    <a:pt x="10" y="50"/>
                  </a:lnTo>
                  <a:lnTo>
                    <a:pt x="13" y="59"/>
                  </a:lnTo>
                  <a:lnTo>
                    <a:pt x="15" y="61"/>
                  </a:lnTo>
                  <a:lnTo>
                    <a:pt x="19" y="64"/>
                  </a:lnTo>
                  <a:lnTo>
                    <a:pt x="22" y="64"/>
                  </a:lnTo>
                  <a:lnTo>
                    <a:pt x="27" y="64"/>
                  </a:lnTo>
                  <a:lnTo>
                    <a:pt x="30" y="61"/>
                  </a:lnTo>
                  <a:lnTo>
                    <a:pt x="33" y="59"/>
                  </a:lnTo>
                  <a:lnTo>
                    <a:pt x="36" y="50"/>
                  </a:lnTo>
                  <a:lnTo>
                    <a:pt x="37" y="36"/>
                  </a:lnTo>
                  <a:lnTo>
                    <a:pt x="36" y="21"/>
                  </a:lnTo>
                  <a:lnTo>
                    <a:pt x="33" y="14"/>
                  </a:lnTo>
                  <a:lnTo>
                    <a:pt x="30" y="10"/>
                  </a:lnTo>
                  <a:lnTo>
                    <a:pt x="27" y="9"/>
                  </a:lnTo>
                  <a:lnTo>
                    <a:pt x="22" y="8"/>
                  </a:lnTo>
                  <a:close/>
                  <a:moveTo>
                    <a:pt x="22" y="0"/>
                  </a:moveTo>
                  <a:lnTo>
                    <a:pt x="28" y="0"/>
                  </a:lnTo>
                  <a:lnTo>
                    <a:pt x="34" y="2"/>
                  </a:lnTo>
                  <a:lnTo>
                    <a:pt x="37" y="4"/>
                  </a:lnTo>
                  <a:lnTo>
                    <a:pt x="41" y="9"/>
                  </a:lnTo>
                  <a:lnTo>
                    <a:pt x="43" y="14"/>
                  </a:lnTo>
                  <a:lnTo>
                    <a:pt x="45" y="19"/>
                  </a:lnTo>
                  <a:lnTo>
                    <a:pt x="45" y="24"/>
                  </a:lnTo>
                  <a:lnTo>
                    <a:pt x="46" y="29"/>
                  </a:lnTo>
                  <a:lnTo>
                    <a:pt x="46" y="36"/>
                  </a:lnTo>
                  <a:lnTo>
                    <a:pt x="45" y="48"/>
                  </a:lnTo>
                  <a:lnTo>
                    <a:pt x="44" y="57"/>
                  </a:lnTo>
                  <a:lnTo>
                    <a:pt x="42" y="61"/>
                  </a:lnTo>
                  <a:lnTo>
                    <a:pt x="39" y="66"/>
                  </a:lnTo>
                  <a:lnTo>
                    <a:pt x="36" y="68"/>
                  </a:lnTo>
                  <a:lnTo>
                    <a:pt x="33" y="71"/>
                  </a:lnTo>
                  <a:lnTo>
                    <a:pt x="28" y="72"/>
                  </a:lnTo>
                  <a:lnTo>
                    <a:pt x="22" y="73"/>
                  </a:lnTo>
                  <a:lnTo>
                    <a:pt x="18" y="72"/>
                  </a:lnTo>
                  <a:lnTo>
                    <a:pt x="13" y="71"/>
                  </a:lnTo>
                  <a:lnTo>
                    <a:pt x="10" y="68"/>
                  </a:lnTo>
                  <a:lnTo>
                    <a:pt x="6" y="66"/>
                  </a:lnTo>
                  <a:lnTo>
                    <a:pt x="2" y="53"/>
                  </a:lnTo>
                  <a:lnTo>
                    <a:pt x="0" y="36"/>
                  </a:lnTo>
                  <a:lnTo>
                    <a:pt x="1" y="25"/>
                  </a:lnTo>
                  <a:lnTo>
                    <a:pt x="2" y="16"/>
                  </a:lnTo>
                  <a:lnTo>
                    <a:pt x="4" y="10"/>
                  </a:lnTo>
                  <a:lnTo>
                    <a:pt x="6" y="7"/>
                  </a:lnTo>
                  <a:lnTo>
                    <a:pt x="10" y="3"/>
                  </a:lnTo>
                  <a:lnTo>
                    <a:pt x="13" y="1"/>
                  </a:lnTo>
                  <a:lnTo>
                    <a:pt x="18" y="0"/>
                  </a:lnTo>
                  <a:lnTo>
                    <a:pt x="22"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4" name="Rectangle 1035">
              <a:extLst>
                <a:ext uri="{FF2B5EF4-FFF2-40B4-BE49-F238E27FC236}">
                  <a16:creationId xmlns:a16="http://schemas.microsoft.com/office/drawing/2014/main" id="{8A1790C0-344E-4E64-A7F1-F34CB98EAC04}"/>
                </a:ext>
              </a:extLst>
            </p:cNvPr>
            <p:cNvSpPr>
              <a:spLocks noChangeArrowheads="1"/>
            </p:cNvSpPr>
            <p:nvPr/>
          </p:nvSpPr>
          <p:spPr bwMode="auto">
            <a:xfrm>
              <a:off x="723900" y="4129088"/>
              <a:ext cx="14288" cy="14288"/>
            </a:xfrm>
            <a:prstGeom prst="rect">
              <a:avLst/>
            </a:prstGeom>
            <a:solidFill>
              <a:srgbClr val="000000"/>
            </a:solidFill>
            <a:ln w="0">
              <a:solidFill>
                <a:srgbClr val="000000"/>
              </a:solidFill>
              <a:miter lim="800000"/>
              <a:headEnd/>
              <a:tailEnd/>
            </a:ln>
          </p:spPr>
          <p:txBody>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endParaRPr lang="ja-JP" altLang="en-US" sz="3200">
                <a:solidFill>
                  <a:srgbClr val="FF3300"/>
                </a:solidFill>
                <a:latin typeface="Times" pitchFamily="18" charset="0"/>
                <a:ea typeface="Osaka" charset="-128"/>
              </a:endParaRPr>
            </a:p>
          </p:txBody>
        </p:sp>
        <p:sp>
          <p:nvSpPr>
            <p:cNvPr id="1005" name="Freeform 1036">
              <a:extLst>
                <a:ext uri="{FF2B5EF4-FFF2-40B4-BE49-F238E27FC236}">
                  <a16:creationId xmlns:a16="http://schemas.microsoft.com/office/drawing/2014/main" id="{6464ABB4-8156-4752-8040-31E7F4173D1C}"/>
                </a:ext>
              </a:extLst>
            </p:cNvPr>
            <p:cNvSpPr>
              <a:spLocks noEditPoints="1"/>
            </p:cNvSpPr>
            <p:nvPr/>
          </p:nvSpPr>
          <p:spPr bwMode="auto">
            <a:xfrm>
              <a:off x="760413" y="4029075"/>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0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2147483647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0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8"/>
                  </a:moveTo>
                  <a:lnTo>
                    <a:pt x="19" y="9"/>
                  </a:lnTo>
                  <a:lnTo>
                    <a:pt x="16" y="10"/>
                  </a:lnTo>
                  <a:lnTo>
                    <a:pt x="13" y="12"/>
                  </a:lnTo>
                  <a:lnTo>
                    <a:pt x="10" y="21"/>
                  </a:lnTo>
                  <a:lnTo>
                    <a:pt x="9" y="36"/>
                  </a:lnTo>
                  <a:lnTo>
                    <a:pt x="10" y="50"/>
                  </a:lnTo>
                  <a:lnTo>
                    <a:pt x="13" y="59"/>
                  </a:lnTo>
                  <a:lnTo>
                    <a:pt x="16" y="61"/>
                  </a:lnTo>
                  <a:lnTo>
                    <a:pt x="19" y="64"/>
                  </a:lnTo>
                  <a:lnTo>
                    <a:pt x="23" y="64"/>
                  </a:lnTo>
                  <a:lnTo>
                    <a:pt x="27" y="64"/>
                  </a:lnTo>
                  <a:lnTo>
                    <a:pt x="31" y="61"/>
                  </a:lnTo>
                  <a:lnTo>
                    <a:pt x="33" y="59"/>
                  </a:lnTo>
                  <a:lnTo>
                    <a:pt x="36" y="50"/>
                  </a:lnTo>
                  <a:lnTo>
                    <a:pt x="37" y="36"/>
                  </a:lnTo>
                  <a:lnTo>
                    <a:pt x="36" y="21"/>
                  </a:lnTo>
                  <a:lnTo>
                    <a:pt x="33" y="14"/>
                  </a:lnTo>
                  <a:lnTo>
                    <a:pt x="31" y="10"/>
                  </a:lnTo>
                  <a:lnTo>
                    <a:pt x="27" y="9"/>
                  </a:lnTo>
                  <a:lnTo>
                    <a:pt x="23" y="8"/>
                  </a:lnTo>
                  <a:close/>
                  <a:moveTo>
                    <a:pt x="23" y="0"/>
                  </a:moveTo>
                  <a:lnTo>
                    <a:pt x="28" y="0"/>
                  </a:lnTo>
                  <a:lnTo>
                    <a:pt x="34" y="2"/>
                  </a:lnTo>
                  <a:lnTo>
                    <a:pt x="37" y="4"/>
                  </a:lnTo>
                  <a:lnTo>
                    <a:pt x="41" y="9"/>
                  </a:lnTo>
                  <a:lnTo>
                    <a:pt x="43" y="14"/>
                  </a:lnTo>
                  <a:lnTo>
                    <a:pt x="45" y="19"/>
                  </a:lnTo>
                  <a:lnTo>
                    <a:pt x="45" y="24"/>
                  </a:lnTo>
                  <a:lnTo>
                    <a:pt x="47" y="29"/>
                  </a:lnTo>
                  <a:lnTo>
                    <a:pt x="47" y="36"/>
                  </a:lnTo>
                  <a:lnTo>
                    <a:pt x="45" y="48"/>
                  </a:lnTo>
                  <a:lnTo>
                    <a:pt x="44" y="57"/>
                  </a:lnTo>
                  <a:lnTo>
                    <a:pt x="42" y="61"/>
                  </a:lnTo>
                  <a:lnTo>
                    <a:pt x="40" y="66"/>
                  </a:lnTo>
                  <a:lnTo>
                    <a:pt x="36" y="68"/>
                  </a:lnTo>
                  <a:lnTo>
                    <a:pt x="33" y="71"/>
                  </a:lnTo>
                  <a:lnTo>
                    <a:pt x="28" y="72"/>
                  </a:lnTo>
                  <a:lnTo>
                    <a:pt x="23" y="73"/>
                  </a:lnTo>
                  <a:lnTo>
                    <a:pt x="18" y="72"/>
                  </a:lnTo>
                  <a:lnTo>
                    <a:pt x="13" y="71"/>
                  </a:lnTo>
                  <a:lnTo>
                    <a:pt x="10" y="68"/>
                  </a:lnTo>
                  <a:lnTo>
                    <a:pt x="7" y="66"/>
                  </a:lnTo>
                  <a:lnTo>
                    <a:pt x="2" y="53"/>
                  </a:lnTo>
                  <a:lnTo>
                    <a:pt x="0" y="36"/>
                  </a:lnTo>
                  <a:lnTo>
                    <a:pt x="1" y="25"/>
                  </a:lnTo>
                  <a:lnTo>
                    <a:pt x="2" y="16"/>
                  </a:lnTo>
                  <a:lnTo>
                    <a:pt x="4" y="10"/>
                  </a:lnTo>
                  <a:lnTo>
                    <a:pt x="7" y="7"/>
                  </a:lnTo>
                  <a:lnTo>
                    <a:pt x="10" y="3"/>
                  </a:lnTo>
                  <a:lnTo>
                    <a:pt x="13" y="1"/>
                  </a:lnTo>
                  <a:lnTo>
                    <a:pt x="18" y="0"/>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6" name="Freeform 1037">
              <a:extLst>
                <a:ext uri="{FF2B5EF4-FFF2-40B4-BE49-F238E27FC236}">
                  <a16:creationId xmlns:a16="http://schemas.microsoft.com/office/drawing/2014/main" id="{D32614F1-A7CC-4C83-B449-74DB321D8E55}"/>
                </a:ext>
              </a:extLst>
            </p:cNvPr>
            <p:cNvSpPr>
              <a:spLocks noEditPoints="1"/>
            </p:cNvSpPr>
            <p:nvPr/>
          </p:nvSpPr>
          <p:spPr bwMode="auto">
            <a:xfrm>
              <a:off x="847725" y="4029075"/>
              <a:ext cx="73025" cy="115888"/>
            </a:xfrm>
            <a:custGeom>
              <a:avLst/>
              <a:gdLst>
                <a:gd name="T0" fmla="*/ 2147483647 w 46"/>
                <a:gd name="T1" fmla="*/ 2147483647 h 73"/>
                <a:gd name="T2" fmla="*/ 2147483647 w 46"/>
                <a:gd name="T3" fmla="*/ 2147483647 h 73"/>
                <a:gd name="T4" fmla="*/ 2147483647 w 46"/>
                <a:gd name="T5" fmla="*/ 2147483647 h 73"/>
                <a:gd name="T6" fmla="*/ 2147483647 w 46"/>
                <a:gd name="T7" fmla="*/ 2147483647 h 73"/>
                <a:gd name="T8" fmla="*/ 2147483647 w 46"/>
                <a:gd name="T9" fmla="*/ 2147483647 h 73"/>
                <a:gd name="T10" fmla="*/ 2147483647 w 46"/>
                <a:gd name="T11" fmla="*/ 2147483647 h 73"/>
                <a:gd name="T12" fmla="*/ 2147483647 w 46"/>
                <a:gd name="T13" fmla="*/ 2147483647 h 73"/>
                <a:gd name="T14" fmla="*/ 2147483647 w 46"/>
                <a:gd name="T15" fmla="*/ 2147483647 h 73"/>
                <a:gd name="T16" fmla="*/ 2147483647 w 46"/>
                <a:gd name="T17" fmla="*/ 2147483647 h 73"/>
                <a:gd name="T18" fmla="*/ 2147483647 w 46"/>
                <a:gd name="T19" fmla="*/ 2147483647 h 73"/>
                <a:gd name="T20" fmla="*/ 2147483647 w 46"/>
                <a:gd name="T21" fmla="*/ 2147483647 h 73"/>
                <a:gd name="T22" fmla="*/ 2147483647 w 46"/>
                <a:gd name="T23" fmla="*/ 2147483647 h 73"/>
                <a:gd name="T24" fmla="*/ 2147483647 w 46"/>
                <a:gd name="T25" fmla="*/ 2147483647 h 73"/>
                <a:gd name="T26" fmla="*/ 2147483647 w 46"/>
                <a:gd name="T27" fmla="*/ 2147483647 h 73"/>
                <a:gd name="T28" fmla="*/ 2147483647 w 46"/>
                <a:gd name="T29" fmla="*/ 2147483647 h 73"/>
                <a:gd name="T30" fmla="*/ 2147483647 w 46"/>
                <a:gd name="T31" fmla="*/ 2147483647 h 73"/>
                <a:gd name="T32" fmla="*/ 2147483647 w 46"/>
                <a:gd name="T33" fmla="*/ 2147483647 h 73"/>
                <a:gd name="T34" fmla="*/ 2147483647 w 46"/>
                <a:gd name="T35" fmla="*/ 2147483647 h 73"/>
                <a:gd name="T36" fmla="*/ 2147483647 w 46"/>
                <a:gd name="T37" fmla="*/ 2147483647 h 73"/>
                <a:gd name="T38" fmla="*/ 2147483647 w 46"/>
                <a:gd name="T39" fmla="*/ 2147483647 h 73"/>
                <a:gd name="T40" fmla="*/ 2147483647 w 46"/>
                <a:gd name="T41" fmla="*/ 2147483647 h 73"/>
                <a:gd name="T42" fmla="*/ 2147483647 w 46"/>
                <a:gd name="T43" fmla="*/ 0 h 73"/>
                <a:gd name="T44" fmla="*/ 2147483647 w 46"/>
                <a:gd name="T45" fmla="*/ 0 h 73"/>
                <a:gd name="T46" fmla="*/ 2147483647 w 46"/>
                <a:gd name="T47" fmla="*/ 2147483647 h 73"/>
                <a:gd name="T48" fmla="*/ 2147483647 w 46"/>
                <a:gd name="T49" fmla="*/ 2147483647 h 73"/>
                <a:gd name="T50" fmla="*/ 2147483647 w 46"/>
                <a:gd name="T51" fmla="*/ 2147483647 h 73"/>
                <a:gd name="T52" fmla="*/ 2147483647 w 46"/>
                <a:gd name="T53" fmla="*/ 2147483647 h 73"/>
                <a:gd name="T54" fmla="*/ 2147483647 w 46"/>
                <a:gd name="T55" fmla="*/ 2147483647 h 73"/>
                <a:gd name="T56" fmla="*/ 2147483647 w 46"/>
                <a:gd name="T57" fmla="*/ 2147483647 h 73"/>
                <a:gd name="T58" fmla="*/ 2147483647 w 46"/>
                <a:gd name="T59" fmla="*/ 2147483647 h 73"/>
                <a:gd name="T60" fmla="*/ 2147483647 w 46"/>
                <a:gd name="T61" fmla="*/ 2147483647 h 73"/>
                <a:gd name="T62" fmla="*/ 2147483647 w 46"/>
                <a:gd name="T63" fmla="*/ 2147483647 h 73"/>
                <a:gd name="T64" fmla="*/ 2147483647 w 46"/>
                <a:gd name="T65" fmla="*/ 2147483647 h 73"/>
                <a:gd name="T66" fmla="*/ 2147483647 w 46"/>
                <a:gd name="T67" fmla="*/ 2147483647 h 73"/>
                <a:gd name="T68" fmla="*/ 2147483647 w 46"/>
                <a:gd name="T69" fmla="*/ 2147483647 h 73"/>
                <a:gd name="T70" fmla="*/ 2147483647 w 46"/>
                <a:gd name="T71" fmla="*/ 2147483647 h 73"/>
                <a:gd name="T72" fmla="*/ 2147483647 w 46"/>
                <a:gd name="T73" fmla="*/ 2147483647 h 73"/>
                <a:gd name="T74" fmla="*/ 2147483647 w 46"/>
                <a:gd name="T75" fmla="*/ 2147483647 h 73"/>
                <a:gd name="T76" fmla="*/ 2147483647 w 46"/>
                <a:gd name="T77" fmla="*/ 2147483647 h 73"/>
                <a:gd name="T78" fmla="*/ 2147483647 w 46"/>
                <a:gd name="T79" fmla="*/ 2147483647 h 73"/>
                <a:gd name="T80" fmla="*/ 2147483647 w 46"/>
                <a:gd name="T81" fmla="*/ 2147483647 h 73"/>
                <a:gd name="T82" fmla="*/ 2147483647 w 46"/>
                <a:gd name="T83" fmla="*/ 2147483647 h 73"/>
                <a:gd name="T84" fmla="*/ 2147483647 w 46"/>
                <a:gd name="T85" fmla="*/ 2147483647 h 73"/>
                <a:gd name="T86" fmla="*/ 2147483647 w 46"/>
                <a:gd name="T87" fmla="*/ 2147483647 h 73"/>
                <a:gd name="T88" fmla="*/ 0 w 46"/>
                <a:gd name="T89" fmla="*/ 2147483647 h 73"/>
                <a:gd name="T90" fmla="*/ 2147483647 w 46"/>
                <a:gd name="T91" fmla="*/ 2147483647 h 73"/>
                <a:gd name="T92" fmla="*/ 2147483647 w 46"/>
                <a:gd name="T93" fmla="*/ 2147483647 h 73"/>
                <a:gd name="T94" fmla="*/ 2147483647 w 46"/>
                <a:gd name="T95" fmla="*/ 2147483647 h 73"/>
                <a:gd name="T96" fmla="*/ 2147483647 w 46"/>
                <a:gd name="T97" fmla="*/ 2147483647 h 73"/>
                <a:gd name="T98" fmla="*/ 2147483647 w 46"/>
                <a:gd name="T99" fmla="*/ 2147483647 h 73"/>
                <a:gd name="T100" fmla="*/ 2147483647 w 46"/>
                <a:gd name="T101" fmla="*/ 2147483647 h 73"/>
                <a:gd name="T102" fmla="*/ 2147483647 w 46"/>
                <a:gd name="T103" fmla="*/ 0 h 73"/>
                <a:gd name="T104" fmla="*/ 2147483647 w 46"/>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 h="73">
                  <a:moveTo>
                    <a:pt x="24" y="8"/>
                  </a:moveTo>
                  <a:lnTo>
                    <a:pt x="19" y="9"/>
                  </a:lnTo>
                  <a:lnTo>
                    <a:pt x="17" y="10"/>
                  </a:lnTo>
                  <a:lnTo>
                    <a:pt x="13" y="12"/>
                  </a:lnTo>
                  <a:lnTo>
                    <a:pt x="10" y="21"/>
                  </a:lnTo>
                  <a:lnTo>
                    <a:pt x="10" y="36"/>
                  </a:lnTo>
                  <a:lnTo>
                    <a:pt x="10" y="50"/>
                  </a:lnTo>
                  <a:lnTo>
                    <a:pt x="13" y="59"/>
                  </a:lnTo>
                  <a:lnTo>
                    <a:pt x="17" y="61"/>
                  </a:lnTo>
                  <a:lnTo>
                    <a:pt x="20" y="64"/>
                  </a:lnTo>
                  <a:lnTo>
                    <a:pt x="24" y="64"/>
                  </a:lnTo>
                  <a:lnTo>
                    <a:pt x="27" y="64"/>
                  </a:lnTo>
                  <a:lnTo>
                    <a:pt x="30" y="61"/>
                  </a:lnTo>
                  <a:lnTo>
                    <a:pt x="34" y="59"/>
                  </a:lnTo>
                  <a:lnTo>
                    <a:pt x="36" y="50"/>
                  </a:lnTo>
                  <a:lnTo>
                    <a:pt x="37" y="36"/>
                  </a:lnTo>
                  <a:lnTo>
                    <a:pt x="36" y="21"/>
                  </a:lnTo>
                  <a:lnTo>
                    <a:pt x="34" y="14"/>
                  </a:lnTo>
                  <a:lnTo>
                    <a:pt x="30" y="10"/>
                  </a:lnTo>
                  <a:lnTo>
                    <a:pt x="27" y="9"/>
                  </a:lnTo>
                  <a:lnTo>
                    <a:pt x="24" y="8"/>
                  </a:lnTo>
                  <a:close/>
                  <a:moveTo>
                    <a:pt x="24" y="0"/>
                  </a:moveTo>
                  <a:lnTo>
                    <a:pt x="29" y="0"/>
                  </a:lnTo>
                  <a:lnTo>
                    <a:pt x="34" y="2"/>
                  </a:lnTo>
                  <a:lnTo>
                    <a:pt x="38" y="4"/>
                  </a:lnTo>
                  <a:lnTo>
                    <a:pt x="41" y="9"/>
                  </a:lnTo>
                  <a:lnTo>
                    <a:pt x="43" y="14"/>
                  </a:lnTo>
                  <a:lnTo>
                    <a:pt x="45" y="19"/>
                  </a:lnTo>
                  <a:lnTo>
                    <a:pt x="46" y="24"/>
                  </a:lnTo>
                  <a:lnTo>
                    <a:pt x="46" y="29"/>
                  </a:lnTo>
                  <a:lnTo>
                    <a:pt x="46" y="36"/>
                  </a:lnTo>
                  <a:lnTo>
                    <a:pt x="46" y="48"/>
                  </a:lnTo>
                  <a:lnTo>
                    <a:pt x="44" y="57"/>
                  </a:lnTo>
                  <a:lnTo>
                    <a:pt x="42" y="61"/>
                  </a:lnTo>
                  <a:lnTo>
                    <a:pt x="39" y="66"/>
                  </a:lnTo>
                  <a:lnTo>
                    <a:pt x="36" y="68"/>
                  </a:lnTo>
                  <a:lnTo>
                    <a:pt x="33" y="71"/>
                  </a:lnTo>
                  <a:lnTo>
                    <a:pt x="28" y="72"/>
                  </a:lnTo>
                  <a:lnTo>
                    <a:pt x="24" y="73"/>
                  </a:lnTo>
                  <a:lnTo>
                    <a:pt x="19" y="72"/>
                  </a:lnTo>
                  <a:lnTo>
                    <a:pt x="14" y="71"/>
                  </a:lnTo>
                  <a:lnTo>
                    <a:pt x="10" y="68"/>
                  </a:lnTo>
                  <a:lnTo>
                    <a:pt x="8" y="66"/>
                  </a:lnTo>
                  <a:lnTo>
                    <a:pt x="2" y="53"/>
                  </a:lnTo>
                  <a:lnTo>
                    <a:pt x="0" y="36"/>
                  </a:lnTo>
                  <a:lnTo>
                    <a:pt x="1" y="25"/>
                  </a:lnTo>
                  <a:lnTo>
                    <a:pt x="3" y="16"/>
                  </a:lnTo>
                  <a:lnTo>
                    <a:pt x="4" y="10"/>
                  </a:lnTo>
                  <a:lnTo>
                    <a:pt x="8" y="7"/>
                  </a:lnTo>
                  <a:lnTo>
                    <a:pt x="10" y="3"/>
                  </a:lnTo>
                  <a:lnTo>
                    <a:pt x="14" y="1"/>
                  </a:lnTo>
                  <a:lnTo>
                    <a:pt x="19" y="0"/>
                  </a:lnTo>
                  <a:lnTo>
                    <a:pt x="24"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7" name="Freeform 1038">
              <a:extLst>
                <a:ext uri="{FF2B5EF4-FFF2-40B4-BE49-F238E27FC236}">
                  <a16:creationId xmlns:a16="http://schemas.microsoft.com/office/drawing/2014/main" id="{C2632103-490B-49A1-BB0E-FFB86502398D}"/>
                </a:ext>
              </a:extLst>
            </p:cNvPr>
            <p:cNvSpPr>
              <a:spLocks noEditPoints="1"/>
            </p:cNvSpPr>
            <p:nvPr/>
          </p:nvSpPr>
          <p:spPr bwMode="auto">
            <a:xfrm>
              <a:off x="935038" y="4029075"/>
              <a:ext cx="74613" cy="115888"/>
            </a:xfrm>
            <a:custGeom>
              <a:avLst/>
              <a:gdLst>
                <a:gd name="T0" fmla="*/ 2147483647 w 47"/>
                <a:gd name="T1" fmla="*/ 2147483647 h 73"/>
                <a:gd name="T2" fmla="*/ 2147483647 w 47"/>
                <a:gd name="T3" fmla="*/ 2147483647 h 73"/>
                <a:gd name="T4" fmla="*/ 2147483647 w 47"/>
                <a:gd name="T5" fmla="*/ 2147483647 h 73"/>
                <a:gd name="T6" fmla="*/ 2147483647 w 47"/>
                <a:gd name="T7" fmla="*/ 2147483647 h 73"/>
                <a:gd name="T8" fmla="*/ 2147483647 w 47"/>
                <a:gd name="T9" fmla="*/ 2147483647 h 73"/>
                <a:gd name="T10" fmla="*/ 2147483647 w 47"/>
                <a:gd name="T11" fmla="*/ 2147483647 h 73"/>
                <a:gd name="T12" fmla="*/ 2147483647 w 47"/>
                <a:gd name="T13" fmla="*/ 2147483647 h 73"/>
                <a:gd name="T14" fmla="*/ 2147483647 w 47"/>
                <a:gd name="T15" fmla="*/ 2147483647 h 73"/>
                <a:gd name="T16" fmla="*/ 2147483647 w 47"/>
                <a:gd name="T17" fmla="*/ 2147483647 h 73"/>
                <a:gd name="T18" fmla="*/ 2147483647 w 47"/>
                <a:gd name="T19" fmla="*/ 2147483647 h 73"/>
                <a:gd name="T20" fmla="*/ 2147483647 w 47"/>
                <a:gd name="T21" fmla="*/ 2147483647 h 73"/>
                <a:gd name="T22" fmla="*/ 2147483647 w 47"/>
                <a:gd name="T23" fmla="*/ 2147483647 h 73"/>
                <a:gd name="T24" fmla="*/ 2147483647 w 47"/>
                <a:gd name="T25" fmla="*/ 2147483647 h 73"/>
                <a:gd name="T26" fmla="*/ 2147483647 w 47"/>
                <a:gd name="T27" fmla="*/ 2147483647 h 73"/>
                <a:gd name="T28" fmla="*/ 2147483647 w 47"/>
                <a:gd name="T29" fmla="*/ 2147483647 h 73"/>
                <a:gd name="T30" fmla="*/ 2147483647 w 47"/>
                <a:gd name="T31" fmla="*/ 2147483647 h 73"/>
                <a:gd name="T32" fmla="*/ 2147483647 w 47"/>
                <a:gd name="T33" fmla="*/ 2147483647 h 73"/>
                <a:gd name="T34" fmla="*/ 2147483647 w 47"/>
                <a:gd name="T35" fmla="*/ 2147483647 h 73"/>
                <a:gd name="T36" fmla="*/ 2147483647 w 47"/>
                <a:gd name="T37" fmla="*/ 2147483647 h 73"/>
                <a:gd name="T38" fmla="*/ 2147483647 w 47"/>
                <a:gd name="T39" fmla="*/ 2147483647 h 73"/>
                <a:gd name="T40" fmla="*/ 2147483647 w 47"/>
                <a:gd name="T41" fmla="*/ 2147483647 h 73"/>
                <a:gd name="T42" fmla="*/ 2147483647 w 47"/>
                <a:gd name="T43" fmla="*/ 0 h 73"/>
                <a:gd name="T44" fmla="*/ 2147483647 w 47"/>
                <a:gd name="T45" fmla="*/ 0 h 73"/>
                <a:gd name="T46" fmla="*/ 2147483647 w 47"/>
                <a:gd name="T47" fmla="*/ 2147483647 h 73"/>
                <a:gd name="T48" fmla="*/ 2147483647 w 47"/>
                <a:gd name="T49" fmla="*/ 2147483647 h 73"/>
                <a:gd name="T50" fmla="*/ 2147483647 w 47"/>
                <a:gd name="T51" fmla="*/ 2147483647 h 73"/>
                <a:gd name="T52" fmla="*/ 2147483647 w 47"/>
                <a:gd name="T53" fmla="*/ 2147483647 h 73"/>
                <a:gd name="T54" fmla="*/ 2147483647 w 47"/>
                <a:gd name="T55" fmla="*/ 2147483647 h 73"/>
                <a:gd name="T56" fmla="*/ 2147483647 w 47"/>
                <a:gd name="T57" fmla="*/ 2147483647 h 73"/>
                <a:gd name="T58" fmla="*/ 2147483647 w 47"/>
                <a:gd name="T59" fmla="*/ 2147483647 h 73"/>
                <a:gd name="T60" fmla="*/ 2147483647 w 47"/>
                <a:gd name="T61" fmla="*/ 2147483647 h 73"/>
                <a:gd name="T62" fmla="*/ 2147483647 w 47"/>
                <a:gd name="T63" fmla="*/ 2147483647 h 73"/>
                <a:gd name="T64" fmla="*/ 2147483647 w 47"/>
                <a:gd name="T65" fmla="*/ 2147483647 h 73"/>
                <a:gd name="T66" fmla="*/ 2147483647 w 47"/>
                <a:gd name="T67" fmla="*/ 2147483647 h 73"/>
                <a:gd name="T68" fmla="*/ 2147483647 w 47"/>
                <a:gd name="T69" fmla="*/ 2147483647 h 73"/>
                <a:gd name="T70" fmla="*/ 2147483647 w 47"/>
                <a:gd name="T71" fmla="*/ 2147483647 h 73"/>
                <a:gd name="T72" fmla="*/ 2147483647 w 47"/>
                <a:gd name="T73" fmla="*/ 2147483647 h 73"/>
                <a:gd name="T74" fmla="*/ 2147483647 w 47"/>
                <a:gd name="T75" fmla="*/ 2147483647 h 73"/>
                <a:gd name="T76" fmla="*/ 2147483647 w 47"/>
                <a:gd name="T77" fmla="*/ 2147483647 h 73"/>
                <a:gd name="T78" fmla="*/ 2147483647 w 47"/>
                <a:gd name="T79" fmla="*/ 2147483647 h 73"/>
                <a:gd name="T80" fmla="*/ 2147483647 w 47"/>
                <a:gd name="T81" fmla="*/ 2147483647 h 73"/>
                <a:gd name="T82" fmla="*/ 2147483647 w 47"/>
                <a:gd name="T83" fmla="*/ 2147483647 h 73"/>
                <a:gd name="T84" fmla="*/ 2147483647 w 47"/>
                <a:gd name="T85" fmla="*/ 2147483647 h 73"/>
                <a:gd name="T86" fmla="*/ 2147483647 w 47"/>
                <a:gd name="T87" fmla="*/ 2147483647 h 73"/>
                <a:gd name="T88" fmla="*/ 0 w 47"/>
                <a:gd name="T89" fmla="*/ 2147483647 h 73"/>
                <a:gd name="T90" fmla="*/ 0 w 47"/>
                <a:gd name="T91" fmla="*/ 2147483647 h 73"/>
                <a:gd name="T92" fmla="*/ 2147483647 w 47"/>
                <a:gd name="T93" fmla="*/ 2147483647 h 73"/>
                <a:gd name="T94" fmla="*/ 2147483647 w 47"/>
                <a:gd name="T95" fmla="*/ 2147483647 h 73"/>
                <a:gd name="T96" fmla="*/ 2147483647 w 47"/>
                <a:gd name="T97" fmla="*/ 2147483647 h 73"/>
                <a:gd name="T98" fmla="*/ 2147483647 w 47"/>
                <a:gd name="T99" fmla="*/ 2147483647 h 73"/>
                <a:gd name="T100" fmla="*/ 2147483647 w 47"/>
                <a:gd name="T101" fmla="*/ 2147483647 h 73"/>
                <a:gd name="T102" fmla="*/ 2147483647 w 47"/>
                <a:gd name="T103" fmla="*/ 0 h 73"/>
                <a:gd name="T104" fmla="*/ 2147483647 w 47"/>
                <a:gd name="T105" fmla="*/ 0 h 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3">
                  <a:moveTo>
                    <a:pt x="23" y="8"/>
                  </a:moveTo>
                  <a:lnTo>
                    <a:pt x="20" y="9"/>
                  </a:lnTo>
                  <a:lnTo>
                    <a:pt x="16" y="10"/>
                  </a:lnTo>
                  <a:lnTo>
                    <a:pt x="14" y="12"/>
                  </a:lnTo>
                  <a:lnTo>
                    <a:pt x="11" y="21"/>
                  </a:lnTo>
                  <a:lnTo>
                    <a:pt x="10" y="36"/>
                  </a:lnTo>
                  <a:lnTo>
                    <a:pt x="11" y="50"/>
                  </a:lnTo>
                  <a:lnTo>
                    <a:pt x="13" y="59"/>
                  </a:lnTo>
                  <a:lnTo>
                    <a:pt x="16" y="61"/>
                  </a:lnTo>
                  <a:lnTo>
                    <a:pt x="20" y="64"/>
                  </a:lnTo>
                  <a:lnTo>
                    <a:pt x="23" y="64"/>
                  </a:lnTo>
                  <a:lnTo>
                    <a:pt x="28" y="64"/>
                  </a:lnTo>
                  <a:lnTo>
                    <a:pt x="30" y="61"/>
                  </a:lnTo>
                  <a:lnTo>
                    <a:pt x="34" y="59"/>
                  </a:lnTo>
                  <a:lnTo>
                    <a:pt x="37" y="50"/>
                  </a:lnTo>
                  <a:lnTo>
                    <a:pt x="38" y="36"/>
                  </a:lnTo>
                  <a:lnTo>
                    <a:pt x="37" y="21"/>
                  </a:lnTo>
                  <a:lnTo>
                    <a:pt x="34" y="14"/>
                  </a:lnTo>
                  <a:lnTo>
                    <a:pt x="31" y="10"/>
                  </a:lnTo>
                  <a:lnTo>
                    <a:pt x="28" y="9"/>
                  </a:lnTo>
                  <a:lnTo>
                    <a:pt x="23" y="8"/>
                  </a:lnTo>
                  <a:close/>
                  <a:moveTo>
                    <a:pt x="23" y="0"/>
                  </a:moveTo>
                  <a:lnTo>
                    <a:pt x="29" y="0"/>
                  </a:lnTo>
                  <a:lnTo>
                    <a:pt x="34" y="2"/>
                  </a:lnTo>
                  <a:lnTo>
                    <a:pt x="38" y="4"/>
                  </a:lnTo>
                  <a:lnTo>
                    <a:pt x="42" y="9"/>
                  </a:lnTo>
                  <a:lnTo>
                    <a:pt x="44" y="14"/>
                  </a:lnTo>
                  <a:lnTo>
                    <a:pt x="45" y="19"/>
                  </a:lnTo>
                  <a:lnTo>
                    <a:pt x="46" y="24"/>
                  </a:lnTo>
                  <a:lnTo>
                    <a:pt x="47" y="29"/>
                  </a:lnTo>
                  <a:lnTo>
                    <a:pt x="47" y="36"/>
                  </a:lnTo>
                  <a:lnTo>
                    <a:pt x="46" y="48"/>
                  </a:lnTo>
                  <a:lnTo>
                    <a:pt x="44" y="57"/>
                  </a:lnTo>
                  <a:lnTo>
                    <a:pt x="43" y="61"/>
                  </a:lnTo>
                  <a:lnTo>
                    <a:pt x="39" y="66"/>
                  </a:lnTo>
                  <a:lnTo>
                    <a:pt x="37" y="68"/>
                  </a:lnTo>
                  <a:lnTo>
                    <a:pt x="32" y="71"/>
                  </a:lnTo>
                  <a:lnTo>
                    <a:pt x="29" y="72"/>
                  </a:lnTo>
                  <a:lnTo>
                    <a:pt x="23" y="73"/>
                  </a:lnTo>
                  <a:lnTo>
                    <a:pt x="19" y="72"/>
                  </a:lnTo>
                  <a:lnTo>
                    <a:pt x="14" y="71"/>
                  </a:lnTo>
                  <a:lnTo>
                    <a:pt x="11" y="68"/>
                  </a:lnTo>
                  <a:lnTo>
                    <a:pt x="7" y="66"/>
                  </a:lnTo>
                  <a:lnTo>
                    <a:pt x="2" y="53"/>
                  </a:lnTo>
                  <a:lnTo>
                    <a:pt x="0" y="36"/>
                  </a:lnTo>
                  <a:lnTo>
                    <a:pt x="0" y="25"/>
                  </a:lnTo>
                  <a:lnTo>
                    <a:pt x="3" y="16"/>
                  </a:lnTo>
                  <a:lnTo>
                    <a:pt x="5" y="10"/>
                  </a:lnTo>
                  <a:lnTo>
                    <a:pt x="7" y="7"/>
                  </a:lnTo>
                  <a:lnTo>
                    <a:pt x="11" y="3"/>
                  </a:lnTo>
                  <a:lnTo>
                    <a:pt x="14" y="1"/>
                  </a:lnTo>
                  <a:lnTo>
                    <a:pt x="19" y="0"/>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8" name="Freeform 1039">
              <a:extLst>
                <a:ext uri="{FF2B5EF4-FFF2-40B4-BE49-F238E27FC236}">
                  <a16:creationId xmlns:a16="http://schemas.microsoft.com/office/drawing/2014/main" id="{BEBCD2A6-3696-41AC-882D-4F771901AEFC}"/>
                </a:ext>
              </a:extLst>
            </p:cNvPr>
            <p:cNvSpPr>
              <a:spLocks/>
            </p:cNvSpPr>
            <p:nvPr/>
          </p:nvSpPr>
          <p:spPr bwMode="auto">
            <a:xfrm>
              <a:off x="1033463" y="4029075"/>
              <a:ext cx="39688" cy="114300"/>
            </a:xfrm>
            <a:custGeom>
              <a:avLst/>
              <a:gdLst>
                <a:gd name="T0" fmla="*/ 2147483647 w 25"/>
                <a:gd name="T1" fmla="*/ 0 h 72"/>
                <a:gd name="T2" fmla="*/ 2147483647 w 25"/>
                <a:gd name="T3" fmla="*/ 0 h 72"/>
                <a:gd name="T4" fmla="*/ 2147483647 w 25"/>
                <a:gd name="T5" fmla="*/ 2147483647 h 72"/>
                <a:gd name="T6" fmla="*/ 2147483647 w 25"/>
                <a:gd name="T7" fmla="*/ 2147483647 h 72"/>
                <a:gd name="T8" fmla="*/ 2147483647 w 25"/>
                <a:gd name="T9" fmla="*/ 2147483647 h 72"/>
                <a:gd name="T10" fmla="*/ 2147483647 w 25"/>
                <a:gd name="T11" fmla="*/ 2147483647 h 72"/>
                <a:gd name="T12" fmla="*/ 2147483647 w 25"/>
                <a:gd name="T13" fmla="*/ 2147483647 h 72"/>
                <a:gd name="T14" fmla="*/ 2147483647 w 25"/>
                <a:gd name="T15" fmla="*/ 2147483647 h 72"/>
                <a:gd name="T16" fmla="*/ 0 w 25"/>
                <a:gd name="T17" fmla="*/ 2147483647 h 72"/>
                <a:gd name="T18" fmla="*/ 0 w 25"/>
                <a:gd name="T19" fmla="*/ 2147483647 h 72"/>
                <a:gd name="T20" fmla="*/ 2147483647 w 25"/>
                <a:gd name="T21" fmla="*/ 2147483647 h 72"/>
                <a:gd name="T22" fmla="*/ 2147483647 w 25"/>
                <a:gd name="T23" fmla="*/ 2147483647 h 72"/>
                <a:gd name="T24" fmla="*/ 2147483647 w 25"/>
                <a:gd name="T25" fmla="*/ 2147483647 h 72"/>
                <a:gd name="T26" fmla="*/ 2147483647 w 25"/>
                <a:gd name="T27" fmla="*/ 0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 h="72">
                  <a:moveTo>
                    <a:pt x="19" y="0"/>
                  </a:moveTo>
                  <a:lnTo>
                    <a:pt x="25" y="0"/>
                  </a:lnTo>
                  <a:lnTo>
                    <a:pt x="25" y="72"/>
                  </a:lnTo>
                  <a:lnTo>
                    <a:pt x="16" y="72"/>
                  </a:lnTo>
                  <a:lnTo>
                    <a:pt x="16" y="16"/>
                  </a:lnTo>
                  <a:lnTo>
                    <a:pt x="13" y="18"/>
                  </a:lnTo>
                  <a:lnTo>
                    <a:pt x="8" y="21"/>
                  </a:lnTo>
                  <a:lnTo>
                    <a:pt x="4" y="24"/>
                  </a:lnTo>
                  <a:lnTo>
                    <a:pt x="0" y="26"/>
                  </a:lnTo>
                  <a:lnTo>
                    <a:pt x="0" y="18"/>
                  </a:lnTo>
                  <a:lnTo>
                    <a:pt x="6" y="14"/>
                  </a:lnTo>
                  <a:lnTo>
                    <a:pt x="11" y="9"/>
                  </a:lnTo>
                  <a:lnTo>
                    <a:pt x="16" y="4"/>
                  </a:lnTo>
                  <a:lnTo>
                    <a:pt x="1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09" name="Freeform 1040">
              <a:extLst>
                <a:ext uri="{FF2B5EF4-FFF2-40B4-BE49-F238E27FC236}">
                  <a16:creationId xmlns:a16="http://schemas.microsoft.com/office/drawing/2014/main" id="{FADF1352-25A8-47FB-96B9-364F853E2FED}"/>
                </a:ext>
              </a:extLst>
            </p:cNvPr>
            <p:cNvSpPr>
              <a:spLocks/>
            </p:cNvSpPr>
            <p:nvPr/>
          </p:nvSpPr>
          <p:spPr bwMode="auto">
            <a:xfrm>
              <a:off x="915988" y="893763"/>
              <a:ext cx="41275" cy="112713"/>
            </a:xfrm>
            <a:custGeom>
              <a:avLst/>
              <a:gdLst>
                <a:gd name="T0" fmla="*/ 2147483647 w 26"/>
                <a:gd name="T1" fmla="*/ 0 h 71"/>
                <a:gd name="T2" fmla="*/ 2147483647 w 26"/>
                <a:gd name="T3" fmla="*/ 0 h 71"/>
                <a:gd name="T4" fmla="*/ 2147483647 w 26"/>
                <a:gd name="T5" fmla="*/ 2147483647 h 71"/>
                <a:gd name="T6" fmla="*/ 2147483647 w 26"/>
                <a:gd name="T7" fmla="*/ 2147483647 h 71"/>
                <a:gd name="T8" fmla="*/ 2147483647 w 26"/>
                <a:gd name="T9" fmla="*/ 2147483647 h 71"/>
                <a:gd name="T10" fmla="*/ 2147483647 w 26"/>
                <a:gd name="T11" fmla="*/ 2147483647 h 71"/>
                <a:gd name="T12" fmla="*/ 2147483647 w 26"/>
                <a:gd name="T13" fmla="*/ 2147483647 h 71"/>
                <a:gd name="T14" fmla="*/ 2147483647 w 26"/>
                <a:gd name="T15" fmla="*/ 2147483647 h 71"/>
                <a:gd name="T16" fmla="*/ 0 w 26"/>
                <a:gd name="T17" fmla="*/ 2147483647 h 71"/>
                <a:gd name="T18" fmla="*/ 0 w 26"/>
                <a:gd name="T19" fmla="*/ 2147483647 h 71"/>
                <a:gd name="T20" fmla="*/ 2147483647 w 26"/>
                <a:gd name="T21" fmla="*/ 2147483647 h 71"/>
                <a:gd name="T22" fmla="*/ 2147483647 w 26"/>
                <a:gd name="T23" fmla="*/ 2147483647 h 71"/>
                <a:gd name="T24" fmla="*/ 2147483647 w 26"/>
                <a:gd name="T25" fmla="*/ 2147483647 h 71"/>
                <a:gd name="T26" fmla="*/ 2147483647 w 26"/>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1">
                  <a:moveTo>
                    <a:pt x="19" y="0"/>
                  </a:moveTo>
                  <a:lnTo>
                    <a:pt x="26" y="0"/>
                  </a:lnTo>
                  <a:lnTo>
                    <a:pt x="26" y="71"/>
                  </a:lnTo>
                  <a:lnTo>
                    <a:pt x="16" y="71"/>
                  </a:lnTo>
                  <a:lnTo>
                    <a:pt x="16" y="15"/>
                  </a:lnTo>
                  <a:lnTo>
                    <a:pt x="12" y="19"/>
                  </a:lnTo>
                  <a:lnTo>
                    <a:pt x="8" y="22"/>
                  </a:lnTo>
                  <a:lnTo>
                    <a:pt x="3" y="24"/>
                  </a:lnTo>
                  <a:lnTo>
                    <a:pt x="0" y="27"/>
                  </a:lnTo>
                  <a:lnTo>
                    <a:pt x="0" y="18"/>
                  </a:lnTo>
                  <a:lnTo>
                    <a:pt x="7" y="14"/>
                  </a:lnTo>
                  <a:lnTo>
                    <a:pt x="12" y="10"/>
                  </a:lnTo>
                  <a:lnTo>
                    <a:pt x="17" y="5"/>
                  </a:lnTo>
                  <a:lnTo>
                    <a:pt x="1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0" name="Freeform 1041">
              <a:extLst>
                <a:ext uri="{FF2B5EF4-FFF2-40B4-BE49-F238E27FC236}">
                  <a16:creationId xmlns:a16="http://schemas.microsoft.com/office/drawing/2014/main" id="{29C3CA07-DE78-4A09-9323-2F5574B29931}"/>
                </a:ext>
              </a:extLst>
            </p:cNvPr>
            <p:cNvSpPr>
              <a:spLocks noEditPoints="1"/>
            </p:cNvSpPr>
            <p:nvPr/>
          </p:nvSpPr>
          <p:spPr bwMode="auto">
            <a:xfrm>
              <a:off x="993775" y="893763"/>
              <a:ext cx="74613" cy="114300"/>
            </a:xfrm>
            <a:custGeom>
              <a:avLst/>
              <a:gdLst>
                <a:gd name="T0" fmla="*/ 2147483647 w 47"/>
                <a:gd name="T1" fmla="*/ 2147483647 h 72"/>
                <a:gd name="T2" fmla="*/ 2147483647 w 47"/>
                <a:gd name="T3" fmla="*/ 2147483647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0 h 72"/>
                <a:gd name="T44" fmla="*/ 2147483647 w 47"/>
                <a:gd name="T45" fmla="*/ 0 h 72"/>
                <a:gd name="T46" fmla="*/ 2147483647 w 47"/>
                <a:gd name="T47" fmla="*/ 2147483647 h 72"/>
                <a:gd name="T48" fmla="*/ 2147483647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0 w 47"/>
                <a:gd name="T89" fmla="*/ 2147483647 h 72"/>
                <a:gd name="T90" fmla="*/ 0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2147483647 h 72"/>
                <a:gd name="T100" fmla="*/ 2147483647 w 47"/>
                <a:gd name="T101" fmla="*/ 2147483647 h 72"/>
                <a:gd name="T102" fmla="*/ 2147483647 w 47"/>
                <a:gd name="T103" fmla="*/ 0 h 72"/>
                <a:gd name="T104" fmla="*/ 2147483647 w 47"/>
                <a:gd name="T105" fmla="*/ 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 h="72">
                  <a:moveTo>
                    <a:pt x="23" y="8"/>
                  </a:moveTo>
                  <a:lnTo>
                    <a:pt x="19" y="8"/>
                  </a:lnTo>
                  <a:lnTo>
                    <a:pt x="16" y="11"/>
                  </a:lnTo>
                  <a:lnTo>
                    <a:pt x="14" y="13"/>
                  </a:lnTo>
                  <a:lnTo>
                    <a:pt x="10" y="22"/>
                  </a:lnTo>
                  <a:lnTo>
                    <a:pt x="9" y="36"/>
                  </a:lnTo>
                  <a:lnTo>
                    <a:pt x="10" y="51"/>
                  </a:lnTo>
                  <a:lnTo>
                    <a:pt x="13" y="59"/>
                  </a:lnTo>
                  <a:lnTo>
                    <a:pt x="16" y="62"/>
                  </a:lnTo>
                  <a:lnTo>
                    <a:pt x="19" y="64"/>
                  </a:lnTo>
                  <a:lnTo>
                    <a:pt x="23" y="64"/>
                  </a:lnTo>
                  <a:lnTo>
                    <a:pt x="26" y="64"/>
                  </a:lnTo>
                  <a:lnTo>
                    <a:pt x="30" y="62"/>
                  </a:lnTo>
                  <a:lnTo>
                    <a:pt x="33" y="59"/>
                  </a:lnTo>
                  <a:lnTo>
                    <a:pt x="36" y="51"/>
                  </a:lnTo>
                  <a:lnTo>
                    <a:pt x="36" y="36"/>
                  </a:lnTo>
                  <a:lnTo>
                    <a:pt x="36" y="22"/>
                  </a:lnTo>
                  <a:lnTo>
                    <a:pt x="33" y="14"/>
                  </a:lnTo>
                  <a:lnTo>
                    <a:pt x="31" y="11"/>
                  </a:lnTo>
                  <a:lnTo>
                    <a:pt x="27" y="8"/>
                  </a:lnTo>
                  <a:lnTo>
                    <a:pt x="23" y="8"/>
                  </a:lnTo>
                  <a:close/>
                  <a:moveTo>
                    <a:pt x="23" y="0"/>
                  </a:moveTo>
                  <a:lnTo>
                    <a:pt x="29" y="0"/>
                  </a:lnTo>
                  <a:lnTo>
                    <a:pt x="33" y="3"/>
                  </a:lnTo>
                  <a:lnTo>
                    <a:pt x="38" y="5"/>
                  </a:lnTo>
                  <a:lnTo>
                    <a:pt x="41" y="8"/>
                  </a:lnTo>
                  <a:lnTo>
                    <a:pt x="43" y="14"/>
                  </a:lnTo>
                  <a:lnTo>
                    <a:pt x="44" y="20"/>
                  </a:lnTo>
                  <a:lnTo>
                    <a:pt x="46" y="24"/>
                  </a:lnTo>
                  <a:lnTo>
                    <a:pt x="47" y="30"/>
                  </a:lnTo>
                  <a:lnTo>
                    <a:pt x="47" y="36"/>
                  </a:lnTo>
                  <a:lnTo>
                    <a:pt x="46" y="47"/>
                  </a:lnTo>
                  <a:lnTo>
                    <a:pt x="43" y="56"/>
                  </a:lnTo>
                  <a:lnTo>
                    <a:pt x="42" y="62"/>
                  </a:lnTo>
                  <a:lnTo>
                    <a:pt x="39" y="65"/>
                  </a:lnTo>
                  <a:lnTo>
                    <a:pt x="36" y="69"/>
                  </a:lnTo>
                  <a:lnTo>
                    <a:pt x="32" y="71"/>
                  </a:lnTo>
                  <a:lnTo>
                    <a:pt x="29" y="72"/>
                  </a:lnTo>
                  <a:lnTo>
                    <a:pt x="23" y="72"/>
                  </a:lnTo>
                  <a:lnTo>
                    <a:pt x="18" y="72"/>
                  </a:lnTo>
                  <a:lnTo>
                    <a:pt x="14" y="71"/>
                  </a:lnTo>
                  <a:lnTo>
                    <a:pt x="10" y="69"/>
                  </a:lnTo>
                  <a:lnTo>
                    <a:pt x="7" y="65"/>
                  </a:lnTo>
                  <a:lnTo>
                    <a:pt x="1" y="54"/>
                  </a:lnTo>
                  <a:lnTo>
                    <a:pt x="0" y="36"/>
                  </a:lnTo>
                  <a:lnTo>
                    <a:pt x="0" y="24"/>
                  </a:lnTo>
                  <a:lnTo>
                    <a:pt x="2" y="15"/>
                  </a:lnTo>
                  <a:lnTo>
                    <a:pt x="5" y="11"/>
                  </a:lnTo>
                  <a:lnTo>
                    <a:pt x="7" y="7"/>
                  </a:lnTo>
                  <a:lnTo>
                    <a:pt x="10" y="4"/>
                  </a:lnTo>
                  <a:lnTo>
                    <a:pt x="14" y="2"/>
                  </a:lnTo>
                  <a:lnTo>
                    <a:pt x="18" y="0"/>
                  </a:lnTo>
                  <a:lnTo>
                    <a:pt x="23"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1" name="Freeform 1042">
              <a:extLst>
                <a:ext uri="{FF2B5EF4-FFF2-40B4-BE49-F238E27FC236}">
                  <a16:creationId xmlns:a16="http://schemas.microsoft.com/office/drawing/2014/main" id="{E9841CA0-3176-4AC4-AC82-39559281D7F1}"/>
                </a:ext>
              </a:extLst>
            </p:cNvPr>
            <p:cNvSpPr>
              <a:spLocks/>
            </p:cNvSpPr>
            <p:nvPr/>
          </p:nvSpPr>
          <p:spPr bwMode="auto">
            <a:xfrm>
              <a:off x="836613" y="260350"/>
              <a:ext cx="41275" cy="112713"/>
            </a:xfrm>
            <a:custGeom>
              <a:avLst/>
              <a:gdLst>
                <a:gd name="T0" fmla="*/ 2147483647 w 26"/>
                <a:gd name="T1" fmla="*/ 0 h 71"/>
                <a:gd name="T2" fmla="*/ 2147483647 w 26"/>
                <a:gd name="T3" fmla="*/ 0 h 71"/>
                <a:gd name="T4" fmla="*/ 2147483647 w 26"/>
                <a:gd name="T5" fmla="*/ 2147483647 h 71"/>
                <a:gd name="T6" fmla="*/ 2147483647 w 26"/>
                <a:gd name="T7" fmla="*/ 2147483647 h 71"/>
                <a:gd name="T8" fmla="*/ 2147483647 w 26"/>
                <a:gd name="T9" fmla="*/ 2147483647 h 71"/>
                <a:gd name="T10" fmla="*/ 2147483647 w 26"/>
                <a:gd name="T11" fmla="*/ 2147483647 h 71"/>
                <a:gd name="T12" fmla="*/ 2147483647 w 26"/>
                <a:gd name="T13" fmla="*/ 2147483647 h 71"/>
                <a:gd name="T14" fmla="*/ 2147483647 w 26"/>
                <a:gd name="T15" fmla="*/ 2147483647 h 71"/>
                <a:gd name="T16" fmla="*/ 0 w 26"/>
                <a:gd name="T17" fmla="*/ 2147483647 h 71"/>
                <a:gd name="T18" fmla="*/ 0 w 26"/>
                <a:gd name="T19" fmla="*/ 2147483647 h 71"/>
                <a:gd name="T20" fmla="*/ 2147483647 w 26"/>
                <a:gd name="T21" fmla="*/ 2147483647 h 71"/>
                <a:gd name="T22" fmla="*/ 2147483647 w 26"/>
                <a:gd name="T23" fmla="*/ 2147483647 h 71"/>
                <a:gd name="T24" fmla="*/ 2147483647 w 26"/>
                <a:gd name="T25" fmla="*/ 2147483647 h 71"/>
                <a:gd name="T26" fmla="*/ 2147483647 w 26"/>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 h="71">
                  <a:moveTo>
                    <a:pt x="19" y="0"/>
                  </a:moveTo>
                  <a:lnTo>
                    <a:pt x="26" y="0"/>
                  </a:lnTo>
                  <a:lnTo>
                    <a:pt x="26" y="71"/>
                  </a:lnTo>
                  <a:lnTo>
                    <a:pt x="17" y="71"/>
                  </a:lnTo>
                  <a:lnTo>
                    <a:pt x="17" y="15"/>
                  </a:lnTo>
                  <a:lnTo>
                    <a:pt x="12" y="18"/>
                  </a:lnTo>
                  <a:lnTo>
                    <a:pt x="9" y="21"/>
                  </a:lnTo>
                  <a:lnTo>
                    <a:pt x="4" y="24"/>
                  </a:lnTo>
                  <a:lnTo>
                    <a:pt x="0" y="25"/>
                  </a:lnTo>
                  <a:lnTo>
                    <a:pt x="0" y="17"/>
                  </a:lnTo>
                  <a:lnTo>
                    <a:pt x="7" y="13"/>
                  </a:lnTo>
                  <a:lnTo>
                    <a:pt x="12" y="8"/>
                  </a:lnTo>
                  <a:lnTo>
                    <a:pt x="17" y="3"/>
                  </a:lnTo>
                  <a:lnTo>
                    <a:pt x="19"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2" name="Freeform 1043">
              <a:extLst>
                <a:ext uri="{FF2B5EF4-FFF2-40B4-BE49-F238E27FC236}">
                  <a16:creationId xmlns:a16="http://schemas.microsoft.com/office/drawing/2014/main" id="{4050DCDA-FE98-432F-ACD8-72FB49E31D80}"/>
                </a:ext>
              </a:extLst>
            </p:cNvPr>
            <p:cNvSpPr>
              <a:spLocks noEditPoints="1"/>
            </p:cNvSpPr>
            <p:nvPr/>
          </p:nvSpPr>
          <p:spPr bwMode="auto">
            <a:xfrm>
              <a:off x="914400" y="260350"/>
              <a:ext cx="74613" cy="114300"/>
            </a:xfrm>
            <a:custGeom>
              <a:avLst/>
              <a:gdLst>
                <a:gd name="T0" fmla="*/ 2147483647 w 47"/>
                <a:gd name="T1" fmla="*/ 2147483647 h 72"/>
                <a:gd name="T2" fmla="*/ 2147483647 w 47"/>
                <a:gd name="T3" fmla="*/ 2147483647 h 72"/>
                <a:gd name="T4" fmla="*/ 2147483647 w 47"/>
                <a:gd name="T5" fmla="*/ 2147483647 h 72"/>
                <a:gd name="T6" fmla="*/ 2147483647 w 47"/>
                <a:gd name="T7" fmla="*/ 2147483647 h 72"/>
                <a:gd name="T8" fmla="*/ 2147483647 w 47"/>
                <a:gd name="T9" fmla="*/ 2147483647 h 72"/>
                <a:gd name="T10" fmla="*/ 2147483647 w 47"/>
                <a:gd name="T11" fmla="*/ 2147483647 h 72"/>
                <a:gd name="T12" fmla="*/ 2147483647 w 47"/>
                <a:gd name="T13" fmla="*/ 2147483647 h 72"/>
                <a:gd name="T14" fmla="*/ 2147483647 w 47"/>
                <a:gd name="T15" fmla="*/ 2147483647 h 72"/>
                <a:gd name="T16" fmla="*/ 2147483647 w 47"/>
                <a:gd name="T17" fmla="*/ 2147483647 h 72"/>
                <a:gd name="T18" fmla="*/ 2147483647 w 47"/>
                <a:gd name="T19" fmla="*/ 2147483647 h 72"/>
                <a:gd name="T20" fmla="*/ 2147483647 w 47"/>
                <a:gd name="T21" fmla="*/ 2147483647 h 72"/>
                <a:gd name="T22" fmla="*/ 2147483647 w 47"/>
                <a:gd name="T23" fmla="*/ 2147483647 h 72"/>
                <a:gd name="T24" fmla="*/ 2147483647 w 47"/>
                <a:gd name="T25" fmla="*/ 2147483647 h 72"/>
                <a:gd name="T26" fmla="*/ 2147483647 w 47"/>
                <a:gd name="T27" fmla="*/ 2147483647 h 72"/>
                <a:gd name="T28" fmla="*/ 2147483647 w 47"/>
                <a:gd name="T29" fmla="*/ 2147483647 h 72"/>
                <a:gd name="T30" fmla="*/ 2147483647 w 47"/>
                <a:gd name="T31" fmla="*/ 2147483647 h 72"/>
                <a:gd name="T32" fmla="*/ 2147483647 w 47"/>
                <a:gd name="T33" fmla="*/ 2147483647 h 72"/>
                <a:gd name="T34" fmla="*/ 2147483647 w 47"/>
                <a:gd name="T35" fmla="*/ 2147483647 h 72"/>
                <a:gd name="T36" fmla="*/ 2147483647 w 47"/>
                <a:gd name="T37" fmla="*/ 2147483647 h 72"/>
                <a:gd name="T38" fmla="*/ 2147483647 w 47"/>
                <a:gd name="T39" fmla="*/ 2147483647 h 72"/>
                <a:gd name="T40" fmla="*/ 2147483647 w 47"/>
                <a:gd name="T41" fmla="*/ 2147483647 h 72"/>
                <a:gd name="T42" fmla="*/ 2147483647 w 47"/>
                <a:gd name="T43" fmla="*/ 0 h 72"/>
                <a:gd name="T44" fmla="*/ 2147483647 w 47"/>
                <a:gd name="T45" fmla="*/ 0 h 72"/>
                <a:gd name="T46" fmla="*/ 2147483647 w 47"/>
                <a:gd name="T47" fmla="*/ 2147483647 h 72"/>
                <a:gd name="T48" fmla="*/ 2147483647 w 47"/>
                <a:gd name="T49" fmla="*/ 2147483647 h 72"/>
                <a:gd name="T50" fmla="*/ 2147483647 w 47"/>
                <a:gd name="T51" fmla="*/ 2147483647 h 72"/>
                <a:gd name="T52" fmla="*/ 2147483647 w 47"/>
                <a:gd name="T53" fmla="*/ 2147483647 h 72"/>
                <a:gd name="T54" fmla="*/ 2147483647 w 47"/>
                <a:gd name="T55" fmla="*/ 2147483647 h 72"/>
                <a:gd name="T56" fmla="*/ 2147483647 w 47"/>
                <a:gd name="T57" fmla="*/ 2147483647 h 72"/>
                <a:gd name="T58" fmla="*/ 2147483647 w 47"/>
                <a:gd name="T59" fmla="*/ 2147483647 h 72"/>
                <a:gd name="T60" fmla="*/ 2147483647 w 47"/>
                <a:gd name="T61" fmla="*/ 2147483647 h 72"/>
                <a:gd name="T62" fmla="*/ 2147483647 w 47"/>
                <a:gd name="T63" fmla="*/ 2147483647 h 72"/>
                <a:gd name="T64" fmla="*/ 2147483647 w 47"/>
                <a:gd name="T65" fmla="*/ 2147483647 h 72"/>
                <a:gd name="T66" fmla="*/ 2147483647 w 47"/>
                <a:gd name="T67" fmla="*/ 2147483647 h 72"/>
                <a:gd name="T68" fmla="*/ 2147483647 w 47"/>
                <a:gd name="T69" fmla="*/ 2147483647 h 72"/>
                <a:gd name="T70" fmla="*/ 2147483647 w 47"/>
                <a:gd name="T71" fmla="*/ 2147483647 h 72"/>
                <a:gd name="T72" fmla="*/ 2147483647 w 47"/>
                <a:gd name="T73" fmla="*/ 2147483647 h 72"/>
                <a:gd name="T74" fmla="*/ 2147483647 w 47"/>
                <a:gd name="T75" fmla="*/ 2147483647 h 72"/>
                <a:gd name="T76" fmla="*/ 2147483647 w 47"/>
                <a:gd name="T77" fmla="*/ 2147483647 h 72"/>
                <a:gd name="T78" fmla="*/ 2147483647 w 47"/>
                <a:gd name="T79" fmla="*/ 2147483647 h 72"/>
                <a:gd name="T80" fmla="*/ 2147483647 w 47"/>
                <a:gd name="T81" fmla="*/ 2147483647 h 72"/>
                <a:gd name="T82" fmla="*/ 2147483647 w 47"/>
                <a:gd name="T83" fmla="*/ 2147483647 h 72"/>
                <a:gd name="T84" fmla="*/ 2147483647 w 47"/>
                <a:gd name="T85" fmla="*/ 2147483647 h 72"/>
                <a:gd name="T86" fmla="*/ 2147483647 w 47"/>
                <a:gd name="T87" fmla="*/ 2147483647 h 72"/>
                <a:gd name="T88" fmla="*/ 0 w 47"/>
                <a:gd name="T89" fmla="*/ 2147483647 h 72"/>
                <a:gd name="T90" fmla="*/ 0 w 47"/>
                <a:gd name="T91" fmla="*/ 2147483647 h 72"/>
                <a:gd name="T92" fmla="*/ 2147483647 w 47"/>
                <a:gd name="T93" fmla="*/ 2147483647 h 72"/>
                <a:gd name="T94" fmla="*/ 2147483647 w 47"/>
                <a:gd name="T95" fmla="*/ 2147483647 h 72"/>
                <a:gd name="T96" fmla="*/ 2147483647 w 47"/>
                <a:gd name="T97" fmla="*/ 2147483647 h 72"/>
                <a:gd name="T98" fmla="*/ 2147483647 w 47"/>
                <a:gd name="T99" fmla="*/ 2147483647 h 72"/>
                <a:gd name="T100" fmla="*/ 2147483647 w 47"/>
                <a:gd name="T101" fmla="*/ 2147483647 h 72"/>
                <a:gd name="T102" fmla="*/ 2147483647 w 47"/>
                <a:gd name="T103" fmla="*/ 0 h 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 h="72">
                  <a:moveTo>
                    <a:pt x="23" y="7"/>
                  </a:moveTo>
                  <a:lnTo>
                    <a:pt x="19" y="8"/>
                  </a:lnTo>
                  <a:lnTo>
                    <a:pt x="16" y="9"/>
                  </a:lnTo>
                  <a:lnTo>
                    <a:pt x="13" y="13"/>
                  </a:lnTo>
                  <a:lnTo>
                    <a:pt x="10" y="22"/>
                  </a:lnTo>
                  <a:lnTo>
                    <a:pt x="9" y="35"/>
                  </a:lnTo>
                  <a:lnTo>
                    <a:pt x="10" y="50"/>
                  </a:lnTo>
                  <a:lnTo>
                    <a:pt x="13" y="58"/>
                  </a:lnTo>
                  <a:lnTo>
                    <a:pt x="16" y="62"/>
                  </a:lnTo>
                  <a:lnTo>
                    <a:pt x="19" y="63"/>
                  </a:lnTo>
                  <a:lnTo>
                    <a:pt x="23" y="64"/>
                  </a:lnTo>
                  <a:lnTo>
                    <a:pt x="27" y="63"/>
                  </a:lnTo>
                  <a:lnTo>
                    <a:pt x="31" y="62"/>
                  </a:lnTo>
                  <a:lnTo>
                    <a:pt x="33" y="58"/>
                  </a:lnTo>
                  <a:lnTo>
                    <a:pt x="36" y="50"/>
                  </a:lnTo>
                  <a:lnTo>
                    <a:pt x="37" y="35"/>
                  </a:lnTo>
                  <a:lnTo>
                    <a:pt x="36" y="22"/>
                  </a:lnTo>
                  <a:lnTo>
                    <a:pt x="33" y="13"/>
                  </a:lnTo>
                  <a:lnTo>
                    <a:pt x="31" y="10"/>
                  </a:lnTo>
                  <a:lnTo>
                    <a:pt x="27" y="8"/>
                  </a:lnTo>
                  <a:lnTo>
                    <a:pt x="23" y="7"/>
                  </a:lnTo>
                  <a:close/>
                  <a:moveTo>
                    <a:pt x="17" y="0"/>
                  </a:moveTo>
                  <a:lnTo>
                    <a:pt x="29" y="0"/>
                  </a:lnTo>
                  <a:lnTo>
                    <a:pt x="33" y="1"/>
                  </a:lnTo>
                  <a:lnTo>
                    <a:pt x="37" y="5"/>
                  </a:lnTo>
                  <a:lnTo>
                    <a:pt x="41" y="8"/>
                  </a:lnTo>
                  <a:lnTo>
                    <a:pt x="43" y="13"/>
                  </a:lnTo>
                  <a:lnTo>
                    <a:pt x="44" y="18"/>
                  </a:lnTo>
                  <a:lnTo>
                    <a:pt x="45" y="23"/>
                  </a:lnTo>
                  <a:lnTo>
                    <a:pt x="47" y="29"/>
                  </a:lnTo>
                  <a:lnTo>
                    <a:pt x="47" y="35"/>
                  </a:lnTo>
                  <a:lnTo>
                    <a:pt x="45" y="47"/>
                  </a:lnTo>
                  <a:lnTo>
                    <a:pt x="44" y="56"/>
                  </a:lnTo>
                  <a:lnTo>
                    <a:pt x="42" y="60"/>
                  </a:lnTo>
                  <a:lnTo>
                    <a:pt x="40" y="65"/>
                  </a:lnTo>
                  <a:lnTo>
                    <a:pt x="36" y="67"/>
                  </a:lnTo>
                  <a:lnTo>
                    <a:pt x="33" y="70"/>
                  </a:lnTo>
                  <a:lnTo>
                    <a:pt x="28" y="72"/>
                  </a:lnTo>
                  <a:lnTo>
                    <a:pt x="23" y="72"/>
                  </a:lnTo>
                  <a:lnTo>
                    <a:pt x="18" y="72"/>
                  </a:lnTo>
                  <a:lnTo>
                    <a:pt x="13" y="70"/>
                  </a:lnTo>
                  <a:lnTo>
                    <a:pt x="10" y="68"/>
                  </a:lnTo>
                  <a:lnTo>
                    <a:pt x="7" y="65"/>
                  </a:lnTo>
                  <a:lnTo>
                    <a:pt x="1" y="52"/>
                  </a:lnTo>
                  <a:lnTo>
                    <a:pt x="0" y="35"/>
                  </a:lnTo>
                  <a:lnTo>
                    <a:pt x="0" y="24"/>
                  </a:lnTo>
                  <a:lnTo>
                    <a:pt x="2" y="15"/>
                  </a:lnTo>
                  <a:lnTo>
                    <a:pt x="4" y="10"/>
                  </a:lnTo>
                  <a:lnTo>
                    <a:pt x="7" y="6"/>
                  </a:lnTo>
                  <a:lnTo>
                    <a:pt x="10" y="3"/>
                  </a:lnTo>
                  <a:lnTo>
                    <a:pt x="13" y="1"/>
                  </a:lnTo>
                  <a:lnTo>
                    <a:pt x="1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3" name="Freeform 1044">
              <a:extLst>
                <a:ext uri="{FF2B5EF4-FFF2-40B4-BE49-F238E27FC236}">
                  <a16:creationId xmlns:a16="http://schemas.microsoft.com/office/drawing/2014/main" id="{07AEFD92-08A3-4601-836C-453795D57565}"/>
                </a:ext>
              </a:extLst>
            </p:cNvPr>
            <p:cNvSpPr>
              <a:spLocks noEditPoints="1"/>
            </p:cNvSpPr>
            <p:nvPr/>
          </p:nvSpPr>
          <p:spPr bwMode="auto">
            <a:xfrm>
              <a:off x="1001713" y="260350"/>
              <a:ext cx="73025" cy="114300"/>
            </a:xfrm>
            <a:custGeom>
              <a:avLst/>
              <a:gdLst>
                <a:gd name="T0" fmla="*/ 2147483647 w 46"/>
                <a:gd name="T1" fmla="*/ 2147483647 h 72"/>
                <a:gd name="T2" fmla="*/ 2147483647 w 46"/>
                <a:gd name="T3" fmla="*/ 2147483647 h 72"/>
                <a:gd name="T4" fmla="*/ 2147483647 w 46"/>
                <a:gd name="T5" fmla="*/ 2147483647 h 72"/>
                <a:gd name="T6" fmla="*/ 2147483647 w 46"/>
                <a:gd name="T7" fmla="*/ 2147483647 h 72"/>
                <a:gd name="T8" fmla="*/ 2147483647 w 46"/>
                <a:gd name="T9" fmla="*/ 2147483647 h 72"/>
                <a:gd name="T10" fmla="*/ 2147483647 w 46"/>
                <a:gd name="T11" fmla="*/ 2147483647 h 72"/>
                <a:gd name="T12" fmla="*/ 2147483647 w 46"/>
                <a:gd name="T13" fmla="*/ 2147483647 h 72"/>
                <a:gd name="T14" fmla="*/ 2147483647 w 46"/>
                <a:gd name="T15" fmla="*/ 2147483647 h 72"/>
                <a:gd name="T16" fmla="*/ 2147483647 w 46"/>
                <a:gd name="T17" fmla="*/ 2147483647 h 72"/>
                <a:gd name="T18" fmla="*/ 2147483647 w 46"/>
                <a:gd name="T19" fmla="*/ 2147483647 h 72"/>
                <a:gd name="T20" fmla="*/ 2147483647 w 46"/>
                <a:gd name="T21" fmla="*/ 2147483647 h 72"/>
                <a:gd name="T22" fmla="*/ 2147483647 w 46"/>
                <a:gd name="T23" fmla="*/ 2147483647 h 72"/>
                <a:gd name="T24" fmla="*/ 2147483647 w 46"/>
                <a:gd name="T25" fmla="*/ 2147483647 h 72"/>
                <a:gd name="T26" fmla="*/ 2147483647 w 46"/>
                <a:gd name="T27" fmla="*/ 2147483647 h 72"/>
                <a:gd name="T28" fmla="*/ 2147483647 w 46"/>
                <a:gd name="T29" fmla="*/ 2147483647 h 72"/>
                <a:gd name="T30" fmla="*/ 2147483647 w 46"/>
                <a:gd name="T31" fmla="*/ 2147483647 h 72"/>
                <a:gd name="T32" fmla="*/ 2147483647 w 46"/>
                <a:gd name="T33" fmla="*/ 2147483647 h 72"/>
                <a:gd name="T34" fmla="*/ 2147483647 w 46"/>
                <a:gd name="T35" fmla="*/ 2147483647 h 72"/>
                <a:gd name="T36" fmla="*/ 2147483647 w 46"/>
                <a:gd name="T37" fmla="*/ 2147483647 h 72"/>
                <a:gd name="T38" fmla="*/ 2147483647 w 46"/>
                <a:gd name="T39" fmla="*/ 2147483647 h 72"/>
                <a:gd name="T40" fmla="*/ 2147483647 w 46"/>
                <a:gd name="T41" fmla="*/ 2147483647 h 72"/>
                <a:gd name="T42" fmla="*/ 2147483647 w 46"/>
                <a:gd name="T43" fmla="*/ 0 h 72"/>
                <a:gd name="T44" fmla="*/ 2147483647 w 46"/>
                <a:gd name="T45" fmla="*/ 0 h 72"/>
                <a:gd name="T46" fmla="*/ 2147483647 w 46"/>
                <a:gd name="T47" fmla="*/ 2147483647 h 72"/>
                <a:gd name="T48" fmla="*/ 2147483647 w 46"/>
                <a:gd name="T49" fmla="*/ 2147483647 h 72"/>
                <a:gd name="T50" fmla="*/ 2147483647 w 46"/>
                <a:gd name="T51" fmla="*/ 2147483647 h 72"/>
                <a:gd name="T52" fmla="*/ 2147483647 w 46"/>
                <a:gd name="T53" fmla="*/ 2147483647 h 72"/>
                <a:gd name="T54" fmla="*/ 2147483647 w 46"/>
                <a:gd name="T55" fmla="*/ 2147483647 h 72"/>
                <a:gd name="T56" fmla="*/ 2147483647 w 46"/>
                <a:gd name="T57" fmla="*/ 2147483647 h 72"/>
                <a:gd name="T58" fmla="*/ 2147483647 w 46"/>
                <a:gd name="T59" fmla="*/ 2147483647 h 72"/>
                <a:gd name="T60" fmla="*/ 2147483647 w 46"/>
                <a:gd name="T61" fmla="*/ 2147483647 h 72"/>
                <a:gd name="T62" fmla="*/ 2147483647 w 46"/>
                <a:gd name="T63" fmla="*/ 2147483647 h 72"/>
                <a:gd name="T64" fmla="*/ 2147483647 w 46"/>
                <a:gd name="T65" fmla="*/ 2147483647 h 72"/>
                <a:gd name="T66" fmla="*/ 2147483647 w 46"/>
                <a:gd name="T67" fmla="*/ 2147483647 h 72"/>
                <a:gd name="T68" fmla="*/ 2147483647 w 46"/>
                <a:gd name="T69" fmla="*/ 2147483647 h 72"/>
                <a:gd name="T70" fmla="*/ 2147483647 w 46"/>
                <a:gd name="T71" fmla="*/ 2147483647 h 72"/>
                <a:gd name="T72" fmla="*/ 2147483647 w 46"/>
                <a:gd name="T73" fmla="*/ 2147483647 h 72"/>
                <a:gd name="T74" fmla="*/ 2147483647 w 46"/>
                <a:gd name="T75" fmla="*/ 2147483647 h 72"/>
                <a:gd name="T76" fmla="*/ 2147483647 w 46"/>
                <a:gd name="T77" fmla="*/ 2147483647 h 72"/>
                <a:gd name="T78" fmla="*/ 2147483647 w 46"/>
                <a:gd name="T79" fmla="*/ 2147483647 h 72"/>
                <a:gd name="T80" fmla="*/ 2147483647 w 46"/>
                <a:gd name="T81" fmla="*/ 2147483647 h 72"/>
                <a:gd name="T82" fmla="*/ 2147483647 w 46"/>
                <a:gd name="T83" fmla="*/ 2147483647 h 72"/>
                <a:gd name="T84" fmla="*/ 2147483647 w 46"/>
                <a:gd name="T85" fmla="*/ 2147483647 h 72"/>
                <a:gd name="T86" fmla="*/ 2147483647 w 46"/>
                <a:gd name="T87" fmla="*/ 2147483647 h 72"/>
                <a:gd name="T88" fmla="*/ 0 w 46"/>
                <a:gd name="T89" fmla="*/ 2147483647 h 72"/>
                <a:gd name="T90" fmla="*/ 2147483647 w 46"/>
                <a:gd name="T91" fmla="*/ 2147483647 h 72"/>
                <a:gd name="T92" fmla="*/ 2147483647 w 46"/>
                <a:gd name="T93" fmla="*/ 2147483647 h 72"/>
                <a:gd name="T94" fmla="*/ 2147483647 w 46"/>
                <a:gd name="T95" fmla="*/ 2147483647 h 72"/>
                <a:gd name="T96" fmla="*/ 2147483647 w 46"/>
                <a:gd name="T97" fmla="*/ 2147483647 h 72"/>
                <a:gd name="T98" fmla="*/ 2147483647 w 46"/>
                <a:gd name="T99" fmla="*/ 2147483647 h 72"/>
                <a:gd name="T100" fmla="*/ 2147483647 w 46"/>
                <a:gd name="T101" fmla="*/ 2147483647 h 72"/>
                <a:gd name="T102" fmla="*/ 2147483647 w 46"/>
                <a:gd name="T103" fmla="*/ 0 h 7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6" h="72">
                  <a:moveTo>
                    <a:pt x="24" y="7"/>
                  </a:moveTo>
                  <a:lnTo>
                    <a:pt x="19" y="8"/>
                  </a:lnTo>
                  <a:lnTo>
                    <a:pt x="17" y="9"/>
                  </a:lnTo>
                  <a:lnTo>
                    <a:pt x="13" y="13"/>
                  </a:lnTo>
                  <a:lnTo>
                    <a:pt x="10" y="22"/>
                  </a:lnTo>
                  <a:lnTo>
                    <a:pt x="9" y="35"/>
                  </a:lnTo>
                  <a:lnTo>
                    <a:pt x="10" y="50"/>
                  </a:lnTo>
                  <a:lnTo>
                    <a:pt x="13" y="58"/>
                  </a:lnTo>
                  <a:lnTo>
                    <a:pt x="17" y="62"/>
                  </a:lnTo>
                  <a:lnTo>
                    <a:pt x="19" y="63"/>
                  </a:lnTo>
                  <a:lnTo>
                    <a:pt x="24" y="64"/>
                  </a:lnTo>
                  <a:lnTo>
                    <a:pt x="27" y="63"/>
                  </a:lnTo>
                  <a:lnTo>
                    <a:pt x="30" y="62"/>
                  </a:lnTo>
                  <a:lnTo>
                    <a:pt x="33" y="58"/>
                  </a:lnTo>
                  <a:lnTo>
                    <a:pt x="36" y="50"/>
                  </a:lnTo>
                  <a:lnTo>
                    <a:pt x="37" y="35"/>
                  </a:lnTo>
                  <a:lnTo>
                    <a:pt x="36" y="22"/>
                  </a:lnTo>
                  <a:lnTo>
                    <a:pt x="34" y="13"/>
                  </a:lnTo>
                  <a:lnTo>
                    <a:pt x="30" y="10"/>
                  </a:lnTo>
                  <a:lnTo>
                    <a:pt x="27" y="8"/>
                  </a:lnTo>
                  <a:lnTo>
                    <a:pt x="24" y="7"/>
                  </a:lnTo>
                  <a:close/>
                  <a:moveTo>
                    <a:pt x="17" y="0"/>
                  </a:moveTo>
                  <a:lnTo>
                    <a:pt x="29" y="0"/>
                  </a:lnTo>
                  <a:lnTo>
                    <a:pt x="34" y="1"/>
                  </a:lnTo>
                  <a:lnTo>
                    <a:pt x="37" y="5"/>
                  </a:lnTo>
                  <a:lnTo>
                    <a:pt x="41" y="8"/>
                  </a:lnTo>
                  <a:lnTo>
                    <a:pt x="43" y="13"/>
                  </a:lnTo>
                  <a:lnTo>
                    <a:pt x="45" y="18"/>
                  </a:lnTo>
                  <a:lnTo>
                    <a:pt x="46" y="23"/>
                  </a:lnTo>
                  <a:lnTo>
                    <a:pt x="46" y="29"/>
                  </a:lnTo>
                  <a:lnTo>
                    <a:pt x="46" y="35"/>
                  </a:lnTo>
                  <a:lnTo>
                    <a:pt x="46" y="47"/>
                  </a:lnTo>
                  <a:lnTo>
                    <a:pt x="44" y="56"/>
                  </a:lnTo>
                  <a:lnTo>
                    <a:pt x="42" y="60"/>
                  </a:lnTo>
                  <a:lnTo>
                    <a:pt x="39" y="65"/>
                  </a:lnTo>
                  <a:lnTo>
                    <a:pt x="36" y="67"/>
                  </a:lnTo>
                  <a:lnTo>
                    <a:pt x="33" y="70"/>
                  </a:lnTo>
                  <a:lnTo>
                    <a:pt x="28" y="72"/>
                  </a:lnTo>
                  <a:lnTo>
                    <a:pt x="24" y="72"/>
                  </a:lnTo>
                  <a:lnTo>
                    <a:pt x="18" y="72"/>
                  </a:lnTo>
                  <a:lnTo>
                    <a:pt x="14" y="70"/>
                  </a:lnTo>
                  <a:lnTo>
                    <a:pt x="10" y="68"/>
                  </a:lnTo>
                  <a:lnTo>
                    <a:pt x="6" y="65"/>
                  </a:lnTo>
                  <a:lnTo>
                    <a:pt x="2" y="52"/>
                  </a:lnTo>
                  <a:lnTo>
                    <a:pt x="0" y="35"/>
                  </a:lnTo>
                  <a:lnTo>
                    <a:pt x="1" y="24"/>
                  </a:lnTo>
                  <a:lnTo>
                    <a:pt x="2" y="15"/>
                  </a:lnTo>
                  <a:lnTo>
                    <a:pt x="4" y="10"/>
                  </a:lnTo>
                  <a:lnTo>
                    <a:pt x="8" y="6"/>
                  </a:lnTo>
                  <a:lnTo>
                    <a:pt x="10" y="3"/>
                  </a:lnTo>
                  <a:lnTo>
                    <a:pt x="14" y="1"/>
                  </a:lnTo>
                  <a:lnTo>
                    <a:pt x="1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4" name="Freeform 1091">
              <a:extLst>
                <a:ext uri="{FF2B5EF4-FFF2-40B4-BE49-F238E27FC236}">
                  <a16:creationId xmlns:a16="http://schemas.microsoft.com/office/drawing/2014/main" id="{4986D6DC-DA69-417B-981E-9ED8374C5EF1}"/>
                </a:ext>
              </a:extLst>
            </p:cNvPr>
            <p:cNvSpPr>
              <a:spLocks/>
            </p:cNvSpPr>
            <p:nvPr/>
          </p:nvSpPr>
          <p:spPr bwMode="auto">
            <a:xfrm>
              <a:off x="1327150" y="3035300"/>
              <a:ext cx="42863" cy="68263"/>
            </a:xfrm>
            <a:custGeom>
              <a:avLst/>
              <a:gdLst>
                <a:gd name="T0" fmla="*/ 0 w 27"/>
                <a:gd name="T1" fmla="*/ 0 h 43"/>
                <a:gd name="T2" fmla="*/ 2147483647 w 27"/>
                <a:gd name="T3" fmla="*/ 0 h 43"/>
                <a:gd name="T4" fmla="*/ 2147483647 w 27"/>
                <a:gd name="T5" fmla="*/ 2147483647 h 43"/>
                <a:gd name="T6" fmla="*/ 2147483647 w 27"/>
                <a:gd name="T7" fmla="*/ 2147483647 h 43"/>
                <a:gd name="T8" fmla="*/ 2147483647 w 27"/>
                <a:gd name="T9" fmla="*/ 2147483647 h 43"/>
                <a:gd name="T10" fmla="*/ 0 w 27"/>
                <a:gd name="T11" fmla="*/ 2147483647 h 43"/>
                <a:gd name="T12" fmla="*/ 0 w 27"/>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3">
                  <a:moveTo>
                    <a:pt x="0" y="0"/>
                  </a:moveTo>
                  <a:lnTo>
                    <a:pt x="2" y="0"/>
                  </a:lnTo>
                  <a:lnTo>
                    <a:pt x="27" y="40"/>
                  </a:lnTo>
                  <a:lnTo>
                    <a:pt x="27" y="43"/>
                  </a:lnTo>
                  <a:lnTo>
                    <a:pt x="26" y="4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5" name="Line 1092">
              <a:extLst>
                <a:ext uri="{FF2B5EF4-FFF2-40B4-BE49-F238E27FC236}">
                  <a16:creationId xmlns:a16="http://schemas.microsoft.com/office/drawing/2014/main" id="{13D235CC-AD74-4BE2-A1CC-95C425B5876B}"/>
                </a:ext>
              </a:extLst>
            </p:cNvPr>
            <p:cNvSpPr>
              <a:spLocks noChangeShapeType="1"/>
            </p:cNvSpPr>
            <p:nvPr/>
          </p:nvSpPr>
          <p:spPr bwMode="auto">
            <a:xfrm>
              <a:off x="1287463" y="3100388"/>
              <a:ext cx="825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16" name="Freeform 1093">
              <a:extLst>
                <a:ext uri="{FF2B5EF4-FFF2-40B4-BE49-F238E27FC236}">
                  <a16:creationId xmlns:a16="http://schemas.microsoft.com/office/drawing/2014/main" id="{1C59C2CE-C290-46F4-8EB6-AB003F7DE948}"/>
                </a:ext>
              </a:extLst>
            </p:cNvPr>
            <p:cNvSpPr>
              <a:spLocks/>
            </p:cNvSpPr>
            <p:nvPr/>
          </p:nvSpPr>
          <p:spPr bwMode="auto">
            <a:xfrm>
              <a:off x="1490663" y="2979738"/>
              <a:ext cx="80963" cy="63500"/>
            </a:xfrm>
            <a:custGeom>
              <a:avLst/>
              <a:gdLst>
                <a:gd name="T0" fmla="*/ 2147483647 w 51"/>
                <a:gd name="T1" fmla="*/ 0 h 40"/>
                <a:gd name="T2" fmla="*/ 2147483647 w 51"/>
                <a:gd name="T3" fmla="*/ 2147483647 h 40"/>
                <a:gd name="T4" fmla="*/ 0 w 51"/>
                <a:gd name="T5" fmla="*/ 2147483647 h 40"/>
                <a:gd name="T6" fmla="*/ 2147483647 w 51"/>
                <a:gd name="T7" fmla="*/ 0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0">
                  <a:moveTo>
                    <a:pt x="26" y="0"/>
                  </a:moveTo>
                  <a:lnTo>
                    <a:pt x="51" y="40"/>
                  </a:lnTo>
                  <a:lnTo>
                    <a:pt x="0" y="40"/>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7" name="Freeform 1094">
              <a:extLst>
                <a:ext uri="{FF2B5EF4-FFF2-40B4-BE49-F238E27FC236}">
                  <a16:creationId xmlns:a16="http://schemas.microsoft.com/office/drawing/2014/main" id="{86A7049A-015D-4E9B-9E88-5215145DAE8E}"/>
                </a:ext>
              </a:extLst>
            </p:cNvPr>
            <p:cNvSpPr>
              <a:spLocks/>
            </p:cNvSpPr>
            <p:nvPr/>
          </p:nvSpPr>
          <p:spPr bwMode="auto">
            <a:xfrm>
              <a:off x="1490663" y="2979738"/>
              <a:ext cx="42863" cy="65088"/>
            </a:xfrm>
            <a:custGeom>
              <a:avLst/>
              <a:gdLst>
                <a:gd name="T0" fmla="*/ 2147483647 w 27"/>
                <a:gd name="T1" fmla="*/ 0 h 41"/>
                <a:gd name="T2" fmla="*/ 2147483647 w 27"/>
                <a:gd name="T3" fmla="*/ 0 h 41"/>
                <a:gd name="T4" fmla="*/ 2147483647 w 27"/>
                <a:gd name="T5" fmla="*/ 2147483647 h 41"/>
                <a:gd name="T6" fmla="*/ 2147483647 w 27"/>
                <a:gd name="T7" fmla="*/ 2147483647 h 41"/>
                <a:gd name="T8" fmla="*/ 0 w 27"/>
                <a:gd name="T9" fmla="*/ 2147483647 h 41"/>
                <a:gd name="T10" fmla="*/ 0 w 27"/>
                <a:gd name="T11" fmla="*/ 2147483647 h 41"/>
                <a:gd name="T12" fmla="*/ 2147483647 w 27"/>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1">
                  <a:moveTo>
                    <a:pt x="26" y="0"/>
                  </a:moveTo>
                  <a:lnTo>
                    <a:pt x="27" y="0"/>
                  </a:lnTo>
                  <a:lnTo>
                    <a:pt x="27" y="1"/>
                  </a:lnTo>
                  <a:lnTo>
                    <a:pt x="2" y="41"/>
                  </a:lnTo>
                  <a:lnTo>
                    <a:pt x="0" y="41"/>
                  </a:lnTo>
                  <a:lnTo>
                    <a:pt x="0" y="40"/>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8" name="Freeform 1095">
              <a:extLst>
                <a:ext uri="{FF2B5EF4-FFF2-40B4-BE49-F238E27FC236}">
                  <a16:creationId xmlns:a16="http://schemas.microsoft.com/office/drawing/2014/main" id="{0DE1DC63-E5DE-4276-A157-BEE0EB05A41F}"/>
                </a:ext>
              </a:extLst>
            </p:cNvPr>
            <p:cNvSpPr>
              <a:spLocks/>
            </p:cNvSpPr>
            <p:nvPr/>
          </p:nvSpPr>
          <p:spPr bwMode="auto">
            <a:xfrm>
              <a:off x="1531938" y="2979738"/>
              <a:ext cx="42863" cy="65088"/>
            </a:xfrm>
            <a:custGeom>
              <a:avLst/>
              <a:gdLst>
                <a:gd name="T0" fmla="*/ 0 w 27"/>
                <a:gd name="T1" fmla="*/ 0 h 41"/>
                <a:gd name="T2" fmla="*/ 2147483647 w 27"/>
                <a:gd name="T3" fmla="*/ 0 h 41"/>
                <a:gd name="T4" fmla="*/ 2147483647 w 27"/>
                <a:gd name="T5" fmla="*/ 2147483647 h 41"/>
                <a:gd name="T6" fmla="*/ 2147483647 w 27"/>
                <a:gd name="T7" fmla="*/ 2147483647 h 41"/>
                <a:gd name="T8" fmla="*/ 2147483647 w 27"/>
                <a:gd name="T9" fmla="*/ 2147483647 h 41"/>
                <a:gd name="T10" fmla="*/ 0 w 27"/>
                <a:gd name="T11" fmla="*/ 2147483647 h 41"/>
                <a:gd name="T12" fmla="*/ 0 w 27"/>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1">
                  <a:moveTo>
                    <a:pt x="0" y="0"/>
                  </a:moveTo>
                  <a:lnTo>
                    <a:pt x="1" y="0"/>
                  </a:lnTo>
                  <a:lnTo>
                    <a:pt x="27" y="40"/>
                  </a:lnTo>
                  <a:lnTo>
                    <a:pt x="27" y="41"/>
                  </a:lnTo>
                  <a:lnTo>
                    <a:pt x="25" y="41"/>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19" name="Line 1096">
              <a:extLst>
                <a:ext uri="{FF2B5EF4-FFF2-40B4-BE49-F238E27FC236}">
                  <a16:creationId xmlns:a16="http://schemas.microsoft.com/office/drawing/2014/main" id="{3E445A1E-4F4C-4FD4-AB72-81F722CC6B63}"/>
                </a:ext>
              </a:extLst>
            </p:cNvPr>
            <p:cNvSpPr>
              <a:spLocks noChangeShapeType="1"/>
            </p:cNvSpPr>
            <p:nvPr/>
          </p:nvSpPr>
          <p:spPr bwMode="auto">
            <a:xfrm>
              <a:off x="1490663" y="3044825"/>
              <a:ext cx="841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20" name="Freeform 1097">
              <a:extLst>
                <a:ext uri="{FF2B5EF4-FFF2-40B4-BE49-F238E27FC236}">
                  <a16:creationId xmlns:a16="http://schemas.microsoft.com/office/drawing/2014/main" id="{36848D78-0796-449A-A3C0-DCAA9B149A61}"/>
                </a:ext>
              </a:extLst>
            </p:cNvPr>
            <p:cNvSpPr>
              <a:spLocks/>
            </p:cNvSpPr>
            <p:nvPr/>
          </p:nvSpPr>
          <p:spPr bwMode="auto">
            <a:xfrm>
              <a:off x="1704975" y="2936875"/>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5" y="0"/>
                  </a:moveTo>
                  <a:lnTo>
                    <a:pt x="51" y="41"/>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1" name="Freeform 1098">
              <a:extLst>
                <a:ext uri="{FF2B5EF4-FFF2-40B4-BE49-F238E27FC236}">
                  <a16:creationId xmlns:a16="http://schemas.microsoft.com/office/drawing/2014/main" id="{81F1438E-5A48-4134-82E4-10FDC3764D46}"/>
                </a:ext>
              </a:extLst>
            </p:cNvPr>
            <p:cNvSpPr>
              <a:spLocks/>
            </p:cNvSpPr>
            <p:nvPr/>
          </p:nvSpPr>
          <p:spPr bwMode="auto">
            <a:xfrm>
              <a:off x="1704975" y="2936875"/>
              <a:ext cx="42863" cy="66675"/>
            </a:xfrm>
            <a:custGeom>
              <a:avLst/>
              <a:gdLst>
                <a:gd name="T0" fmla="*/ 2147483647 w 27"/>
                <a:gd name="T1" fmla="*/ 0 h 42"/>
                <a:gd name="T2" fmla="*/ 2147483647 w 27"/>
                <a:gd name="T3" fmla="*/ 0 h 42"/>
                <a:gd name="T4" fmla="*/ 2147483647 w 27"/>
                <a:gd name="T5" fmla="*/ 2147483647 h 42"/>
                <a:gd name="T6" fmla="*/ 0 w 27"/>
                <a:gd name="T7" fmla="*/ 2147483647 h 42"/>
                <a:gd name="T8" fmla="*/ 0 w 27"/>
                <a:gd name="T9" fmla="*/ 2147483647 h 42"/>
                <a:gd name="T10" fmla="*/ 0 w 27"/>
                <a:gd name="T11" fmla="*/ 2147483647 h 42"/>
                <a:gd name="T12" fmla="*/ 2147483647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25" y="0"/>
                  </a:moveTo>
                  <a:lnTo>
                    <a:pt x="27" y="0"/>
                  </a:lnTo>
                  <a:lnTo>
                    <a:pt x="27" y="1"/>
                  </a:lnTo>
                  <a:lnTo>
                    <a:pt x="0" y="42"/>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2" name="Freeform 1099">
              <a:extLst>
                <a:ext uri="{FF2B5EF4-FFF2-40B4-BE49-F238E27FC236}">
                  <a16:creationId xmlns:a16="http://schemas.microsoft.com/office/drawing/2014/main" id="{4D270935-0F05-4C9E-8C6A-0D45B5C6DC04}"/>
                </a:ext>
              </a:extLst>
            </p:cNvPr>
            <p:cNvSpPr>
              <a:spLocks/>
            </p:cNvSpPr>
            <p:nvPr/>
          </p:nvSpPr>
          <p:spPr bwMode="auto">
            <a:xfrm>
              <a:off x="1744663" y="2936875"/>
              <a:ext cx="42863" cy="66675"/>
            </a:xfrm>
            <a:custGeom>
              <a:avLst/>
              <a:gdLst>
                <a:gd name="T0" fmla="*/ 0 w 27"/>
                <a:gd name="T1" fmla="*/ 0 h 42"/>
                <a:gd name="T2" fmla="*/ 2147483647 w 27"/>
                <a:gd name="T3" fmla="*/ 0 h 42"/>
                <a:gd name="T4" fmla="*/ 2147483647 w 27"/>
                <a:gd name="T5" fmla="*/ 2147483647 h 42"/>
                <a:gd name="T6" fmla="*/ 2147483647 w 27"/>
                <a:gd name="T7" fmla="*/ 2147483647 h 42"/>
                <a:gd name="T8" fmla="*/ 2147483647 w 27"/>
                <a:gd name="T9" fmla="*/ 2147483647 h 42"/>
                <a:gd name="T10" fmla="*/ 0 w 27"/>
                <a:gd name="T11" fmla="*/ 2147483647 h 42"/>
                <a:gd name="T12" fmla="*/ 0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0" y="0"/>
                  </a:moveTo>
                  <a:lnTo>
                    <a:pt x="2" y="0"/>
                  </a:lnTo>
                  <a:lnTo>
                    <a:pt x="27" y="41"/>
                  </a:lnTo>
                  <a:lnTo>
                    <a:pt x="27" y="42"/>
                  </a:lnTo>
                  <a:lnTo>
                    <a:pt x="26" y="4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3" name="Line 1100">
              <a:extLst>
                <a:ext uri="{FF2B5EF4-FFF2-40B4-BE49-F238E27FC236}">
                  <a16:creationId xmlns:a16="http://schemas.microsoft.com/office/drawing/2014/main" id="{0650530C-4193-4AF2-8CC3-5AC1092F6163}"/>
                </a:ext>
              </a:extLst>
            </p:cNvPr>
            <p:cNvSpPr>
              <a:spLocks noChangeShapeType="1"/>
            </p:cNvSpPr>
            <p:nvPr/>
          </p:nvSpPr>
          <p:spPr bwMode="auto">
            <a:xfrm>
              <a:off x="1704975" y="3003550"/>
              <a:ext cx="825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24" name="Freeform 1101">
              <a:extLst>
                <a:ext uri="{FF2B5EF4-FFF2-40B4-BE49-F238E27FC236}">
                  <a16:creationId xmlns:a16="http://schemas.microsoft.com/office/drawing/2014/main" id="{9A3F6519-100B-49EC-AF87-6F3E235C0230}"/>
                </a:ext>
              </a:extLst>
            </p:cNvPr>
            <p:cNvSpPr>
              <a:spLocks/>
            </p:cNvSpPr>
            <p:nvPr/>
          </p:nvSpPr>
          <p:spPr bwMode="auto">
            <a:xfrm>
              <a:off x="2070100" y="2913063"/>
              <a:ext cx="79375" cy="63500"/>
            </a:xfrm>
            <a:custGeom>
              <a:avLst/>
              <a:gdLst>
                <a:gd name="T0" fmla="*/ 2147483647 w 50"/>
                <a:gd name="T1" fmla="*/ 0 h 40"/>
                <a:gd name="T2" fmla="*/ 2147483647 w 50"/>
                <a:gd name="T3" fmla="*/ 2147483647 h 40"/>
                <a:gd name="T4" fmla="*/ 0 w 50"/>
                <a:gd name="T5" fmla="*/ 2147483647 h 40"/>
                <a:gd name="T6" fmla="*/ 2147483647 w 50"/>
                <a:gd name="T7" fmla="*/ 0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40">
                  <a:moveTo>
                    <a:pt x="25" y="0"/>
                  </a:moveTo>
                  <a:lnTo>
                    <a:pt x="50" y="40"/>
                  </a:lnTo>
                  <a:lnTo>
                    <a:pt x="0" y="40"/>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5" name="Freeform 1102">
              <a:extLst>
                <a:ext uri="{FF2B5EF4-FFF2-40B4-BE49-F238E27FC236}">
                  <a16:creationId xmlns:a16="http://schemas.microsoft.com/office/drawing/2014/main" id="{1D10793B-F32A-4F28-A596-1A96ABBDFA29}"/>
                </a:ext>
              </a:extLst>
            </p:cNvPr>
            <p:cNvSpPr>
              <a:spLocks/>
            </p:cNvSpPr>
            <p:nvPr/>
          </p:nvSpPr>
          <p:spPr bwMode="auto">
            <a:xfrm>
              <a:off x="2070100" y="2913063"/>
              <a:ext cx="41275" cy="66675"/>
            </a:xfrm>
            <a:custGeom>
              <a:avLst/>
              <a:gdLst>
                <a:gd name="T0" fmla="*/ 2147483647 w 26"/>
                <a:gd name="T1" fmla="*/ 0 h 42"/>
                <a:gd name="T2" fmla="*/ 2147483647 w 26"/>
                <a:gd name="T3" fmla="*/ 0 h 42"/>
                <a:gd name="T4" fmla="*/ 2147483647 w 26"/>
                <a:gd name="T5" fmla="*/ 0 h 42"/>
                <a:gd name="T6" fmla="*/ 0 w 26"/>
                <a:gd name="T7" fmla="*/ 2147483647 h 42"/>
                <a:gd name="T8" fmla="*/ 0 w 26"/>
                <a:gd name="T9" fmla="*/ 2147483647 h 42"/>
                <a:gd name="T10" fmla="*/ 0 w 26"/>
                <a:gd name="T11" fmla="*/ 2147483647 h 42"/>
                <a:gd name="T12" fmla="*/ 2147483647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25" y="0"/>
                  </a:moveTo>
                  <a:lnTo>
                    <a:pt x="26" y="0"/>
                  </a:lnTo>
                  <a:lnTo>
                    <a:pt x="0" y="42"/>
                  </a:lnTo>
                  <a:lnTo>
                    <a:pt x="0" y="40"/>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6" name="Freeform 1103">
              <a:extLst>
                <a:ext uri="{FF2B5EF4-FFF2-40B4-BE49-F238E27FC236}">
                  <a16:creationId xmlns:a16="http://schemas.microsoft.com/office/drawing/2014/main" id="{FDD9C5B5-8B7C-4F36-B4C1-30C6FFEB8604}"/>
                </a:ext>
              </a:extLst>
            </p:cNvPr>
            <p:cNvSpPr>
              <a:spLocks/>
            </p:cNvSpPr>
            <p:nvPr/>
          </p:nvSpPr>
          <p:spPr bwMode="auto">
            <a:xfrm>
              <a:off x="2109788" y="2913063"/>
              <a:ext cx="41275" cy="66675"/>
            </a:xfrm>
            <a:custGeom>
              <a:avLst/>
              <a:gdLst>
                <a:gd name="T0" fmla="*/ 0 w 26"/>
                <a:gd name="T1" fmla="*/ 0 h 42"/>
                <a:gd name="T2" fmla="*/ 2147483647 w 26"/>
                <a:gd name="T3" fmla="*/ 0 h 42"/>
                <a:gd name="T4" fmla="*/ 2147483647 w 26"/>
                <a:gd name="T5" fmla="*/ 2147483647 h 42"/>
                <a:gd name="T6" fmla="*/ 2147483647 w 26"/>
                <a:gd name="T7" fmla="*/ 2147483647 h 42"/>
                <a:gd name="T8" fmla="*/ 2147483647 w 26"/>
                <a:gd name="T9" fmla="*/ 2147483647 h 42"/>
                <a:gd name="T10" fmla="*/ 0 w 26"/>
                <a:gd name="T11" fmla="*/ 0 h 42"/>
                <a:gd name="T12" fmla="*/ 0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0" y="0"/>
                  </a:moveTo>
                  <a:lnTo>
                    <a:pt x="1" y="0"/>
                  </a:lnTo>
                  <a:lnTo>
                    <a:pt x="26" y="40"/>
                  </a:lnTo>
                  <a:lnTo>
                    <a:pt x="26" y="42"/>
                  </a:lnTo>
                  <a:lnTo>
                    <a:pt x="25" y="4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7" name="Line 1104">
              <a:extLst>
                <a:ext uri="{FF2B5EF4-FFF2-40B4-BE49-F238E27FC236}">
                  <a16:creationId xmlns:a16="http://schemas.microsoft.com/office/drawing/2014/main" id="{15A20C8E-9040-496D-902A-E4FA65068EBB}"/>
                </a:ext>
              </a:extLst>
            </p:cNvPr>
            <p:cNvSpPr>
              <a:spLocks noChangeShapeType="1"/>
            </p:cNvSpPr>
            <p:nvPr/>
          </p:nvSpPr>
          <p:spPr bwMode="auto">
            <a:xfrm>
              <a:off x="2070100" y="2978150"/>
              <a:ext cx="809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28" name="Freeform 1105">
              <a:extLst>
                <a:ext uri="{FF2B5EF4-FFF2-40B4-BE49-F238E27FC236}">
                  <a16:creationId xmlns:a16="http://schemas.microsoft.com/office/drawing/2014/main" id="{31ECCBA3-DACC-4E15-8B8E-BA3CEE7FA13B}"/>
                </a:ext>
              </a:extLst>
            </p:cNvPr>
            <p:cNvSpPr>
              <a:spLocks/>
            </p:cNvSpPr>
            <p:nvPr/>
          </p:nvSpPr>
          <p:spPr bwMode="auto">
            <a:xfrm>
              <a:off x="2232025" y="2930525"/>
              <a:ext cx="82550" cy="63500"/>
            </a:xfrm>
            <a:custGeom>
              <a:avLst/>
              <a:gdLst>
                <a:gd name="T0" fmla="*/ 2147483647 w 52"/>
                <a:gd name="T1" fmla="*/ 0 h 40"/>
                <a:gd name="T2" fmla="*/ 2147483647 w 52"/>
                <a:gd name="T3" fmla="*/ 2147483647 h 40"/>
                <a:gd name="T4" fmla="*/ 0 w 52"/>
                <a:gd name="T5" fmla="*/ 2147483647 h 40"/>
                <a:gd name="T6" fmla="*/ 2147483647 w 52"/>
                <a:gd name="T7" fmla="*/ 0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40">
                  <a:moveTo>
                    <a:pt x="27" y="0"/>
                  </a:moveTo>
                  <a:lnTo>
                    <a:pt x="52" y="40"/>
                  </a:lnTo>
                  <a:lnTo>
                    <a:pt x="0" y="40"/>
                  </a:lnTo>
                  <a:lnTo>
                    <a:pt x="2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29" name="Freeform 1106">
              <a:extLst>
                <a:ext uri="{FF2B5EF4-FFF2-40B4-BE49-F238E27FC236}">
                  <a16:creationId xmlns:a16="http://schemas.microsoft.com/office/drawing/2014/main" id="{AFB00452-0B43-4250-B87E-DF31018BA140}"/>
                </a:ext>
              </a:extLst>
            </p:cNvPr>
            <p:cNvSpPr>
              <a:spLocks/>
            </p:cNvSpPr>
            <p:nvPr/>
          </p:nvSpPr>
          <p:spPr bwMode="auto">
            <a:xfrm>
              <a:off x="2232025" y="2930525"/>
              <a:ext cx="44450" cy="65088"/>
            </a:xfrm>
            <a:custGeom>
              <a:avLst/>
              <a:gdLst>
                <a:gd name="T0" fmla="*/ 2147483647 w 28"/>
                <a:gd name="T1" fmla="*/ 0 h 41"/>
                <a:gd name="T2" fmla="*/ 2147483647 w 28"/>
                <a:gd name="T3" fmla="*/ 0 h 41"/>
                <a:gd name="T4" fmla="*/ 2147483647 w 28"/>
                <a:gd name="T5" fmla="*/ 0 h 41"/>
                <a:gd name="T6" fmla="*/ 2147483647 w 28"/>
                <a:gd name="T7" fmla="*/ 2147483647 h 41"/>
                <a:gd name="T8" fmla="*/ 0 w 28"/>
                <a:gd name="T9" fmla="*/ 2147483647 h 41"/>
                <a:gd name="T10" fmla="*/ 0 w 28"/>
                <a:gd name="T11" fmla="*/ 2147483647 h 41"/>
                <a:gd name="T12" fmla="*/ 2147483647 w 28"/>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41">
                  <a:moveTo>
                    <a:pt x="27" y="0"/>
                  </a:moveTo>
                  <a:lnTo>
                    <a:pt x="28" y="0"/>
                  </a:lnTo>
                  <a:lnTo>
                    <a:pt x="3" y="41"/>
                  </a:lnTo>
                  <a:lnTo>
                    <a:pt x="0" y="41"/>
                  </a:lnTo>
                  <a:lnTo>
                    <a:pt x="0" y="40"/>
                  </a:lnTo>
                  <a:lnTo>
                    <a:pt x="2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0" name="Freeform 1107">
              <a:extLst>
                <a:ext uri="{FF2B5EF4-FFF2-40B4-BE49-F238E27FC236}">
                  <a16:creationId xmlns:a16="http://schemas.microsoft.com/office/drawing/2014/main" id="{D798FD7C-1471-478C-BCC4-7D5F5821A57F}"/>
                </a:ext>
              </a:extLst>
            </p:cNvPr>
            <p:cNvSpPr>
              <a:spLocks/>
            </p:cNvSpPr>
            <p:nvPr/>
          </p:nvSpPr>
          <p:spPr bwMode="auto">
            <a:xfrm>
              <a:off x="2274888" y="2930525"/>
              <a:ext cx="42863" cy="65088"/>
            </a:xfrm>
            <a:custGeom>
              <a:avLst/>
              <a:gdLst>
                <a:gd name="T0" fmla="*/ 0 w 27"/>
                <a:gd name="T1" fmla="*/ 0 h 41"/>
                <a:gd name="T2" fmla="*/ 2147483647 w 27"/>
                <a:gd name="T3" fmla="*/ 0 h 41"/>
                <a:gd name="T4" fmla="*/ 2147483647 w 27"/>
                <a:gd name="T5" fmla="*/ 2147483647 h 41"/>
                <a:gd name="T6" fmla="*/ 2147483647 w 27"/>
                <a:gd name="T7" fmla="*/ 2147483647 h 41"/>
                <a:gd name="T8" fmla="*/ 2147483647 w 27"/>
                <a:gd name="T9" fmla="*/ 2147483647 h 41"/>
                <a:gd name="T10" fmla="*/ 0 w 27"/>
                <a:gd name="T11" fmla="*/ 0 h 41"/>
                <a:gd name="T12" fmla="*/ 0 w 27"/>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1">
                  <a:moveTo>
                    <a:pt x="0" y="0"/>
                  </a:moveTo>
                  <a:lnTo>
                    <a:pt x="1" y="0"/>
                  </a:lnTo>
                  <a:lnTo>
                    <a:pt x="27" y="40"/>
                  </a:lnTo>
                  <a:lnTo>
                    <a:pt x="27" y="41"/>
                  </a:lnTo>
                  <a:lnTo>
                    <a:pt x="25" y="4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1" name="Line 1108">
              <a:extLst>
                <a:ext uri="{FF2B5EF4-FFF2-40B4-BE49-F238E27FC236}">
                  <a16:creationId xmlns:a16="http://schemas.microsoft.com/office/drawing/2014/main" id="{B427359C-5873-4E38-A74D-1DBF8A5CEC9A}"/>
                </a:ext>
              </a:extLst>
            </p:cNvPr>
            <p:cNvSpPr>
              <a:spLocks noChangeShapeType="1"/>
            </p:cNvSpPr>
            <p:nvPr/>
          </p:nvSpPr>
          <p:spPr bwMode="auto">
            <a:xfrm>
              <a:off x="2232025" y="2995613"/>
              <a:ext cx="857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32" name="Freeform 1109">
              <a:extLst>
                <a:ext uri="{FF2B5EF4-FFF2-40B4-BE49-F238E27FC236}">
                  <a16:creationId xmlns:a16="http://schemas.microsoft.com/office/drawing/2014/main" id="{B79148C4-BDE0-4ED3-84D5-3D1805253CCD}"/>
                </a:ext>
              </a:extLst>
            </p:cNvPr>
            <p:cNvSpPr>
              <a:spLocks/>
            </p:cNvSpPr>
            <p:nvPr/>
          </p:nvSpPr>
          <p:spPr bwMode="auto">
            <a:xfrm>
              <a:off x="2420938" y="2963863"/>
              <a:ext cx="80963" cy="63500"/>
            </a:xfrm>
            <a:custGeom>
              <a:avLst/>
              <a:gdLst>
                <a:gd name="T0" fmla="*/ 2147483647 w 51"/>
                <a:gd name="T1" fmla="*/ 0 h 40"/>
                <a:gd name="T2" fmla="*/ 2147483647 w 51"/>
                <a:gd name="T3" fmla="*/ 2147483647 h 40"/>
                <a:gd name="T4" fmla="*/ 0 w 51"/>
                <a:gd name="T5" fmla="*/ 2147483647 h 40"/>
                <a:gd name="T6" fmla="*/ 2147483647 w 51"/>
                <a:gd name="T7" fmla="*/ 0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0">
                  <a:moveTo>
                    <a:pt x="25" y="0"/>
                  </a:moveTo>
                  <a:lnTo>
                    <a:pt x="51" y="40"/>
                  </a:lnTo>
                  <a:lnTo>
                    <a:pt x="0" y="40"/>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3" name="Freeform 1110">
              <a:extLst>
                <a:ext uri="{FF2B5EF4-FFF2-40B4-BE49-F238E27FC236}">
                  <a16:creationId xmlns:a16="http://schemas.microsoft.com/office/drawing/2014/main" id="{61844C5D-5539-4455-8EDE-ABE85C1574F5}"/>
                </a:ext>
              </a:extLst>
            </p:cNvPr>
            <p:cNvSpPr>
              <a:spLocks/>
            </p:cNvSpPr>
            <p:nvPr/>
          </p:nvSpPr>
          <p:spPr bwMode="auto">
            <a:xfrm>
              <a:off x="2420938" y="2963863"/>
              <a:ext cx="42863" cy="66675"/>
            </a:xfrm>
            <a:custGeom>
              <a:avLst/>
              <a:gdLst>
                <a:gd name="T0" fmla="*/ 2147483647 w 27"/>
                <a:gd name="T1" fmla="*/ 0 h 42"/>
                <a:gd name="T2" fmla="*/ 2147483647 w 27"/>
                <a:gd name="T3" fmla="*/ 0 h 42"/>
                <a:gd name="T4" fmla="*/ 2147483647 w 27"/>
                <a:gd name="T5" fmla="*/ 0 h 42"/>
                <a:gd name="T6" fmla="*/ 2147483647 w 27"/>
                <a:gd name="T7" fmla="*/ 2147483647 h 42"/>
                <a:gd name="T8" fmla="*/ 0 w 27"/>
                <a:gd name="T9" fmla="*/ 2147483647 h 42"/>
                <a:gd name="T10" fmla="*/ 0 w 27"/>
                <a:gd name="T11" fmla="*/ 2147483647 h 42"/>
                <a:gd name="T12" fmla="*/ 2147483647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25" y="0"/>
                  </a:moveTo>
                  <a:lnTo>
                    <a:pt x="27" y="0"/>
                  </a:lnTo>
                  <a:lnTo>
                    <a:pt x="1" y="42"/>
                  </a:lnTo>
                  <a:lnTo>
                    <a:pt x="0" y="42"/>
                  </a:lnTo>
                  <a:lnTo>
                    <a:pt x="0" y="40"/>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4" name="Freeform 1111">
              <a:extLst>
                <a:ext uri="{FF2B5EF4-FFF2-40B4-BE49-F238E27FC236}">
                  <a16:creationId xmlns:a16="http://schemas.microsoft.com/office/drawing/2014/main" id="{7C2F2EAE-6A58-43A8-92F3-BF9793853088}"/>
                </a:ext>
              </a:extLst>
            </p:cNvPr>
            <p:cNvSpPr>
              <a:spLocks/>
            </p:cNvSpPr>
            <p:nvPr/>
          </p:nvSpPr>
          <p:spPr bwMode="auto">
            <a:xfrm>
              <a:off x="2460625" y="2963863"/>
              <a:ext cx="42863" cy="66675"/>
            </a:xfrm>
            <a:custGeom>
              <a:avLst/>
              <a:gdLst>
                <a:gd name="T0" fmla="*/ 0 w 27"/>
                <a:gd name="T1" fmla="*/ 0 h 42"/>
                <a:gd name="T2" fmla="*/ 2147483647 w 27"/>
                <a:gd name="T3" fmla="*/ 0 h 42"/>
                <a:gd name="T4" fmla="*/ 2147483647 w 27"/>
                <a:gd name="T5" fmla="*/ 2147483647 h 42"/>
                <a:gd name="T6" fmla="*/ 2147483647 w 27"/>
                <a:gd name="T7" fmla="*/ 2147483647 h 42"/>
                <a:gd name="T8" fmla="*/ 2147483647 w 27"/>
                <a:gd name="T9" fmla="*/ 2147483647 h 42"/>
                <a:gd name="T10" fmla="*/ 0 w 27"/>
                <a:gd name="T11" fmla="*/ 0 h 42"/>
                <a:gd name="T12" fmla="*/ 0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0" y="0"/>
                  </a:moveTo>
                  <a:lnTo>
                    <a:pt x="2" y="0"/>
                  </a:lnTo>
                  <a:lnTo>
                    <a:pt x="27" y="40"/>
                  </a:lnTo>
                  <a:lnTo>
                    <a:pt x="27" y="42"/>
                  </a:lnTo>
                  <a:lnTo>
                    <a:pt x="26" y="4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5" name="Line 1112">
              <a:extLst>
                <a:ext uri="{FF2B5EF4-FFF2-40B4-BE49-F238E27FC236}">
                  <a16:creationId xmlns:a16="http://schemas.microsoft.com/office/drawing/2014/main" id="{68E7B8D5-9CA7-49B5-B0D5-298CC631A92F}"/>
                </a:ext>
              </a:extLst>
            </p:cNvPr>
            <p:cNvSpPr>
              <a:spLocks noChangeShapeType="1"/>
            </p:cNvSpPr>
            <p:nvPr/>
          </p:nvSpPr>
          <p:spPr bwMode="auto">
            <a:xfrm>
              <a:off x="2420938" y="3028950"/>
              <a:ext cx="825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36" name="Freeform 1113">
              <a:extLst>
                <a:ext uri="{FF2B5EF4-FFF2-40B4-BE49-F238E27FC236}">
                  <a16:creationId xmlns:a16="http://schemas.microsoft.com/office/drawing/2014/main" id="{8E0A6840-AFFA-449F-BE4A-5FBE335E54A2}"/>
                </a:ext>
              </a:extLst>
            </p:cNvPr>
            <p:cNvSpPr>
              <a:spLocks/>
            </p:cNvSpPr>
            <p:nvPr/>
          </p:nvSpPr>
          <p:spPr bwMode="auto">
            <a:xfrm>
              <a:off x="2660650" y="2903538"/>
              <a:ext cx="79375" cy="65088"/>
            </a:xfrm>
            <a:custGeom>
              <a:avLst/>
              <a:gdLst>
                <a:gd name="T0" fmla="*/ 2147483647 w 50"/>
                <a:gd name="T1" fmla="*/ 0 h 41"/>
                <a:gd name="T2" fmla="*/ 2147483647 w 50"/>
                <a:gd name="T3" fmla="*/ 2147483647 h 41"/>
                <a:gd name="T4" fmla="*/ 0 w 50"/>
                <a:gd name="T5" fmla="*/ 2147483647 h 41"/>
                <a:gd name="T6" fmla="*/ 2147483647 w 50"/>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41">
                  <a:moveTo>
                    <a:pt x="25" y="0"/>
                  </a:moveTo>
                  <a:lnTo>
                    <a:pt x="50" y="41"/>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7" name="Freeform 1114">
              <a:extLst>
                <a:ext uri="{FF2B5EF4-FFF2-40B4-BE49-F238E27FC236}">
                  <a16:creationId xmlns:a16="http://schemas.microsoft.com/office/drawing/2014/main" id="{5EB835BC-A3CE-4076-8D29-4BE60307F7F9}"/>
                </a:ext>
              </a:extLst>
            </p:cNvPr>
            <p:cNvSpPr>
              <a:spLocks/>
            </p:cNvSpPr>
            <p:nvPr/>
          </p:nvSpPr>
          <p:spPr bwMode="auto">
            <a:xfrm>
              <a:off x="2660650" y="2903538"/>
              <a:ext cx="41275" cy="66675"/>
            </a:xfrm>
            <a:custGeom>
              <a:avLst/>
              <a:gdLst>
                <a:gd name="T0" fmla="*/ 2147483647 w 26"/>
                <a:gd name="T1" fmla="*/ 0 h 42"/>
                <a:gd name="T2" fmla="*/ 2147483647 w 26"/>
                <a:gd name="T3" fmla="*/ 0 h 42"/>
                <a:gd name="T4" fmla="*/ 2147483647 w 26"/>
                <a:gd name="T5" fmla="*/ 2147483647 h 42"/>
                <a:gd name="T6" fmla="*/ 0 w 26"/>
                <a:gd name="T7" fmla="*/ 2147483647 h 42"/>
                <a:gd name="T8" fmla="*/ 0 w 26"/>
                <a:gd name="T9" fmla="*/ 2147483647 h 42"/>
                <a:gd name="T10" fmla="*/ 0 w 26"/>
                <a:gd name="T11" fmla="*/ 2147483647 h 42"/>
                <a:gd name="T12" fmla="*/ 2147483647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25" y="0"/>
                  </a:moveTo>
                  <a:lnTo>
                    <a:pt x="26" y="0"/>
                  </a:lnTo>
                  <a:lnTo>
                    <a:pt x="26" y="1"/>
                  </a:lnTo>
                  <a:lnTo>
                    <a:pt x="0" y="42"/>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8" name="Freeform 1115">
              <a:extLst>
                <a:ext uri="{FF2B5EF4-FFF2-40B4-BE49-F238E27FC236}">
                  <a16:creationId xmlns:a16="http://schemas.microsoft.com/office/drawing/2014/main" id="{DE70E844-BFBB-453B-8E9C-01A62140A008}"/>
                </a:ext>
              </a:extLst>
            </p:cNvPr>
            <p:cNvSpPr>
              <a:spLocks/>
            </p:cNvSpPr>
            <p:nvPr/>
          </p:nvSpPr>
          <p:spPr bwMode="auto">
            <a:xfrm>
              <a:off x="2700338" y="2903538"/>
              <a:ext cx="41275" cy="66675"/>
            </a:xfrm>
            <a:custGeom>
              <a:avLst/>
              <a:gdLst>
                <a:gd name="T0" fmla="*/ 0 w 26"/>
                <a:gd name="T1" fmla="*/ 0 h 42"/>
                <a:gd name="T2" fmla="*/ 2147483647 w 26"/>
                <a:gd name="T3" fmla="*/ 0 h 42"/>
                <a:gd name="T4" fmla="*/ 2147483647 w 26"/>
                <a:gd name="T5" fmla="*/ 2147483647 h 42"/>
                <a:gd name="T6" fmla="*/ 2147483647 w 26"/>
                <a:gd name="T7" fmla="*/ 2147483647 h 42"/>
                <a:gd name="T8" fmla="*/ 2147483647 w 26"/>
                <a:gd name="T9" fmla="*/ 2147483647 h 42"/>
                <a:gd name="T10" fmla="*/ 0 w 26"/>
                <a:gd name="T11" fmla="*/ 2147483647 h 42"/>
                <a:gd name="T12" fmla="*/ 0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0" y="0"/>
                  </a:moveTo>
                  <a:lnTo>
                    <a:pt x="1" y="0"/>
                  </a:lnTo>
                  <a:lnTo>
                    <a:pt x="26" y="41"/>
                  </a:lnTo>
                  <a:lnTo>
                    <a:pt x="26" y="42"/>
                  </a:lnTo>
                  <a:lnTo>
                    <a:pt x="25" y="4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39" name="Line 1116">
              <a:extLst>
                <a:ext uri="{FF2B5EF4-FFF2-40B4-BE49-F238E27FC236}">
                  <a16:creationId xmlns:a16="http://schemas.microsoft.com/office/drawing/2014/main" id="{97E3CC96-ED6F-4BA2-A3F2-2AC450933093}"/>
                </a:ext>
              </a:extLst>
            </p:cNvPr>
            <p:cNvSpPr>
              <a:spLocks noChangeShapeType="1"/>
            </p:cNvSpPr>
            <p:nvPr/>
          </p:nvSpPr>
          <p:spPr bwMode="auto">
            <a:xfrm>
              <a:off x="2660650" y="2970213"/>
              <a:ext cx="809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40" name="Freeform 1117">
              <a:extLst>
                <a:ext uri="{FF2B5EF4-FFF2-40B4-BE49-F238E27FC236}">
                  <a16:creationId xmlns:a16="http://schemas.microsoft.com/office/drawing/2014/main" id="{7B09E8D0-E361-4EB7-83F4-1559E2028E35}"/>
                </a:ext>
              </a:extLst>
            </p:cNvPr>
            <p:cNvSpPr>
              <a:spLocks/>
            </p:cNvSpPr>
            <p:nvPr/>
          </p:nvSpPr>
          <p:spPr bwMode="auto">
            <a:xfrm>
              <a:off x="3122613" y="2738438"/>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6" y="0"/>
                  </a:moveTo>
                  <a:lnTo>
                    <a:pt x="51" y="41"/>
                  </a:lnTo>
                  <a:lnTo>
                    <a:pt x="0" y="41"/>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41" name="Freeform 1118">
              <a:extLst>
                <a:ext uri="{FF2B5EF4-FFF2-40B4-BE49-F238E27FC236}">
                  <a16:creationId xmlns:a16="http://schemas.microsoft.com/office/drawing/2014/main" id="{1D881E28-F7FC-4C01-B03F-9F38A9E26ADA}"/>
                </a:ext>
              </a:extLst>
            </p:cNvPr>
            <p:cNvSpPr>
              <a:spLocks/>
            </p:cNvSpPr>
            <p:nvPr/>
          </p:nvSpPr>
          <p:spPr bwMode="auto">
            <a:xfrm>
              <a:off x="3122613" y="2738438"/>
              <a:ext cx="42863" cy="66675"/>
            </a:xfrm>
            <a:custGeom>
              <a:avLst/>
              <a:gdLst>
                <a:gd name="T0" fmla="*/ 2147483647 w 27"/>
                <a:gd name="T1" fmla="*/ 0 h 42"/>
                <a:gd name="T2" fmla="*/ 2147483647 w 27"/>
                <a:gd name="T3" fmla="*/ 0 h 42"/>
                <a:gd name="T4" fmla="*/ 2147483647 w 27"/>
                <a:gd name="T5" fmla="*/ 2147483647 h 42"/>
                <a:gd name="T6" fmla="*/ 2147483647 w 27"/>
                <a:gd name="T7" fmla="*/ 2147483647 h 42"/>
                <a:gd name="T8" fmla="*/ 0 w 27"/>
                <a:gd name="T9" fmla="*/ 2147483647 h 42"/>
                <a:gd name="T10" fmla="*/ 0 w 27"/>
                <a:gd name="T11" fmla="*/ 2147483647 h 42"/>
                <a:gd name="T12" fmla="*/ 2147483647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26" y="0"/>
                  </a:moveTo>
                  <a:lnTo>
                    <a:pt x="27" y="0"/>
                  </a:lnTo>
                  <a:lnTo>
                    <a:pt x="27" y="1"/>
                  </a:lnTo>
                  <a:lnTo>
                    <a:pt x="1" y="42"/>
                  </a:lnTo>
                  <a:lnTo>
                    <a:pt x="0" y="42"/>
                  </a:lnTo>
                  <a:lnTo>
                    <a:pt x="0" y="41"/>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42" name="Freeform 1119">
              <a:extLst>
                <a:ext uri="{FF2B5EF4-FFF2-40B4-BE49-F238E27FC236}">
                  <a16:creationId xmlns:a16="http://schemas.microsoft.com/office/drawing/2014/main" id="{4216978E-A2A3-48FC-8657-28BFBDA3C977}"/>
                </a:ext>
              </a:extLst>
            </p:cNvPr>
            <p:cNvSpPr>
              <a:spLocks/>
            </p:cNvSpPr>
            <p:nvPr/>
          </p:nvSpPr>
          <p:spPr bwMode="auto">
            <a:xfrm>
              <a:off x="2952750" y="1490663"/>
              <a:ext cx="82550" cy="107950"/>
            </a:xfrm>
            <a:custGeom>
              <a:avLst/>
              <a:gdLst>
                <a:gd name="T0" fmla="*/ 0 w 52"/>
                <a:gd name="T1" fmla="*/ 0 h 68"/>
                <a:gd name="T2" fmla="*/ 2147483647 w 52"/>
                <a:gd name="T3" fmla="*/ 2147483647 h 68"/>
                <a:gd name="T4" fmla="*/ 2147483647 w 52"/>
                <a:gd name="T5" fmla="*/ 0 h 68"/>
                <a:gd name="T6" fmla="*/ 2147483647 w 52"/>
                <a:gd name="T7" fmla="*/ 2147483647 h 68"/>
                <a:gd name="T8" fmla="*/ 0 w 52"/>
                <a:gd name="T9" fmla="*/ 0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68">
                  <a:moveTo>
                    <a:pt x="0" y="0"/>
                  </a:moveTo>
                  <a:lnTo>
                    <a:pt x="27" y="25"/>
                  </a:lnTo>
                  <a:lnTo>
                    <a:pt x="52" y="0"/>
                  </a:lnTo>
                  <a:lnTo>
                    <a:pt x="27" y="68"/>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1043" name="Line 1120">
              <a:extLst>
                <a:ext uri="{FF2B5EF4-FFF2-40B4-BE49-F238E27FC236}">
                  <a16:creationId xmlns:a16="http://schemas.microsoft.com/office/drawing/2014/main" id="{BA6EA511-9AFB-4AA0-BAAB-31037843599C}"/>
                </a:ext>
              </a:extLst>
            </p:cNvPr>
            <p:cNvSpPr>
              <a:spLocks noChangeShapeType="1"/>
            </p:cNvSpPr>
            <p:nvPr/>
          </p:nvSpPr>
          <p:spPr bwMode="auto">
            <a:xfrm>
              <a:off x="2995613" y="1443038"/>
              <a:ext cx="0" cy="90488"/>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44" name="Freeform 1121">
              <a:extLst>
                <a:ext uri="{FF2B5EF4-FFF2-40B4-BE49-F238E27FC236}">
                  <a16:creationId xmlns:a16="http://schemas.microsoft.com/office/drawing/2014/main" id="{9627EC67-FB32-44D6-9D87-1E0A680A2A78}"/>
                </a:ext>
              </a:extLst>
            </p:cNvPr>
            <p:cNvSpPr>
              <a:spLocks/>
            </p:cNvSpPr>
            <p:nvPr/>
          </p:nvSpPr>
          <p:spPr bwMode="auto">
            <a:xfrm>
              <a:off x="3497263" y="1270000"/>
              <a:ext cx="80963" cy="107950"/>
            </a:xfrm>
            <a:custGeom>
              <a:avLst/>
              <a:gdLst>
                <a:gd name="T0" fmla="*/ 0 w 51"/>
                <a:gd name="T1" fmla="*/ 0 h 68"/>
                <a:gd name="T2" fmla="*/ 2147483647 w 51"/>
                <a:gd name="T3" fmla="*/ 2147483647 h 68"/>
                <a:gd name="T4" fmla="*/ 2147483647 w 51"/>
                <a:gd name="T5" fmla="*/ 0 h 68"/>
                <a:gd name="T6" fmla="*/ 2147483647 w 51"/>
                <a:gd name="T7" fmla="*/ 2147483647 h 68"/>
                <a:gd name="T8" fmla="*/ 0 w 51"/>
                <a:gd name="T9" fmla="*/ 0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68">
                  <a:moveTo>
                    <a:pt x="0" y="0"/>
                  </a:moveTo>
                  <a:lnTo>
                    <a:pt x="26" y="26"/>
                  </a:lnTo>
                  <a:lnTo>
                    <a:pt x="51" y="0"/>
                  </a:lnTo>
                  <a:lnTo>
                    <a:pt x="26" y="68"/>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1045" name="Line 1122">
              <a:extLst>
                <a:ext uri="{FF2B5EF4-FFF2-40B4-BE49-F238E27FC236}">
                  <a16:creationId xmlns:a16="http://schemas.microsoft.com/office/drawing/2014/main" id="{F330D9F9-7D08-41F7-A41C-9554742826D3}"/>
                </a:ext>
              </a:extLst>
            </p:cNvPr>
            <p:cNvSpPr>
              <a:spLocks noChangeShapeType="1"/>
            </p:cNvSpPr>
            <p:nvPr/>
          </p:nvSpPr>
          <p:spPr bwMode="auto">
            <a:xfrm>
              <a:off x="3538538" y="1223963"/>
              <a:ext cx="0" cy="90488"/>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46" name="Freeform 1123">
              <a:extLst>
                <a:ext uri="{FF2B5EF4-FFF2-40B4-BE49-F238E27FC236}">
                  <a16:creationId xmlns:a16="http://schemas.microsoft.com/office/drawing/2014/main" id="{53BAB1AD-76BC-4B5F-8867-AE460CF04149}"/>
                </a:ext>
              </a:extLst>
            </p:cNvPr>
            <p:cNvSpPr>
              <a:spLocks/>
            </p:cNvSpPr>
            <p:nvPr/>
          </p:nvSpPr>
          <p:spPr bwMode="auto">
            <a:xfrm>
              <a:off x="2301875" y="2397125"/>
              <a:ext cx="80963" cy="109538"/>
            </a:xfrm>
            <a:custGeom>
              <a:avLst/>
              <a:gdLst>
                <a:gd name="T0" fmla="*/ 0 w 51"/>
                <a:gd name="T1" fmla="*/ 0 h 69"/>
                <a:gd name="T2" fmla="*/ 2147483647 w 51"/>
                <a:gd name="T3" fmla="*/ 2147483647 h 69"/>
                <a:gd name="T4" fmla="*/ 2147483647 w 51"/>
                <a:gd name="T5" fmla="*/ 0 h 69"/>
                <a:gd name="T6" fmla="*/ 2147483647 w 51"/>
                <a:gd name="T7" fmla="*/ 2147483647 h 69"/>
                <a:gd name="T8" fmla="*/ 0 w 51"/>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69">
                  <a:moveTo>
                    <a:pt x="0" y="0"/>
                  </a:moveTo>
                  <a:lnTo>
                    <a:pt x="25" y="26"/>
                  </a:lnTo>
                  <a:lnTo>
                    <a:pt x="51" y="0"/>
                  </a:lnTo>
                  <a:lnTo>
                    <a:pt x="25" y="69"/>
                  </a:lnTo>
                  <a:lnTo>
                    <a:pt x="0" y="0"/>
                  </a:lnTo>
                  <a:close/>
                </a:path>
              </a:pathLst>
            </a:custGeom>
            <a:solidFill>
              <a:srgbClr val="0000FF"/>
            </a:solidFill>
            <a:ln w="0">
              <a:solidFill>
                <a:srgbClr val="0000FF"/>
              </a:solidFill>
              <a:prstDash val="solid"/>
              <a:round/>
              <a:headEnd/>
              <a:tailEnd/>
            </a:ln>
          </p:spPr>
          <p:txBody>
            <a:bodyPr/>
            <a:lstStyle/>
            <a:p>
              <a:endParaRPr lang="ja-JP" altLang="en-US"/>
            </a:p>
          </p:txBody>
        </p:sp>
        <p:sp>
          <p:nvSpPr>
            <p:cNvPr id="1047" name="Line 1124">
              <a:extLst>
                <a:ext uri="{FF2B5EF4-FFF2-40B4-BE49-F238E27FC236}">
                  <a16:creationId xmlns:a16="http://schemas.microsoft.com/office/drawing/2014/main" id="{9C8B0DC5-F454-49B0-9339-16FFA6041C01}"/>
                </a:ext>
              </a:extLst>
            </p:cNvPr>
            <p:cNvSpPr>
              <a:spLocks noChangeShapeType="1"/>
            </p:cNvSpPr>
            <p:nvPr/>
          </p:nvSpPr>
          <p:spPr bwMode="auto">
            <a:xfrm>
              <a:off x="2341563" y="2349500"/>
              <a:ext cx="0" cy="92075"/>
            </a:xfrm>
            <a:prstGeom prst="line">
              <a:avLst/>
            </a:prstGeom>
            <a:noFill/>
            <a:ln w="31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48" name="Freeform 1125">
              <a:extLst>
                <a:ext uri="{FF2B5EF4-FFF2-40B4-BE49-F238E27FC236}">
                  <a16:creationId xmlns:a16="http://schemas.microsoft.com/office/drawing/2014/main" id="{69C933A7-987C-40D5-A22F-80104FC26D64}"/>
                </a:ext>
              </a:extLst>
            </p:cNvPr>
            <p:cNvSpPr>
              <a:spLocks/>
            </p:cNvSpPr>
            <p:nvPr/>
          </p:nvSpPr>
          <p:spPr bwMode="auto">
            <a:xfrm>
              <a:off x="3163888" y="2738438"/>
              <a:ext cx="41275" cy="66675"/>
            </a:xfrm>
            <a:custGeom>
              <a:avLst/>
              <a:gdLst>
                <a:gd name="T0" fmla="*/ 0 w 26"/>
                <a:gd name="T1" fmla="*/ 0 h 42"/>
                <a:gd name="T2" fmla="*/ 2147483647 w 26"/>
                <a:gd name="T3" fmla="*/ 0 h 42"/>
                <a:gd name="T4" fmla="*/ 2147483647 w 26"/>
                <a:gd name="T5" fmla="*/ 2147483647 h 42"/>
                <a:gd name="T6" fmla="*/ 2147483647 w 26"/>
                <a:gd name="T7" fmla="*/ 2147483647 h 42"/>
                <a:gd name="T8" fmla="*/ 2147483647 w 26"/>
                <a:gd name="T9" fmla="*/ 2147483647 h 42"/>
                <a:gd name="T10" fmla="*/ 0 w 26"/>
                <a:gd name="T11" fmla="*/ 2147483647 h 42"/>
                <a:gd name="T12" fmla="*/ 0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0" y="0"/>
                  </a:moveTo>
                  <a:lnTo>
                    <a:pt x="1" y="0"/>
                  </a:lnTo>
                  <a:lnTo>
                    <a:pt x="26" y="41"/>
                  </a:lnTo>
                  <a:lnTo>
                    <a:pt x="26" y="42"/>
                  </a:lnTo>
                  <a:lnTo>
                    <a:pt x="25" y="4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49" name="Line 1126">
              <a:extLst>
                <a:ext uri="{FF2B5EF4-FFF2-40B4-BE49-F238E27FC236}">
                  <a16:creationId xmlns:a16="http://schemas.microsoft.com/office/drawing/2014/main" id="{5EDCD179-6C14-4773-A31E-C71980F7C844}"/>
                </a:ext>
              </a:extLst>
            </p:cNvPr>
            <p:cNvSpPr>
              <a:spLocks noChangeShapeType="1"/>
            </p:cNvSpPr>
            <p:nvPr/>
          </p:nvSpPr>
          <p:spPr bwMode="auto">
            <a:xfrm>
              <a:off x="3122613" y="2803525"/>
              <a:ext cx="825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50" name="Freeform 1127">
              <a:extLst>
                <a:ext uri="{FF2B5EF4-FFF2-40B4-BE49-F238E27FC236}">
                  <a16:creationId xmlns:a16="http://schemas.microsoft.com/office/drawing/2014/main" id="{F547F2A7-A01A-4CA6-94B7-04DC1E4FABE5}"/>
                </a:ext>
              </a:extLst>
            </p:cNvPr>
            <p:cNvSpPr>
              <a:spLocks/>
            </p:cNvSpPr>
            <p:nvPr/>
          </p:nvSpPr>
          <p:spPr bwMode="auto">
            <a:xfrm>
              <a:off x="3470275" y="2578100"/>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6" y="0"/>
                  </a:moveTo>
                  <a:lnTo>
                    <a:pt x="51" y="41"/>
                  </a:lnTo>
                  <a:lnTo>
                    <a:pt x="0" y="41"/>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1" name="Freeform 1128">
              <a:extLst>
                <a:ext uri="{FF2B5EF4-FFF2-40B4-BE49-F238E27FC236}">
                  <a16:creationId xmlns:a16="http://schemas.microsoft.com/office/drawing/2014/main" id="{B8473F15-1855-43D5-AA0D-82F04E783EB8}"/>
                </a:ext>
              </a:extLst>
            </p:cNvPr>
            <p:cNvSpPr>
              <a:spLocks/>
            </p:cNvSpPr>
            <p:nvPr/>
          </p:nvSpPr>
          <p:spPr bwMode="auto">
            <a:xfrm>
              <a:off x="3470275" y="2578100"/>
              <a:ext cx="42863" cy="68263"/>
            </a:xfrm>
            <a:custGeom>
              <a:avLst/>
              <a:gdLst>
                <a:gd name="T0" fmla="*/ 2147483647 w 27"/>
                <a:gd name="T1" fmla="*/ 0 h 43"/>
                <a:gd name="T2" fmla="*/ 2147483647 w 27"/>
                <a:gd name="T3" fmla="*/ 0 h 43"/>
                <a:gd name="T4" fmla="*/ 2147483647 w 27"/>
                <a:gd name="T5" fmla="*/ 2147483647 h 43"/>
                <a:gd name="T6" fmla="*/ 2147483647 w 27"/>
                <a:gd name="T7" fmla="*/ 2147483647 h 43"/>
                <a:gd name="T8" fmla="*/ 0 w 27"/>
                <a:gd name="T9" fmla="*/ 2147483647 h 43"/>
                <a:gd name="T10" fmla="*/ 0 w 27"/>
                <a:gd name="T11" fmla="*/ 2147483647 h 43"/>
                <a:gd name="T12" fmla="*/ 2147483647 w 27"/>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3">
                  <a:moveTo>
                    <a:pt x="26" y="0"/>
                  </a:moveTo>
                  <a:lnTo>
                    <a:pt x="27" y="0"/>
                  </a:lnTo>
                  <a:lnTo>
                    <a:pt x="27" y="2"/>
                  </a:lnTo>
                  <a:lnTo>
                    <a:pt x="2" y="43"/>
                  </a:lnTo>
                  <a:lnTo>
                    <a:pt x="0" y="43"/>
                  </a:lnTo>
                  <a:lnTo>
                    <a:pt x="0" y="41"/>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2" name="Freeform 1129">
              <a:extLst>
                <a:ext uri="{FF2B5EF4-FFF2-40B4-BE49-F238E27FC236}">
                  <a16:creationId xmlns:a16="http://schemas.microsoft.com/office/drawing/2014/main" id="{5D9E2911-3C20-4224-9AD1-7859BBC762F0}"/>
                </a:ext>
              </a:extLst>
            </p:cNvPr>
            <p:cNvSpPr>
              <a:spLocks/>
            </p:cNvSpPr>
            <p:nvPr/>
          </p:nvSpPr>
          <p:spPr bwMode="auto">
            <a:xfrm>
              <a:off x="3511550" y="2578100"/>
              <a:ext cx="42863" cy="68263"/>
            </a:xfrm>
            <a:custGeom>
              <a:avLst/>
              <a:gdLst>
                <a:gd name="T0" fmla="*/ 0 w 27"/>
                <a:gd name="T1" fmla="*/ 0 h 43"/>
                <a:gd name="T2" fmla="*/ 2147483647 w 27"/>
                <a:gd name="T3" fmla="*/ 0 h 43"/>
                <a:gd name="T4" fmla="*/ 2147483647 w 27"/>
                <a:gd name="T5" fmla="*/ 2147483647 h 43"/>
                <a:gd name="T6" fmla="*/ 2147483647 w 27"/>
                <a:gd name="T7" fmla="*/ 2147483647 h 43"/>
                <a:gd name="T8" fmla="*/ 2147483647 w 27"/>
                <a:gd name="T9" fmla="*/ 2147483647 h 43"/>
                <a:gd name="T10" fmla="*/ 0 w 27"/>
                <a:gd name="T11" fmla="*/ 2147483647 h 43"/>
                <a:gd name="T12" fmla="*/ 0 w 27"/>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3">
                  <a:moveTo>
                    <a:pt x="0" y="0"/>
                  </a:moveTo>
                  <a:lnTo>
                    <a:pt x="1" y="0"/>
                  </a:lnTo>
                  <a:lnTo>
                    <a:pt x="27" y="41"/>
                  </a:lnTo>
                  <a:lnTo>
                    <a:pt x="27" y="43"/>
                  </a:lnTo>
                  <a:lnTo>
                    <a:pt x="25" y="43"/>
                  </a:lnTo>
                  <a:lnTo>
                    <a:pt x="0" y="2"/>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3" name="Line 1130">
              <a:extLst>
                <a:ext uri="{FF2B5EF4-FFF2-40B4-BE49-F238E27FC236}">
                  <a16:creationId xmlns:a16="http://schemas.microsoft.com/office/drawing/2014/main" id="{EFDE99F4-E695-4175-A3DB-8C9768968265}"/>
                </a:ext>
              </a:extLst>
            </p:cNvPr>
            <p:cNvSpPr>
              <a:spLocks noChangeShapeType="1"/>
            </p:cNvSpPr>
            <p:nvPr/>
          </p:nvSpPr>
          <p:spPr bwMode="auto">
            <a:xfrm>
              <a:off x="3470275" y="2644775"/>
              <a:ext cx="841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54" name="Freeform 1131">
              <a:extLst>
                <a:ext uri="{FF2B5EF4-FFF2-40B4-BE49-F238E27FC236}">
                  <a16:creationId xmlns:a16="http://schemas.microsoft.com/office/drawing/2014/main" id="{A8C61404-0AA0-4208-8DF7-F00C077E1764}"/>
                </a:ext>
              </a:extLst>
            </p:cNvPr>
            <p:cNvSpPr>
              <a:spLocks/>
            </p:cNvSpPr>
            <p:nvPr/>
          </p:nvSpPr>
          <p:spPr bwMode="auto">
            <a:xfrm>
              <a:off x="4259263" y="2571750"/>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5" y="0"/>
                  </a:moveTo>
                  <a:lnTo>
                    <a:pt x="51" y="41"/>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5" name="Freeform 1132">
              <a:extLst>
                <a:ext uri="{FF2B5EF4-FFF2-40B4-BE49-F238E27FC236}">
                  <a16:creationId xmlns:a16="http://schemas.microsoft.com/office/drawing/2014/main" id="{E92F143A-E121-4536-8241-64AF7D8D57A2}"/>
                </a:ext>
              </a:extLst>
            </p:cNvPr>
            <p:cNvSpPr>
              <a:spLocks/>
            </p:cNvSpPr>
            <p:nvPr/>
          </p:nvSpPr>
          <p:spPr bwMode="auto">
            <a:xfrm>
              <a:off x="4259263" y="2571750"/>
              <a:ext cx="42863" cy="66675"/>
            </a:xfrm>
            <a:custGeom>
              <a:avLst/>
              <a:gdLst>
                <a:gd name="T0" fmla="*/ 2147483647 w 27"/>
                <a:gd name="T1" fmla="*/ 0 h 42"/>
                <a:gd name="T2" fmla="*/ 2147483647 w 27"/>
                <a:gd name="T3" fmla="*/ 0 h 42"/>
                <a:gd name="T4" fmla="*/ 2147483647 w 27"/>
                <a:gd name="T5" fmla="*/ 2147483647 h 42"/>
                <a:gd name="T6" fmla="*/ 2147483647 w 27"/>
                <a:gd name="T7" fmla="*/ 2147483647 h 42"/>
                <a:gd name="T8" fmla="*/ 0 w 27"/>
                <a:gd name="T9" fmla="*/ 2147483647 h 42"/>
                <a:gd name="T10" fmla="*/ 0 w 27"/>
                <a:gd name="T11" fmla="*/ 2147483647 h 42"/>
                <a:gd name="T12" fmla="*/ 2147483647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25" y="0"/>
                  </a:moveTo>
                  <a:lnTo>
                    <a:pt x="27" y="0"/>
                  </a:lnTo>
                  <a:lnTo>
                    <a:pt x="27" y="1"/>
                  </a:lnTo>
                  <a:lnTo>
                    <a:pt x="1" y="42"/>
                  </a:lnTo>
                  <a:lnTo>
                    <a:pt x="0" y="42"/>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6" name="Freeform 1133">
              <a:extLst>
                <a:ext uri="{FF2B5EF4-FFF2-40B4-BE49-F238E27FC236}">
                  <a16:creationId xmlns:a16="http://schemas.microsoft.com/office/drawing/2014/main" id="{1EC6273E-8FB2-4A8B-A6F7-728689882D6E}"/>
                </a:ext>
              </a:extLst>
            </p:cNvPr>
            <p:cNvSpPr>
              <a:spLocks/>
            </p:cNvSpPr>
            <p:nvPr/>
          </p:nvSpPr>
          <p:spPr bwMode="auto">
            <a:xfrm>
              <a:off x="4298950" y="2571750"/>
              <a:ext cx="44450" cy="66675"/>
            </a:xfrm>
            <a:custGeom>
              <a:avLst/>
              <a:gdLst>
                <a:gd name="T0" fmla="*/ 0 w 28"/>
                <a:gd name="T1" fmla="*/ 0 h 42"/>
                <a:gd name="T2" fmla="*/ 2147483647 w 28"/>
                <a:gd name="T3" fmla="*/ 0 h 42"/>
                <a:gd name="T4" fmla="*/ 2147483647 w 28"/>
                <a:gd name="T5" fmla="*/ 2147483647 h 42"/>
                <a:gd name="T6" fmla="*/ 2147483647 w 28"/>
                <a:gd name="T7" fmla="*/ 2147483647 h 42"/>
                <a:gd name="T8" fmla="*/ 2147483647 w 28"/>
                <a:gd name="T9" fmla="*/ 2147483647 h 42"/>
                <a:gd name="T10" fmla="*/ 0 w 28"/>
                <a:gd name="T11" fmla="*/ 2147483647 h 42"/>
                <a:gd name="T12" fmla="*/ 0 w 28"/>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42">
                  <a:moveTo>
                    <a:pt x="0" y="0"/>
                  </a:moveTo>
                  <a:lnTo>
                    <a:pt x="2" y="0"/>
                  </a:lnTo>
                  <a:lnTo>
                    <a:pt x="28" y="41"/>
                  </a:lnTo>
                  <a:lnTo>
                    <a:pt x="28" y="42"/>
                  </a:lnTo>
                  <a:lnTo>
                    <a:pt x="26" y="4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7" name="Line 1134">
              <a:extLst>
                <a:ext uri="{FF2B5EF4-FFF2-40B4-BE49-F238E27FC236}">
                  <a16:creationId xmlns:a16="http://schemas.microsoft.com/office/drawing/2014/main" id="{976035B7-4361-45C7-B9F1-4F931BC72E18}"/>
                </a:ext>
              </a:extLst>
            </p:cNvPr>
            <p:cNvSpPr>
              <a:spLocks noChangeShapeType="1"/>
            </p:cNvSpPr>
            <p:nvPr/>
          </p:nvSpPr>
          <p:spPr bwMode="auto">
            <a:xfrm>
              <a:off x="4259263" y="2638425"/>
              <a:ext cx="841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58" name="Freeform 1135">
              <a:extLst>
                <a:ext uri="{FF2B5EF4-FFF2-40B4-BE49-F238E27FC236}">
                  <a16:creationId xmlns:a16="http://schemas.microsoft.com/office/drawing/2014/main" id="{2E0284D7-E556-4013-B3AC-2FAD0EE66262}"/>
                </a:ext>
              </a:extLst>
            </p:cNvPr>
            <p:cNvSpPr>
              <a:spLocks/>
            </p:cNvSpPr>
            <p:nvPr/>
          </p:nvSpPr>
          <p:spPr bwMode="auto">
            <a:xfrm>
              <a:off x="4446588" y="2520950"/>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6" y="0"/>
                  </a:moveTo>
                  <a:lnTo>
                    <a:pt x="51" y="41"/>
                  </a:lnTo>
                  <a:lnTo>
                    <a:pt x="0" y="41"/>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59" name="Freeform 1136">
              <a:extLst>
                <a:ext uri="{FF2B5EF4-FFF2-40B4-BE49-F238E27FC236}">
                  <a16:creationId xmlns:a16="http://schemas.microsoft.com/office/drawing/2014/main" id="{6A224354-B81E-461A-962C-C508D482545B}"/>
                </a:ext>
              </a:extLst>
            </p:cNvPr>
            <p:cNvSpPr>
              <a:spLocks/>
            </p:cNvSpPr>
            <p:nvPr/>
          </p:nvSpPr>
          <p:spPr bwMode="auto">
            <a:xfrm>
              <a:off x="4446588" y="2520950"/>
              <a:ext cx="44450" cy="68263"/>
            </a:xfrm>
            <a:custGeom>
              <a:avLst/>
              <a:gdLst>
                <a:gd name="T0" fmla="*/ 2147483647 w 28"/>
                <a:gd name="T1" fmla="*/ 0 h 43"/>
                <a:gd name="T2" fmla="*/ 2147483647 w 28"/>
                <a:gd name="T3" fmla="*/ 0 h 43"/>
                <a:gd name="T4" fmla="*/ 2147483647 w 28"/>
                <a:gd name="T5" fmla="*/ 2147483647 h 43"/>
                <a:gd name="T6" fmla="*/ 2147483647 w 28"/>
                <a:gd name="T7" fmla="*/ 2147483647 h 43"/>
                <a:gd name="T8" fmla="*/ 0 w 28"/>
                <a:gd name="T9" fmla="*/ 2147483647 h 43"/>
                <a:gd name="T10" fmla="*/ 0 w 28"/>
                <a:gd name="T11" fmla="*/ 2147483647 h 43"/>
                <a:gd name="T12" fmla="*/ 2147483647 w 28"/>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43">
                  <a:moveTo>
                    <a:pt x="26" y="0"/>
                  </a:moveTo>
                  <a:lnTo>
                    <a:pt x="28" y="0"/>
                  </a:lnTo>
                  <a:lnTo>
                    <a:pt x="28" y="1"/>
                  </a:lnTo>
                  <a:lnTo>
                    <a:pt x="2" y="43"/>
                  </a:lnTo>
                  <a:lnTo>
                    <a:pt x="0" y="43"/>
                  </a:lnTo>
                  <a:lnTo>
                    <a:pt x="0" y="41"/>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0" name="Freeform 1137">
              <a:extLst>
                <a:ext uri="{FF2B5EF4-FFF2-40B4-BE49-F238E27FC236}">
                  <a16:creationId xmlns:a16="http://schemas.microsoft.com/office/drawing/2014/main" id="{056DB600-24D4-44E4-997C-EC9F38DF6F7B}"/>
                </a:ext>
              </a:extLst>
            </p:cNvPr>
            <p:cNvSpPr>
              <a:spLocks/>
            </p:cNvSpPr>
            <p:nvPr/>
          </p:nvSpPr>
          <p:spPr bwMode="auto">
            <a:xfrm>
              <a:off x="4487863" y="2520950"/>
              <a:ext cx="42863" cy="68263"/>
            </a:xfrm>
            <a:custGeom>
              <a:avLst/>
              <a:gdLst>
                <a:gd name="T0" fmla="*/ 0 w 27"/>
                <a:gd name="T1" fmla="*/ 0 h 43"/>
                <a:gd name="T2" fmla="*/ 2147483647 w 27"/>
                <a:gd name="T3" fmla="*/ 0 h 43"/>
                <a:gd name="T4" fmla="*/ 2147483647 w 27"/>
                <a:gd name="T5" fmla="*/ 2147483647 h 43"/>
                <a:gd name="T6" fmla="*/ 2147483647 w 27"/>
                <a:gd name="T7" fmla="*/ 2147483647 h 43"/>
                <a:gd name="T8" fmla="*/ 2147483647 w 27"/>
                <a:gd name="T9" fmla="*/ 2147483647 h 43"/>
                <a:gd name="T10" fmla="*/ 0 w 27"/>
                <a:gd name="T11" fmla="*/ 2147483647 h 43"/>
                <a:gd name="T12" fmla="*/ 0 w 27"/>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3">
                  <a:moveTo>
                    <a:pt x="0" y="0"/>
                  </a:moveTo>
                  <a:lnTo>
                    <a:pt x="2" y="0"/>
                  </a:lnTo>
                  <a:lnTo>
                    <a:pt x="27" y="41"/>
                  </a:lnTo>
                  <a:lnTo>
                    <a:pt x="27" y="43"/>
                  </a:lnTo>
                  <a:lnTo>
                    <a:pt x="25" y="43"/>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1" name="Line 1138">
              <a:extLst>
                <a:ext uri="{FF2B5EF4-FFF2-40B4-BE49-F238E27FC236}">
                  <a16:creationId xmlns:a16="http://schemas.microsoft.com/office/drawing/2014/main" id="{FA2E969F-1948-45D6-91DB-DB2F3D0F062A}"/>
                </a:ext>
              </a:extLst>
            </p:cNvPr>
            <p:cNvSpPr>
              <a:spLocks noChangeShapeType="1"/>
            </p:cNvSpPr>
            <p:nvPr/>
          </p:nvSpPr>
          <p:spPr bwMode="auto">
            <a:xfrm>
              <a:off x="4446588" y="2586038"/>
              <a:ext cx="841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62" name="Freeform 1139">
              <a:extLst>
                <a:ext uri="{FF2B5EF4-FFF2-40B4-BE49-F238E27FC236}">
                  <a16:creationId xmlns:a16="http://schemas.microsoft.com/office/drawing/2014/main" id="{645262E7-E021-4461-8E8B-06AD1680930C}"/>
                </a:ext>
              </a:extLst>
            </p:cNvPr>
            <p:cNvSpPr>
              <a:spLocks/>
            </p:cNvSpPr>
            <p:nvPr/>
          </p:nvSpPr>
          <p:spPr bwMode="auto">
            <a:xfrm>
              <a:off x="4873625" y="2224088"/>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5" y="0"/>
                  </a:moveTo>
                  <a:lnTo>
                    <a:pt x="51" y="41"/>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3" name="Freeform 1140">
              <a:extLst>
                <a:ext uri="{FF2B5EF4-FFF2-40B4-BE49-F238E27FC236}">
                  <a16:creationId xmlns:a16="http://schemas.microsoft.com/office/drawing/2014/main" id="{8A2DEBC4-6E52-4F9B-A05B-50EA757DBCBD}"/>
                </a:ext>
              </a:extLst>
            </p:cNvPr>
            <p:cNvSpPr>
              <a:spLocks/>
            </p:cNvSpPr>
            <p:nvPr/>
          </p:nvSpPr>
          <p:spPr bwMode="auto">
            <a:xfrm>
              <a:off x="4873625" y="2224088"/>
              <a:ext cx="41275" cy="66675"/>
            </a:xfrm>
            <a:custGeom>
              <a:avLst/>
              <a:gdLst>
                <a:gd name="T0" fmla="*/ 2147483647 w 26"/>
                <a:gd name="T1" fmla="*/ 0 h 42"/>
                <a:gd name="T2" fmla="*/ 2147483647 w 26"/>
                <a:gd name="T3" fmla="*/ 0 h 42"/>
                <a:gd name="T4" fmla="*/ 2147483647 w 26"/>
                <a:gd name="T5" fmla="*/ 2147483647 h 42"/>
                <a:gd name="T6" fmla="*/ 0 w 26"/>
                <a:gd name="T7" fmla="*/ 2147483647 h 42"/>
                <a:gd name="T8" fmla="*/ 0 w 26"/>
                <a:gd name="T9" fmla="*/ 2147483647 h 42"/>
                <a:gd name="T10" fmla="*/ 0 w 26"/>
                <a:gd name="T11" fmla="*/ 2147483647 h 42"/>
                <a:gd name="T12" fmla="*/ 2147483647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25" y="0"/>
                  </a:moveTo>
                  <a:lnTo>
                    <a:pt x="26" y="0"/>
                  </a:lnTo>
                  <a:lnTo>
                    <a:pt x="26" y="1"/>
                  </a:lnTo>
                  <a:lnTo>
                    <a:pt x="0" y="42"/>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4" name="Freeform 1141">
              <a:extLst>
                <a:ext uri="{FF2B5EF4-FFF2-40B4-BE49-F238E27FC236}">
                  <a16:creationId xmlns:a16="http://schemas.microsoft.com/office/drawing/2014/main" id="{B261F685-7001-4228-BF7C-0331D7F6C225}"/>
                </a:ext>
              </a:extLst>
            </p:cNvPr>
            <p:cNvSpPr>
              <a:spLocks/>
            </p:cNvSpPr>
            <p:nvPr/>
          </p:nvSpPr>
          <p:spPr bwMode="auto">
            <a:xfrm>
              <a:off x="4913313" y="2224088"/>
              <a:ext cx="41275" cy="66675"/>
            </a:xfrm>
            <a:custGeom>
              <a:avLst/>
              <a:gdLst>
                <a:gd name="T0" fmla="*/ 0 w 26"/>
                <a:gd name="T1" fmla="*/ 0 h 42"/>
                <a:gd name="T2" fmla="*/ 2147483647 w 26"/>
                <a:gd name="T3" fmla="*/ 0 h 42"/>
                <a:gd name="T4" fmla="*/ 2147483647 w 26"/>
                <a:gd name="T5" fmla="*/ 2147483647 h 42"/>
                <a:gd name="T6" fmla="*/ 2147483647 w 26"/>
                <a:gd name="T7" fmla="*/ 2147483647 h 42"/>
                <a:gd name="T8" fmla="*/ 2147483647 w 26"/>
                <a:gd name="T9" fmla="*/ 2147483647 h 42"/>
                <a:gd name="T10" fmla="*/ 0 w 26"/>
                <a:gd name="T11" fmla="*/ 2147483647 h 42"/>
                <a:gd name="T12" fmla="*/ 0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0" y="0"/>
                  </a:moveTo>
                  <a:lnTo>
                    <a:pt x="1" y="0"/>
                  </a:lnTo>
                  <a:lnTo>
                    <a:pt x="26" y="41"/>
                  </a:lnTo>
                  <a:lnTo>
                    <a:pt x="26" y="4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5" name="Line 1142">
              <a:extLst>
                <a:ext uri="{FF2B5EF4-FFF2-40B4-BE49-F238E27FC236}">
                  <a16:creationId xmlns:a16="http://schemas.microsoft.com/office/drawing/2014/main" id="{A41F6143-C133-45C6-956F-FCC4076A64D5}"/>
                </a:ext>
              </a:extLst>
            </p:cNvPr>
            <p:cNvSpPr>
              <a:spLocks noChangeShapeType="1"/>
            </p:cNvSpPr>
            <p:nvPr/>
          </p:nvSpPr>
          <p:spPr bwMode="auto">
            <a:xfrm>
              <a:off x="4873625" y="2290763"/>
              <a:ext cx="8096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66" name="Freeform 1143">
              <a:extLst>
                <a:ext uri="{FF2B5EF4-FFF2-40B4-BE49-F238E27FC236}">
                  <a16:creationId xmlns:a16="http://schemas.microsoft.com/office/drawing/2014/main" id="{E6873090-C111-4A6F-9DC7-42886A010F1E}"/>
                </a:ext>
              </a:extLst>
            </p:cNvPr>
            <p:cNvSpPr>
              <a:spLocks/>
            </p:cNvSpPr>
            <p:nvPr/>
          </p:nvSpPr>
          <p:spPr bwMode="auto">
            <a:xfrm>
              <a:off x="5635625" y="1811338"/>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5" y="0"/>
                  </a:moveTo>
                  <a:lnTo>
                    <a:pt x="51" y="41"/>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7" name="Freeform 1144">
              <a:extLst>
                <a:ext uri="{FF2B5EF4-FFF2-40B4-BE49-F238E27FC236}">
                  <a16:creationId xmlns:a16="http://schemas.microsoft.com/office/drawing/2014/main" id="{E2E5F072-9E05-4E9B-A0C9-0F8C3C810CC9}"/>
                </a:ext>
              </a:extLst>
            </p:cNvPr>
            <p:cNvSpPr>
              <a:spLocks/>
            </p:cNvSpPr>
            <p:nvPr/>
          </p:nvSpPr>
          <p:spPr bwMode="auto">
            <a:xfrm>
              <a:off x="5635625" y="1811338"/>
              <a:ext cx="41275" cy="66675"/>
            </a:xfrm>
            <a:custGeom>
              <a:avLst/>
              <a:gdLst>
                <a:gd name="T0" fmla="*/ 2147483647 w 26"/>
                <a:gd name="T1" fmla="*/ 0 h 42"/>
                <a:gd name="T2" fmla="*/ 2147483647 w 26"/>
                <a:gd name="T3" fmla="*/ 0 h 42"/>
                <a:gd name="T4" fmla="*/ 2147483647 w 26"/>
                <a:gd name="T5" fmla="*/ 2147483647 h 42"/>
                <a:gd name="T6" fmla="*/ 2147483647 w 26"/>
                <a:gd name="T7" fmla="*/ 2147483647 h 42"/>
                <a:gd name="T8" fmla="*/ 0 w 26"/>
                <a:gd name="T9" fmla="*/ 2147483647 h 42"/>
                <a:gd name="T10" fmla="*/ 0 w 26"/>
                <a:gd name="T11" fmla="*/ 2147483647 h 42"/>
                <a:gd name="T12" fmla="*/ 2147483647 w 26"/>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2">
                  <a:moveTo>
                    <a:pt x="25" y="0"/>
                  </a:moveTo>
                  <a:lnTo>
                    <a:pt x="26" y="0"/>
                  </a:lnTo>
                  <a:lnTo>
                    <a:pt x="26" y="1"/>
                  </a:lnTo>
                  <a:lnTo>
                    <a:pt x="1" y="42"/>
                  </a:lnTo>
                  <a:lnTo>
                    <a:pt x="0" y="42"/>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8" name="Freeform 1145">
              <a:extLst>
                <a:ext uri="{FF2B5EF4-FFF2-40B4-BE49-F238E27FC236}">
                  <a16:creationId xmlns:a16="http://schemas.microsoft.com/office/drawing/2014/main" id="{7D60916A-0063-4251-956E-0FFC32DB4817}"/>
                </a:ext>
              </a:extLst>
            </p:cNvPr>
            <p:cNvSpPr>
              <a:spLocks/>
            </p:cNvSpPr>
            <p:nvPr/>
          </p:nvSpPr>
          <p:spPr bwMode="auto">
            <a:xfrm>
              <a:off x="5675313" y="1811338"/>
              <a:ext cx="44450" cy="66675"/>
            </a:xfrm>
            <a:custGeom>
              <a:avLst/>
              <a:gdLst>
                <a:gd name="T0" fmla="*/ 0 w 28"/>
                <a:gd name="T1" fmla="*/ 0 h 42"/>
                <a:gd name="T2" fmla="*/ 2147483647 w 28"/>
                <a:gd name="T3" fmla="*/ 0 h 42"/>
                <a:gd name="T4" fmla="*/ 2147483647 w 28"/>
                <a:gd name="T5" fmla="*/ 2147483647 h 42"/>
                <a:gd name="T6" fmla="*/ 2147483647 w 28"/>
                <a:gd name="T7" fmla="*/ 2147483647 h 42"/>
                <a:gd name="T8" fmla="*/ 2147483647 w 28"/>
                <a:gd name="T9" fmla="*/ 2147483647 h 42"/>
                <a:gd name="T10" fmla="*/ 0 w 28"/>
                <a:gd name="T11" fmla="*/ 2147483647 h 42"/>
                <a:gd name="T12" fmla="*/ 0 w 28"/>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42">
                  <a:moveTo>
                    <a:pt x="0" y="0"/>
                  </a:moveTo>
                  <a:lnTo>
                    <a:pt x="1" y="0"/>
                  </a:lnTo>
                  <a:lnTo>
                    <a:pt x="28" y="41"/>
                  </a:lnTo>
                  <a:lnTo>
                    <a:pt x="28" y="42"/>
                  </a:lnTo>
                  <a:lnTo>
                    <a:pt x="26" y="4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69" name="Line 1146">
              <a:extLst>
                <a:ext uri="{FF2B5EF4-FFF2-40B4-BE49-F238E27FC236}">
                  <a16:creationId xmlns:a16="http://schemas.microsoft.com/office/drawing/2014/main" id="{B038AD99-1027-413C-9FB4-8AD1D9B3B5F3}"/>
                </a:ext>
              </a:extLst>
            </p:cNvPr>
            <p:cNvSpPr>
              <a:spLocks noChangeShapeType="1"/>
            </p:cNvSpPr>
            <p:nvPr/>
          </p:nvSpPr>
          <p:spPr bwMode="auto">
            <a:xfrm>
              <a:off x="5635625" y="1876425"/>
              <a:ext cx="84138"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70" name="Freeform 1147">
              <a:extLst>
                <a:ext uri="{FF2B5EF4-FFF2-40B4-BE49-F238E27FC236}">
                  <a16:creationId xmlns:a16="http://schemas.microsoft.com/office/drawing/2014/main" id="{88868802-AAD4-4DA4-B96C-7FF82B1A8FE7}"/>
                </a:ext>
              </a:extLst>
            </p:cNvPr>
            <p:cNvSpPr>
              <a:spLocks/>
            </p:cNvSpPr>
            <p:nvPr/>
          </p:nvSpPr>
          <p:spPr bwMode="auto">
            <a:xfrm>
              <a:off x="6105525" y="2065338"/>
              <a:ext cx="80963" cy="65088"/>
            </a:xfrm>
            <a:custGeom>
              <a:avLst/>
              <a:gdLst>
                <a:gd name="T0" fmla="*/ 2147483647 w 51"/>
                <a:gd name="T1" fmla="*/ 0 h 41"/>
                <a:gd name="T2" fmla="*/ 2147483647 w 51"/>
                <a:gd name="T3" fmla="*/ 2147483647 h 41"/>
                <a:gd name="T4" fmla="*/ 0 w 51"/>
                <a:gd name="T5" fmla="*/ 2147483647 h 41"/>
                <a:gd name="T6" fmla="*/ 2147483647 w 51"/>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1">
                  <a:moveTo>
                    <a:pt x="25" y="0"/>
                  </a:moveTo>
                  <a:lnTo>
                    <a:pt x="51" y="41"/>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71" name="Freeform 1148">
              <a:extLst>
                <a:ext uri="{FF2B5EF4-FFF2-40B4-BE49-F238E27FC236}">
                  <a16:creationId xmlns:a16="http://schemas.microsoft.com/office/drawing/2014/main" id="{D9D03BAC-2074-422F-81E1-C758D8142336}"/>
                </a:ext>
              </a:extLst>
            </p:cNvPr>
            <p:cNvSpPr>
              <a:spLocks/>
            </p:cNvSpPr>
            <p:nvPr/>
          </p:nvSpPr>
          <p:spPr bwMode="auto">
            <a:xfrm>
              <a:off x="6105525" y="2065338"/>
              <a:ext cx="42863" cy="66675"/>
            </a:xfrm>
            <a:custGeom>
              <a:avLst/>
              <a:gdLst>
                <a:gd name="T0" fmla="*/ 2147483647 w 27"/>
                <a:gd name="T1" fmla="*/ 0 h 42"/>
                <a:gd name="T2" fmla="*/ 2147483647 w 27"/>
                <a:gd name="T3" fmla="*/ 0 h 42"/>
                <a:gd name="T4" fmla="*/ 2147483647 w 27"/>
                <a:gd name="T5" fmla="*/ 2147483647 h 42"/>
                <a:gd name="T6" fmla="*/ 2147483647 w 27"/>
                <a:gd name="T7" fmla="*/ 2147483647 h 42"/>
                <a:gd name="T8" fmla="*/ 0 w 27"/>
                <a:gd name="T9" fmla="*/ 2147483647 h 42"/>
                <a:gd name="T10" fmla="*/ 0 w 27"/>
                <a:gd name="T11" fmla="*/ 2147483647 h 42"/>
                <a:gd name="T12" fmla="*/ 2147483647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25" y="0"/>
                  </a:moveTo>
                  <a:lnTo>
                    <a:pt x="27" y="0"/>
                  </a:lnTo>
                  <a:lnTo>
                    <a:pt x="27" y="1"/>
                  </a:lnTo>
                  <a:lnTo>
                    <a:pt x="1" y="42"/>
                  </a:lnTo>
                  <a:lnTo>
                    <a:pt x="0" y="42"/>
                  </a:lnTo>
                  <a:lnTo>
                    <a:pt x="0" y="41"/>
                  </a:lnTo>
                  <a:lnTo>
                    <a:pt x="25"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72" name="Freeform 1149">
              <a:extLst>
                <a:ext uri="{FF2B5EF4-FFF2-40B4-BE49-F238E27FC236}">
                  <a16:creationId xmlns:a16="http://schemas.microsoft.com/office/drawing/2014/main" id="{E49CEC0E-E8D7-4208-AAAC-4AC6FE9ACD6A}"/>
                </a:ext>
              </a:extLst>
            </p:cNvPr>
            <p:cNvSpPr>
              <a:spLocks/>
            </p:cNvSpPr>
            <p:nvPr/>
          </p:nvSpPr>
          <p:spPr bwMode="auto">
            <a:xfrm>
              <a:off x="6145213" y="2065338"/>
              <a:ext cx="42863" cy="66675"/>
            </a:xfrm>
            <a:custGeom>
              <a:avLst/>
              <a:gdLst>
                <a:gd name="T0" fmla="*/ 0 w 27"/>
                <a:gd name="T1" fmla="*/ 0 h 42"/>
                <a:gd name="T2" fmla="*/ 2147483647 w 27"/>
                <a:gd name="T3" fmla="*/ 0 h 42"/>
                <a:gd name="T4" fmla="*/ 2147483647 w 27"/>
                <a:gd name="T5" fmla="*/ 2147483647 h 42"/>
                <a:gd name="T6" fmla="*/ 2147483647 w 27"/>
                <a:gd name="T7" fmla="*/ 2147483647 h 42"/>
                <a:gd name="T8" fmla="*/ 2147483647 w 27"/>
                <a:gd name="T9" fmla="*/ 2147483647 h 42"/>
                <a:gd name="T10" fmla="*/ 0 w 27"/>
                <a:gd name="T11" fmla="*/ 2147483647 h 42"/>
                <a:gd name="T12" fmla="*/ 0 w 27"/>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2">
                  <a:moveTo>
                    <a:pt x="0" y="0"/>
                  </a:moveTo>
                  <a:lnTo>
                    <a:pt x="2" y="0"/>
                  </a:lnTo>
                  <a:lnTo>
                    <a:pt x="27" y="41"/>
                  </a:lnTo>
                  <a:lnTo>
                    <a:pt x="27" y="42"/>
                  </a:lnTo>
                  <a:lnTo>
                    <a:pt x="26" y="42"/>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73" name="Line 1150">
              <a:extLst>
                <a:ext uri="{FF2B5EF4-FFF2-40B4-BE49-F238E27FC236}">
                  <a16:creationId xmlns:a16="http://schemas.microsoft.com/office/drawing/2014/main" id="{329F6E8B-91DC-437B-AFA9-4CDD4089E6E9}"/>
                </a:ext>
              </a:extLst>
            </p:cNvPr>
            <p:cNvSpPr>
              <a:spLocks noChangeShapeType="1"/>
            </p:cNvSpPr>
            <p:nvPr/>
          </p:nvSpPr>
          <p:spPr bwMode="auto">
            <a:xfrm>
              <a:off x="6105525" y="2130425"/>
              <a:ext cx="825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74" name="Freeform 1151">
              <a:extLst>
                <a:ext uri="{FF2B5EF4-FFF2-40B4-BE49-F238E27FC236}">
                  <a16:creationId xmlns:a16="http://schemas.microsoft.com/office/drawing/2014/main" id="{C0F82E6E-9E54-4D8F-8819-9A466E41FAAC}"/>
                </a:ext>
              </a:extLst>
            </p:cNvPr>
            <p:cNvSpPr>
              <a:spLocks/>
            </p:cNvSpPr>
            <p:nvPr/>
          </p:nvSpPr>
          <p:spPr bwMode="auto">
            <a:xfrm>
              <a:off x="1190625" y="3157538"/>
              <a:ext cx="82550" cy="65088"/>
            </a:xfrm>
            <a:custGeom>
              <a:avLst/>
              <a:gdLst>
                <a:gd name="T0" fmla="*/ 2147483647 w 52"/>
                <a:gd name="T1" fmla="*/ 0 h 41"/>
                <a:gd name="T2" fmla="*/ 2147483647 w 52"/>
                <a:gd name="T3" fmla="*/ 2147483647 h 41"/>
                <a:gd name="T4" fmla="*/ 0 w 52"/>
                <a:gd name="T5" fmla="*/ 2147483647 h 41"/>
                <a:gd name="T6" fmla="*/ 2147483647 w 52"/>
                <a:gd name="T7" fmla="*/ 0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41">
                  <a:moveTo>
                    <a:pt x="27" y="0"/>
                  </a:moveTo>
                  <a:lnTo>
                    <a:pt x="52" y="41"/>
                  </a:lnTo>
                  <a:lnTo>
                    <a:pt x="0" y="41"/>
                  </a:lnTo>
                  <a:lnTo>
                    <a:pt x="27"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075" name="Freeform 1152">
              <a:extLst>
                <a:ext uri="{FF2B5EF4-FFF2-40B4-BE49-F238E27FC236}">
                  <a16:creationId xmlns:a16="http://schemas.microsoft.com/office/drawing/2014/main" id="{EEEA6C45-C198-418B-9A3A-90F83C0F956F}"/>
                </a:ext>
              </a:extLst>
            </p:cNvPr>
            <p:cNvSpPr>
              <a:spLocks/>
            </p:cNvSpPr>
            <p:nvPr/>
          </p:nvSpPr>
          <p:spPr bwMode="auto">
            <a:xfrm>
              <a:off x="1190625" y="3157538"/>
              <a:ext cx="44450" cy="68263"/>
            </a:xfrm>
            <a:custGeom>
              <a:avLst/>
              <a:gdLst>
                <a:gd name="T0" fmla="*/ 2147483647 w 28"/>
                <a:gd name="T1" fmla="*/ 0 h 43"/>
                <a:gd name="T2" fmla="*/ 2147483647 w 28"/>
                <a:gd name="T3" fmla="*/ 0 h 43"/>
                <a:gd name="T4" fmla="*/ 2147483647 w 28"/>
                <a:gd name="T5" fmla="*/ 2147483647 h 43"/>
                <a:gd name="T6" fmla="*/ 2147483647 w 28"/>
                <a:gd name="T7" fmla="*/ 2147483647 h 43"/>
                <a:gd name="T8" fmla="*/ 0 w 28"/>
                <a:gd name="T9" fmla="*/ 2147483647 h 43"/>
                <a:gd name="T10" fmla="*/ 0 w 28"/>
                <a:gd name="T11" fmla="*/ 2147483647 h 43"/>
                <a:gd name="T12" fmla="*/ 2147483647 w 28"/>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43">
                  <a:moveTo>
                    <a:pt x="27" y="0"/>
                  </a:moveTo>
                  <a:lnTo>
                    <a:pt x="28" y="0"/>
                  </a:lnTo>
                  <a:lnTo>
                    <a:pt x="28" y="1"/>
                  </a:lnTo>
                  <a:lnTo>
                    <a:pt x="3" y="43"/>
                  </a:lnTo>
                  <a:lnTo>
                    <a:pt x="0" y="43"/>
                  </a:lnTo>
                  <a:lnTo>
                    <a:pt x="0" y="41"/>
                  </a:lnTo>
                  <a:lnTo>
                    <a:pt x="27"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76" name="Freeform 1153">
              <a:extLst>
                <a:ext uri="{FF2B5EF4-FFF2-40B4-BE49-F238E27FC236}">
                  <a16:creationId xmlns:a16="http://schemas.microsoft.com/office/drawing/2014/main" id="{E5F6A735-244E-4562-89DD-A076A01A4D36}"/>
                </a:ext>
              </a:extLst>
            </p:cNvPr>
            <p:cNvSpPr>
              <a:spLocks/>
            </p:cNvSpPr>
            <p:nvPr/>
          </p:nvSpPr>
          <p:spPr bwMode="auto">
            <a:xfrm>
              <a:off x="1233488" y="3157538"/>
              <a:ext cx="42863" cy="68263"/>
            </a:xfrm>
            <a:custGeom>
              <a:avLst/>
              <a:gdLst>
                <a:gd name="T0" fmla="*/ 0 w 27"/>
                <a:gd name="T1" fmla="*/ 0 h 43"/>
                <a:gd name="T2" fmla="*/ 2147483647 w 27"/>
                <a:gd name="T3" fmla="*/ 0 h 43"/>
                <a:gd name="T4" fmla="*/ 2147483647 w 27"/>
                <a:gd name="T5" fmla="*/ 2147483647 h 43"/>
                <a:gd name="T6" fmla="*/ 2147483647 w 27"/>
                <a:gd name="T7" fmla="*/ 2147483647 h 43"/>
                <a:gd name="T8" fmla="*/ 2147483647 w 27"/>
                <a:gd name="T9" fmla="*/ 2147483647 h 43"/>
                <a:gd name="T10" fmla="*/ 0 w 27"/>
                <a:gd name="T11" fmla="*/ 2147483647 h 43"/>
                <a:gd name="T12" fmla="*/ 0 w 27"/>
                <a:gd name="T13" fmla="*/ 0 h 4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3">
                  <a:moveTo>
                    <a:pt x="0" y="0"/>
                  </a:moveTo>
                  <a:lnTo>
                    <a:pt x="1" y="0"/>
                  </a:lnTo>
                  <a:lnTo>
                    <a:pt x="27" y="41"/>
                  </a:lnTo>
                  <a:lnTo>
                    <a:pt x="27" y="43"/>
                  </a:lnTo>
                  <a:lnTo>
                    <a:pt x="25" y="43"/>
                  </a:lnTo>
                  <a:lnTo>
                    <a:pt x="0" y="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77" name="Line 1154">
              <a:extLst>
                <a:ext uri="{FF2B5EF4-FFF2-40B4-BE49-F238E27FC236}">
                  <a16:creationId xmlns:a16="http://schemas.microsoft.com/office/drawing/2014/main" id="{FE5575A3-BE69-44B4-B8F8-9DD28023CB6D}"/>
                </a:ext>
              </a:extLst>
            </p:cNvPr>
            <p:cNvSpPr>
              <a:spLocks noChangeShapeType="1"/>
            </p:cNvSpPr>
            <p:nvPr/>
          </p:nvSpPr>
          <p:spPr bwMode="auto">
            <a:xfrm>
              <a:off x="1190625" y="3224213"/>
              <a:ext cx="8572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78" name="Freeform 1155">
              <a:extLst>
                <a:ext uri="{FF2B5EF4-FFF2-40B4-BE49-F238E27FC236}">
                  <a16:creationId xmlns:a16="http://schemas.microsoft.com/office/drawing/2014/main" id="{E5BCBA6B-C08C-48A1-AAD7-513A522B9AAA}"/>
                </a:ext>
              </a:extLst>
            </p:cNvPr>
            <p:cNvSpPr>
              <a:spLocks/>
            </p:cNvSpPr>
            <p:nvPr/>
          </p:nvSpPr>
          <p:spPr bwMode="auto">
            <a:xfrm>
              <a:off x="1468438" y="3057525"/>
              <a:ext cx="80963" cy="63500"/>
            </a:xfrm>
            <a:custGeom>
              <a:avLst/>
              <a:gdLst>
                <a:gd name="T0" fmla="*/ 2147483647 w 51"/>
                <a:gd name="T1" fmla="*/ 0 h 40"/>
                <a:gd name="T2" fmla="*/ 2147483647 w 51"/>
                <a:gd name="T3" fmla="*/ 2147483647 h 40"/>
                <a:gd name="T4" fmla="*/ 0 w 51"/>
                <a:gd name="T5" fmla="*/ 2147483647 h 40"/>
                <a:gd name="T6" fmla="*/ 2147483647 w 51"/>
                <a:gd name="T7" fmla="*/ 0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40">
                  <a:moveTo>
                    <a:pt x="26" y="0"/>
                  </a:moveTo>
                  <a:lnTo>
                    <a:pt x="51" y="40"/>
                  </a:lnTo>
                  <a:lnTo>
                    <a:pt x="0" y="40"/>
                  </a:lnTo>
                  <a:lnTo>
                    <a:pt x="26" y="0"/>
                  </a:lnTo>
                  <a:close/>
                </a:path>
              </a:pathLst>
            </a:custGeom>
            <a:solidFill>
              <a:srgbClr val="FFFFFF"/>
            </a:solidFill>
            <a:ln w="0">
              <a:solidFill>
                <a:srgbClr val="FFFFFF"/>
              </a:solidFill>
              <a:prstDash val="solid"/>
              <a:round/>
              <a:headEnd/>
              <a:tailEnd/>
            </a:ln>
          </p:spPr>
          <p:txBody>
            <a:bodyPr/>
            <a:lstStyle/>
            <a:p>
              <a:endParaRPr lang="ja-JP" altLang="en-US"/>
            </a:p>
          </p:txBody>
        </p:sp>
        <p:sp>
          <p:nvSpPr>
            <p:cNvPr id="1079" name="Freeform 1156">
              <a:extLst>
                <a:ext uri="{FF2B5EF4-FFF2-40B4-BE49-F238E27FC236}">
                  <a16:creationId xmlns:a16="http://schemas.microsoft.com/office/drawing/2014/main" id="{0290C049-5A62-49FA-8DB4-6E7F584AEAF1}"/>
                </a:ext>
              </a:extLst>
            </p:cNvPr>
            <p:cNvSpPr>
              <a:spLocks/>
            </p:cNvSpPr>
            <p:nvPr/>
          </p:nvSpPr>
          <p:spPr bwMode="auto">
            <a:xfrm>
              <a:off x="1468438" y="3057525"/>
              <a:ext cx="41275" cy="65088"/>
            </a:xfrm>
            <a:custGeom>
              <a:avLst/>
              <a:gdLst>
                <a:gd name="T0" fmla="*/ 2147483647 w 26"/>
                <a:gd name="T1" fmla="*/ 0 h 41"/>
                <a:gd name="T2" fmla="*/ 2147483647 w 26"/>
                <a:gd name="T3" fmla="*/ 0 h 41"/>
                <a:gd name="T4" fmla="*/ 2147483647 w 26"/>
                <a:gd name="T5" fmla="*/ 0 h 41"/>
                <a:gd name="T6" fmla="*/ 2147483647 w 26"/>
                <a:gd name="T7" fmla="*/ 2147483647 h 41"/>
                <a:gd name="T8" fmla="*/ 0 w 26"/>
                <a:gd name="T9" fmla="*/ 2147483647 h 41"/>
                <a:gd name="T10" fmla="*/ 0 w 26"/>
                <a:gd name="T11" fmla="*/ 2147483647 h 41"/>
                <a:gd name="T12" fmla="*/ 2147483647 w 26"/>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1">
                  <a:moveTo>
                    <a:pt x="26" y="0"/>
                  </a:moveTo>
                  <a:lnTo>
                    <a:pt x="26" y="0"/>
                  </a:lnTo>
                  <a:lnTo>
                    <a:pt x="2" y="41"/>
                  </a:lnTo>
                  <a:lnTo>
                    <a:pt x="0" y="41"/>
                  </a:lnTo>
                  <a:lnTo>
                    <a:pt x="0" y="40"/>
                  </a:lnTo>
                  <a:lnTo>
                    <a:pt x="26"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80" name="Freeform 1157">
              <a:extLst>
                <a:ext uri="{FF2B5EF4-FFF2-40B4-BE49-F238E27FC236}">
                  <a16:creationId xmlns:a16="http://schemas.microsoft.com/office/drawing/2014/main" id="{24BE3837-4FCB-4840-B21E-045E26535792}"/>
                </a:ext>
              </a:extLst>
            </p:cNvPr>
            <p:cNvSpPr>
              <a:spLocks/>
            </p:cNvSpPr>
            <p:nvPr/>
          </p:nvSpPr>
          <p:spPr bwMode="auto">
            <a:xfrm>
              <a:off x="1509713" y="3057525"/>
              <a:ext cx="41275" cy="65088"/>
            </a:xfrm>
            <a:custGeom>
              <a:avLst/>
              <a:gdLst>
                <a:gd name="T0" fmla="*/ 0 w 26"/>
                <a:gd name="T1" fmla="*/ 0 h 41"/>
                <a:gd name="T2" fmla="*/ 0 w 26"/>
                <a:gd name="T3" fmla="*/ 0 h 41"/>
                <a:gd name="T4" fmla="*/ 2147483647 w 26"/>
                <a:gd name="T5" fmla="*/ 2147483647 h 41"/>
                <a:gd name="T6" fmla="*/ 2147483647 w 26"/>
                <a:gd name="T7" fmla="*/ 2147483647 h 41"/>
                <a:gd name="T8" fmla="*/ 2147483647 w 26"/>
                <a:gd name="T9" fmla="*/ 2147483647 h 41"/>
                <a:gd name="T10" fmla="*/ 0 w 26"/>
                <a:gd name="T11" fmla="*/ 0 h 41"/>
                <a:gd name="T12" fmla="*/ 0 w 26"/>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41">
                  <a:moveTo>
                    <a:pt x="0" y="0"/>
                  </a:moveTo>
                  <a:lnTo>
                    <a:pt x="0" y="0"/>
                  </a:lnTo>
                  <a:lnTo>
                    <a:pt x="26" y="40"/>
                  </a:lnTo>
                  <a:lnTo>
                    <a:pt x="26" y="41"/>
                  </a:lnTo>
                  <a:lnTo>
                    <a:pt x="25" y="41"/>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81" name="Line 1158">
              <a:extLst>
                <a:ext uri="{FF2B5EF4-FFF2-40B4-BE49-F238E27FC236}">
                  <a16:creationId xmlns:a16="http://schemas.microsoft.com/office/drawing/2014/main" id="{D17C48A8-0C40-423F-A2FD-90E64D1310F1}"/>
                </a:ext>
              </a:extLst>
            </p:cNvPr>
            <p:cNvSpPr>
              <a:spLocks noChangeShapeType="1"/>
            </p:cNvSpPr>
            <p:nvPr/>
          </p:nvSpPr>
          <p:spPr bwMode="auto">
            <a:xfrm>
              <a:off x="1468438" y="3122613"/>
              <a:ext cx="8255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82" name="Freeform 1159">
              <a:extLst>
                <a:ext uri="{FF2B5EF4-FFF2-40B4-BE49-F238E27FC236}">
                  <a16:creationId xmlns:a16="http://schemas.microsoft.com/office/drawing/2014/main" id="{8781ACF1-A05D-4E64-A368-DB430DE1B79E}"/>
                </a:ext>
              </a:extLst>
            </p:cNvPr>
            <p:cNvSpPr>
              <a:spLocks/>
            </p:cNvSpPr>
            <p:nvPr/>
          </p:nvSpPr>
          <p:spPr bwMode="auto">
            <a:xfrm>
              <a:off x="4446588" y="1387475"/>
              <a:ext cx="79375" cy="109538"/>
            </a:xfrm>
            <a:custGeom>
              <a:avLst/>
              <a:gdLst>
                <a:gd name="T0" fmla="*/ 0 w 50"/>
                <a:gd name="T1" fmla="*/ 0 h 69"/>
                <a:gd name="T2" fmla="*/ 2147483647 w 50"/>
                <a:gd name="T3" fmla="*/ 2147483647 h 69"/>
                <a:gd name="T4" fmla="*/ 2147483647 w 50"/>
                <a:gd name="T5" fmla="*/ 0 h 69"/>
                <a:gd name="T6" fmla="*/ 2147483647 w 50"/>
                <a:gd name="T7" fmla="*/ 2147483647 h 69"/>
                <a:gd name="T8" fmla="*/ 0 w 50"/>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69">
                  <a:moveTo>
                    <a:pt x="0" y="0"/>
                  </a:moveTo>
                  <a:lnTo>
                    <a:pt x="25" y="26"/>
                  </a:lnTo>
                  <a:lnTo>
                    <a:pt x="50" y="0"/>
                  </a:lnTo>
                  <a:lnTo>
                    <a:pt x="25" y="69"/>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83" name="Line 1160">
              <a:extLst>
                <a:ext uri="{FF2B5EF4-FFF2-40B4-BE49-F238E27FC236}">
                  <a16:creationId xmlns:a16="http://schemas.microsoft.com/office/drawing/2014/main" id="{81DE2FBD-D1EA-4FF6-9A92-5B9EB1BDA149}"/>
                </a:ext>
              </a:extLst>
            </p:cNvPr>
            <p:cNvSpPr>
              <a:spLocks noChangeShapeType="1"/>
            </p:cNvSpPr>
            <p:nvPr/>
          </p:nvSpPr>
          <p:spPr bwMode="auto">
            <a:xfrm>
              <a:off x="4486275" y="1339850"/>
              <a:ext cx="0" cy="920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84" name="Freeform 1161">
              <a:extLst>
                <a:ext uri="{FF2B5EF4-FFF2-40B4-BE49-F238E27FC236}">
                  <a16:creationId xmlns:a16="http://schemas.microsoft.com/office/drawing/2014/main" id="{FCB00DAC-B4AC-4DBE-98F6-D66D168B5B2D}"/>
                </a:ext>
              </a:extLst>
            </p:cNvPr>
            <p:cNvSpPr>
              <a:spLocks/>
            </p:cNvSpPr>
            <p:nvPr/>
          </p:nvSpPr>
          <p:spPr bwMode="auto">
            <a:xfrm>
              <a:off x="4148138" y="1963738"/>
              <a:ext cx="82550" cy="109538"/>
            </a:xfrm>
            <a:custGeom>
              <a:avLst/>
              <a:gdLst>
                <a:gd name="T0" fmla="*/ 0 w 52"/>
                <a:gd name="T1" fmla="*/ 0 h 69"/>
                <a:gd name="T2" fmla="*/ 2147483647 w 52"/>
                <a:gd name="T3" fmla="*/ 2147483647 h 69"/>
                <a:gd name="T4" fmla="*/ 2147483647 w 52"/>
                <a:gd name="T5" fmla="*/ 0 h 69"/>
                <a:gd name="T6" fmla="*/ 2147483647 w 52"/>
                <a:gd name="T7" fmla="*/ 2147483647 h 69"/>
                <a:gd name="T8" fmla="*/ 0 w 52"/>
                <a:gd name="T9" fmla="*/ 0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69">
                  <a:moveTo>
                    <a:pt x="0" y="0"/>
                  </a:moveTo>
                  <a:lnTo>
                    <a:pt x="27" y="25"/>
                  </a:lnTo>
                  <a:lnTo>
                    <a:pt x="52" y="0"/>
                  </a:lnTo>
                  <a:lnTo>
                    <a:pt x="27" y="69"/>
                  </a:lnTo>
                  <a:lnTo>
                    <a:pt x="0" y="0"/>
                  </a:lnTo>
                  <a:close/>
                </a:path>
              </a:pathLst>
            </a:custGeom>
            <a:solidFill>
              <a:srgbClr val="000000"/>
            </a:solidFill>
            <a:ln w="0">
              <a:solidFill>
                <a:srgbClr val="000000"/>
              </a:solidFill>
              <a:prstDash val="solid"/>
              <a:round/>
              <a:headEnd/>
              <a:tailEnd/>
            </a:ln>
          </p:spPr>
          <p:txBody>
            <a:bodyPr/>
            <a:lstStyle/>
            <a:p>
              <a:endParaRPr lang="ja-JP" altLang="en-US"/>
            </a:p>
          </p:txBody>
        </p:sp>
        <p:sp>
          <p:nvSpPr>
            <p:cNvPr id="1085" name="Line 1162">
              <a:extLst>
                <a:ext uri="{FF2B5EF4-FFF2-40B4-BE49-F238E27FC236}">
                  <a16:creationId xmlns:a16="http://schemas.microsoft.com/office/drawing/2014/main" id="{41F593B7-A2C0-4E8C-9209-C7E629490E26}"/>
                </a:ext>
              </a:extLst>
            </p:cNvPr>
            <p:cNvSpPr>
              <a:spLocks noChangeShapeType="1"/>
            </p:cNvSpPr>
            <p:nvPr/>
          </p:nvSpPr>
          <p:spPr bwMode="auto">
            <a:xfrm>
              <a:off x="4191000" y="1916113"/>
              <a:ext cx="0" cy="920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86" name="Freeform 1163">
              <a:extLst>
                <a:ext uri="{FF2B5EF4-FFF2-40B4-BE49-F238E27FC236}">
                  <a16:creationId xmlns:a16="http://schemas.microsoft.com/office/drawing/2014/main" id="{BA92AA05-C076-41C1-BD62-12D315DF2D10}"/>
                </a:ext>
              </a:extLst>
            </p:cNvPr>
            <p:cNvSpPr>
              <a:spLocks/>
            </p:cNvSpPr>
            <p:nvPr/>
          </p:nvSpPr>
          <p:spPr bwMode="auto">
            <a:xfrm>
              <a:off x="4214813" y="1893888"/>
              <a:ext cx="61913" cy="61913"/>
            </a:xfrm>
            <a:custGeom>
              <a:avLst/>
              <a:gdLst>
                <a:gd name="T0" fmla="*/ 2147483647 w 39"/>
                <a:gd name="T1" fmla="*/ 0 h 39"/>
                <a:gd name="T2" fmla="*/ 2147483647 w 39"/>
                <a:gd name="T3" fmla="*/ 0 h 39"/>
                <a:gd name="T4" fmla="*/ 2147483647 w 39"/>
                <a:gd name="T5" fmla="*/ 2147483647 h 39"/>
                <a:gd name="T6" fmla="*/ 2147483647 w 39"/>
                <a:gd name="T7" fmla="*/ 2147483647 h 39"/>
                <a:gd name="T8" fmla="*/ 2147483647 w 39"/>
                <a:gd name="T9" fmla="*/ 2147483647 h 39"/>
                <a:gd name="T10" fmla="*/ 2147483647 w 39"/>
                <a:gd name="T11" fmla="*/ 2147483647 h 39"/>
                <a:gd name="T12" fmla="*/ 2147483647 w 39"/>
                <a:gd name="T13" fmla="*/ 2147483647 h 39"/>
                <a:gd name="T14" fmla="*/ 2147483647 w 39"/>
                <a:gd name="T15" fmla="*/ 2147483647 h 39"/>
                <a:gd name="T16" fmla="*/ 2147483647 w 39"/>
                <a:gd name="T17" fmla="*/ 2147483647 h 39"/>
                <a:gd name="T18" fmla="*/ 2147483647 w 39"/>
                <a:gd name="T19" fmla="*/ 2147483647 h 39"/>
                <a:gd name="T20" fmla="*/ 2147483647 w 39"/>
                <a:gd name="T21" fmla="*/ 2147483647 h 39"/>
                <a:gd name="T22" fmla="*/ 2147483647 w 39"/>
                <a:gd name="T23" fmla="*/ 2147483647 h 39"/>
                <a:gd name="T24" fmla="*/ 2147483647 w 39"/>
                <a:gd name="T25" fmla="*/ 2147483647 h 39"/>
                <a:gd name="T26" fmla="*/ 2147483647 w 39"/>
                <a:gd name="T27" fmla="*/ 2147483647 h 39"/>
                <a:gd name="T28" fmla="*/ 2147483647 w 39"/>
                <a:gd name="T29" fmla="*/ 2147483647 h 39"/>
                <a:gd name="T30" fmla="*/ 2147483647 w 39"/>
                <a:gd name="T31" fmla="*/ 2147483647 h 39"/>
                <a:gd name="T32" fmla="*/ 2147483647 w 39"/>
                <a:gd name="T33" fmla="*/ 2147483647 h 39"/>
                <a:gd name="T34" fmla="*/ 2147483647 w 39"/>
                <a:gd name="T35" fmla="*/ 2147483647 h 39"/>
                <a:gd name="T36" fmla="*/ 2147483647 w 39"/>
                <a:gd name="T37" fmla="*/ 2147483647 h 39"/>
                <a:gd name="T38" fmla="*/ 2147483647 w 39"/>
                <a:gd name="T39" fmla="*/ 2147483647 h 39"/>
                <a:gd name="T40" fmla="*/ 2147483647 w 39"/>
                <a:gd name="T41" fmla="*/ 2147483647 h 39"/>
                <a:gd name="T42" fmla="*/ 2147483647 w 39"/>
                <a:gd name="T43" fmla="*/ 2147483647 h 39"/>
                <a:gd name="T44" fmla="*/ 2147483647 w 39"/>
                <a:gd name="T45" fmla="*/ 2147483647 h 39"/>
                <a:gd name="T46" fmla="*/ 2147483647 w 39"/>
                <a:gd name="T47" fmla="*/ 2147483647 h 39"/>
                <a:gd name="T48" fmla="*/ 2147483647 w 39"/>
                <a:gd name="T49" fmla="*/ 2147483647 h 39"/>
                <a:gd name="T50" fmla="*/ 2147483647 w 39"/>
                <a:gd name="T51" fmla="*/ 2147483647 h 39"/>
                <a:gd name="T52" fmla="*/ 2147483647 w 39"/>
                <a:gd name="T53" fmla="*/ 2147483647 h 39"/>
                <a:gd name="T54" fmla="*/ 2147483647 w 39"/>
                <a:gd name="T55" fmla="*/ 2147483647 h 39"/>
                <a:gd name="T56" fmla="*/ 0 w 39"/>
                <a:gd name="T57" fmla="*/ 2147483647 h 39"/>
                <a:gd name="T58" fmla="*/ 0 w 39"/>
                <a:gd name="T59" fmla="*/ 2147483647 h 39"/>
                <a:gd name="T60" fmla="*/ 0 w 39"/>
                <a:gd name="T61" fmla="*/ 2147483647 h 39"/>
                <a:gd name="T62" fmla="*/ 2147483647 w 39"/>
                <a:gd name="T63" fmla="*/ 2147483647 h 39"/>
                <a:gd name="T64" fmla="*/ 2147483647 w 39"/>
                <a:gd name="T65" fmla="*/ 2147483647 h 39"/>
                <a:gd name="T66" fmla="*/ 2147483647 w 39"/>
                <a:gd name="T67" fmla="*/ 2147483647 h 39"/>
                <a:gd name="T68" fmla="*/ 2147483647 w 39"/>
                <a:gd name="T69" fmla="*/ 2147483647 h 39"/>
                <a:gd name="T70" fmla="*/ 2147483647 w 39"/>
                <a:gd name="T71" fmla="*/ 2147483647 h 39"/>
                <a:gd name="T72" fmla="*/ 2147483647 w 39"/>
                <a:gd name="T73" fmla="*/ 2147483647 h 39"/>
                <a:gd name="T74" fmla="*/ 2147483647 w 39"/>
                <a:gd name="T75" fmla="*/ 0 h 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9" h="39">
                  <a:moveTo>
                    <a:pt x="18" y="0"/>
                  </a:moveTo>
                  <a:lnTo>
                    <a:pt x="20" y="0"/>
                  </a:lnTo>
                  <a:lnTo>
                    <a:pt x="21" y="0"/>
                  </a:lnTo>
                  <a:lnTo>
                    <a:pt x="23" y="0"/>
                  </a:lnTo>
                  <a:lnTo>
                    <a:pt x="26" y="2"/>
                  </a:lnTo>
                  <a:lnTo>
                    <a:pt x="27" y="2"/>
                  </a:lnTo>
                  <a:lnTo>
                    <a:pt x="28" y="2"/>
                  </a:lnTo>
                  <a:lnTo>
                    <a:pt x="29" y="3"/>
                  </a:lnTo>
                  <a:lnTo>
                    <a:pt x="31" y="4"/>
                  </a:lnTo>
                  <a:lnTo>
                    <a:pt x="34" y="5"/>
                  </a:lnTo>
                  <a:lnTo>
                    <a:pt x="34" y="6"/>
                  </a:lnTo>
                  <a:lnTo>
                    <a:pt x="35" y="7"/>
                  </a:lnTo>
                  <a:lnTo>
                    <a:pt x="37" y="10"/>
                  </a:lnTo>
                  <a:lnTo>
                    <a:pt x="37" y="11"/>
                  </a:lnTo>
                  <a:lnTo>
                    <a:pt x="38" y="12"/>
                  </a:lnTo>
                  <a:lnTo>
                    <a:pt x="38" y="14"/>
                  </a:lnTo>
                  <a:lnTo>
                    <a:pt x="39" y="16"/>
                  </a:lnTo>
                  <a:lnTo>
                    <a:pt x="39" y="18"/>
                  </a:lnTo>
                  <a:lnTo>
                    <a:pt x="39" y="19"/>
                  </a:lnTo>
                  <a:lnTo>
                    <a:pt x="39" y="21"/>
                  </a:lnTo>
                  <a:lnTo>
                    <a:pt x="38" y="23"/>
                  </a:lnTo>
                  <a:lnTo>
                    <a:pt x="38" y="26"/>
                  </a:lnTo>
                  <a:lnTo>
                    <a:pt x="38" y="27"/>
                  </a:lnTo>
                  <a:lnTo>
                    <a:pt x="37" y="28"/>
                  </a:lnTo>
                  <a:lnTo>
                    <a:pt x="37" y="29"/>
                  </a:lnTo>
                  <a:lnTo>
                    <a:pt x="35" y="31"/>
                  </a:lnTo>
                  <a:lnTo>
                    <a:pt x="34" y="32"/>
                  </a:lnTo>
                  <a:lnTo>
                    <a:pt x="34" y="34"/>
                  </a:lnTo>
                  <a:lnTo>
                    <a:pt x="31" y="35"/>
                  </a:lnTo>
                  <a:lnTo>
                    <a:pt x="30" y="36"/>
                  </a:lnTo>
                  <a:lnTo>
                    <a:pt x="29" y="37"/>
                  </a:lnTo>
                  <a:lnTo>
                    <a:pt x="28" y="37"/>
                  </a:lnTo>
                  <a:lnTo>
                    <a:pt x="26" y="38"/>
                  </a:lnTo>
                  <a:lnTo>
                    <a:pt x="23" y="39"/>
                  </a:lnTo>
                  <a:lnTo>
                    <a:pt x="19" y="39"/>
                  </a:lnTo>
                  <a:lnTo>
                    <a:pt x="18" y="38"/>
                  </a:lnTo>
                  <a:lnTo>
                    <a:pt x="15" y="38"/>
                  </a:lnTo>
                  <a:lnTo>
                    <a:pt x="13" y="38"/>
                  </a:lnTo>
                  <a:lnTo>
                    <a:pt x="12" y="38"/>
                  </a:lnTo>
                  <a:lnTo>
                    <a:pt x="11" y="37"/>
                  </a:lnTo>
                  <a:lnTo>
                    <a:pt x="9" y="36"/>
                  </a:lnTo>
                  <a:lnTo>
                    <a:pt x="8" y="35"/>
                  </a:lnTo>
                  <a:lnTo>
                    <a:pt x="5" y="34"/>
                  </a:lnTo>
                  <a:lnTo>
                    <a:pt x="4" y="32"/>
                  </a:lnTo>
                  <a:lnTo>
                    <a:pt x="3" y="31"/>
                  </a:lnTo>
                  <a:lnTo>
                    <a:pt x="2" y="29"/>
                  </a:lnTo>
                  <a:lnTo>
                    <a:pt x="2" y="28"/>
                  </a:lnTo>
                  <a:lnTo>
                    <a:pt x="1" y="28"/>
                  </a:lnTo>
                  <a:lnTo>
                    <a:pt x="0" y="26"/>
                  </a:lnTo>
                  <a:lnTo>
                    <a:pt x="0" y="23"/>
                  </a:lnTo>
                  <a:lnTo>
                    <a:pt x="0" y="22"/>
                  </a:lnTo>
                  <a:lnTo>
                    <a:pt x="0" y="20"/>
                  </a:lnTo>
                  <a:lnTo>
                    <a:pt x="0" y="18"/>
                  </a:lnTo>
                  <a:lnTo>
                    <a:pt x="0" y="15"/>
                  </a:lnTo>
                  <a:lnTo>
                    <a:pt x="0" y="14"/>
                  </a:lnTo>
                  <a:lnTo>
                    <a:pt x="1" y="13"/>
                  </a:lnTo>
                  <a:lnTo>
                    <a:pt x="2" y="12"/>
                  </a:lnTo>
                  <a:lnTo>
                    <a:pt x="2" y="10"/>
                  </a:lnTo>
                  <a:lnTo>
                    <a:pt x="3" y="7"/>
                  </a:lnTo>
                  <a:lnTo>
                    <a:pt x="4" y="6"/>
                  </a:lnTo>
                  <a:lnTo>
                    <a:pt x="5" y="5"/>
                  </a:lnTo>
                  <a:lnTo>
                    <a:pt x="9" y="3"/>
                  </a:lnTo>
                  <a:lnTo>
                    <a:pt x="10" y="2"/>
                  </a:lnTo>
                  <a:lnTo>
                    <a:pt x="11" y="2"/>
                  </a:lnTo>
                  <a:lnTo>
                    <a:pt x="13" y="2"/>
                  </a:lnTo>
                  <a:lnTo>
                    <a:pt x="15" y="0"/>
                  </a:lnTo>
                  <a:lnTo>
                    <a:pt x="18" y="0"/>
                  </a:lnTo>
                  <a:close/>
                </a:path>
              </a:pathLst>
            </a:custGeom>
            <a:solidFill>
              <a:srgbClr val="DC8700"/>
            </a:solidFill>
            <a:ln w="0">
              <a:solidFill>
                <a:srgbClr val="DC8700"/>
              </a:solidFill>
              <a:prstDash val="solid"/>
              <a:round/>
              <a:headEnd/>
              <a:tailEnd/>
            </a:ln>
          </p:spPr>
          <p:txBody>
            <a:bodyPr/>
            <a:lstStyle/>
            <a:p>
              <a:endParaRPr lang="ja-JP" altLang="en-US"/>
            </a:p>
          </p:txBody>
        </p:sp>
        <p:sp>
          <p:nvSpPr>
            <p:cNvPr id="1087" name="Line 1164">
              <a:extLst>
                <a:ext uri="{FF2B5EF4-FFF2-40B4-BE49-F238E27FC236}">
                  <a16:creationId xmlns:a16="http://schemas.microsoft.com/office/drawing/2014/main" id="{CAB8EE0C-FF69-460B-87B2-00073C1D0012}"/>
                </a:ext>
              </a:extLst>
            </p:cNvPr>
            <p:cNvSpPr>
              <a:spLocks noChangeShapeType="1"/>
            </p:cNvSpPr>
            <p:nvPr/>
          </p:nvSpPr>
          <p:spPr bwMode="auto">
            <a:xfrm>
              <a:off x="4276725" y="19256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88" name="Line 1165">
              <a:extLst>
                <a:ext uri="{FF2B5EF4-FFF2-40B4-BE49-F238E27FC236}">
                  <a16:creationId xmlns:a16="http://schemas.microsoft.com/office/drawing/2014/main" id="{926906CA-6E1E-48E5-B201-8E870CB8D070}"/>
                </a:ext>
              </a:extLst>
            </p:cNvPr>
            <p:cNvSpPr>
              <a:spLocks noChangeShapeType="1"/>
            </p:cNvSpPr>
            <p:nvPr/>
          </p:nvSpPr>
          <p:spPr bwMode="auto">
            <a:xfrm flipH="1">
              <a:off x="4275138" y="19256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89" name="Line 1166">
              <a:extLst>
                <a:ext uri="{FF2B5EF4-FFF2-40B4-BE49-F238E27FC236}">
                  <a16:creationId xmlns:a16="http://schemas.microsoft.com/office/drawing/2014/main" id="{A5375821-A12A-4642-9787-5ECEECC6E53F}"/>
                </a:ext>
              </a:extLst>
            </p:cNvPr>
            <p:cNvSpPr>
              <a:spLocks noChangeShapeType="1"/>
            </p:cNvSpPr>
            <p:nvPr/>
          </p:nvSpPr>
          <p:spPr bwMode="auto">
            <a:xfrm>
              <a:off x="4275138" y="1927225"/>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0" name="Line 1167">
              <a:extLst>
                <a:ext uri="{FF2B5EF4-FFF2-40B4-BE49-F238E27FC236}">
                  <a16:creationId xmlns:a16="http://schemas.microsoft.com/office/drawing/2014/main" id="{0B437BCD-DD31-44B1-9575-4CBAB991587A}"/>
                </a:ext>
              </a:extLst>
            </p:cNvPr>
            <p:cNvSpPr>
              <a:spLocks noChangeShapeType="1"/>
            </p:cNvSpPr>
            <p:nvPr/>
          </p:nvSpPr>
          <p:spPr bwMode="auto">
            <a:xfrm>
              <a:off x="4275138" y="1930400"/>
              <a:ext cx="0"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1" name="Line 1168">
              <a:extLst>
                <a:ext uri="{FF2B5EF4-FFF2-40B4-BE49-F238E27FC236}">
                  <a16:creationId xmlns:a16="http://schemas.microsoft.com/office/drawing/2014/main" id="{82C653AE-9B71-4A3E-B3FB-10C8C42B0E72}"/>
                </a:ext>
              </a:extLst>
            </p:cNvPr>
            <p:cNvSpPr>
              <a:spLocks noChangeShapeType="1"/>
            </p:cNvSpPr>
            <p:nvPr/>
          </p:nvSpPr>
          <p:spPr bwMode="auto">
            <a:xfrm>
              <a:off x="4275138" y="193516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2" name="Line 1169">
              <a:extLst>
                <a:ext uri="{FF2B5EF4-FFF2-40B4-BE49-F238E27FC236}">
                  <a16:creationId xmlns:a16="http://schemas.microsoft.com/office/drawing/2014/main" id="{DE986C16-8431-44A8-ABE0-ABDCBBC28E43}"/>
                </a:ext>
              </a:extLst>
            </p:cNvPr>
            <p:cNvSpPr>
              <a:spLocks noChangeShapeType="1"/>
            </p:cNvSpPr>
            <p:nvPr/>
          </p:nvSpPr>
          <p:spPr bwMode="auto">
            <a:xfrm flipH="1">
              <a:off x="4273550" y="19351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3" name="Line 1170">
              <a:extLst>
                <a:ext uri="{FF2B5EF4-FFF2-40B4-BE49-F238E27FC236}">
                  <a16:creationId xmlns:a16="http://schemas.microsoft.com/office/drawing/2014/main" id="{522BEA80-23B5-4AD9-B710-52C27178F680}"/>
                </a:ext>
              </a:extLst>
            </p:cNvPr>
            <p:cNvSpPr>
              <a:spLocks noChangeShapeType="1"/>
            </p:cNvSpPr>
            <p:nvPr/>
          </p:nvSpPr>
          <p:spPr bwMode="auto">
            <a:xfrm>
              <a:off x="4273550" y="1936750"/>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4" name="Line 1171">
              <a:extLst>
                <a:ext uri="{FF2B5EF4-FFF2-40B4-BE49-F238E27FC236}">
                  <a16:creationId xmlns:a16="http://schemas.microsoft.com/office/drawing/2014/main" id="{A248C693-6CD1-4D8F-B5B8-CAB6CBF25A38}"/>
                </a:ext>
              </a:extLst>
            </p:cNvPr>
            <p:cNvSpPr>
              <a:spLocks noChangeShapeType="1"/>
            </p:cNvSpPr>
            <p:nvPr/>
          </p:nvSpPr>
          <p:spPr bwMode="auto">
            <a:xfrm flipH="1">
              <a:off x="4271963" y="19383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5" name="Line 1172">
              <a:extLst>
                <a:ext uri="{FF2B5EF4-FFF2-40B4-BE49-F238E27FC236}">
                  <a16:creationId xmlns:a16="http://schemas.microsoft.com/office/drawing/2014/main" id="{E8B83573-F8E4-4FFB-AED1-58F8607F9221}"/>
                </a:ext>
              </a:extLst>
            </p:cNvPr>
            <p:cNvSpPr>
              <a:spLocks noChangeShapeType="1"/>
            </p:cNvSpPr>
            <p:nvPr/>
          </p:nvSpPr>
          <p:spPr bwMode="auto">
            <a:xfrm flipH="1">
              <a:off x="4270375" y="1939925"/>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6" name="Line 1173">
              <a:extLst>
                <a:ext uri="{FF2B5EF4-FFF2-40B4-BE49-F238E27FC236}">
                  <a16:creationId xmlns:a16="http://schemas.microsoft.com/office/drawing/2014/main" id="{CA1BF3BD-575D-4E31-8AA4-B4881001B631}"/>
                </a:ext>
              </a:extLst>
            </p:cNvPr>
            <p:cNvSpPr>
              <a:spLocks noChangeShapeType="1"/>
            </p:cNvSpPr>
            <p:nvPr/>
          </p:nvSpPr>
          <p:spPr bwMode="auto">
            <a:xfrm flipH="1">
              <a:off x="4268788" y="194310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7" name="Line 1174">
              <a:extLst>
                <a:ext uri="{FF2B5EF4-FFF2-40B4-BE49-F238E27FC236}">
                  <a16:creationId xmlns:a16="http://schemas.microsoft.com/office/drawing/2014/main" id="{5510B0A4-20DA-46EC-9E2F-C545A00B8E08}"/>
                </a:ext>
              </a:extLst>
            </p:cNvPr>
            <p:cNvSpPr>
              <a:spLocks noChangeShapeType="1"/>
            </p:cNvSpPr>
            <p:nvPr/>
          </p:nvSpPr>
          <p:spPr bwMode="auto">
            <a:xfrm>
              <a:off x="4268788" y="194468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8" name="Line 1175">
              <a:extLst>
                <a:ext uri="{FF2B5EF4-FFF2-40B4-BE49-F238E27FC236}">
                  <a16:creationId xmlns:a16="http://schemas.microsoft.com/office/drawing/2014/main" id="{BC320BDC-65B9-49D2-B0AF-655ADFB0829B}"/>
                </a:ext>
              </a:extLst>
            </p:cNvPr>
            <p:cNvSpPr>
              <a:spLocks noChangeShapeType="1"/>
            </p:cNvSpPr>
            <p:nvPr/>
          </p:nvSpPr>
          <p:spPr bwMode="auto">
            <a:xfrm>
              <a:off x="4268788" y="194468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99" name="Line 1176">
              <a:extLst>
                <a:ext uri="{FF2B5EF4-FFF2-40B4-BE49-F238E27FC236}">
                  <a16:creationId xmlns:a16="http://schemas.microsoft.com/office/drawing/2014/main" id="{B246C2C5-46A5-4C8D-B736-9047ED415191}"/>
                </a:ext>
              </a:extLst>
            </p:cNvPr>
            <p:cNvSpPr>
              <a:spLocks noChangeShapeType="1"/>
            </p:cNvSpPr>
            <p:nvPr/>
          </p:nvSpPr>
          <p:spPr bwMode="auto">
            <a:xfrm>
              <a:off x="4268788" y="194786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0" name="Line 1177">
              <a:extLst>
                <a:ext uri="{FF2B5EF4-FFF2-40B4-BE49-F238E27FC236}">
                  <a16:creationId xmlns:a16="http://schemas.microsoft.com/office/drawing/2014/main" id="{A9ED377F-2306-402F-9257-29C0F0F4C634}"/>
                </a:ext>
              </a:extLst>
            </p:cNvPr>
            <p:cNvSpPr>
              <a:spLocks noChangeShapeType="1"/>
            </p:cNvSpPr>
            <p:nvPr/>
          </p:nvSpPr>
          <p:spPr bwMode="auto">
            <a:xfrm flipH="1">
              <a:off x="4264025" y="1947863"/>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1" name="Line 1178">
              <a:extLst>
                <a:ext uri="{FF2B5EF4-FFF2-40B4-BE49-F238E27FC236}">
                  <a16:creationId xmlns:a16="http://schemas.microsoft.com/office/drawing/2014/main" id="{50A680DB-F921-48D3-B88F-42BFA6D5E1C9}"/>
                </a:ext>
              </a:extLst>
            </p:cNvPr>
            <p:cNvSpPr>
              <a:spLocks noChangeShapeType="1"/>
            </p:cNvSpPr>
            <p:nvPr/>
          </p:nvSpPr>
          <p:spPr bwMode="auto">
            <a:xfrm flipH="1">
              <a:off x="4262438" y="19494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2" name="Line 1179">
              <a:extLst>
                <a:ext uri="{FF2B5EF4-FFF2-40B4-BE49-F238E27FC236}">
                  <a16:creationId xmlns:a16="http://schemas.microsoft.com/office/drawing/2014/main" id="{029B441B-F550-4315-B421-384F6953AAAE}"/>
                </a:ext>
              </a:extLst>
            </p:cNvPr>
            <p:cNvSpPr>
              <a:spLocks noChangeShapeType="1"/>
            </p:cNvSpPr>
            <p:nvPr/>
          </p:nvSpPr>
          <p:spPr bwMode="auto">
            <a:xfrm flipH="1">
              <a:off x="4260850" y="1951038"/>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3" name="Line 1180">
              <a:extLst>
                <a:ext uri="{FF2B5EF4-FFF2-40B4-BE49-F238E27FC236}">
                  <a16:creationId xmlns:a16="http://schemas.microsoft.com/office/drawing/2014/main" id="{790F0C19-6353-4004-89D3-A40C415E596B}"/>
                </a:ext>
              </a:extLst>
            </p:cNvPr>
            <p:cNvSpPr>
              <a:spLocks noChangeShapeType="1"/>
            </p:cNvSpPr>
            <p:nvPr/>
          </p:nvSpPr>
          <p:spPr bwMode="auto">
            <a:xfrm flipH="1">
              <a:off x="4259263" y="19510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4" name="Line 1181">
              <a:extLst>
                <a:ext uri="{FF2B5EF4-FFF2-40B4-BE49-F238E27FC236}">
                  <a16:creationId xmlns:a16="http://schemas.microsoft.com/office/drawing/2014/main" id="{750DD49F-BDD8-4E08-B89A-478E4546BE43}"/>
                </a:ext>
              </a:extLst>
            </p:cNvPr>
            <p:cNvSpPr>
              <a:spLocks noChangeShapeType="1"/>
            </p:cNvSpPr>
            <p:nvPr/>
          </p:nvSpPr>
          <p:spPr bwMode="auto">
            <a:xfrm>
              <a:off x="4259263" y="1952625"/>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5" name="Line 1182">
              <a:extLst>
                <a:ext uri="{FF2B5EF4-FFF2-40B4-BE49-F238E27FC236}">
                  <a16:creationId xmlns:a16="http://schemas.microsoft.com/office/drawing/2014/main" id="{2F8C2F8C-EE74-40E2-A623-92F6089D2162}"/>
                </a:ext>
              </a:extLst>
            </p:cNvPr>
            <p:cNvSpPr>
              <a:spLocks noChangeShapeType="1"/>
            </p:cNvSpPr>
            <p:nvPr/>
          </p:nvSpPr>
          <p:spPr bwMode="auto">
            <a:xfrm flipH="1">
              <a:off x="4256088" y="1952625"/>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6" name="Line 1183">
              <a:extLst>
                <a:ext uri="{FF2B5EF4-FFF2-40B4-BE49-F238E27FC236}">
                  <a16:creationId xmlns:a16="http://schemas.microsoft.com/office/drawing/2014/main" id="{779B3F58-BC5D-4FFF-9FC6-0E8A782430B6}"/>
                </a:ext>
              </a:extLst>
            </p:cNvPr>
            <p:cNvSpPr>
              <a:spLocks noChangeShapeType="1"/>
            </p:cNvSpPr>
            <p:nvPr/>
          </p:nvSpPr>
          <p:spPr bwMode="auto">
            <a:xfrm flipH="1">
              <a:off x="4251325" y="1954213"/>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7" name="Line 1184">
              <a:extLst>
                <a:ext uri="{FF2B5EF4-FFF2-40B4-BE49-F238E27FC236}">
                  <a16:creationId xmlns:a16="http://schemas.microsoft.com/office/drawing/2014/main" id="{F0AD53C3-D518-4CAA-8AD9-E2C6E6C6B3FB}"/>
                </a:ext>
              </a:extLst>
            </p:cNvPr>
            <p:cNvSpPr>
              <a:spLocks noChangeShapeType="1"/>
            </p:cNvSpPr>
            <p:nvPr/>
          </p:nvSpPr>
          <p:spPr bwMode="auto">
            <a:xfrm flipH="1">
              <a:off x="4244975" y="1954213"/>
              <a:ext cx="635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8" name="Line 1185">
              <a:extLst>
                <a:ext uri="{FF2B5EF4-FFF2-40B4-BE49-F238E27FC236}">
                  <a16:creationId xmlns:a16="http://schemas.microsoft.com/office/drawing/2014/main" id="{C263A7AB-0BB4-4103-94E0-C15C2FEA6D54}"/>
                </a:ext>
              </a:extLst>
            </p:cNvPr>
            <p:cNvSpPr>
              <a:spLocks noChangeShapeType="1"/>
            </p:cNvSpPr>
            <p:nvPr/>
          </p:nvSpPr>
          <p:spPr bwMode="auto">
            <a:xfrm flipH="1">
              <a:off x="4243388" y="195421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09" name="Line 1186">
              <a:extLst>
                <a:ext uri="{FF2B5EF4-FFF2-40B4-BE49-F238E27FC236}">
                  <a16:creationId xmlns:a16="http://schemas.microsoft.com/office/drawing/2014/main" id="{59605CF9-30E4-49E3-8843-9E2D2BDB0E7D}"/>
                </a:ext>
              </a:extLst>
            </p:cNvPr>
            <p:cNvSpPr>
              <a:spLocks noChangeShapeType="1"/>
            </p:cNvSpPr>
            <p:nvPr/>
          </p:nvSpPr>
          <p:spPr bwMode="auto">
            <a:xfrm flipH="1">
              <a:off x="4238625" y="1954213"/>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0" name="Line 1187">
              <a:extLst>
                <a:ext uri="{FF2B5EF4-FFF2-40B4-BE49-F238E27FC236}">
                  <a16:creationId xmlns:a16="http://schemas.microsoft.com/office/drawing/2014/main" id="{19E71C6A-0271-4C10-9F4D-D126BD19EE58}"/>
                </a:ext>
              </a:extLst>
            </p:cNvPr>
            <p:cNvSpPr>
              <a:spLocks noChangeShapeType="1"/>
            </p:cNvSpPr>
            <p:nvPr/>
          </p:nvSpPr>
          <p:spPr bwMode="auto">
            <a:xfrm flipH="1">
              <a:off x="4235450" y="1954213"/>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1" name="Line 1188">
              <a:extLst>
                <a:ext uri="{FF2B5EF4-FFF2-40B4-BE49-F238E27FC236}">
                  <a16:creationId xmlns:a16="http://schemas.microsoft.com/office/drawing/2014/main" id="{241079EB-6F1E-4FC2-9E02-8EC435CB50DD}"/>
                </a:ext>
              </a:extLst>
            </p:cNvPr>
            <p:cNvSpPr>
              <a:spLocks noChangeShapeType="1"/>
            </p:cNvSpPr>
            <p:nvPr/>
          </p:nvSpPr>
          <p:spPr bwMode="auto">
            <a:xfrm flipH="1">
              <a:off x="4233863" y="195421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2" name="Line 1189">
              <a:extLst>
                <a:ext uri="{FF2B5EF4-FFF2-40B4-BE49-F238E27FC236}">
                  <a16:creationId xmlns:a16="http://schemas.microsoft.com/office/drawing/2014/main" id="{D2811E9A-0F53-4464-AE22-CD3344519873}"/>
                </a:ext>
              </a:extLst>
            </p:cNvPr>
            <p:cNvSpPr>
              <a:spLocks noChangeShapeType="1"/>
            </p:cNvSpPr>
            <p:nvPr/>
          </p:nvSpPr>
          <p:spPr bwMode="auto">
            <a:xfrm flipV="1">
              <a:off x="4233863" y="19526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3" name="Line 1190">
              <a:extLst>
                <a:ext uri="{FF2B5EF4-FFF2-40B4-BE49-F238E27FC236}">
                  <a16:creationId xmlns:a16="http://schemas.microsoft.com/office/drawing/2014/main" id="{EF7C0615-E4D5-4E91-AD35-0D4119A46A57}"/>
                </a:ext>
              </a:extLst>
            </p:cNvPr>
            <p:cNvSpPr>
              <a:spLocks noChangeShapeType="1"/>
            </p:cNvSpPr>
            <p:nvPr/>
          </p:nvSpPr>
          <p:spPr bwMode="auto">
            <a:xfrm flipH="1">
              <a:off x="4232275" y="19526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4" name="Line 1191">
              <a:extLst>
                <a:ext uri="{FF2B5EF4-FFF2-40B4-BE49-F238E27FC236}">
                  <a16:creationId xmlns:a16="http://schemas.microsoft.com/office/drawing/2014/main" id="{826DEE7E-0530-405F-A387-FC244EFE2A66}"/>
                </a:ext>
              </a:extLst>
            </p:cNvPr>
            <p:cNvSpPr>
              <a:spLocks noChangeShapeType="1"/>
            </p:cNvSpPr>
            <p:nvPr/>
          </p:nvSpPr>
          <p:spPr bwMode="auto">
            <a:xfrm flipH="1" flipV="1">
              <a:off x="4229100" y="1951038"/>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5" name="Line 1192">
              <a:extLst>
                <a:ext uri="{FF2B5EF4-FFF2-40B4-BE49-F238E27FC236}">
                  <a16:creationId xmlns:a16="http://schemas.microsoft.com/office/drawing/2014/main" id="{47AF8AA9-0F48-44A9-9753-2C9E1FEE4340}"/>
                </a:ext>
              </a:extLst>
            </p:cNvPr>
            <p:cNvSpPr>
              <a:spLocks noChangeShapeType="1"/>
            </p:cNvSpPr>
            <p:nvPr/>
          </p:nvSpPr>
          <p:spPr bwMode="auto">
            <a:xfrm flipH="1" flipV="1">
              <a:off x="4227513" y="19494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6" name="Line 1193">
              <a:extLst>
                <a:ext uri="{FF2B5EF4-FFF2-40B4-BE49-F238E27FC236}">
                  <a16:creationId xmlns:a16="http://schemas.microsoft.com/office/drawing/2014/main" id="{2612997A-F023-440E-ABAB-FD8691EE829A}"/>
                </a:ext>
              </a:extLst>
            </p:cNvPr>
            <p:cNvSpPr>
              <a:spLocks noChangeShapeType="1"/>
            </p:cNvSpPr>
            <p:nvPr/>
          </p:nvSpPr>
          <p:spPr bwMode="auto">
            <a:xfrm flipH="1" flipV="1">
              <a:off x="4222750" y="1947863"/>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7" name="Line 1194">
              <a:extLst>
                <a:ext uri="{FF2B5EF4-FFF2-40B4-BE49-F238E27FC236}">
                  <a16:creationId xmlns:a16="http://schemas.microsoft.com/office/drawing/2014/main" id="{23310E10-94DA-4031-9E83-6E51B70B4BCE}"/>
                </a:ext>
              </a:extLst>
            </p:cNvPr>
            <p:cNvSpPr>
              <a:spLocks noChangeShapeType="1"/>
            </p:cNvSpPr>
            <p:nvPr/>
          </p:nvSpPr>
          <p:spPr bwMode="auto">
            <a:xfrm>
              <a:off x="4222750" y="194786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8" name="Line 1195">
              <a:extLst>
                <a:ext uri="{FF2B5EF4-FFF2-40B4-BE49-F238E27FC236}">
                  <a16:creationId xmlns:a16="http://schemas.microsoft.com/office/drawing/2014/main" id="{CEF1483D-4D47-425A-A380-872FA6ED60FF}"/>
                </a:ext>
              </a:extLst>
            </p:cNvPr>
            <p:cNvSpPr>
              <a:spLocks noChangeShapeType="1"/>
            </p:cNvSpPr>
            <p:nvPr/>
          </p:nvSpPr>
          <p:spPr bwMode="auto">
            <a:xfrm flipV="1">
              <a:off x="4222750" y="194468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19" name="Line 1196">
              <a:extLst>
                <a:ext uri="{FF2B5EF4-FFF2-40B4-BE49-F238E27FC236}">
                  <a16:creationId xmlns:a16="http://schemas.microsoft.com/office/drawing/2014/main" id="{D6ACCE27-CA36-4635-96D7-C5088F9928C5}"/>
                </a:ext>
              </a:extLst>
            </p:cNvPr>
            <p:cNvSpPr>
              <a:spLocks noChangeShapeType="1"/>
            </p:cNvSpPr>
            <p:nvPr/>
          </p:nvSpPr>
          <p:spPr bwMode="auto">
            <a:xfrm flipH="1">
              <a:off x="4221163" y="1944688"/>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0" name="Line 1197">
              <a:extLst>
                <a:ext uri="{FF2B5EF4-FFF2-40B4-BE49-F238E27FC236}">
                  <a16:creationId xmlns:a16="http://schemas.microsoft.com/office/drawing/2014/main" id="{91EC4788-3042-41C3-AC07-5AB43424637C}"/>
                </a:ext>
              </a:extLst>
            </p:cNvPr>
            <p:cNvSpPr>
              <a:spLocks noChangeShapeType="1"/>
            </p:cNvSpPr>
            <p:nvPr/>
          </p:nvSpPr>
          <p:spPr bwMode="auto">
            <a:xfrm flipV="1">
              <a:off x="4221163" y="1943100"/>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1" name="Line 1198">
              <a:extLst>
                <a:ext uri="{FF2B5EF4-FFF2-40B4-BE49-F238E27FC236}">
                  <a16:creationId xmlns:a16="http://schemas.microsoft.com/office/drawing/2014/main" id="{2E86ADF8-257C-4BFE-8350-623231EA5922}"/>
                </a:ext>
              </a:extLst>
            </p:cNvPr>
            <p:cNvSpPr>
              <a:spLocks noChangeShapeType="1"/>
            </p:cNvSpPr>
            <p:nvPr/>
          </p:nvSpPr>
          <p:spPr bwMode="auto">
            <a:xfrm flipH="1" flipV="1">
              <a:off x="4219575" y="1939925"/>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2" name="Line 1199">
              <a:extLst>
                <a:ext uri="{FF2B5EF4-FFF2-40B4-BE49-F238E27FC236}">
                  <a16:creationId xmlns:a16="http://schemas.microsoft.com/office/drawing/2014/main" id="{2F26601A-CF26-4C1A-94B5-59E24A700B25}"/>
                </a:ext>
              </a:extLst>
            </p:cNvPr>
            <p:cNvSpPr>
              <a:spLocks noChangeShapeType="1"/>
            </p:cNvSpPr>
            <p:nvPr/>
          </p:nvSpPr>
          <p:spPr bwMode="auto">
            <a:xfrm flipH="1" flipV="1">
              <a:off x="4217988" y="19383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3" name="Line 1200">
              <a:extLst>
                <a:ext uri="{FF2B5EF4-FFF2-40B4-BE49-F238E27FC236}">
                  <a16:creationId xmlns:a16="http://schemas.microsoft.com/office/drawing/2014/main" id="{8DA0A0F4-4D2A-436D-AADE-B6E82CC40A93}"/>
                </a:ext>
              </a:extLst>
            </p:cNvPr>
            <p:cNvSpPr>
              <a:spLocks noChangeShapeType="1"/>
            </p:cNvSpPr>
            <p:nvPr/>
          </p:nvSpPr>
          <p:spPr bwMode="auto">
            <a:xfrm>
              <a:off x="4217988" y="19383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4" name="Line 1201">
              <a:extLst>
                <a:ext uri="{FF2B5EF4-FFF2-40B4-BE49-F238E27FC236}">
                  <a16:creationId xmlns:a16="http://schemas.microsoft.com/office/drawing/2014/main" id="{24229826-ED63-43D0-91D0-DE019A970694}"/>
                </a:ext>
              </a:extLst>
            </p:cNvPr>
            <p:cNvSpPr>
              <a:spLocks noChangeShapeType="1"/>
            </p:cNvSpPr>
            <p:nvPr/>
          </p:nvSpPr>
          <p:spPr bwMode="auto">
            <a:xfrm>
              <a:off x="4217988" y="19383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5" name="Line 1202">
              <a:extLst>
                <a:ext uri="{FF2B5EF4-FFF2-40B4-BE49-F238E27FC236}">
                  <a16:creationId xmlns:a16="http://schemas.microsoft.com/office/drawing/2014/main" id="{6C3A56A7-C720-41CB-99AE-D22413DD4C0D}"/>
                </a:ext>
              </a:extLst>
            </p:cNvPr>
            <p:cNvSpPr>
              <a:spLocks noChangeShapeType="1"/>
            </p:cNvSpPr>
            <p:nvPr/>
          </p:nvSpPr>
          <p:spPr bwMode="auto">
            <a:xfrm flipH="1" flipV="1">
              <a:off x="4216400" y="193516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6" name="Line 1203">
              <a:extLst>
                <a:ext uri="{FF2B5EF4-FFF2-40B4-BE49-F238E27FC236}">
                  <a16:creationId xmlns:a16="http://schemas.microsoft.com/office/drawing/2014/main" id="{D5FF5EBD-D607-4144-A9EA-A6134441B6A4}"/>
                </a:ext>
              </a:extLst>
            </p:cNvPr>
            <p:cNvSpPr>
              <a:spLocks noChangeShapeType="1"/>
            </p:cNvSpPr>
            <p:nvPr/>
          </p:nvSpPr>
          <p:spPr bwMode="auto">
            <a:xfrm flipH="1" flipV="1">
              <a:off x="4214813" y="1930400"/>
              <a:ext cx="1588"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7" name="Line 1204">
              <a:extLst>
                <a:ext uri="{FF2B5EF4-FFF2-40B4-BE49-F238E27FC236}">
                  <a16:creationId xmlns:a16="http://schemas.microsoft.com/office/drawing/2014/main" id="{C9286472-69FE-4CC5-97D7-359A75886C7C}"/>
                </a:ext>
              </a:extLst>
            </p:cNvPr>
            <p:cNvSpPr>
              <a:spLocks noChangeShapeType="1"/>
            </p:cNvSpPr>
            <p:nvPr/>
          </p:nvSpPr>
          <p:spPr bwMode="auto">
            <a:xfrm flipV="1">
              <a:off x="4214813" y="1924050"/>
              <a:ext cx="0" cy="635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8" name="Line 1205">
              <a:extLst>
                <a:ext uri="{FF2B5EF4-FFF2-40B4-BE49-F238E27FC236}">
                  <a16:creationId xmlns:a16="http://schemas.microsoft.com/office/drawing/2014/main" id="{B28CBCF5-770F-4C41-ADCD-003B34E6A8FC}"/>
                </a:ext>
              </a:extLst>
            </p:cNvPr>
            <p:cNvSpPr>
              <a:spLocks noChangeShapeType="1"/>
            </p:cNvSpPr>
            <p:nvPr/>
          </p:nvSpPr>
          <p:spPr bwMode="auto">
            <a:xfrm flipV="1">
              <a:off x="4214813" y="19224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9" name="Line 1206">
              <a:extLst>
                <a:ext uri="{FF2B5EF4-FFF2-40B4-BE49-F238E27FC236}">
                  <a16:creationId xmlns:a16="http://schemas.microsoft.com/office/drawing/2014/main" id="{B41C6CD3-3F6B-451F-9670-916A23DA442A}"/>
                </a:ext>
              </a:extLst>
            </p:cNvPr>
            <p:cNvSpPr>
              <a:spLocks noChangeShapeType="1"/>
            </p:cNvSpPr>
            <p:nvPr/>
          </p:nvSpPr>
          <p:spPr bwMode="auto">
            <a:xfrm flipV="1">
              <a:off x="4216400" y="191928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0" name="Line 1207">
              <a:extLst>
                <a:ext uri="{FF2B5EF4-FFF2-40B4-BE49-F238E27FC236}">
                  <a16:creationId xmlns:a16="http://schemas.microsoft.com/office/drawing/2014/main" id="{CB325035-508B-4F2F-BDC8-AE6FE09915DE}"/>
                </a:ext>
              </a:extLst>
            </p:cNvPr>
            <p:cNvSpPr>
              <a:spLocks noChangeShapeType="1"/>
            </p:cNvSpPr>
            <p:nvPr/>
          </p:nvSpPr>
          <p:spPr bwMode="auto">
            <a:xfrm flipV="1">
              <a:off x="4216400" y="1917700"/>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1" name="Line 1208">
              <a:extLst>
                <a:ext uri="{FF2B5EF4-FFF2-40B4-BE49-F238E27FC236}">
                  <a16:creationId xmlns:a16="http://schemas.microsoft.com/office/drawing/2014/main" id="{8CE135A2-E8CB-406B-BF11-21678DFD001D}"/>
                </a:ext>
              </a:extLst>
            </p:cNvPr>
            <p:cNvSpPr>
              <a:spLocks noChangeShapeType="1"/>
            </p:cNvSpPr>
            <p:nvPr/>
          </p:nvSpPr>
          <p:spPr bwMode="auto">
            <a:xfrm flipV="1">
              <a:off x="4216400" y="191611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 name="Line 1209">
              <a:extLst>
                <a:ext uri="{FF2B5EF4-FFF2-40B4-BE49-F238E27FC236}">
                  <a16:creationId xmlns:a16="http://schemas.microsoft.com/office/drawing/2014/main" id="{19BF9D5F-FB4C-4DBE-A1E4-90428062C3B0}"/>
                </a:ext>
              </a:extLst>
            </p:cNvPr>
            <p:cNvSpPr>
              <a:spLocks noChangeShapeType="1"/>
            </p:cNvSpPr>
            <p:nvPr/>
          </p:nvSpPr>
          <p:spPr bwMode="auto">
            <a:xfrm>
              <a:off x="4216400" y="19161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 name="Line 1210">
              <a:extLst>
                <a:ext uri="{FF2B5EF4-FFF2-40B4-BE49-F238E27FC236}">
                  <a16:creationId xmlns:a16="http://schemas.microsoft.com/office/drawing/2014/main" id="{25341522-56B7-419A-96BF-E9A4120CADA3}"/>
                </a:ext>
              </a:extLst>
            </p:cNvPr>
            <p:cNvSpPr>
              <a:spLocks noChangeShapeType="1"/>
            </p:cNvSpPr>
            <p:nvPr/>
          </p:nvSpPr>
          <p:spPr bwMode="auto">
            <a:xfrm flipV="1">
              <a:off x="4216400" y="1912938"/>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4" name="Line 1212">
              <a:extLst>
                <a:ext uri="{FF2B5EF4-FFF2-40B4-BE49-F238E27FC236}">
                  <a16:creationId xmlns:a16="http://schemas.microsoft.com/office/drawing/2014/main" id="{2BAC9FEC-BF64-455C-B229-761E9C525B17}"/>
                </a:ext>
              </a:extLst>
            </p:cNvPr>
            <p:cNvSpPr>
              <a:spLocks noChangeShapeType="1"/>
            </p:cNvSpPr>
            <p:nvPr/>
          </p:nvSpPr>
          <p:spPr bwMode="auto">
            <a:xfrm flipV="1">
              <a:off x="4217988" y="19113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5" name="Line 1213">
              <a:extLst>
                <a:ext uri="{FF2B5EF4-FFF2-40B4-BE49-F238E27FC236}">
                  <a16:creationId xmlns:a16="http://schemas.microsoft.com/office/drawing/2014/main" id="{8E09201B-DD8F-4039-B595-89039FA1121D}"/>
                </a:ext>
              </a:extLst>
            </p:cNvPr>
            <p:cNvSpPr>
              <a:spLocks noChangeShapeType="1"/>
            </p:cNvSpPr>
            <p:nvPr/>
          </p:nvSpPr>
          <p:spPr bwMode="auto">
            <a:xfrm flipV="1">
              <a:off x="4219576" y="19097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6" name="Line 1214">
              <a:extLst>
                <a:ext uri="{FF2B5EF4-FFF2-40B4-BE49-F238E27FC236}">
                  <a16:creationId xmlns:a16="http://schemas.microsoft.com/office/drawing/2014/main" id="{B3130F19-9A87-405E-8EE2-87B3923A0D0E}"/>
                </a:ext>
              </a:extLst>
            </p:cNvPr>
            <p:cNvSpPr>
              <a:spLocks noChangeShapeType="1"/>
            </p:cNvSpPr>
            <p:nvPr/>
          </p:nvSpPr>
          <p:spPr bwMode="auto">
            <a:xfrm flipV="1">
              <a:off x="4221163" y="1905000"/>
              <a:ext cx="0"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7" name="Line 1215">
              <a:extLst>
                <a:ext uri="{FF2B5EF4-FFF2-40B4-BE49-F238E27FC236}">
                  <a16:creationId xmlns:a16="http://schemas.microsoft.com/office/drawing/2014/main" id="{A4B0330E-F708-46B9-9D5D-F0A497AC7BE8}"/>
                </a:ext>
              </a:extLst>
            </p:cNvPr>
            <p:cNvSpPr>
              <a:spLocks noChangeShapeType="1"/>
            </p:cNvSpPr>
            <p:nvPr/>
          </p:nvSpPr>
          <p:spPr bwMode="auto">
            <a:xfrm flipV="1">
              <a:off x="4221163" y="190341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8" name="Line 1216">
              <a:extLst>
                <a:ext uri="{FF2B5EF4-FFF2-40B4-BE49-F238E27FC236}">
                  <a16:creationId xmlns:a16="http://schemas.microsoft.com/office/drawing/2014/main" id="{77B6D99E-67AA-4B98-91A9-F16B5A44240C}"/>
                </a:ext>
              </a:extLst>
            </p:cNvPr>
            <p:cNvSpPr>
              <a:spLocks noChangeShapeType="1"/>
            </p:cNvSpPr>
            <p:nvPr/>
          </p:nvSpPr>
          <p:spPr bwMode="auto">
            <a:xfrm>
              <a:off x="4222751" y="19034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9" name="Line 1217">
              <a:extLst>
                <a:ext uri="{FF2B5EF4-FFF2-40B4-BE49-F238E27FC236}">
                  <a16:creationId xmlns:a16="http://schemas.microsoft.com/office/drawing/2014/main" id="{1FBE15F4-DA22-44F9-8FD1-DCEFD416F2AF}"/>
                </a:ext>
              </a:extLst>
            </p:cNvPr>
            <p:cNvSpPr>
              <a:spLocks noChangeShapeType="1"/>
            </p:cNvSpPr>
            <p:nvPr/>
          </p:nvSpPr>
          <p:spPr bwMode="auto">
            <a:xfrm>
              <a:off x="4222751" y="19034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0" name="Line 1218">
              <a:extLst>
                <a:ext uri="{FF2B5EF4-FFF2-40B4-BE49-F238E27FC236}">
                  <a16:creationId xmlns:a16="http://schemas.microsoft.com/office/drawing/2014/main" id="{DD1F7CD3-9A40-4BC3-85B6-C08CCD7A6A84}"/>
                </a:ext>
              </a:extLst>
            </p:cNvPr>
            <p:cNvSpPr>
              <a:spLocks noChangeShapeType="1"/>
            </p:cNvSpPr>
            <p:nvPr/>
          </p:nvSpPr>
          <p:spPr bwMode="auto">
            <a:xfrm flipV="1">
              <a:off x="4222751" y="1901825"/>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 name="Line 1219">
              <a:extLst>
                <a:ext uri="{FF2B5EF4-FFF2-40B4-BE49-F238E27FC236}">
                  <a16:creationId xmlns:a16="http://schemas.microsoft.com/office/drawing/2014/main" id="{A724F420-E4C7-4136-82A5-76F318BDD253}"/>
                </a:ext>
              </a:extLst>
            </p:cNvPr>
            <p:cNvSpPr>
              <a:spLocks noChangeShapeType="1"/>
            </p:cNvSpPr>
            <p:nvPr/>
          </p:nvSpPr>
          <p:spPr bwMode="auto">
            <a:xfrm flipV="1">
              <a:off x="4227513" y="19002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 name="Line 1220">
              <a:extLst>
                <a:ext uri="{FF2B5EF4-FFF2-40B4-BE49-F238E27FC236}">
                  <a16:creationId xmlns:a16="http://schemas.microsoft.com/office/drawing/2014/main" id="{534D36E3-2144-42E2-B598-0997FCAF25B1}"/>
                </a:ext>
              </a:extLst>
            </p:cNvPr>
            <p:cNvSpPr>
              <a:spLocks noChangeShapeType="1"/>
            </p:cNvSpPr>
            <p:nvPr/>
          </p:nvSpPr>
          <p:spPr bwMode="auto">
            <a:xfrm>
              <a:off x="4229101" y="1900238"/>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 name="Line 1221">
              <a:extLst>
                <a:ext uri="{FF2B5EF4-FFF2-40B4-BE49-F238E27FC236}">
                  <a16:creationId xmlns:a16="http://schemas.microsoft.com/office/drawing/2014/main" id="{B383B7B2-9B78-4829-A11C-1418A57DF02B}"/>
                </a:ext>
              </a:extLst>
            </p:cNvPr>
            <p:cNvSpPr>
              <a:spLocks noChangeShapeType="1"/>
            </p:cNvSpPr>
            <p:nvPr/>
          </p:nvSpPr>
          <p:spPr bwMode="auto">
            <a:xfrm>
              <a:off x="4230688" y="19002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 name="Line 1222">
              <a:extLst>
                <a:ext uri="{FF2B5EF4-FFF2-40B4-BE49-F238E27FC236}">
                  <a16:creationId xmlns:a16="http://schemas.microsoft.com/office/drawing/2014/main" id="{630D4A7A-757F-4146-B3B0-9886C845DE3B}"/>
                </a:ext>
              </a:extLst>
            </p:cNvPr>
            <p:cNvSpPr>
              <a:spLocks noChangeShapeType="1"/>
            </p:cNvSpPr>
            <p:nvPr/>
          </p:nvSpPr>
          <p:spPr bwMode="auto">
            <a:xfrm flipV="1">
              <a:off x="4230688" y="18986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5" name="Line 1223">
              <a:extLst>
                <a:ext uri="{FF2B5EF4-FFF2-40B4-BE49-F238E27FC236}">
                  <a16:creationId xmlns:a16="http://schemas.microsoft.com/office/drawing/2014/main" id="{C95EC1D2-C698-4CA4-9771-40A4DB56712E}"/>
                </a:ext>
              </a:extLst>
            </p:cNvPr>
            <p:cNvSpPr>
              <a:spLocks noChangeShapeType="1"/>
            </p:cNvSpPr>
            <p:nvPr/>
          </p:nvSpPr>
          <p:spPr bwMode="auto">
            <a:xfrm>
              <a:off x="4232276" y="189865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6" name="Line 1224">
              <a:extLst>
                <a:ext uri="{FF2B5EF4-FFF2-40B4-BE49-F238E27FC236}">
                  <a16:creationId xmlns:a16="http://schemas.microsoft.com/office/drawing/2014/main" id="{83357D1B-74C7-4715-99DB-B226ED8B836F}"/>
                </a:ext>
              </a:extLst>
            </p:cNvPr>
            <p:cNvSpPr>
              <a:spLocks noChangeShapeType="1"/>
            </p:cNvSpPr>
            <p:nvPr/>
          </p:nvSpPr>
          <p:spPr bwMode="auto">
            <a:xfrm flipV="1">
              <a:off x="4235451" y="1897063"/>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7" name="Line 1225">
              <a:extLst>
                <a:ext uri="{FF2B5EF4-FFF2-40B4-BE49-F238E27FC236}">
                  <a16:creationId xmlns:a16="http://schemas.microsoft.com/office/drawing/2014/main" id="{0F90EEF8-E6FB-4FC7-900D-62E67C80ED28}"/>
                </a:ext>
              </a:extLst>
            </p:cNvPr>
            <p:cNvSpPr>
              <a:spLocks noChangeShapeType="1"/>
            </p:cNvSpPr>
            <p:nvPr/>
          </p:nvSpPr>
          <p:spPr bwMode="auto">
            <a:xfrm>
              <a:off x="4238626" y="1897063"/>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8" name="Line 1226">
              <a:extLst>
                <a:ext uri="{FF2B5EF4-FFF2-40B4-BE49-F238E27FC236}">
                  <a16:creationId xmlns:a16="http://schemas.microsoft.com/office/drawing/2014/main" id="{86CCF523-066C-461C-B59B-C2C50DD9946F}"/>
                </a:ext>
              </a:extLst>
            </p:cNvPr>
            <p:cNvSpPr>
              <a:spLocks noChangeShapeType="1"/>
            </p:cNvSpPr>
            <p:nvPr/>
          </p:nvSpPr>
          <p:spPr bwMode="auto">
            <a:xfrm>
              <a:off x="4243388" y="189706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9" name="Line 1227">
              <a:extLst>
                <a:ext uri="{FF2B5EF4-FFF2-40B4-BE49-F238E27FC236}">
                  <a16:creationId xmlns:a16="http://schemas.microsoft.com/office/drawing/2014/main" id="{4C4689C8-E717-4658-B82F-3EFB4FA974ED}"/>
                </a:ext>
              </a:extLst>
            </p:cNvPr>
            <p:cNvSpPr>
              <a:spLocks noChangeShapeType="1"/>
            </p:cNvSpPr>
            <p:nvPr/>
          </p:nvSpPr>
          <p:spPr bwMode="auto">
            <a:xfrm flipV="1">
              <a:off x="4244976" y="189388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0" name="Line 1228">
              <a:extLst>
                <a:ext uri="{FF2B5EF4-FFF2-40B4-BE49-F238E27FC236}">
                  <a16:creationId xmlns:a16="http://schemas.microsoft.com/office/drawing/2014/main" id="{B2EC8040-EC84-4966-99AB-178D59AE9D6C}"/>
                </a:ext>
              </a:extLst>
            </p:cNvPr>
            <p:cNvSpPr>
              <a:spLocks noChangeShapeType="1"/>
            </p:cNvSpPr>
            <p:nvPr/>
          </p:nvSpPr>
          <p:spPr bwMode="auto">
            <a:xfrm>
              <a:off x="4244976" y="1893888"/>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1" name="Line 1229">
              <a:extLst>
                <a:ext uri="{FF2B5EF4-FFF2-40B4-BE49-F238E27FC236}">
                  <a16:creationId xmlns:a16="http://schemas.microsoft.com/office/drawing/2014/main" id="{7A7B1A96-4ECE-4904-A73B-F5E5753DB63E}"/>
                </a:ext>
              </a:extLst>
            </p:cNvPr>
            <p:cNvSpPr>
              <a:spLocks noChangeShapeType="1"/>
            </p:cNvSpPr>
            <p:nvPr/>
          </p:nvSpPr>
          <p:spPr bwMode="auto">
            <a:xfrm>
              <a:off x="4246563" y="1893888"/>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2" name="Line 1230">
              <a:extLst>
                <a:ext uri="{FF2B5EF4-FFF2-40B4-BE49-F238E27FC236}">
                  <a16:creationId xmlns:a16="http://schemas.microsoft.com/office/drawing/2014/main" id="{134BDFA8-F620-42A7-A8EA-042A2A92F38C}"/>
                </a:ext>
              </a:extLst>
            </p:cNvPr>
            <p:cNvSpPr>
              <a:spLocks noChangeShapeType="1"/>
            </p:cNvSpPr>
            <p:nvPr/>
          </p:nvSpPr>
          <p:spPr bwMode="auto">
            <a:xfrm>
              <a:off x="4248151" y="1897063"/>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3" name="Line 1231">
              <a:extLst>
                <a:ext uri="{FF2B5EF4-FFF2-40B4-BE49-F238E27FC236}">
                  <a16:creationId xmlns:a16="http://schemas.microsoft.com/office/drawing/2014/main" id="{998E8810-230E-46CA-BCC8-1820784D4A64}"/>
                </a:ext>
              </a:extLst>
            </p:cNvPr>
            <p:cNvSpPr>
              <a:spLocks noChangeShapeType="1"/>
            </p:cNvSpPr>
            <p:nvPr/>
          </p:nvSpPr>
          <p:spPr bwMode="auto">
            <a:xfrm>
              <a:off x="4251326" y="1897063"/>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4" name="Line 1232">
              <a:extLst>
                <a:ext uri="{FF2B5EF4-FFF2-40B4-BE49-F238E27FC236}">
                  <a16:creationId xmlns:a16="http://schemas.microsoft.com/office/drawing/2014/main" id="{EA9EFA3A-9F78-46ED-887F-D86A781FE9B4}"/>
                </a:ext>
              </a:extLst>
            </p:cNvPr>
            <p:cNvSpPr>
              <a:spLocks noChangeShapeType="1"/>
            </p:cNvSpPr>
            <p:nvPr/>
          </p:nvSpPr>
          <p:spPr bwMode="auto">
            <a:xfrm>
              <a:off x="4256088" y="189865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5" name="Line 1233">
              <a:extLst>
                <a:ext uri="{FF2B5EF4-FFF2-40B4-BE49-F238E27FC236}">
                  <a16:creationId xmlns:a16="http://schemas.microsoft.com/office/drawing/2014/main" id="{F6E28E26-857E-48D4-AAE8-8D3B8B29875B}"/>
                </a:ext>
              </a:extLst>
            </p:cNvPr>
            <p:cNvSpPr>
              <a:spLocks noChangeShapeType="1"/>
            </p:cNvSpPr>
            <p:nvPr/>
          </p:nvSpPr>
          <p:spPr bwMode="auto">
            <a:xfrm>
              <a:off x="4256088" y="189865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6" name="Line 1234">
              <a:extLst>
                <a:ext uri="{FF2B5EF4-FFF2-40B4-BE49-F238E27FC236}">
                  <a16:creationId xmlns:a16="http://schemas.microsoft.com/office/drawing/2014/main" id="{CC227AA1-D158-4E87-A614-182C4C88819E}"/>
                </a:ext>
              </a:extLst>
            </p:cNvPr>
            <p:cNvSpPr>
              <a:spLocks noChangeShapeType="1"/>
            </p:cNvSpPr>
            <p:nvPr/>
          </p:nvSpPr>
          <p:spPr bwMode="auto">
            <a:xfrm>
              <a:off x="4257676" y="189865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7" name="Line 1235">
              <a:extLst>
                <a:ext uri="{FF2B5EF4-FFF2-40B4-BE49-F238E27FC236}">
                  <a16:creationId xmlns:a16="http://schemas.microsoft.com/office/drawing/2014/main" id="{E2ABF666-D67C-4D73-B477-E1C917AEA66A}"/>
                </a:ext>
              </a:extLst>
            </p:cNvPr>
            <p:cNvSpPr>
              <a:spLocks noChangeShapeType="1"/>
            </p:cNvSpPr>
            <p:nvPr/>
          </p:nvSpPr>
          <p:spPr bwMode="auto">
            <a:xfrm>
              <a:off x="4259263" y="18986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8" name="Line 1236">
              <a:extLst>
                <a:ext uri="{FF2B5EF4-FFF2-40B4-BE49-F238E27FC236}">
                  <a16:creationId xmlns:a16="http://schemas.microsoft.com/office/drawing/2014/main" id="{DD58F50A-BA26-4421-B8CB-C481E46D0CEA}"/>
                </a:ext>
              </a:extLst>
            </p:cNvPr>
            <p:cNvSpPr>
              <a:spLocks noChangeShapeType="1"/>
            </p:cNvSpPr>
            <p:nvPr/>
          </p:nvSpPr>
          <p:spPr bwMode="auto">
            <a:xfrm>
              <a:off x="4260851" y="1900238"/>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59" name="Line 1237">
              <a:extLst>
                <a:ext uri="{FF2B5EF4-FFF2-40B4-BE49-F238E27FC236}">
                  <a16:creationId xmlns:a16="http://schemas.microsoft.com/office/drawing/2014/main" id="{EE1269DC-1488-446A-A08D-CC8E65A9F581}"/>
                </a:ext>
              </a:extLst>
            </p:cNvPr>
            <p:cNvSpPr>
              <a:spLocks noChangeShapeType="1"/>
            </p:cNvSpPr>
            <p:nvPr/>
          </p:nvSpPr>
          <p:spPr bwMode="auto">
            <a:xfrm>
              <a:off x="4264026" y="1901825"/>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0" name="Line 1238">
              <a:extLst>
                <a:ext uri="{FF2B5EF4-FFF2-40B4-BE49-F238E27FC236}">
                  <a16:creationId xmlns:a16="http://schemas.microsoft.com/office/drawing/2014/main" id="{53A3E686-D347-4163-9B17-16F8633BF83C}"/>
                </a:ext>
              </a:extLst>
            </p:cNvPr>
            <p:cNvSpPr>
              <a:spLocks noChangeShapeType="1"/>
            </p:cNvSpPr>
            <p:nvPr/>
          </p:nvSpPr>
          <p:spPr bwMode="auto">
            <a:xfrm>
              <a:off x="4268788" y="19034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1" name="Line 1239">
              <a:extLst>
                <a:ext uri="{FF2B5EF4-FFF2-40B4-BE49-F238E27FC236}">
                  <a16:creationId xmlns:a16="http://schemas.microsoft.com/office/drawing/2014/main" id="{BE525FBD-F994-4777-AE7A-48B84979CFBA}"/>
                </a:ext>
              </a:extLst>
            </p:cNvPr>
            <p:cNvSpPr>
              <a:spLocks noChangeShapeType="1"/>
            </p:cNvSpPr>
            <p:nvPr/>
          </p:nvSpPr>
          <p:spPr bwMode="auto">
            <a:xfrm>
              <a:off x="4268788" y="19034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2" name="Line 1240">
              <a:extLst>
                <a:ext uri="{FF2B5EF4-FFF2-40B4-BE49-F238E27FC236}">
                  <a16:creationId xmlns:a16="http://schemas.microsoft.com/office/drawing/2014/main" id="{EA7942E6-7F60-4D80-B97F-6E1A7CA51A4B}"/>
                </a:ext>
              </a:extLst>
            </p:cNvPr>
            <p:cNvSpPr>
              <a:spLocks noChangeShapeType="1"/>
            </p:cNvSpPr>
            <p:nvPr/>
          </p:nvSpPr>
          <p:spPr bwMode="auto">
            <a:xfrm>
              <a:off x="4268788" y="190341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3" name="Line 1241">
              <a:extLst>
                <a:ext uri="{FF2B5EF4-FFF2-40B4-BE49-F238E27FC236}">
                  <a16:creationId xmlns:a16="http://schemas.microsoft.com/office/drawing/2014/main" id="{5BDC1B38-E049-49AE-B334-87BF3D79694B}"/>
                </a:ext>
              </a:extLst>
            </p:cNvPr>
            <p:cNvSpPr>
              <a:spLocks noChangeShapeType="1"/>
            </p:cNvSpPr>
            <p:nvPr/>
          </p:nvSpPr>
          <p:spPr bwMode="auto">
            <a:xfrm>
              <a:off x="4268788" y="1905000"/>
              <a:ext cx="1588"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4" name="Line 1242">
              <a:extLst>
                <a:ext uri="{FF2B5EF4-FFF2-40B4-BE49-F238E27FC236}">
                  <a16:creationId xmlns:a16="http://schemas.microsoft.com/office/drawing/2014/main" id="{A7F4B316-579E-4543-BEE5-5E77A3DE3D5C}"/>
                </a:ext>
              </a:extLst>
            </p:cNvPr>
            <p:cNvSpPr>
              <a:spLocks noChangeShapeType="1"/>
            </p:cNvSpPr>
            <p:nvPr/>
          </p:nvSpPr>
          <p:spPr bwMode="auto">
            <a:xfrm>
              <a:off x="4270376" y="19097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5" name="Line 1243">
              <a:extLst>
                <a:ext uri="{FF2B5EF4-FFF2-40B4-BE49-F238E27FC236}">
                  <a16:creationId xmlns:a16="http://schemas.microsoft.com/office/drawing/2014/main" id="{053EE154-4D16-4503-8BC2-60B1C7760F33}"/>
                </a:ext>
              </a:extLst>
            </p:cNvPr>
            <p:cNvSpPr>
              <a:spLocks noChangeShapeType="1"/>
            </p:cNvSpPr>
            <p:nvPr/>
          </p:nvSpPr>
          <p:spPr bwMode="auto">
            <a:xfrm>
              <a:off x="4271963" y="19113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6" name="Line 1244">
              <a:extLst>
                <a:ext uri="{FF2B5EF4-FFF2-40B4-BE49-F238E27FC236}">
                  <a16:creationId xmlns:a16="http://schemas.microsoft.com/office/drawing/2014/main" id="{EC142F1F-6306-402A-9AA3-2D601F5C28E3}"/>
                </a:ext>
              </a:extLst>
            </p:cNvPr>
            <p:cNvSpPr>
              <a:spLocks noChangeShapeType="1"/>
            </p:cNvSpPr>
            <p:nvPr/>
          </p:nvSpPr>
          <p:spPr bwMode="auto">
            <a:xfrm>
              <a:off x="4273551" y="19129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7" name="Line 1245">
              <a:extLst>
                <a:ext uri="{FF2B5EF4-FFF2-40B4-BE49-F238E27FC236}">
                  <a16:creationId xmlns:a16="http://schemas.microsoft.com/office/drawing/2014/main" id="{020609A2-A993-4226-BDEE-C3C5A82AA342}"/>
                </a:ext>
              </a:extLst>
            </p:cNvPr>
            <p:cNvSpPr>
              <a:spLocks noChangeShapeType="1"/>
            </p:cNvSpPr>
            <p:nvPr/>
          </p:nvSpPr>
          <p:spPr bwMode="auto">
            <a:xfrm>
              <a:off x="4273551" y="19129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8" name="Line 1246">
              <a:extLst>
                <a:ext uri="{FF2B5EF4-FFF2-40B4-BE49-F238E27FC236}">
                  <a16:creationId xmlns:a16="http://schemas.microsoft.com/office/drawing/2014/main" id="{55D3BF9C-F18B-41F5-973F-0A88FD45A0A0}"/>
                </a:ext>
              </a:extLst>
            </p:cNvPr>
            <p:cNvSpPr>
              <a:spLocks noChangeShapeType="1"/>
            </p:cNvSpPr>
            <p:nvPr/>
          </p:nvSpPr>
          <p:spPr bwMode="auto">
            <a:xfrm>
              <a:off x="4273551" y="1914525"/>
              <a:ext cx="1588"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9" name="Line 1247">
              <a:extLst>
                <a:ext uri="{FF2B5EF4-FFF2-40B4-BE49-F238E27FC236}">
                  <a16:creationId xmlns:a16="http://schemas.microsoft.com/office/drawing/2014/main" id="{F076DFDE-A196-4333-B271-BB977F1AC96B}"/>
                </a:ext>
              </a:extLst>
            </p:cNvPr>
            <p:cNvSpPr>
              <a:spLocks noChangeShapeType="1"/>
            </p:cNvSpPr>
            <p:nvPr/>
          </p:nvSpPr>
          <p:spPr bwMode="auto">
            <a:xfrm>
              <a:off x="4275138" y="1919288"/>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0" name="Line 1248">
              <a:extLst>
                <a:ext uri="{FF2B5EF4-FFF2-40B4-BE49-F238E27FC236}">
                  <a16:creationId xmlns:a16="http://schemas.microsoft.com/office/drawing/2014/main" id="{05D23357-D7F4-4571-984E-5FB1749507B5}"/>
                </a:ext>
              </a:extLst>
            </p:cNvPr>
            <p:cNvSpPr>
              <a:spLocks noChangeShapeType="1"/>
            </p:cNvSpPr>
            <p:nvPr/>
          </p:nvSpPr>
          <p:spPr bwMode="auto">
            <a:xfrm>
              <a:off x="4276726" y="1922463"/>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1" name="Freeform 1249">
              <a:extLst>
                <a:ext uri="{FF2B5EF4-FFF2-40B4-BE49-F238E27FC236}">
                  <a16:creationId xmlns:a16="http://schemas.microsoft.com/office/drawing/2014/main" id="{76FAFEB3-845C-43AB-99CB-A745D95CA7B2}"/>
                </a:ext>
              </a:extLst>
            </p:cNvPr>
            <p:cNvSpPr>
              <a:spLocks/>
            </p:cNvSpPr>
            <p:nvPr/>
          </p:nvSpPr>
          <p:spPr bwMode="auto">
            <a:xfrm>
              <a:off x="4454526" y="1643063"/>
              <a:ext cx="63500" cy="61913"/>
            </a:xfrm>
            <a:custGeom>
              <a:avLst/>
              <a:gdLst>
                <a:gd name="T0" fmla="*/ 2147483647 w 40"/>
                <a:gd name="T1" fmla="*/ 2147483647 h 39"/>
                <a:gd name="T2" fmla="*/ 2147483647 w 40"/>
                <a:gd name="T3" fmla="*/ 2147483647 h 39"/>
                <a:gd name="T4" fmla="*/ 2147483647 w 40"/>
                <a:gd name="T5" fmla="*/ 2147483647 h 39"/>
                <a:gd name="T6" fmla="*/ 2147483647 w 40"/>
                <a:gd name="T7" fmla="*/ 2147483647 h 39"/>
                <a:gd name="T8" fmla="*/ 2147483647 w 40"/>
                <a:gd name="T9" fmla="*/ 2147483647 h 39"/>
                <a:gd name="T10" fmla="*/ 2147483647 w 40"/>
                <a:gd name="T11" fmla="*/ 2147483647 h 39"/>
                <a:gd name="T12" fmla="*/ 2147483647 w 40"/>
                <a:gd name="T13" fmla="*/ 2147483647 h 39"/>
                <a:gd name="T14" fmla="*/ 2147483647 w 40"/>
                <a:gd name="T15" fmla="*/ 2147483647 h 39"/>
                <a:gd name="T16" fmla="*/ 2147483647 w 40"/>
                <a:gd name="T17" fmla="*/ 2147483647 h 39"/>
                <a:gd name="T18" fmla="*/ 2147483647 w 40"/>
                <a:gd name="T19" fmla="*/ 2147483647 h 39"/>
                <a:gd name="T20" fmla="*/ 2147483647 w 40"/>
                <a:gd name="T21" fmla="*/ 2147483647 h 39"/>
                <a:gd name="T22" fmla="*/ 2147483647 w 40"/>
                <a:gd name="T23" fmla="*/ 2147483647 h 39"/>
                <a:gd name="T24" fmla="*/ 2147483647 w 40"/>
                <a:gd name="T25" fmla="*/ 2147483647 h 39"/>
                <a:gd name="T26" fmla="*/ 2147483647 w 40"/>
                <a:gd name="T27" fmla="*/ 2147483647 h 39"/>
                <a:gd name="T28" fmla="*/ 2147483647 w 40"/>
                <a:gd name="T29" fmla="*/ 2147483647 h 39"/>
                <a:gd name="T30" fmla="*/ 2147483647 w 40"/>
                <a:gd name="T31" fmla="*/ 2147483647 h 39"/>
                <a:gd name="T32" fmla="*/ 2147483647 w 40"/>
                <a:gd name="T33" fmla="*/ 2147483647 h 39"/>
                <a:gd name="T34" fmla="*/ 2147483647 w 40"/>
                <a:gd name="T35" fmla="*/ 2147483647 h 39"/>
                <a:gd name="T36" fmla="*/ 2147483647 w 40"/>
                <a:gd name="T37" fmla="*/ 2147483647 h 39"/>
                <a:gd name="T38" fmla="*/ 2147483647 w 40"/>
                <a:gd name="T39" fmla="*/ 2147483647 h 39"/>
                <a:gd name="T40" fmla="*/ 2147483647 w 40"/>
                <a:gd name="T41" fmla="*/ 2147483647 h 39"/>
                <a:gd name="T42" fmla="*/ 2147483647 w 40"/>
                <a:gd name="T43" fmla="*/ 2147483647 h 39"/>
                <a:gd name="T44" fmla="*/ 2147483647 w 40"/>
                <a:gd name="T45" fmla="*/ 2147483647 h 39"/>
                <a:gd name="T46" fmla="*/ 2147483647 w 40"/>
                <a:gd name="T47" fmla="*/ 2147483647 h 39"/>
                <a:gd name="T48" fmla="*/ 2147483647 w 40"/>
                <a:gd name="T49" fmla="*/ 2147483647 h 39"/>
                <a:gd name="T50" fmla="*/ 2147483647 w 40"/>
                <a:gd name="T51" fmla="*/ 2147483647 h 39"/>
                <a:gd name="T52" fmla="*/ 2147483647 w 40"/>
                <a:gd name="T53" fmla="*/ 2147483647 h 39"/>
                <a:gd name="T54" fmla="*/ 2147483647 w 40"/>
                <a:gd name="T55" fmla="*/ 2147483647 h 39"/>
                <a:gd name="T56" fmla="*/ 2147483647 w 40"/>
                <a:gd name="T57" fmla="*/ 2147483647 h 39"/>
                <a:gd name="T58" fmla="*/ 0 w 40"/>
                <a:gd name="T59" fmla="*/ 2147483647 h 39"/>
                <a:gd name="T60" fmla="*/ 0 w 40"/>
                <a:gd name="T61" fmla="*/ 2147483647 h 39"/>
                <a:gd name="T62" fmla="*/ 2147483647 w 40"/>
                <a:gd name="T63" fmla="*/ 2147483647 h 39"/>
                <a:gd name="T64" fmla="*/ 2147483647 w 40"/>
                <a:gd name="T65" fmla="*/ 2147483647 h 39"/>
                <a:gd name="T66" fmla="*/ 2147483647 w 40"/>
                <a:gd name="T67" fmla="*/ 2147483647 h 39"/>
                <a:gd name="T68" fmla="*/ 2147483647 w 40"/>
                <a:gd name="T69" fmla="*/ 2147483647 h 39"/>
                <a:gd name="T70" fmla="*/ 2147483647 w 40"/>
                <a:gd name="T71" fmla="*/ 2147483647 h 39"/>
                <a:gd name="T72" fmla="*/ 2147483647 w 40"/>
                <a:gd name="T73" fmla="*/ 2147483647 h 39"/>
                <a:gd name="T74" fmla="*/ 2147483647 w 40"/>
                <a:gd name="T75" fmla="*/ 2147483647 h 39"/>
                <a:gd name="T76" fmla="*/ 2147483647 w 40"/>
                <a:gd name="T77" fmla="*/ 2147483647 h 3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 h="39">
                  <a:moveTo>
                    <a:pt x="17" y="0"/>
                  </a:moveTo>
                  <a:lnTo>
                    <a:pt x="20" y="1"/>
                  </a:lnTo>
                  <a:lnTo>
                    <a:pt x="22" y="1"/>
                  </a:lnTo>
                  <a:lnTo>
                    <a:pt x="24" y="1"/>
                  </a:lnTo>
                  <a:lnTo>
                    <a:pt x="26" y="1"/>
                  </a:lnTo>
                  <a:lnTo>
                    <a:pt x="28" y="1"/>
                  </a:lnTo>
                  <a:lnTo>
                    <a:pt x="29" y="2"/>
                  </a:lnTo>
                  <a:lnTo>
                    <a:pt x="30" y="3"/>
                  </a:lnTo>
                  <a:lnTo>
                    <a:pt x="32" y="4"/>
                  </a:lnTo>
                  <a:lnTo>
                    <a:pt x="33" y="5"/>
                  </a:lnTo>
                  <a:lnTo>
                    <a:pt x="34" y="5"/>
                  </a:lnTo>
                  <a:lnTo>
                    <a:pt x="34" y="7"/>
                  </a:lnTo>
                  <a:lnTo>
                    <a:pt x="37" y="8"/>
                  </a:lnTo>
                  <a:lnTo>
                    <a:pt x="38" y="9"/>
                  </a:lnTo>
                  <a:lnTo>
                    <a:pt x="38" y="10"/>
                  </a:lnTo>
                  <a:lnTo>
                    <a:pt x="38" y="11"/>
                  </a:lnTo>
                  <a:lnTo>
                    <a:pt x="39" y="11"/>
                  </a:lnTo>
                  <a:lnTo>
                    <a:pt x="39" y="13"/>
                  </a:lnTo>
                  <a:lnTo>
                    <a:pt x="40" y="16"/>
                  </a:lnTo>
                  <a:lnTo>
                    <a:pt x="40" y="19"/>
                  </a:lnTo>
                  <a:lnTo>
                    <a:pt x="40" y="20"/>
                  </a:lnTo>
                  <a:lnTo>
                    <a:pt x="40" y="24"/>
                  </a:lnTo>
                  <a:lnTo>
                    <a:pt x="39" y="25"/>
                  </a:lnTo>
                  <a:lnTo>
                    <a:pt x="39" y="26"/>
                  </a:lnTo>
                  <a:lnTo>
                    <a:pt x="39" y="27"/>
                  </a:lnTo>
                  <a:lnTo>
                    <a:pt x="38" y="28"/>
                  </a:lnTo>
                  <a:lnTo>
                    <a:pt x="37" y="31"/>
                  </a:lnTo>
                  <a:lnTo>
                    <a:pt x="34" y="32"/>
                  </a:lnTo>
                  <a:lnTo>
                    <a:pt x="34" y="33"/>
                  </a:lnTo>
                  <a:lnTo>
                    <a:pt x="34" y="34"/>
                  </a:lnTo>
                  <a:lnTo>
                    <a:pt x="33" y="34"/>
                  </a:lnTo>
                  <a:lnTo>
                    <a:pt x="32" y="35"/>
                  </a:lnTo>
                  <a:lnTo>
                    <a:pt x="31" y="36"/>
                  </a:lnTo>
                  <a:lnTo>
                    <a:pt x="28" y="36"/>
                  </a:lnTo>
                  <a:lnTo>
                    <a:pt x="26" y="37"/>
                  </a:lnTo>
                  <a:lnTo>
                    <a:pt x="24" y="37"/>
                  </a:lnTo>
                  <a:lnTo>
                    <a:pt x="23" y="39"/>
                  </a:lnTo>
                  <a:lnTo>
                    <a:pt x="22" y="39"/>
                  </a:lnTo>
                  <a:lnTo>
                    <a:pt x="21" y="39"/>
                  </a:lnTo>
                  <a:lnTo>
                    <a:pt x="20" y="39"/>
                  </a:lnTo>
                  <a:lnTo>
                    <a:pt x="19" y="39"/>
                  </a:lnTo>
                  <a:lnTo>
                    <a:pt x="15" y="37"/>
                  </a:lnTo>
                  <a:lnTo>
                    <a:pt x="14" y="37"/>
                  </a:lnTo>
                  <a:lnTo>
                    <a:pt x="12" y="37"/>
                  </a:lnTo>
                  <a:lnTo>
                    <a:pt x="9" y="36"/>
                  </a:lnTo>
                  <a:lnTo>
                    <a:pt x="8" y="35"/>
                  </a:lnTo>
                  <a:lnTo>
                    <a:pt x="7" y="34"/>
                  </a:lnTo>
                  <a:lnTo>
                    <a:pt x="6" y="34"/>
                  </a:lnTo>
                  <a:lnTo>
                    <a:pt x="6" y="33"/>
                  </a:lnTo>
                  <a:lnTo>
                    <a:pt x="5" y="32"/>
                  </a:lnTo>
                  <a:lnTo>
                    <a:pt x="4" y="31"/>
                  </a:lnTo>
                  <a:lnTo>
                    <a:pt x="3" y="28"/>
                  </a:lnTo>
                  <a:lnTo>
                    <a:pt x="1" y="28"/>
                  </a:lnTo>
                  <a:lnTo>
                    <a:pt x="1" y="27"/>
                  </a:lnTo>
                  <a:lnTo>
                    <a:pt x="1" y="25"/>
                  </a:lnTo>
                  <a:lnTo>
                    <a:pt x="0" y="23"/>
                  </a:lnTo>
                  <a:lnTo>
                    <a:pt x="0" y="21"/>
                  </a:lnTo>
                  <a:lnTo>
                    <a:pt x="0" y="19"/>
                  </a:lnTo>
                  <a:lnTo>
                    <a:pt x="0" y="17"/>
                  </a:lnTo>
                  <a:lnTo>
                    <a:pt x="1" y="15"/>
                  </a:lnTo>
                  <a:lnTo>
                    <a:pt x="1" y="13"/>
                  </a:lnTo>
                  <a:lnTo>
                    <a:pt x="1" y="12"/>
                  </a:lnTo>
                  <a:lnTo>
                    <a:pt x="1" y="11"/>
                  </a:lnTo>
                  <a:lnTo>
                    <a:pt x="3" y="9"/>
                  </a:lnTo>
                  <a:lnTo>
                    <a:pt x="4" y="8"/>
                  </a:lnTo>
                  <a:lnTo>
                    <a:pt x="5" y="7"/>
                  </a:lnTo>
                  <a:lnTo>
                    <a:pt x="6" y="5"/>
                  </a:lnTo>
                  <a:lnTo>
                    <a:pt x="7" y="5"/>
                  </a:lnTo>
                  <a:lnTo>
                    <a:pt x="8" y="4"/>
                  </a:lnTo>
                  <a:lnTo>
                    <a:pt x="9" y="3"/>
                  </a:lnTo>
                  <a:lnTo>
                    <a:pt x="11" y="2"/>
                  </a:lnTo>
                  <a:lnTo>
                    <a:pt x="12" y="1"/>
                  </a:lnTo>
                  <a:lnTo>
                    <a:pt x="14" y="1"/>
                  </a:lnTo>
                  <a:lnTo>
                    <a:pt x="16" y="1"/>
                  </a:lnTo>
                  <a:lnTo>
                    <a:pt x="17" y="0"/>
                  </a:lnTo>
                  <a:close/>
                </a:path>
              </a:pathLst>
            </a:custGeom>
            <a:solidFill>
              <a:srgbClr val="DC8700"/>
            </a:solidFill>
            <a:ln w="0">
              <a:solidFill>
                <a:srgbClr val="DC8700"/>
              </a:solidFill>
              <a:prstDash val="solid"/>
              <a:round/>
              <a:headEnd/>
              <a:tailEnd/>
            </a:ln>
          </p:spPr>
          <p:txBody>
            <a:bodyPr/>
            <a:lstStyle/>
            <a:p>
              <a:endParaRPr lang="ja-JP" altLang="en-US"/>
            </a:p>
          </p:txBody>
        </p:sp>
        <p:sp>
          <p:nvSpPr>
            <p:cNvPr id="1172" name="Line 1250">
              <a:extLst>
                <a:ext uri="{FF2B5EF4-FFF2-40B4-BE49-F238E27FC236}">
                  <a16:creationId xmlns:a16="http://schemas.microsoft.com/office/drawing/2014/main" id="{3367AFA1-6ED9-48D1-AC32-F7C71A5BCB22}"/>
                </a:ext>
              </a:extLst>
            </p:cNvPr>
            <p:cNvSpPr>
              <a:spLocks noChangeShapeType="1"/>
            </p:cNvSpPr>
            <p:nvPr/>
          </p:nvSpPr>
          <p:spPr bwMode="auto">
            <a:xfrm>
              <a:off x="4518026" y="1673225"/>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3" name="Line 1251">
              <a:extLst>
                <a:ext uri="{FF2B5EF4-FFF2-40B4-BE49-F238E27FC236}">
                  <a16:creationId xmlns:a16="http://schemas.microsoft.com/office/drawing/2014/main" id="{260F1E09-127E-4153-9A84-3604271E19BE}"/>
                </a:ext>
              </a:extLst>
            </p:cNvPr>
            <p:cNvSpPr>
              <a:spLocks noChangeShapeType="1"/>
            </p:cNvSpPr>
            <p:nvPr/>
          </p:nvSpPr>
          <p:spPr bwMode="auto">
            <a:xfrm>
              <a:off x="4518026" y="16732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4" name="Line 1252">
              <a:extLst>
                <a:ext uri="{FF2B5EF4-FFF2-40B4-BE49-F238E27FC236}">
                  <a16:creationId xmlns:a16="http://schemas.microsoft.com/office/drawing/2014/main" id="{81150E54-5939-42BE-8FD9-28A2F4577C71}"/>
                </a:ext>
              </a:extLst>
            </p:cNvPr>
            <p:cNvSpPr>
              <a:spLocks noChangeShapeType="1"/>
            </p:cNvSpPr>
            <p:nvPr/>
          </p:nvSpPr>
          <p:spPr bwMode="auto">
            <a:xfrm>
              <a:off x="4518026" y="1674813"/>
              <a:ext cx="0" cy="635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5" name="Line 1253">
              <a:extLst>
                <a:ext uri="{FF2B5EF4-FFF2-40B4-BE49-F238E27FC236}">
                  <a16:creationId xmlns:a16="http://schemas.microsoft.com/office/drawing/2014/main" id="{4EC5BF1A-D0CD-4105-A21B-6D6F64ABD90F}"/>
                </a:ext>
              </a:extLst>
            </p:cNvPr>
            <p:cNvSpPr>
              <a:spLocks noChangeShapeType="1"/>
            </p:cNvSpPr>
            <p:nvPr/>
          </p:nvSpPr>
          <p:spPr bwMode="auto">
            <a:xfrm flipH="1">
              <a:off x="4516438" y="16811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6" name="Line 1254">
              <a:extLst>
                <a:ext uri="{FF2B5EF4-FFF2-40B4-BE49-F238E27FC236}">
                  <a16:creationId xmlns:a16="http://schemas.microsoft.com/office/drawing/2014/main" id="{0A6B88E9-972D-4DBD-A88C-C84B753287CC}"/>
                </a:ext>
              </a:extLst>
            </p:cNvPr>
            <p:cNvSpPr>
              <a:spLocks noChangeShapeType="1"/>
            </p:cNvSpPr>
            <p:nvPr/>
          </p:nvSpPr>
          <p:spPr bwMode="auto">
            <a:xfrm>
              <a:off x="4516438" y="168275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7" name="Line 1255">
              <a:extLst>
                <a:ext uri="{FF2B5EF4-FFF2-40B4-BE49-F238E27FC236}">
                  <a16:creationId xmlns:a16="http://schemas.microsoft.com/office/drawing/2014/main" id="{4C73A525-8E2C-46DE-AD4A-E0742E4DFB98}"/>
                </a:ext>
              </a:extLst>
            </p:cNvPr>
            <p:cNvSpPr>
              <a:spLocks noChangeShapeType="1"/>
            </p:cNvSpPr>
            <p:nvPr/>
          </p:nvSpPr>
          <p:spPr bwMode="auto">
            <a:xfrm>
              <a:off x="4516438" y="1682750"/>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8" name="Line 1256">
              <a:extLst>
                <a:ext uri="{FF2B5EF4-FFF2-40B4-BE49-F238E27FC236}">
                  <a16:creationId xmlns:a16="http://schemas.microsoft.com/office/drawing/2014/main" id="{7CF166BD-2303-469F-A658-4DE952E71364}"/>
                </a:ext>
              </a:extLst>
            </p:cNvPr>
            <p:cNvSpPr>
              <a:spLocks noChangeShapeType="1"/>
            </p:cNvSpPr>
            <p:nvPr/>
          </p:nvSpPr>
          <p:spPr bwMode="auto">
            <a:xfrm>
              <a:off x="4516438" y="16843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79" name="Line 1257">
              <a:extLst>
                <a:ext uri="{FF2B5EF4-FFF2-40B4-BE49-F238E27FC236}">
                  <a16:creationId xmlns:a16="http://schemas.microsoft.com/office/drawing/2014/main" id="{B25AF7AE-B4F6-459B-8AC4-0720A30504D1}"/>
                </a:ext>
              </a:extLst>
            </p:cNvPr>
            <p:cNvSpPr>
              <a:spLocks noChangeShapeType="1"/>
            </p:cNvSpPr>
            <p:nvPr/>
          </p:nvSpPr>
          <p:spPr bwMode="auto">
            <a:xfrm flipH="1">
              <a:off x="4514851" y="16859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0" name="Line 1258">
              <a:extLst>
                <a:ext uri="{FF2B5EF4-FFF2-40B4-BE49-F238E27FC236}">
                  <a16:creationId xmlns:a16="http://schemas.microsoft.com/office/drawing/2014/main" id="{C8F3BC0D-1F59-4F62-95A3-75990E0CFDCB}"/>
                </a:ext>
              </a:extLst>
            </p:cNvPr>
            <p:cNvSpPr>
              <a:spLocks noChangeShapeType="1"/>
            </p:cNvSpPr>
            <p:nvPr/>
          </p:nvSpPr>
          <p:spPr bwMode="auto">
            <a:xfrm flipH="1">
              <a:off x="4513263" y="1687513"/>
              <a:ext cx="1588"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1" name="Line 1259">
              <a:extLst>
                <a:ext uri="{FF2B5EF4-FFF2-40B4-BE49-F238E27FC236}">
                  <a16:creationId xmlns:a16="http://schemas.microsoft.com/office/drawing/2014/main" id="{9839F478-DF60-451D-89C9-601DA211BB2D}"/>
                </a:ext>
              </a:extLst>
            </p:cNvPr>
            <p:cNvSpPr>
              <a:spLocks noChangeShapeType="1"/>
            </p:cNvSpPr>
            <p:nvPr/>
          </p:nvSpPr>
          <p:spPr bwMode="auto">
            <a:xfrm flipH="1">
              <a:off x="4508501" y="1692275"/>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2" name="Line 1260">
              <a:extLst>
                <a:ext uri="{FF2B5EF4-FFF2-40B4-BE49-F238E27FC236}">
                  <a16:creationId xmlns:a16="http://schemas.microsoft.com/office/drawing/2014/main" id="{7F5B873E-E510-4A17-8950-ABCB1778B811}"/>
                </a:ext>
              </a:extLst>
            </p:cNvPr>
            <p:cNvSpPr>
              <a:spLocks noChangeShapeType="1"/>
            </p:cNvSpPr>
            <p:nvPr/>
          </p:nvSpPr>
          <p:spPr bwMode="auto">
            <a:xfrm>
              <a:off x="4508501" y="169386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3" name="Line 1261">
              <a:extLst>
                <a:ext uri="{FF2B5EF4-FFF2-40B4-BE49-F238E27FC236}">
                  <a16:creationId xmlns:a16="http://schemas.microsoft.com/office/drawing/2014/main" id="{3437F356-D6A1-4CD3-9D2D-6900D2BE212A}"/>
                </a:ext>
              </a:extLst>
            </p:cNvPr>
            <p:cNvSpPr>
              <a:spLocks noChangeShapeType="1"/>
            </p:cNvSpPr>
            <p:nvPr/>
          </p:nvSpPr>
          <p:spPr bwMode="auto">
            <a:xfrm>
              <a:off x="4508501" y="169545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4" name="Line 1262">
              <a:extLst>
                <a:ext uri="{FF2B5EF4-FFF2-40B4-BE49-F238E27FC236}">
                  <a16:creationId xmlns:a16="http://schemas.microsoft.com/office/drawing/2014/main" id="{7D189F15-253E-4ED6-9126-3517A4671715}"/>
                </a:ext>
              </a:extLst>
            </p:cNvPr>
            <p:cNvSpPr>
              <a:spLocks noChangeShapeType="1"/>
            </p:cNvSpPr>
            <p:nvPr/>
          </p:nvSpPr>
          <p:spPr bwMode="auto">
            <a:xfrm flipH="1">
              <a:off x="4506913" y="16954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5" name="Line 1263">
              <a:extLst>
                <a:ext uri="{FF2B5EF4-FFF2-40B4-BE49-F238E27FC236}">
                  <a16:creationId xmlns:a16="http://schemas.microsoft.com/office/drawing/2014/main" id="{A3C66B0A-3D07-449D-B6D7-6F289A518F48}"/>
                </a:ext>
              </a:extLst>
            </p:cNvPr>
            <p:cNvSpPr>
              <a:spLocks noChangeShapeType="1"/>
            </p:cNvSpPr>
            <p:nvPr/>
          </p:nvSpPr>
          <p:spPr bwMode="auto">
            <a:xfrm flipH="1">
              <a:off x="4505326" y="16970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6" name="Line 1264">
              <a:extLst>
                <a:ext uri="{FF2B5EF4-FFF2-40B4-BE49-F238E27FC236}">
                  <a16:creationId xmlns:a16="http://schemas.microsoft.com/office/drawing/2014/main" id="{CCB3E7AD-E918-4357-BE4A-7F0D8EEFD85F}"/>
                </a:ext>
              </a:extLst>
            </p:cNvPr>
            <p:cNvSpPr>
              <a:spLocks noChangeShapeType="1"/>
            </p:cNvSpPr>
            <p:nvPr/>
          </p:nvSpPr>
          <p:spPr bwMode="auto">
            <a:xfrm flipH="1">
              <a:off x="4503738" y="16986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7" name="Line 1265">
              <a:extLst>
                <a:ext uri="{FF2B5EF4-FFF2-40B4-BE49-F238E27FC236}">
                  <a16:creationId xmlns:a16="http://schemas.microsoft.com/office/drawing/2014/main" id="{C1FA9553-6D19-4912-861E-FC4BED0CAA7C}"/>
                </a:ext>
              </a:extLst>
            </p:cNvPr>
            <p:cNvSpPr>
              <a:spLocks noChangeShapeType="1"/>
            </p:cNvSpPr>
            <p:nvPr/>
          </p:nvSpPr>
          <p:spPr bwMode="auto">
            <a:xfrm flipH="1">
              <a:off x="4502151" y="170021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8" name="Line 1266">
              <a:extLst>
                <a:ext uri="{FF2B5EF4-FFF2-40B4-BE49-F238E27FC236}">
                  <a16:creationId xmlns:a16="http://schemas.microsoft.com/office/drawing/2014/main" id="{5E1DB281-E8F8-44D0-9B38-5A636F4C94F0}"/>
                </a:ext>
              </a:extLst>
            </p:cNvPr>
            <p:cNvSpPr>
              <a:spLocks noChangeShapeType="1"/>
            </p:cNvSpPr>
            <p:nvPr/>
          </p:nvSpPr>
          <p:spPr bwMode="auto">
            <a:xfrm flipH="1">
              <a:off x="4498976" y="1700213"/>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89" name="Line 1267">
              <a:extLst>
                <a:ext uri="{FF2B5EF4-FFF2-40B4-BE49-F238E27FC236}">
                  <a16:creationId xmlns:a16="http://schemas.microsoft.com/office/drawing/2014/main" id="{3529DD18-E2C0-4127-9C1E-81462A39FD5B}"/>
                </a:ext>
              </a:extLst>
            </p:cNvPr>
            <p:cNvSpPr>
              <a:spLocks noChangeShapeType="1"/>
            </p:cNvSpPr>
            <p:nvPr/>
          </p:nvSpPr>
          <p:spPr bwMode="auto">
            <a:xfrm flipH="1">
              <a:off x="4495801" y="1700213"/>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0" name="Line 1268">
              <a:extLst>
                <a:ext uri="{FF2B5EF4-FFF2-40B4-BE49-F238E27FC236}">
                  <a16:creationId xmlns:a16="http://schemas.microsoft.com/office/drawing/2014/main" id="{AA270915-8E23-4B46-90F3-64D7F8CF6F3D}"/>
                </a:ext>
              </a:extLst>
            </p:cNvPr>
            <p:cNvSpPr>
              <a:spLocks noChangeShapeType="1"/>
            </p:cNvSpPr>
            <p:nvPr/>
          </p:nvSpPr>
          <p:spPr bwMode="auto">
            <a:xfrm flipH="1">
              <a:off x="4492626" y="170180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1" name="Line 1269">
              <a:extLst>
                <a:ext uri="{FF2B5EF4-FFF2-40B4-BE49-F238E27FC236}">
                  <a16:creationId xmlns:a16="http://schemas.microsoft.com/office/drawing/2014/main" id="{8709009D-125C-4D7B-B0C6-1D4691A4729D}"/>
                </a:ext>
              </a:extLst>
            </p:cNvPr>
            <p:cNvSpPr>
              <a:spLocks noChangeShapeType="1"/>
            </p:cNvSpPr>
            <p:nvPr/>
          </p:nvSpPr>
          <p:spPr bwMode="auto">
            <a:xfrm flipH="1">
              <a:off x="4491038" y="170180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2" name="Line 1270">
              <a:extLst>
                <a:ext uri="{FF2B5EF4-FFF2-40B4-BE49-F238E27FC236}">
                  <a16:creationId xmlns:a16="http://schemas.microsoft.com/office/drawing/2014/main" id="{91CF7600-E9F9-4E91-AF01-14401417A66F}"/>
                </a:ext>
              </a:extLst>
            </p:cNvPr>
            <p:cNvSpPr>
              <a:spLocks noChangeShapeType="1"/>
            </p:cNvSpPr>
            <p:nvPr/>
          </p:nvSpPr>
          <p:spPr bwMode="auto">
            <a:xfrm flipH="1">
              <a:off x="4489451" y="1701800"/>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3" name="Line 1271">
              <a:extLst>
                <a:ext uri="{FF2B5EF4-FFF2-40B4-BE49-F238E27FC236}">
                  <a16:creationId xmlns:a16="http://schemas.microsoft.com/office/drawing/2014/main" id="{711C6DEE-A7BE-49DA-938E-1284EDB0FE3D}"/>
                </a:ext>
              </a:extLst>
            </p:cNvPr>
            <p:cNvSpPr>
              <a:spLocks noChangeShapeType="1"/>
            </p:cNvSpPr>
            <p:nvPr/>
          </p:nvSpPr>
          <p:spPr bwMode="auto">
            <a:xfrm flipH="1">
              <a:off x="4486276" y="1704975"/>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4" name="Line 1272">
              <a:extLst>
                <a:ext uri="{FF2B5EF4-FFF2-40B4-BE49-F238E27FC236}">
                  <a16:creationId xmlns:a16="http://schemas.microsoft.com/office/drawing/2014/main" id="{5A8CE442-36D3-4EBE-8575-6B2B2DC017DE}"/>
                </a:ext>
              </a:extLst>
            </p:cNvPr>
            <p:cNvSpPr>
              <a:spLocks noChangeShapeType="1"/>
            </p:cNvSpPr>
            <p:nvPr/>
          </p:nvSpPr>
          <p:spPr bwMode="auto">
            <a:xfrm flipH="1" flipV="1">
              <a:off x="4484688" y="1701800"/>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5" name="Line 1273">
              <a:extLst>
                <a:ext uri="{FF2B5EF4-FFF2-40B4-BE49-F238E27FC236}">
                  <a16:creationId xmlns:a16="http://schemas.microsoft.com/office/drawing/2014/main" id="{7AC365DA-D274-4132-8D3A-97B65747B915}"/>
                </a:ext>
              </a:extLst>
            </p:cNvPr>
            <p:cNvSpPr>
              <a:spLocks noChangeShapeType="1"/>
            </p:cNvSpPr>
            <p:nvPr/>
          </p:nvSpPr>
          <p:spPr bwMode="auto">
            <a:xfrm flipH="1">
              <a:off x="4478338" y="1701800"/>
              <a:ext cx="635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6" name="Line 1274">
              <a:extLst>
                <a:ext uri="{FF2B5EF4-FFF2-40B4-BE49-F238E27FC236}">
                  <a16:creationId xmlns:a16="http://schemas.microsoft.com/office/drawing/2014/main" id="{2FCBC205-2A40-40F6-86E6-D82920B2C669}"/>
                </a:ext>
              </a:extLst>
            </p:cNvPr>
            <p:cNvSpPr>
              <a:spLocks noChangeShapeType="1"/>
            </p:cNvSpPr>
            <p:nvPr/>
          </p:nvSpPr>
          <p:spPr bwMode="auto">
            <a:xfrm flipH="1">
              <a:off x="4476751" y="170180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7" name="Line 1275">
              <a:extLst>
                <a:ext uri="{FF2B5EF4-FFF2-40B4-BE49-F238E27FC236}">
                  <a16:creationId xmlns:a16="http://schemas.microsoft.com/office/drawing/2014/main" id="{F9C2131C-6558-4990-8B51-9408119DC933}"/>
                </a:ext>
              </a:extLst>
            </p:cNvPr>
            <p:cNvSpPr>
              <a:spLocks noChangeShapeType="1"/>
            </p:cNvSpPr>
            <p:nvPr/>
          </p:nvSpPr>
          <p:spPr bwMode="auto">
            <a:xfrm flipH="1">
              <a:off x="4475163" y="170180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 name="Line 1276">
              <a:extLst>
                <a:ext uri="{FF2B5EF4-FFF2-40B4-BE49-F238E27FC236}">
                  <a16:creationId xmlns:a16="http://schemas.microsoft.com/office/drawing/2014/main" id="{90625059-665E-4A28-BB3B-E77F415B8902}"/>
                </a:ext>
              </a:extLst>
            </p:cNvPr>
            <p:cNvSpPr>
              <a:spLocks noChangeShapeType="1"/>
            </p:cNvSpPr>
            <p:nvPr/>
          </p:nvSpPr>
          <p:spPr bwMode="auto">
            <a:xfrm flipH="1" flipV="1">
              <a:off x="4473576" y="170021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9" name="Line 1277">
              <a:extLst>
                <a:ext uri="{FF2B5EF4-FFF2-40B4-BE49-F238E27FC236}">
                  <a16:creationId xmlns:a16="http://schemas.microsoft.com/office/drawing/2014/main" id="{11AF7AD2-B9C9-4DD2-A4CB-90CB529DC956}"/>
                </a:ext>
              </a:extLst>
            </p:cNvPr>
            <p:cNvSpPr>
              <a:spLocks noChangeShapeType="1"/>
            </p:cNvSpPr>
            <p:nvPr/>
          </p:nvSpPr>
          <p:spPr bwMode="auto">
            <a:xfrm flipH="1">
              <a:off x="4468813" y="1700213"/>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0" name="Line 1278">
              <a:extLst>
                <a:ext uri="{FF2B5EF4-FFF2-40B4-BE49-F238E27FC236}">
                  <a16:creationId xmlns:a16="http://schemas.microsoft.com/office/drawing/2014/main" id="{1FB85762-EA52-42BD-896D-FCA648A9B9D9}"/>
                </a:ext>
              </a:extLst>
            </p:cNvPr>
            <p:cNvSpPr>
              <a:spLocks noChangeShapeType="1"/>
            </p:cNvSpPr>
            <p:nvPr/>
          </p:nvSpPr>
          <p:spPr bwMode="auto">
            <a:xfrm flipH="1" flipV="1">
              <a:off x="4467226" y="16986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1" name="Line 1279">
              <a:extLst>
                <a:ext uri="{FF2B5EF4-FFF2-40B4-BE49-F238E27FC236}">
                  <a16:creationId xmlns:a16="http://schemas.microsoft.com/office/drawing/2014/main" id="{0B199818-59D6-4ACB-A4FF-8208ABCAEED7}"/>
                </a:ext>
              </a:extLst>
            </p:cNvPr>
            <p:cNvSpPr>
              <a:spLocks noChangeShapeType="1"/>
            </p:cNvSpPr>
            <p:nvPr/>
          </p:nvSpPr>
          <p:spPr bwMode="auto">
            <a:xfrm flipH="1" flipV="1">
              <a:off x="4465638" y="16970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2" name="Line 1280">
              <a:extLst>
                <a:ext uri="{FF2B5EF4-FFF2-40B4-BE49-F238E27FC236}">
                  <a16:creationId xmlns:a16="http://schemas.microsoft.com/office/drawing/2014/main" id="{A6DEEE07-07D1-4147-80DB-B2E296520C97}"/>
                </a:ext>
              </a:extLst>
            </p:cNvPr>
            <p:cNvSpPr>
              <a:spLocks noChangeShapeType="1"/>
            </p:cNvSpPr>
            <p:nvPr/>
          </p:nvSpPr>
          <p:spPr bwMode="auto">
            <a:xfrm flipH="1" flipV="1">
              <a:off x="4464051" y="16954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3" name="Line 1281">
              <a:extLst>
                <a:ext uri="{FF2B5EF4-FFF2-40B4-BE49-F238E27FC236}">
                  <a16:creationId xmlns:a16="http://schemas.microsoft.com/office/drawing/2014/main" id="{462525C1-174B-448A-A5A6-236DEF3BE1EF}"/>
                </a:ext>
              </a:extLst>
            </p:cNvPr>
            <p:cNvSpPr>
              <a:spLocks noChangeShapeType="1"/>
            </p:cNvSpPr>
            <p:nvPr/>
          </p:nvSpPr>
          <p:spPr bwMode="auto">
            <a:xfrm>
              <a:off x="4464051" y="169545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4" name="Line 1282">
              <a:extLst>
                <a:ext uri="{FF2B5EF4-FFF2-40B4-BE49-F238E27FC236}">
                  <a16:creationId xmlns:a16="http://schemas.microsoft.com/office/drawing/2014/main" id="{303DAF61-516F-4344-A8AE-7521CB38722C}"/>
                </a:ext>
              </a:extLst>
            </p:cNvPr>
            <p:cNvSpPr>
              <a:spLocks noChangeShapeType="1"/>
            </p:cNvSpPr>
            <p:nvPr/>
          </p:nvSpPr>
          <p:spPr bwMode="auto">
            <a:xfrm flipH="1" flipV="1">
              <a:off x="4462463" y="16938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5" name="Line 1283">
              <a:extLst>
                <a:ext uri="{FF2B5EF4-FFF2-40B4-BE49-F238E27FC236}">
                  <a16:creationId xmlns:a16="http://schemas.microsoft.com/office/drawing/2014/main" id="{4BBB3C06-8ED2-429A-9D41-35947750EC2D}"/>
                </a:ext>
              </a:extLst>
            </p:cNvPr>
            <p:cNvSpPr>
              <a:spLocks noChangeShapeType="1"/>
            </p:cNvSpPr>
            <p:nvPr/>
          </p:nvSpPr>
          <p:spPr bwMode="auto">
            <a:xfrm flipH="1" flipV="1">
              <a:off x="4460876" y="16922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6" name="Line 1284">
              <a:extLst>
                <a:ext uri="{FF2B5EF4-FFF2-40B4-BE49-F238E27FC236}">
                  <a16:creationId xmlns:a16="http://schemas.microsoft.com/office/drawing/2014/main" id="{1C999C4D-CC61-40C0-8D0D-12D2C1643CBF}"/>
                </a:ext>
              </a:extLst>
            </p:cNvPr>
            <p:cNvSpPr>
              <a:spLocks noChangeShapeType="1"/>
            </p:cNvSpPr>
            <p:nvPr/>
          </p:nvSpPr>
          <p:spPr bwMode="auto">
            <a:xfrm flipH="1" flipV="1">
              <a:off x="4459288" y="1687513"/>
              <a:ext cx="1588"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7" name="Line 1285">
              <a:extLst>
                <a:ext uri="{FF2B5EF4-FFF2-40B4-BE49-F238E27FC236}">
                  <a16:creationId xmlns:a16="http://schemas.microsoft.com/office/drawing/2014/main" id="{781CE4D8-0859-45D5-BEBF-E38A2BC8B259}"/>
                </a:ext>
              </a:extLst>
            </p:cNvPr>
            <p:cNvSpPr>
              <a:spLocks noChangeShapeType="1"/>
            </p:cNvSpPr>
            <p:nvPr/>
          </p:nvSpPr>
          <p:spPr bwMode="auto">
            <a:xfrm>
              <a:off x="4459288" y="16875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8" name="Line 1286">
              <a:extLst>
                <a:ext uri="{FF2B5EF4-FFF2-40B4-BE49-F238E27FC236}">
                  <a16:creationId xmlns:a16="http://schemas.microsoft.com/office/drawing/2014/main" id="{88083BBB-A206-4FEF-9D6F-02169B3BD4EA}"/>
                </a:ext>
              </a:extLst>
            </p:cNvPr>
            <p:cNvSpPr>
              <a:spLocks noChangeShapeType="1"/>
            </p:cNvSpPr>
            <p:nvPr/>
          </p:nvSpPr>
          <p:spPr bwMode="auto">
            <a:xfrm flipH="1">
              <a:off x="4456113" y="1687513"/>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09" name="Line 1287">
              <a:extLst>
                <a:ext uri="{FF2B5EF4-FFF2-40B4-BE49-F238E27FC236}">
                  <a16:creationId xmlns:a16="http://schemas.microsoft.com/office/drawing/2014/main" id="{5B377AF2-A382-4110-A910-E6F1C88EFB4C}"/>
                </a:ext>
              </a:extLst>
            </p:cNvPr>
            <p:cNvSpPr>
              <a:spLocks noChangeShapeType="1"/>
            </p:cNvSpPr>
            <p:nvPr/>
          </p:nvSpPr>
          <p:spPr bwMode="auto">
            <a:xfrm flipV="1">
              <a:off x="4456113" y="16859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0" name="Line 1288">
              <a:extLst>
                <a:ext uri="{FF2B5EF4-FFF2-40B4-BE49-F238E27FC236}">
                  <a16:creationId xmlns:a16="http://schemas.microsoft.com/office/drawing/2014/main" id="{6E5D0EA4-81DA-479A-8082-A83C28CA5579}"/>
                </a:ext>
              </a:extLst>
            </p:cNvPr>
            <p:cNvSpPr>
              <a:spLocks noChangeShapeType="1"/>
            </p:cNvSpPr>
            <p:nvPr/>
          </p:nvSpPr>
          <p:spPr bwMode="auto">
            <a:xfrm flipV="1">
              <a:off x="4456113" y="1682750"/>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1" name="Line 1289">
              <a:extLst>
                <a:ext uri="{FF2B5EF4-FFF2-40B4-BE49-F238E27FC236}">
                  <a16:creationId xmlns:a16="http://schemas.microsoft.com/office/drawing/2014/main" id="{E7F6CDEC-CE4C-4721-8D7E-9DC2C089701E}"/>
                </a:ext>
              </a:extLst>
            </p:cNvPr>
            <p:cNvSpPr>
              <a:spLocks noChangeShapeType="1"/>
            </p:cNvSpPr>
            <p:nvPr/>
          </p:nvSpPr>
          <p:spPr bwMode="auto">
            <a:xfrm flipH="1" flipV="1">
              <a:off x="4454526" y="1679575"/>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2" name="Line 1290">
              <a:extLst>
                <a:ext uri="{FF2B5EF4-FFF2-40B4-BE49-F238E27FC236}">
                  <a16:creationId xmlns:a16="http://schemas.microsoft.com/office/drawing/2014/main" id="{D0A6AA67-E010-431E-86B3-097B8DAE5744}"/>
                </a:ext>
              </a:extLst>
            </p:cNvPr>
            <p:cNvSpPr>
              <a:spLocks noChangeShapeType="1"/>
            </p:cNvSpPr>
            <p:nvPr/>
          </p:nvSpPr>
          <p:spPr bwMode="auto">
            <a:xfrm flipV="1">
              <a:off x="4454526" y="1673225"/>
              <a:ext cx="0" cy="635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3" name="Line 1291">
              <a:extLst>
                <a:ext uri="{FF2B5EF4-FFF2-40B4-BE49-F238E27FC236}">
                  <a16:creationId xmlns:a16="http://schemas.microsoft.com/office/drawing/2014/main" id="{E8C85D93-45D1-4B0E-9E73-5F4095DDD169}"/>
                </a:ext>
              </a:extLst>
            </p:cNvPr>
            <p:cNvSpPr>
              <a:spLocks noChangeShapeType="1"/>
            </p:cNvSpPr>
            <p:nvPr/>
          </p:nvSpPr>
          <p:spPr bwMode="auto">
            <a:xfrm>
              <a:off x="4454526" y="16732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4" name="Line 1292">
              <a:extLst>
                <a:ext uri="{FF2B5EF4-FFF2-40B4-BE49-F238E27FC236}">
                  <a16:creationId xmlns:a16="http://schemas.microsoft.com/office/drawing/2014/main" id="{95B08D52-50F7-49E7-9E5E-D8CC5ECA63D0}"/>
                </a:ext>
              </a:extLst>
            </p:cNvPr>
            <p:cNvSpPr>
              <a:spLocks noChangeShapeType="1"/>
            </p:cNvSpPr>
            <p:nvPr/>
          </p:nvSpPr>
          <p:spPr bwMode="auto">
            <a:xfrm flipV="1">
              <a:off x="4456113" y="1663700"/>
              <a:ext cx="0" cy="952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5" name="Line 1293">
              <a:extLst>
                <a:ext uri="{FF2B5EF4-FFF2-40B4-BE49-F238E27FC236}">
                  <a16:creationId xmlns:a16="http://schemas.microsoft.com/office/drawing/2014/main" id="{9AF67D94-1931-483A-8E80-96AF5BA97F52}"/>
                </a:ext>
              </a:extLst>
            </p:cNvPr>
            <p:cNvSpPr>
              <a:spLocks noChangeShapeType="1"/>
            </p:cNvSpPr>
            <p:nvPr/>
          </p:nvSpPr>
          <p:spPr bwMode="auto">
            <a:xfrm flipV="1">
              <a:off x="4456113" y="166211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6" name="Line 1294">
              <a:extLst>
                <a:ext uri="{FF2B5EF4-FFF2-40B4-BE49-F238E27FC236}">
                  <a16:creationId xmlns:a16="http://schemas.microsoft.com/office/drawing/2014/main" id="{240FF875-02B5-4E61-9485-48EC4823526D}"/>
                </a:ext>
              </a:extLst>
            </p:cNvPr>
            <p:cNvSpPr>
              <a:spLocks noChangeShapeType="1"/>
            </p:cNvSpPr>
            <p:nvPr/>
          </p:nvSpPr>
          <p:spPr bwMode="auto">
            <a:xfrm flipV="1">
              <a:off x="4456113" y="16605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7" name="Line 1295">
              <a:extLst>
                <a:ext uri="{FF2B5EF4-FFF2-40B4-BE49-F238E27FC236}">
                  <a16:creationId xmlns:a16="http://schemas.microsoft.com/office/drawing/2014/main" id="{FD773C35-DACE-474C-9663-1AD1988C31C2}"/>
                </a:ext>
              </a:extLst>
            </p:cNvPr>
            <p:cNvSpPr>
              <a:spLocks noChangeShapeType="1"/>
            </p:cNvSpPr>
            <p:nvPr/>
          </p:nvSpPr>
          <p:spPr bwMode="auto">
            <a:xfrm flipV="1">
              <a:off x="4456113" y="1657350"/>
              <a:ext cx="3175"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8" name="Line 1296">
              <a:extLst>
                <a:ext uri="{FF2B5EF4-FFF2-40B4-BE49-F238E27FC236}">
                  <a16:creationId xmlns:a16="http://schemas.microsoft.com/office/drawing/2014/main" id="{340293CD-77B0-47A2-863A-B6EEEE98A47D}"/>
                </a:ext>
              </a:extLst>
            </p:cNvPr>
            <p:cNvSpPr>
              <a:spLocks noChangeShapeType="1"/>
            </p:cNvSpPr>
            <p:nvPr/>
          </p:nvSpPr>
          <p:spPr bwMode="auto">
            <a:xfrm flipV="1">
              <a:off x="4459288" y="16557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19" name="Line 1297">
              <a:extLst>
                <a:ext uri="{FF2B5EF4-FFF2-40B4-BE49-F238E27FC236}">
                  <a16:creationId xmlns:a16="http://schemas.microsoft.com/office/drawing/2014/main" id="{32224699-6E44-4052-AD8C-DC456FE63122}"/>
                </a:ext>
              </a:extLst>
            </p:cNvPr>
            <p:cNvSpPr>
              <a:spLocks noChangeShapeType="1"/>
            </p:cNvSpPr>
            <p:nvPr/>
          </p:nvSpPr>
          <p:spPr bwMode="auto">
            <a:xfrm flipV="1">
              <a:off x="4460876" y="16541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0" name="Line 1298">
              <a:extLst>
                <a:ext uri="{FF2B5EF4-FFF2-40B4-BE49-F238E27FC236}">
                  <a16:creationId xmlns:a16="http://schemas.microsoft.com/office/drawing/2014/main" id="{4A3210FA-14F4-46DC-BE9B-5C5905ABF321}"/>
                </a:ext>
              </a:extLst>
            </p:cNvPr>
            <p:cNvSpPr>
              <a:spLocks noChangeShapeType="1"/>
            </p:cNvSpPr>
            <p:nvPr/>
          </p:nvSpPr>
          <p:spPr bwMode="auto">
            <a:xfrm flipV="1">
              <a:off x="4462463" y="1651000"/>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1" name="Line 1299">
              <a:extLst>
                <a:ext uri="{FF2B5EF4-FFF2-40B4-BE49-F238E27FC236}">
                  <a16:creationId xmlns:a16="http://schemas.microsoft.com/office/drawing/2014/main" id="{673BC9B6-15D0-4369-B8BB-83F99D4CA26F}"/>
                </a:ext>
              </a:extLst>
            </p:cNvPr>
            <p:cNvSpPr>
              <a:spLocks noChangeShapeType="1"/>
            </p:cNvSpPr>
            <p:nvPr/>
          </p:nvSpPr>
          <p:spPr bwMode="auto">
            <a:xfrm>
              <a:off x="4464051" y="165100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2" name="Line 1300">
              <a:extLst>
                <a:ext uri="{FF2B5EF4-FFF2-40B4-BE49-F238E27FC236}">
                  <a16:creationId xmlns:a16="http://schemas.microsoft.com/office/drawing/2014/main" id="{EE5BDD49-C8BF-4E0A-B482-F1C5CFB6E6B3}"/>
                </a:ext>
              </a:extLst>
            </p:cNvPr>
            <p:cNvSpPr>
              <a:spLocks noChangeShapeType="1"/>
            </p:cNvSpPr>
            <p:nvPr/>
          </p:nvSpPr>
          <p:spPr bwMode="auto">
            <a:xfrm flipV="1">
              <a:off x="4465638" y="164941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3" name="Line 1301">
              <a:extLst>
                <a:ext uri="{FF2B5EF4-FFF2-40B4-BE49-F238E27FC236}">
                  <a16:creationId xmlns:a16="http://schemas.microsoft.com/office/drawing/2014/main" id="{BE934450-2D63-4919-8535-FAEAF9E0CD03}"/>
                </a:ext>
              </a:extLst>
            </p:cNvPr>
            <p:cNvSpPr>
              <a:spLocks noChangeShapeType="1"/>
            </p:cNvSpPr>
            <p:nvPr/>
          </p:nvSpPr>
          <p:spPr bwMode="auto">
            <a:xfrm flipV="1">
              <a:off x="4467226" y="16478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4" name="Line 1302">
              <a:extLst>
                <a:ext uri="{FF2B5EF4-FFF2-40B4-BE49-F238E27FC236}">
                  <a16:creationId xmlns:a16="http://schemas.microsoft.com/office/drawing/2014/main" id="{396130A7-74A6-4B98-B40F-72AD3A72D099}"/>
                </a:ext>
              </a:extLst>
            </p:cNvPr>
            <p:cNvSpPr>
              <a:spLocks noChangeShapeType="1"/>
            </p:cNvSpPr>
            <p:nvPr/>
          </p:nvSpPr>
          <p:spPr bwMode="auto">
            <a:xfrm flipV="1">
              <a:off x="4468813" y="1646238"/>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5" name="Line 1303">
              <a:extLst>
                <a:ext uri="{FF2B5EF4-FFF2-40B4-BE49-F238E27FC236}">
                  <a16:creationId xmlns:a16="http://schemas.microsoft.com/office/drawing/2014/main" id="{70534588-916C-493D-9B34-62BDE1D7896D}"/>
                </a:ext>
              </a:extLst>
            </p:cNvPr>
            <p:cNvSpPr>
              <a:spLocks noChangeShapeType="1"/>
            </p:cNvSpPr>
            <p:nvPr/>
          </p:nvSpPr>
          <p:spPr bwMode="auto">
            <a:xfrm>
              <a:off x="4471988" y="16462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6" name="Line 1304">
              <a:extLst>
                <a:ext uri="{FF2B5EF4-FFF2-40B4-BE49-F238E27FC236}">
                  <a16:creationId xmlns:a16="http://schemas.microsoft.com/office/drawing/2014/main" id="{B73212A0-92E9-4618-AE9D-5D19A0ED3B93}"/>
                </a:ext>
              </a:extLst>
            </p:cNvPr>
            <p:cNvSpPr>
              <a:spLocks noChangeShapeType="1"/>
            </p:cNvSpPr>
            <p:nvPr/>
          </p:nvSpPr>
          <p:spPr bwMode="auto">
            <a:xfrm flipV="1">
              <a:off x="4471988" y="16446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7" name="Line 1305">
              <a:extLst>
                <a:ext uri="{FF2B5EF4-FFF2-40B4-BE49-F238E27FC236}">
                  <a16:creationId xmlns:a16="http://schemas.microsoft.com/office/drawing/2014/main" id="{9A4F8848-E64E-40F7-8434-77C36D135387}"/>
                </a:ext>
              </a:extLst>
            </p:cNvPr>
            <p:cNvSpPr>
              <a:spLocks noChangeShapeType="1"/>
            </p:cNvSpPr>
            <p:nvPr/>
          </p:nvSpPr>
          <p:spPr bwMode="auto">
            <a:xfrm>
              <a:off x="4473576" y="164465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8" name="Line 1306">
              <a:extLst>
                <a:ext uri="{FF2B5EF4-FFF2-40B4-BE49-F238E27FC236}">
                  <a16:creationId xmlns:a16="http://schemas.microsoft.com/office/drawing/2014/main" id="{ED2B7A67-9205-4CDA-8462-8CF51F8CA754}"/>
                </a:ext>
              </a:extLst>
            </p:cNvPr>
            <p:cNvSpPr>
              <a:spLocks noChangeShapeType="1"/>
            </p:cNvSpPr>
            <p:nvPr/>
          </p:nvSpPr>
          <p:spPr bwMode="auto">
            <a:xfrm>
              <a:off x="4476751" y="164465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29" name="Line 1307">
              <a:extLst>
                <a:ext uri="{FF2B5EF4-FFF2-40B4-BE49-F238E27FC236}">
                  <a16:creationId xmlns:a16="http://schemas.microsoft.com/office/drawing/2014/main" id="{F6BA463C-1FF1-428C-ACF9-FD744A2C369F}"/>
                </a:ext>
              </a:extLst>
            </p:cNvPr>
            <p:cNvSpPr>
              <a:spLocks noChangeShapeType="1"/>
            </p:cNvSpPr>
            <p:nvPr/>
          </p:nvSpPr>
          <p:spPr bwMode="auto">
            <a:xfrm flipV="1">
              <a:off x="4479926" y="16430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0" name="Line 1308">
              <a:extLst>
                <a:ext uri="{FF2B5EF4-FFF2-40B4-BE49-F238E27FC236}">
                  <a16:creationId xmlns:a16="http://schemas.microsoft.com/office/drawing/2014/main" id="{E08C7AF7-7282-46D0-A747-C0ADA0BCB962}"/>
                </a:ext>
              </a:extLst>
            </p:cNvPr>
            <p:cNvSpPr>
              <a:spLocks noChangeShapeType="1"/>
            </p:cNvSpPr>
            <p:nvPr/>
          </p:nvSpPr>
          <p:spPr bwMode="auto">
            <a:xfrm>
              <a:off x="4481513" y="1643063"/>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1" name="Line 1309">
              <a:extLst>
                <a:ext uri="{FF2B5EF4-FFF2-40B4-BE49-F238E27FC236}">
                  <a16:creationId xmlns:a16="http://schemas.microsoft.com/office/drawing/2014/main" id="{4B8B8CDE-7B2F-4C42-A287-AA0E236B9E62}"/>
                </a:ext>
              </a:extLst>
            </p:cNvPr>
            <p:cNvSpPr>
              <a:spLocks noChangeShapeType="1"/>
            </p:cNvSpPr>
            <p:nvPr/>
          </p:nvSpPr>
          <p:spPr bwMode="auto">
            <a:xfrm>
              <a:off x="4486276" y="164465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2" name="Line 1310">
              <a:extLst>
                <a:ext uri="{FF2B5EF4-FFF2-40B4-BE49-F238E27FC236}">
                  <a16:creationId xmlns:a16="http://schemas.microsoft.com/office/drawing/2014/main" id="{21B33857-B814-48C5-A281-B0574D449947}"/>
                </a:ext>
              </a:extLst>
            </p:cNvPr>
            <p:cNvSpPr>
              <a:spLocks noChangeShapeType="1"/>
            </p:cNvSpPr>
            <p:nvPr/>
          </p:nvSpPr>
          <p:spPr bwMode="auto">
            <a:xfrm>
              <a:off x="4489451" y="164465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3" name="Line 1311">
              <a:extLst>
                <a:ext uri="{FF2B5EF4-FFF2-40B4-BE49-F238E27FC236}">
                  <a16:creationId xmlns:a16="http://schemas.microsoft.com/office/drawing/2014/main" id="{FCB8DA02-FDDC-4355-AAB4-90BE1488ECFF}"/>
                </a:ext>
              </a:extLst>
            </p:cNvPr>
            <p:cNvSpPr>
              <a:spLocks noChangeShapeType="1"/>
            </p:cNvSpPr>
            <p:nvPr/>
          </p:nvSpPr>
          <p:spPr bwMode="auto">
            <a:xfrm>
              <a:off x="4492626" y="164465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4" name="Line 1312">
              <a:extLst>
                <a:ext uri="{FF2B5EF4-FFF2-40B4-BE49-F238E27FC236}">
                  <a16:creationId xmlns:a16="http://schemas.microsoft.com/office/drawing/2014/main" id="{F6C084C4-14EE-402D-BC8F-83C90B80C16F}"/>
                </a:ext>
              </a:extLst>
            </p:cNvPr>
            <p:cNvSpPr>
              <a:spLocks noChangeShapeType="1"/>
            </p:cNvSpPr>
            <p:nvPr/>
          </p:nvSpPr>
          <p:spPr bwMode="auto">
            <a:xfrm>
              <a:off x="4495801" y="1644650"/>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5" name="Line 1313">
              <a:extLst>
                <a:ext uri="{FF2B5EF4-FFF2-40B4-BE49-F238E27FC236}">
                  <a16:creationId xmlns:a16="http://schemas.microsoft.com/office/drawing/2014/main" id="{FBF75893-CA15-4879-B7AB-73A8360D588D}"/>
                </a:ext>
              </a:extLst>
            </p:cNvPr>
            <p:cNvSpPr>
              <a:spLocks noChangeShapeType="1"/>
            </p:cNvSpPr>
            <p:nvPr/>
          </p:nvSpPr>
          <p:spPr bwMode="auto">
            <a:xfrm>
              <a:off x="4498976" y="16446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6" name="Line 1314">
              <a:extLst>
                <a:ext uri="{FF2B5EF4-FFF2-40B4-BE49-F238E27FC236}">
                  <a16:creationId xmlns:a16="http://schemas.microsoft.com/office/drawing/2014/main" id="{86F6F28A-8EEB-48CA-AE05-5275428BEE60}"/>
                </a:ext>
              </a:extLst>
            </p:cNvPr>
            <p:cNvSpPr>
              <a:spLocks noChangeShapeType="1"/>
            </p:cNvSpPr>
            <p:nvPr/>
          </p:nvSpPr>
          <p:spPr bwMode="auto">
            <a:xfrm>
              <a:off x="4500563" y="16462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7" name="Line 1315">
              <a:extLst>
                <a:ext uri="{FF2B5EF4-FFF2-40B4-BE49-F238E27FC236}">
                  <a16:creationId xmlns:a16="http://schemas.microsoft.com/office/drawing/2014/main" id="{495B33A7-A2E2-482E-841B-D63C56C811D8}"/>
                </a:ext>
              </a:extLst>
            </p:cNvPr>
            <p:cNvSpPr>
              <a:spLocks noChangeShapeType="1"/>
            </p:cNvSpPr>
            <p:nvPr/>
          </p:nvSpPr>
          <p:spPr bwMode="auto">
            <a:xfrm>
              <a:off x="4502151" y="1647825"/>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8" name="Line 1316">
              <a:extLst>
                <a:ext uri="{FF2B5EF4-FFF2-40B4-BE49-F238E27FC236}">
                  <a16:creationId xmlns:a16="http://schemas.microsoft.com/office/drawing/2014/main" id="{87B74868-FD19-4314-9965-77B6309E0BDA}"/>
                </a:ext>
              </a:extLst>
            </p:cNvPr>
            <p:cNvSpPr>
              <a:spLocks noChangeShapeType="1"/>
            </p:cNvSpPr>
            <p:nvPr/>
          </p:nvSpPr>
          <p:spPr bwMode="auto">
            <a:xfrm>
              <a:off x="4505326" y="164941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39" name="Line 1317">
              <a:extLst>
                <a:ext uri="{FF2B5EF4-FFF2-40B4-BE49-F238E27FC236}">
                  <a16:creationId xmlns:a16="http://schemas.microsoft.com/office/drawing/2014/main" id="{B8BF58B9-47DA-4446-80E5-1F9D94288356}"/>
                </a:ext>
              </a:extLst>
            </p:cNvPr>
            <p:cNvSpPr>
              <a:spLocks noChangeShapeType="1"/>
            </p:cNvSpPr>
            <p:nvPr/>
          </p:nvSpPr>
          <p:spPr bwMode="auto">
            <a:xfrm>
              <a:off x="4506913" y="165100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0" name="Line 1318">
              <a:extLst>
                <a:ext uri="{FF2B5EF4-FFF2-40B4-BE49-F238E27FC236}">
                  <a16:creationId xmlns:a16="http://schemas.microsoft.com/office/drawing/2014/main" id="{21910727-E5B0-4EBD-B3F1-A2D6448ED4DF}"/>
                </a:ext>
              </a:extLst>
            </p:cNvPr>
            <p:cNvSpPr>
              <a:spLocks noChangeShapeType="1"/>
            </p:cNvSpPr>
            <p:nvPr/>
          </p:nvSpPr>
          <p:spPr bwMode="auto">
            <a:xfrm>
              <a:off x="4508501" y="165100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1" name="Line 1319">
              <a:extLst>
                <a:ext uri="{FF2B5EF4-FFF2-40B4-BE49-F238E27FC236}">
                  <a16:creationId xmlns:a16="http://schemas.microsoft.com/office/drawing/2014/main" id="{D557DD76-0C98-49A0-A7E1-8F4D5A291E07}"/>
                </a:ext>
              </a:extLst>
            </p:cNvPr>
            <p:cNvSpPr>
              <a:spLocks noChangeShapeType="1"/>
            </p:cNvSpPr>
            <p:nvPr/>
          </p:nvSpPr>
          <p:spPr bwMode="auto">
            <a:xfrm>
              <a:off x="4508501" y="1651000"/>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2" name="Line 1320">
              <a:extLst>
                <a:ext uri="{FF2B5EF4-FFF2-40B4-BE49-F238E27FC236}">
                  <a16:creationId xmlns:a16="http://schemas.microsoft.com/office/drawing/2014/main" id="{05E64450-73C7-4395-86CA-347DF719E6C3}"/>
                </a:ext>
              </a:extLst>
            </p:cNvPr>
            <p:cNvSpPr>
              <a:spLocks noChangeShapeType="1"/>
            </p:cNvSpPr>
            <p:nvPr/>
          </p:nvSpPr>
          <p:spPr bwMode="auto">
            <a:xfrm>
              <a:off x="4508501" y="1654175"/>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3" name="Line 1321">
              <a:extLst>
                <a:ext uri="{FF2B5EF4-FFF2-40B4-BE49-F238E27FC236}">
                  <a16:creationId xmlns:a16="http://schemas.microsoft.com/office/drawing/2014/main" id="{6EA29638-2CE6-4676-BDCB-2F4FD4D717D5}"/>
                </a:ext>
              </a:extLst>
            </p:cNvPr>
            <p:cNvSpPr>
              <a:spLocks noChangeShapeType="1"/>
            </p:cNvSpPr>
            <p:nvPr/>
          </p:nvSpPr>
          <p:spPr bwMode="auto">
            <a:xfrm>
              <a:off x="4513263" y="16557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4" name="Line 1322">
              <a:extLst>
                <a:ext uri="{FF2B5EF4-FFF2-40B4-BE49-F238E27FC236}">
                  <a16:creationId xmlns:a16="http://schemas.microsoft.com/office/drawing/2014/main" id="{BB784BCF-1E93-40D5-9BC1-C6E30AAE412A}"/>
                </a:ext>
              </a:extLst>
            </p:cNvPr>
            <p:cNvSpPr>
              <a:spLocks noChangeShapeType="1"/>
            </p:cNvSpPr>
            <p:nvPr/>
          </p:nvSpPr>
          <p:spPr bwMode="auto">
            <a:xfrm>
              <a:off x="4514851" y="1657350"/>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5" name="Line 1323">
              <a:extLst>
                <a:ext uri="{FF2B5EF4-FFF2-40B4-BE49-F238E27FC236}">
                  <a16:creationId xmlns:a16="http://schemas.microsoft.com/office/drawing/2014/main" id="{2F34DB79-2F17-4506-84E4-732CB2787A1F}"/>
                </a:ext>
              </a:extLst>
            </p:cNvPr>
            <p:cNvSpPr>
              <a:spLocks noChangeShapeType="1"/>
            </p:cNvSpPr>
            <p:nvPr/>
          </p:nvSpPr>
          <p:spPr bwMode="auto">
            <a:xfrm>
              <a:off x="4514851" y="16589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6" name="Line 1324">
              <a:extLst>
                <a:ext uri="{FF2B5EF4-FFF2-40B4-BE49-F238E27FC236}">
                  <a16:creationId xmlns:a16="http://schemas.microsoft.com/office/drawing/2014/main" id="{7E298914-5691-40D7-92A4-7660BD35CA6D}"/>
                </a:ext>
              </a:extLst>
            </p:cNvPr>
            <p:cNvSpPr>
              <a:spLocks noChangeShapeType="1"/>
            </p:cNvSpPr>
            <p:nvPr/>
          </p:nvSpPr>
          <p:spPr bwMode="auto">
            <a:xfrm>
              <a:off x="4514851" y="16605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7" name="Line 1325">
              <a:extLst>
                <a:ext uri="{FF2B5EF4-FFF2-40B4-BE49-F238E27FC236}">
                  <a16:creationId xmlns:a16="http://schemas.microsoft.com/office/drawing/2014/main" id="{5032D55C-B515-45C7-AD4F-9CF93E088473}"/>
                </a:ext>
              </a:extLst>
            </p:cNvPr>
            <p:cNvSpPr>
              <a:spLocks noChangeShapeType="1"/>
            </p:cNvSpPr>
            <p:nvPr/>
          </p:nvSpPr>
          <p:spPr bwMode="auto">
            <a:xfrm>
              <a:off x="4516438" y="1660525"/>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8" name="Line 1326">
              <a:extLst>
                <a:ext uri="{FF2B5EF4-FFF2-40B4-BE49-F238E27FC236}">
                  <a16:creationId xmlns:a16="http://schemas.microsoft.com/office/drawing/2014/main" id="{3ABBC057-DFB6-45D7-B48D-BAD8ADB07345}"/>
                </a:ext>
              </a:extLst>
            </p:cNvPr>
            <p:cNvSpPr>
              <a:spLocks noChangeShapeType="1"/>
            </p:cNvSpPr>
            <p:nvPr/>
          </p:nvSpPr>
          <p:spPr bwMode="auto">
            <a:xfrm>
              <a:off x="4516438" y="1663700"/>
              <a:ext cx="1588"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49" name="Line 1327">
              <a:extLst>
                <a:ext uri="{FF2B5EF4-FFF2-40B4-BE49-F238E27FC236}">
                  <a16:creationId xmlns:a16="http://schemas.microsoft.com/office/drawing/2014/main" id="{B79FD4DD-37C8-4520-AE96-9ABAA8999F41}"/>
                </a:ext>
              </a:extLst>
            </p:cNvPr>
            <p:cNvSpPr>
              <a:spLocks noChangeShapeType="1"/>
            </p:cNvSpPr>
            <p:nvPr/>
          </p:nvSpPr>
          <p:spPr bwMode="auto">
            <a:xfrm>
              <a:off x="4518026" y="1668463"/>
              <a:ext cx="0"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0" name="Freeform 1328">
              <a:extLst>
                <a:ext uri="{FF2B5EF4-FFF2-40B4-BE49-F238E27FC236}">
                  <a16:creationId xmlns:a16="http://schemas.microsoft.com/office/drawing/2014/main" id="{5464D2EF-10A2-40C0-8439-C00ECEA5B7FA}"/>
                </a:ext>
              </a:extLst>
            </p:cNvPr>
            <p:cNvSpPr>
              <a:spLocks/>
            </p:cNvSpPr>
            <p:nvPr/>
          </p:nvSpPr>
          <p:spPr bwMode="auto">
            <a:xfrm>
              <a:off x="4784726" y="1552575"/>
              <a:ext cx="60325" cy="58738"/>
            </a:xfrm>
            <a:custGeom>
              <a:avLst/>
              <a:gdLst>
                <a:gd name="T0" fmla="*/ 2147483647 w 38"/>
                <a:gd name="T1" fmla="*/ 0 h 37"/>
                <a:gd name="T2" fmla="*/ 2147483647 w 38"/>
                <a:gd name="T3" fmla="*/ 0 h 37"/>
                <a:gd name="T4" fmla="*/ 2147483647 w 38"/>
                <a:gd name="T5" fmla="*/ 0 h 37"/>
                <a:gd name="T6" fmla="*/ 2147483647 w 38"/>
                <a:gd name="T7" fmla="*/ 2147483647 h 37"/>
                <a:gd name="T8" fmla="*/ 2147483647 w 38"/>
                <a:gd name="T9" fmla="*/ 2147483647 h 37"/>
                <a:gd name="T10" fmla="*/ 2147483647 w 38"/>
                <a:gd name="T11" fmla="*/ 2147483647 h 37"/>
                <a:gd name="T12" fmla="*/ 2147483647 w 38"/>
                <a:gd name="T13" fmla="*/ 2147483647 h 37"/>
                <a:gd name="T14" fmla="*/ 2147483647 w 38"/>
                <a:gd name="T15" fmla="*/ 2147483647 h 37"/>
                <a:gd name="T16" fmla="*/ 2147483647 w 38"/>
                <a:gd name="T17" fmla="*/ 2147483647 h 37"/>
                <a:gd name="T18" fmla="*/ 2147483647 w 38"/>
                <a:gd name="T19" fmla="*/ 2147483647 h 37"/>
                <a:gd name="T20" fmla="*/ 2147483647 w 38"/>
                <a:gd name="T21" fmla="*/ 2147483647 h 37"/>
                <a:gd name="T22" fmla="*/ 2147483647 w 38"/>
                <a:gd name="T23" fmla="*/ 2147483647 h 37"/>
                <a:gd name="T24" fmla="*/ 2147483647 w 38"/>
                <a:gd name="T25" fmla="*/ 2147483647 h 37"/>
                <a:gd name="T26" fmla="*/ 2147483647 w 38"/>
                <a:gd name="T27" fmla="*/ 2147483647 h 37"/>
                <a:gd name="T28" fmla="*/ 2147483647 w 38"/>
                <a:gd name="T29" fmla="*/ 2147483647 h 37"/>
                <a:gd name="T30" fmla="*/ 2147483647 w 38"/>
                <a:gd name="T31" fmla="*/ 2147483647 h 37"/>
                <a:gd name="T32" fmla="*/ 2147483647 w 38"/>
                <a:gd name="T33" fmla="*/ 2147483647 h 37"/>
                <a:gd name="T34" fmla="*/ 2147483647 w 38"/>
                <a:gd name="T35" fmla="*/ 2147483647 h 37"/>
                <a:gd name="T36" fmla="*/ 2147483647 w 38"/>
                <a:gd name="T37" fmla="*/ 2147483647 h 37"/>
                <a:gd name="T38" fmla="*/ 2147483647 w 38"/>
                <a:gd name="T39" fmla="*/ 2147483647 h 37"/>
                <a:gd name="T40" fmla="*/ 2147483647 w 38"/>
                <a:gd name="T41" fmla="*/ 2147483647 h 37"/>
                <a:gd name="T42" fmla="*/ 2147483647 w 38"/>
                <a:gd name="T43" fmla="*/ 2147483647 h 37"/>
                <a:gd name="T44" fmla="*/ 2147483647 w 38"/>
                <a:gd name="T45" fmla="*/ 2147483647 h 37"/>
                <a:gd name="T46" fmla="*/ 2147483647 w 38"/>
                <a:gd name="T47" fmla="*/ 2147483647 h 37"/>
                <a:gd name="T48" fmla="*/ 2147483647 w 38"/>
                <a:gd name="T49" fmla="*/ 2147483647 h 37"/>
                <a:gd name="T50" fmla="*/ 2147483647 w 38"/>
                <a:gd name="T51" fmla="*/ 2147483647 h 37"/>
                <a:gd name="T52" fmla="*/ 2147483647 w 38"/>
                <a:gd name="T53" fmla="*/ 2147483647 h 37"/>
                <a:gd name="T54" fmla="*/ 2147483647 w 38"/>
                <a:gd name="T55" fmla="*/ 2147483647 h 37"/>
                <a:gd name="T56" fmla="*/ 0 w 38"/>
                <a:gd name="T57" fmla="*/ 2147483647 h 37"/>
                <a:gd name="T58" fmla="*/ 0 w 38"/>
                <a:gd name="T59" fmla="*/ 2147483647 h 37"/>
                <a:gd name="T60" fmla="*/ 2147483647 w 38"/>
                <a:gd name="T61" fmla="*/ 2147483647 h 37"/>
                <a:gd name="T62" fmla="*/ 2147483647 w 38"/>
                <a:gd name="T63" fmla="*/ 2147483647 h 37"/>
                <a:gd name="T64" fmla="*/ 2147483647 w 38"/>
                <a:gd name="T65" fmla="*/ 2147483647 h 37"/>
                <a:gd name="T66" fmla="*/ 2147483647 w 38"/>
                <a:gd name="T67" fmla="*/ 2147483647 h 37"/>
                <a:gd name="T68" fmla="*/ 2147483647 w 38"/>
                <a:gd name="T69" fmla="*/ 2147483647 h 37"/>
                <a:gd name="T70" fmla="*/ 2147483647 w 38"/>
                <a:gd name="T71" fmla="*/ 2147483647 h 37"/>
                <a:gd name="T72" fmla="*/ 2147483647 w 38"/>
                <a:gd name="T73" fmla="*/ 0 h 3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8" h="37">
                  <a:moveTo>
                    <a:pt x="15" y="0"/>
                  </a:moveTo>
                  <a:lnTo>
                    <a:pt x="19" y="0"/>
                  </a:lnTo>
                  <a:lnTo>
                    <a:pt x="20" y="0"/>
                  </a:lnTo>
                  <a:lnTo>
                    <a:pt x="23" y="0"/>
                  </a:lnTo>
                  <a:lnTo>
                    <a:pt x="25" y="0"/>
                  </a:lnTo>
                  <a:lnTo>
                    <a:pt x="26" y="1"/>
                  </a:lnTo>
                  <a:lnTo>
                    <a:pt x="27" y="1"/>
                  </a:lnTo>
                  <a:lnTo>
                    <a:pt x="28" y="2"/>
                  </a:lnTo>
                  <a:lnTo>
                    <a:pt x="31" y="3"/>
                  </a:lnTo>
                  <a:lnTo>
                    <a:pt x="33" y="4"/>
                  </a:lnTo>
                  <a:lnTo>
                    <a:pt x="33" y="5"/>
                  </a:lnTo>
                  <a:lnTo>
                    <a:pt x="34" y="5"/>
                  </a:lnTo>
                  <a:lnTo>
                    <a:pt x="35" y="7"/>
                  </a:lnTo>
                  <a:lnTo>
                    <a:pt x="35" y="9"/>
                  </a:lnTo>
                  <a:lnTo>
                    <a:pt x="36" y="9"/>
                  </a:lnTo>
                  <a:lnTo>
                    <a:pt x="36" y="10"/>
                  </a:lnTo>
                  <a:lnTo>
                    <a:pt x="38" y="12"/>
                  </a:lnTo>
                  <a:lnTo>
                    <a:pt x="38" y="15"/>
                  </a:lnTo>
                  <a:lnTo>
                    <a:pt x="38" y="17"/>
                  </a:lnTo>
                  <a:lnTo>
                    <a:pt x="38" y="19"/>
                  </a:lnTo>
                  <a:lnTo>
                    <a:pt x="38" y="20"/>
                  </a:lnTo>
                  <a:lnTo>
                    <a:pt x="38" y="23"/>
                  </a:lnTo>
                  <a:lnTo>
                    <a:pt x="38" y="24"/>
                  </a:lnTo>
                  <a:lnTo>
                    <a:pt x="38" y="25"/>
                  </a:lnTo>
                  <a:lnTo>
                    <a:pt x="36" y="26"/>
                  </a:lnTo>
                  <a:lnTo>
                    <a:pt x="35" y="28"/>
                  </a:lnTo>
                  <a:lnTo>
                    <a:pt x="35" y="29"/>
                  </a:lnTo>
                  <a:lnTo>
                    <a:pt x="34" y="31"/>
                  </a:lnTo>
                  <a:lnTo>
                    <a:pt x="33" y="32"/>
                  </a:lnTo>
                  <a:lnTo>
                    <a:pt x="33" y="33"/>
                  </a:lnTo>
                  <a:lnTo>
                    <a:pt x="31" y="34"/>
                  </a:lnTo>
                  <a:lnTo>
                    <a:pt x="30" y="35"/>
                  </a:lnTo>
                  <a:lnTo>
                    <a:pt x="28" y="35"/>
                  </a:lnTo>
                  <a:lnTo>
                    <a:pt x="27" y="36"/>
                  </a:lnTo>
                  <a:lnTo>
                    <a:pt x="23" y="37"/>
                  </a:lnTo>
                  <a:lnTo>
                    <a:pt x="19" y="37"/>
                  </a:lnTo>
                  <a:lnTo>
                    <a:pt x="17" y="37"/>
                  </a:lnTo>
                  <a:lnTo>
                    <a:pt x="15" y="37"/>
                  </a:lnTo>
                  <a:lnTo>
                    <a:pt x="14" y="36"/>
                  </a:lnTo>
                  <a:lnTo>
                    <a:pt x="12" y="36"/>
                  </a:lnTo>
                  <a:lnTo>
                    <a:pt x="11" y="36"/>
                  </a:lnTo>
                  <a:lnTo>
                    <a:pt x="10" y="36"/>
                  </a:lnTo>
                  <a:lnTo>
                    <a:pt x="9" y="35"/>
                  </a:lnTo>
                  <a:lnTo>
                    <a:pt x="7" y="34"/>
                  </a:lnTo>
                  <a:lnTo>
                    <a:pt x="6" y="33"/>
                  </a:lnTo>
                  <a:lnTo>
                    <a:pt x="4" y="32"/>
                  </a:lnTo>
                  <a:lnTo>
                    <a:pt x="4" y="31"/>
                  </a:lnTo>
                  <a:lnTo>
                    <a:pt x="3" y="29"/>
                  </a:lnTo>
                  <a:lnTo>
                    <a:pt x="2" y="28"/>
                  </a:lnTo>
                  <a:lnTo>
                    <a:pt x="1" y="27"/>
                  </a:lnTo>
                  <a:lnTo>
                    <a:pt x="1" y="26"/>
                  </a:lnTo>
                  <a:lnTo>
                    <a:pt x="0" y="25"/>
                  </a:lnTo>
                  <a:lnTo>
                    <a:pt x="0" y="23"/>
                  </a:lnTo>
                  <a:lnTo>
                    <a:pt x="0" y="20"/>
                  </a:lnTo>
                  <a:lnTo>
                    <a:pt x="0" y="19"/>
                  </a:lnTo>
                  <a:lnTo>
                    <a:pt x="0" y="12"/>
                  </a:lnTo>
                  <a:lnTo>
                    <a:pt x="1" y="11"/>
                  </a:lnTo>
                  <a:lnTo>
                    <a:pt x="1" y="10"/>
                  </a:lnTo>
                  <a:lnTo>
                    <a:pt x="2" y="9"/>
                  </a:lnTo>
                  <a:lnTo>
                    <a:pt x="3" y="7"/>
                  </a:lnTo>
                  <a:lnTo>
                    <a:pt x="4" y="5"/>
                  </a:lnTo>
                  <a:lnTo>
                    <a:pt x="6" y="4"/>
                  </a:lnTo>
                  <a:lnTo>
                    <a:pt x="7" y="3"/>
                  </a:lnTo>
                  <a:lnTo>
                    <a:pt x="8" y="2"/>
                  </a:lnTo>
                  <a:lnTo>
                    <a:pt x="9" y="2"/>
                  </a:lnTo>
                  <a:lnTo>
                    <a:pt x="10" y="1"/>
                  </a:lnTo>
                  <a:lnTo>
                    <a:pt x="11" y="1"/>
                  </a:lnTo>
                  <a:lnTo>
                    <a:pt x="12" y="0"/>
                  </a:lnTo>
                  <a:lnTo>
                    <a:pt x="15" y="0"/>
                  </a:lnTo>
                  <a:close/>
                </a:path>
              </a:pathLst>
            </a:custGeom>
            <a:solidFill>
              <a:srgbClr val="DC8700"/>
            </a:solidFill>
            <a:ln w="0">
              <a:solidFill>
                <a:srgbClr val="DC8700"/>
              </a:solidFill>
              <a:prstDash val="solid"/>
              <a:round/>
              <a:headEnd/>
              <a:tailEnd/>
            </a:ln>
          </p:spPr>
          <p:txBody>
            <a:bodyPr/>
            <a:lstStyle/>
            <a:p>
              <a:endParaRPr lang="ja-JP" altLang="en-US"/>
            </a:p>
          </p:txBody>
        </p:sp>
        <p:sp>
          <p:nvSpPr>
            <p:cNvPr id="1251" name="Line 1329">
              <a:extLst>
                <a:ext uri="{FF2B5EF4-FFF2-40B4-BE49-F238E27FC236}">
                  <a16:creationId xmlns:a16="http://schemas.microsoft.com/office/drawing/2014/main" id="{7749C141-11F7-47AB-9760-3FFE9080DDC9}"/>
                </a:ext>
              </a:extLst>
            </p:cNvPr>
            <p:cNvSpPr>
              <a:spLocks noChangeShapeType="1"/>
            </p:cNvSpPr>
            <p:nvPr/>
          </p:nvSpPr>
          <p:spPr bwMode="auto">
            <a:xfrm>
              <a:off x="4845051" y="15827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2" name="Line 1330">
              <a:extLst>
                <a:ext uri="{FF2B5EF4-FFF2-40B4-BE49-F238E27FC236}">
                  <a16:creationId xmlns:a16="http://schemas.microsoft.com/office/drawing/2014/main" id="{5D306872-1DBC-4E23-A2DC-E4110BB46900}"/>
                </a:ext>
              </a:extLst>
            </p:cNvPr>
            <p:cNvSpPr>
              <a:spLocks noChangeShapeType="1"/>
            </p:cNvSpPr>
            <p:nvPr/>
          </p:nvSpPr>
          <p:spPr bwMode="auto">
            <a:xfrm>
              <a:off x="4845051" y="15827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3" name="Line 1331">
              <a:extLst>
                <a:ext uri="{FF2B5EF4-FFF2-40B4-BE49-F238E27FC236}">
                  <a16:creationId xmlns:a16="http://schemas.microsoft.com/office/drawing/2014/main" id="{B3F1B0FD-0D05-4A21-9A84-E873CB1C5475}"/>
                </a:ext>
              </a:extLst>
            </p:cNvPr>
            <p:cNvSpPr>
              <a:spLocks noChangeShapeType="1"/>
            </p:cNvSpPr>
            <p:nvPr/>
          </p:nvSpPr>
          <p:spPr bwMode="auto">
            <a:xfrm>
              <a:off x="4845051" y="1584325"/>
              <a:ext cx="0"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4" name="Line 1332">
              <a:extLst>
                <a:ext uri="{FF2B5EF4-FFF2-40B4-BE49-F238E27FC236}">
                  <a16:creationId xmlns:a16="http://schemas.microsoft.com/office/drawing/2014/main" id="{60704C89-88D3-468E-8D39-B12EE963A713}"/>
                </a:ext>
              </a:extLst>
            </p:cNvPr>
            <p:cNvSpPr>
              <a:spLocks noChangeShapeType="1"/>
            </p:cNvSpPr>
            <p:nvPr/>
          </p:nvSpPr>
          <p:spPr bwMode="auto">
            <a:xfrm>
              <a:off x="4845051" y="158908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5" name="Line 1333">
              <a:extLst>
                <a:ext uri="{FF2B5EF4-FFF2-40B4-BE49-F238E27FC236}">
                  <a16:creationId xmlns:a16="http://schemas.microsoft.com/office/drawing/2014/main" id="{C634688D-7C80-4360-B98F-4E2F7CFD0129}"/>
                </a:ext>
              </a:extLst>
            </p:cNvPr>
            <p:cNvSpPr>
              <a:spLocks noChangeShapeType="1"/>
            </p:cNvSpPr>
            <p:nvPr/>
          </p:nvSpPr>
          <p:spPr bwMode="auto">
            <a:xfrm>
              <a:off x="4845051" y="159067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6" name="Line 1334">
              <a:extLst>
                <a:ext uri="{FF2B5EF4-FFF2-40B4-BE49-F238E27FC236}">
                  <a16:creationId xmlns:a16="http://schemas.microsoft.com/office/drawing/2014/main" id="{430017B4-9C57-43F1-829A-1AD4ED66F92F}"/>
                </a:ext>
              </a:extLst>
            </p:cNvPr>
            <p:cNvSpPr>
              <a:spLocks noChangeShapeType="1"/>
            </p:cNvSpPr>
            <p:nvPr/>
          </p:nvSpPr>
          <p:spPr bwMode="auto">
            <a:xfrm>
              <a:off x="4845051" y="159226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7" name="Line 1335">
              <a:extLst>
                <a:ext uri="{FF2B5EF4-FFF2-40B4-BE49-F238E27FC236}">
                  <a16:creationId xmlns:a16="http://schemas.microsoft.com/office/drawing/2014/main" id="{DC9BF93D-01F1-4D66-85AB-38A3BC88C524}"/>
                </a:ext>
              </a:extLst>
            </p:cNvPr>
            <p:cNvSpPr>
              <a:spLocks noChangeShapeType="1"/>
            </p:cNvSpPr>
            <p:nvPr/>
          </p:nvSpPr>
          <p:spPr bwMode="auto">
            <a:xfrm flipH="1">
              <a:off x="4841876" y="1592263"/>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8" name="Line 1336">
              <a:extLst>
                <a:ext uri="{FF2B5EF4-FFF2-40B4-BE49-F238E27FC236}">
                  <a16:creationId xmlns:a16="http://schemas.microsoft.com/office/drawing/2014/main" id="{88705C88-10C6-4B7F-8866-97B4FF7D9973}"/>
                </a:ext>
              </a:extLst>
            </p:cNvPr>
            <p:cNvSpPr>
              <a:spLocks noChangeShapeType="1"/>
            </p:cNvSpPr>
            <p:nvPr/>
          </p:nvSpPr>
          <p:spPr bwMode="auto">
            <a:xfrm flipH="1">
              <a:off x="4840288" y="1593850"/>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59" name="Line 1337">
              <a:extLst>
                <a:ext uri="{FF2B5EF4-FFF2-40B4-BE49-F238E27FC236}">
                  <a16:creationId xmlns:a16="http://schemas.microsoft.com/office/drawing/2014/main" id="{973981C7-C8A2-4A02-8135-22978BE1C557}"/>
                </a:ext>
              </a:extLst>
            </p:cNvPr>
            <p:cNvSpPr>
              <a:spLocks noChangeShapeType="1"/>
            </p:cNvSpPr>
            <p:nvPr/>
          </p:nvSpPr>
          <p:spPr bwMode="auto">
            <a:xfrm>
              <a:off x="4840288" y="15970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0" name="Line 1338">
              <a:extLst>
                <a:ext uri="{FF2B5EF4-FFF2-40B4-BE49-F238E27FC236}">
                  <a16:creationId xmlns:a16="http://schemas.microsoft.com/office/drawing/2014/main" id="{89593E19-7333-4600-9BDB-F6894EF98A95}"/>
                </a:ext>
              </a:extLst>
            </p:cNvPr>
            <p:cNvSpPr>
              <a:spLocks noChangeShapeType="1"/>
            </p:cNvSpPr>
            <p:nvPr/>
          </p:nvSpPr>
          <p:spPr bwMode="auto">
            <a:xfrm flipH="1">
              <a:off x="4838701" y="159861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1" name="Line 1339">
              <a:extLst>
                <a:ext uri="{FF2B5EF4-FFF2-40B4-BE49-F238E27FC236}">
                  <a16:creationId xmlns:a16="http://schemas.microsoft.com/office/drawing/2014/main" id="{234DA449-5C45-49E5-9407-CF3F0030FA3A}"/>
                </a:ext>
              </a:extLst>
            </p:cNvPr>
            <p:cNvSpPr>
              <a:spLocks noChangeShapeType="1"/>
            </p:cNvSpPr>
            <p:nvPr/>
          </p:nvSpPr>
          <p:spPr bwMode="auto">
            <a:xfrm flipH="1">
              <a:off x="4837113" y="160178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2" name="Line 1340">
              <a:extLst>
                <a:ext uri="{FF2B5EF4-FFF2-40B4-BE49-F238E27FC236}">
                  <a16:creationId xmlns:a16="http://schemas.microsoft.com/office/drawing/2014/main" id="{CC257A67-1D2F-409F-A644-F55D0BB0C433}"/>
                </a:ext>
              </a:extLst>
            </p:cNvPr>
            <p:cNvSpPr>
              <a:spLocks noChangeShapeType="1"/>
            </p:cNvSpPr>
            <p:nvPr/>
          </p:nvSpPr>
          <p:spPr bwMode="auto">
            <a:xfrm>
              <a:off x="4837113" y="160337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3" name="Line 1341">
              <a:extLst>
                <a:ext uri="{FF2B5EF4-FFF2-40B4-BE49-F238E27FC236}">
                  <a16:creationId xmlns:a16="http://schemas.microsoft.com/office/drawing/2014/main" id="{16D29333-C6D8-4778-8BF8-22CF65934DF1}"/>
                </a:ext>
              </a:extLst>
            </p:cNvPr>
            <p:cNvSpPr>
              <a:spLocks noChangeShapeType="1"/>
            </p:cNvSpPr>
            <p:nvPr/>
          </p:nvSpPr>
          <p:spPr bwMode="auto">
            <a:xfrm flipH="1">
              <a:off x="4833938" y="1604963"/>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4" name="Line 1342">
              <a:extLst>
                <a:ext uri="{FF2B5EF4-FFF2-40B4-BE49-F238E27FC236}">
                  <a16:creationId xmlns:a16="http://schemas.microsoft.com/office/drawing/2014/main" id="{1AC6B045-D1D7-46B3-BF5C-554B85B27F08}"/>
                </a:ext>
              </a:extLst>
            </p:cNvPr>
            <p:cNvSpPr>
              <a:spLocks noChangeShapeType="1"/>
            </p:cNvSpPr>
            <p:nvPr/>
          </p:nvSpPr>
          <p:spPr bwMode="auto">
            <a:xfrm flipH="1">
              <a:off x="4832351" y="16065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5" name="Line 1343">
              <a:extLst>
                <a:ext uri="{FF2B5EF4-FFF2-40B4-BE49-F238E27FC236}">
                  <a16:creationId xmlns:a16="http://schemas.microsoft.com/office/drawing/2014/main" id="{E36EFFB7-F46D-4E13-98EF-F62E5E31BF1D}"/>
                </a:ext>
              </a:extLst>
            </p:cNvPr>
            <p:cNvSpPr>
              <a:spLocks noChangeShapeType="1"/>
            </p:cNvSpPr>
            <p:nvPr/>
          </p:nvSpPr>
          <p:spPr bwMode="auto">
            <a:xfrm flipH="1">
              <a:off x="4829176" y="1608138"/>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6" name="Line 1344">
              <a:extLst>
                <a:ext uri="{FF2B5EF4-FFF2-40B4-BE49-F238E27FC236}">
                  <a16:creationId xmlns:a16="http://schemas.microsoft.com/office/drawing/2014/main" id="{EA342D22-B17A-497F-97F1-EB39F09ED76E}"/>
                </a:ext>
              </a:extLst>
            </p:cNvPr>
            <p:cNvSpPr>
              <a:spLocks noChangeShapeType="1"/>
            </p:cNvSpPr>
            <p:nvPr/>
          </p:nvSpPr>
          <p:spPr bwMode="auto">
            <a:xfrm flipH="1">
              <a:off x="4827588" y="16081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7" name="Line 1345">
              <a:extLst>
                <a:ext uri="{FF2B5EF4-FFF2-40B4-BE49-F238E27FC236}">
                  <a16:creationId xmlns:a16="http://schemas.microsoft.com/office/drawing/2014/main" id="{909C953F-EB55-4651-972F-BF2441CFBD96}"/>
                </a:ext>
              </a:extLst>
            </p:cNvPr>
            <p:cNvSpPr>
              <a:spLocks noChangeShapeType="1"/>
            </p:cNvSpPr>
            <p:nvPr/>
          </p:nvSpPr>
          <p:spPr bwMode="auto">
            <a:xfrm>
              <a:off x="4827588" y="1609725"/>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8" name="Line 1346">
              <a:extLst>
                <a:ext uri="{FF2B5EF4-FFF2-40B4-BE49-F238E27FC236}">
                  <a16:creationId xmlns:a16="http://schemas.microsoft.com/office/drawing/2014/main" id="{AFF1D116-33A7-45EC-843D-686B9E1E11CF}"/>
                </a:ext>
              </a:extLst>
            </p:cNvPr>
            <p:cNvSpPr>
              <a:spLocks noChangeShapeType="1"/>
            </p:cNvSpPr>
            <p:nvPr/>
          </p:nvSpPr>
          <p:spPr bwMode="auto">
            <a:xfrm flipH="1">
              <a:off x="4824413" y="1609725"/>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69" name="Line 1347">
              <a:extLst>
                <a:ext uri="{FF2B5EF4-FFF2-40B4-BE49-F238E27FC236}">
                  <a16:creationId xmlns:a16="http://schemas.microsoft.com/office/drawing/2014/main" id="{595F5F1E-0485-4EAF-B3DE-D827FDEBF0E1}"/>
                </a:ext>
              </a:extLst>
            </p:cNvPr>
            <p:cNvSpPr>
              <a:spLocks noChangeShapeType="1"/>
            </p:cNvSpPr>
            <p:nvPr/>
          </p:nvSpPr>
          <p:spPr bwMode="auto">
            <a:xfrm flipH="1">
              <a:off x="4821238" y="1609725"/>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0" name="Line 1348">
              <a:extLst>
                <a:ext uri="{FF2B5EF4-FFF2-40B4-BE49-F238E27FC236}">
                  <a16:creationId xmlns:a16="http://schemas.microsoft.com/office/drawing/2014/main" id="{9053F1BD-4280-487C-B90C-283E670BC0C4}"/>
                </a:ext>
              </a:extLst>
            </p:cNvPr>
            <p:cNvSpPr>
              <a:spLocks noChangeShapeType="1"/>
            </p:cNvSpPr>
            <p:nvPr/>
          </p:nvSpPr>
          <p:spPr bwMode="auto">
            <a:xfrm flipH="1">
              <a:off x="4819651" y="161131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1" name="Line 1349">
              <a:extLst>
                <a:ext uri="{FF2B5EF4-FFF2-40B4-BE49-F238E27FC236}">
                  <a16:creationId xmlns:a16="http://schemas.microsoft.com/office/drawing/2014/main" id="{05044999-8880-4AEA-8DAA-2CDFCB882ECF}"/>
                </a:ext>
              </a:extLst>
            </p:cNvPr>
            <p:cNvSpPr>
              <a:spLocks noChangeShapeType="1"/>
            </p:cNvSpPr>
            <p:nvPr/>
          </p:nvSpPr>
          <p:spPr bwMode="auto">
            <a:xfrm flipH="1">
              <a:off x="4816476" y="1611313"/>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2" name="Line 1350">
              <a:extLst>
                <a:ext uri="{FF2B5EF4-FFF2-40B4-BE49-F238E27FC236}">
                  <a16:creationId xmlns:a16="http://schemas.microsoft.com/office/drawing/2014/main" id="{B6F4DD24-150C-4426-96BF-44B7E71B1CA2}"/>
                </a:ext>
              </a:extLst>
            </p:cNvPr>
            <p:cNvSpPr>
              <a:spLocks noChangeShapeType="1"/>
            </p:cNvSpPr>
            <p:nvPr/>
          </p:nvSpPr>
          <p:spPr bwMode="auto">
            <a:xfrm flipH="1">
              <a:off x="4811713" y="1611313"/>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3" name="Line 1351">
              <a:extLst>
                <a:ext uri="{FF2B5EF4-FFF2-40B4-BE49-F238E27FC236}">
                  <a16:creationId xmlns:a16="http://schemas.microsoft.com/office/drawing/2014/main" id="{72869B4B-E57A-4B6E-A166-D5D7DDFD379A}"/>
                </a:ext>
              </a:extLst>
            </p:cNvPr>
            <p:cNvSpPr>
              <a:spLocks noChangeShapeType="1"/>
            </p:cNvSpPr>
            <p:nvPr/>
          </p:nvSpPr>
          <p:spPr bwMode="auto">
            <a:xfrm flipH="1" flipV="1">
              <a:off x="4808538" y="1609725"/>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4" name="Line 1352">
              <a:extLst>
                <a:ext uri="{FF2B5EF4-FFF2-40B4-BE49-F238E27FC236}">
                  <a16:creationId xmlns:a16="http://schemas.microsoft.com/office/drawing/2014/main" id="{03465F6E-4B04-4B03-80D3-A5DA35371C34}"/>
                </a:ext>
              </a:extLst>
            </p:cNvPr>
            <p:cNvSpPr>
              <a:spLocks noChangeShapeType="1"/>
            </p:cNvSpPr>
            <p:nvPr/>
          </p:nvSpPr>
          <p:spPr bwMode="auto">
            <a:xfrm flipH="1">
              <a:off x="4803776" y="1609725"/>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5" name="Line 1353">
              <a:extLst>
                <a:ext uri="{FF2B5EF4-FFF2-40B4-BE49-F238E27FC236}">
                  <a16:creationId xmlns:a16="http://schemas.microsoft.com/office/drawing/2014/main" id="{0BAC37E9-052F-4914-99F7-4CDE3836B0E7}"/>
                </a:ext>
              </a:extLst>
            </p:cNvPr>
            <p:cNvSpPr>
              <a:spLocks noChangeShapeType="1"/>
            </p:cNvSpPr>
            <p:nvPr/>
          </p:nvSpPr>
          <p:spPr bwMode="auto">
            <a:xfrm flipH="1">
              <a:off x="4802188" y="16097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6" name="Line 1354">
              <a:extLst>
                <a:ext uri="{FF2B5EF4-FFF2-40B4-BE49-F238E27FC236}">
                  <a16:creationId xmlns:a16="http://schemas.microsoft.com/office/drawing/2014/main" id="{450E7A54-B102-4C4A-8245-E670A9A70EC2}"/>
                </a:ext>
              </a:extLst>
            </p:cNvPr>
            <p:cNvSpPr>
              <a:spLocks noChangeShapeType="1"/>
            </p:cNvSpPr>
            <p:nvPr/>
          </p:nvSpPr>
          <p:spPr bwMode="auto">
            <a:xfrm flipH="1">
              <a:off x="4800601" y="16097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7" name="Line 1355">
              <a:extLst>
                <a:ext uri="{FF2B5EF4-FFF2-40B4-BE49-F238E27FC236}">
                  <a16:creationId xmlns:a16="http://schemas.microsoft.com/office/drawing/2014/main" id="{03892CFF-AA9C-4D67-BE62-CAE3F4CD6E5C}"/>
                </a:ext>
              </a:extLst>
            </p:cNvPr>
            <p:cNvSpPr>
              <a:spLocks noChangeShapeType="1"/>
            </p:cNvSpPr>
            <p:nvPr/>
          </p:nvSpPr>
          <p:spPr bwMode="auto">
            <a:xfrm flipH="1" flipV="1">
              <a:off x="4799013" y="16081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8" name="Line 1356">
              <a:extLst>
                <a:ext uri="{FF2B5EF4-FFF2-40B4-BE49-F238E27FC236}">
                  <a16:creationId xmlns:a16="http://schemas.microsoft.com/office/drawing/2014/main" id="{8058BD12-163C-47EF-A0D4-2C3EF3284AC5}"/>
                </a:ext>
              </a:extLst>
            </p:cNvPr>
            <p:cNvSpPr>
              <a:spLocks noChangeShapeType="1"/>
            </p:cNvSpPr>
            <p:nvPr/>
          </p:nvSpPr>
          <p:spPr bwMode="auto">
            <a:xfrm flipH="1" flipV="1">
              <a:off x="4795838" y="1606550"/>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79" name="Line 1357">
              <a:extLst>
                <a:ext uri="{FF2B5EF4-FFF2-40B4-BE49-F238E27FC236}">
                  <a16:creationId xmlns:a16="http://schemas.microsoft.com/office/drawing/2014/main" id="{629372E2-A83E-483B-8FD9-76C6E769D080}"/>
                </a:ext>
              </a:extLst>
            </p:cNvPr>
            <p:cNvSpPr>
              <a:spLocks noChangeShapeType="1"/>
            </p:cNvSpPr>
            <p:nvPr/>
          </p:nvSpPr>
          <p:spPr bwMode="auto">
            <a:xfrm flipH="1" flipV="1">
              <a:off x="4794251" y="16049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0" name="Line 1358">
              <a:extLst>
                <a:ext uri="{FF2B5EF4-FFF2-40B4-BE49-F238E27FC236}">
                  <a16:creationId xmlns:a16="http://schemas.microsoft.com/office/drawing/2014/main" id="{7280BE8E-3824-4CBB-87F2-5DCACB6081E6}"/>
                </a:ext>
              </a:extLst>
            </p:cNvPr>
            <p:cNvSpPr>
              <a:spLocks noChangeShapeType="1"/>
            </p:cNvSpPr>
            <p:nvPr/>
          </p:nvSpPr>
          <p:spPr bwMode="auto">
            <a:xfrm flipH="1" flipV="1">
              <a:off x="4791076" y="1603375"/>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1" name="Line 1359">
              <a:extLst>
                <a:ext uri="{FF2B5EF4-FFF2-40B4-BE49-F238E27FC236}">
                  <a16:creationId xmlns:a16="http://schemas.microsoft.com/office/drawing/2014/main" id="{3E28BA8F-7531-42DE-BF10-27E0BD18F6E9}"/>
                </a:ext>
              </a:extLst>
            </p:cNvPr>
            <p:cNvSpPr>
              <a:spLocks noChangeShapeType="1"/>
            </p:cNvSpPr>
            <p:nvPr/>
          </p:nvSpPr>
          <p:spPr bwMode="auto">
            <a:xfrm flipV="1">
              <a:off x="4791076" y="160178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2" name="Line 1360">
              <a:extLst>
                <a:ext uri="{FF2B5EF4-FFF2-40B4-BE49-F238E27FC236}">
                  <a16:creationId xmlns:a16="http://schemas.microsoft.com/office/drawing/2014/main" id="{640C0E85-909D-479A-ACE4-547344D2E0D9}"/>
                </a:ext>
              </a:extLst>
            </p:cNvPr>
            <p:cNvSpPr>
              <a:spLocks noChangeShapeType="1"/>
            </p:cNvSpPr>
            <p:nvPr/>
          </p:nvSpPr>
          <p:spPr bwMode="auto">
            <a:xfrm flipH="1" flipV="1">
              <a:off x="4789488" y="159861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3" name="Line 1361">
              <a:extLst>
                <a:ext uri="{FF2B5EF4-FFF2-40B4-BE49-F238E27FC236}">
                  <a16:creationId xmlns:a16="http://schemas.microsoft.com/office/drawing/2014/main" id="{69F521A4-E064-48E2-86B2-EFF428671E15}"/>
                </a:ext>
              </a:extLst>
            </p:cNvPr>
            <p:cNvSpPr>
              <a:spLocks noChangeShapeType="1"/>
            </p:cNvSpPr>
            <p:nvPr/>
          </p:nvSpPr>
          <p:spPr bwMode="auto">
            <a:xfrm flipH="1" flipV="1">
              <a:off x="4787901" y="15970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4" name="Line 1362">
              <a:extLst>
                <a:ext uri="{FF2B5EF4-FFF2-40B4-BE49-F238E27FC236}">
                  <a16:creationId xmlns:a16="http://schemas.microsoft.com/office/drawing/2014/main" id="{8E4E3197-113F-47C2-B164-B3F826F8D88F}"/>
                </a:ext>
              </a:extLst>
            </p:cNvPr>
            <p:cNvSpPr>
              <a:spLocks noChangeShapeType="1"/>
            </p:cNvSpPr>
            <p:nvPr/>
          </p:nvSpPr>
          <p:spPr bwMode="auto">
            <a:xfrm flipH="1" flipV="1">
              <a:off x="4786313" y="15954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5" name="Line 1363">
              <a:extLst>
                <a:ext uri="{FF2B5EF4-FFF2-40B4-BE49-F238E27FC236}">
                  <a16:creationId xmlns:a16="http://schemas.microsoft.com/office/drawing/2014/main" id="{2876F272-5F21-45B3-80FA-E417DC2D8A1E}"/>
                </a:ext>
              </a:extLst>
            </p:cNvPr>
            <p:cNvSpPr>
              <a:spLocks noChangeShapeType="1"/>
            </p:cNvSpPr>
            <p:nvPr/>
          </p:nvSpPr>
          <p:spPr bwMode="auto">
            <a:xfrm>
              <a:off x="4786313" y="15954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6" name="Line 1364">
              <a:extLst>
                <a:ext uri="{FF2B5EF4-FFF2-40B4-BE49-F238E27FC236}">
                  <a16:creationId xmlns:a16="http://schemas.microsoft.com/office/drawing/2014/main" id="{56802EBB-246E-47C8-807A-CD8B3AFEF1A8}"/>
                </a:ext>
              </a:extLst>
            </p:cNvPr>
            <p:cNvSpPr>
              <a:spLocks noChangeShapeType="1"/>
            </p:cNvSpPr>
            <p:nvPr/>
          </p:nvSpPr>
          <p:spPr bwMode="auto">
            <a:xfrm flipV="1">
              <a:off x="4786313" y="1593850"/>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7" name="Line 1365">
              <a:extLst>
                <a:ext uri="{FF2B5EF4-FFF2-40B4-BE49-F238E27FC236}">
                  <a16:creationId xmlns:a16="http://schemas.microsoft.com/office/drawing/2014/main" id="{CDA10F6A-9BF2-4A84-8EE1-988A08C8F6BA}"/>
                </a:ext>
              </a:extLst>
            </p:cNvPr>
            <p:cNvSpPr>
              <a:spLocks noChangeShapeType="1"/>
            </p:cNvSpPr>
            <p:nvPr/>
          </p:nvSpPr>
          <p:spPr bwMode="auto">
            <a:xfrm flipH="1" flipV="1">
              <a:off x="4784726" y="15922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8" name="Line 1366">
              <a:extLst>
                <a:ext uri="{FF2B5EF4-FFF2-40B4-BE49-F238E27FC236}">
                  <a16:creationId xmlns:a16="http://schemas.microsoft.com/office/drawing/2014/main" id="{77257F36-4D0B-47DA-9EC7-A1FAABFC588E}"/>
                </a:ext>
              </a:extLst>
            </p:cNvPr>
            <p:cNvSpPr>
              <a:spLocks noChangeShapeType="1"/>
            </p:cNvSpPr>
            <p:nvPr/>
          </p:nvSpPr>
          <p:spPr bwMode="auto">
            <a:xfrm flipV="1">
              <a:off x="4784726" y="158908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89" name="Line 1367">
              <a:extLst>
                <a:ext uri="{FF2B5EF4-FFF2-40B4-BE49-F238E27FC236}">
                  <a16:creationId xmlns:a16="http://schemas.microsoft.com/office/drawing/2014/main" id="{3B363839-1A87-4827-8078-90C08524B94C}"/>
                </a:ext>
              </a:extLst>
            </p:cNvPr>
            <p:cNvSpPr>
              <a:spLocks noChangeShapeType="1"/>
            </p:cNvSpPr>
            <p:nvPr/>
          </p:nvSpPr>
          <p:spPr bwMode="auto">
            <a:xfrm flipV="1">
              <a:off x="4784726" y="1584325"/>
              <a:ext cx="0"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0" name="Line 1368">
              <a:extLst>
                <a:ext uri="{FF2B5EF4-FFF2-40B4-BE49-F238E27FC236}">
                  <a16:creationId xmlns:a16="http://schemas.microsoft.com/office/drawing/2014/main" id="{6F6257DF-89C6-406F-9B4F-D379375F2BF3}"/>
                </a:ext>
              </a:extLst>
            </p:cNvPr>
            <p:cNvSpPr>
              <a:spLocks noChangeShapeType="1"/>
            </p:cNvSpPr>
            <p:nvPr/>
          </p:nvSpPr>
          <p:spPr bwMode="auto">
            <a:xfrm flipV="1">
              <a:off x="4784726" y="15827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1" name="Line 1369">
              <a:extLst>
                <a:ext uri="{FF2B5EF4-FFF2-40B4-BE49-F238E27FC236}">
                  <a16:creationId xmlns:a16="http://schemas.microsoft.com/office/drawing/2014/main" id="{F7451DA3-B10C-4AA8-A793-8DD6FD5EE16B}"/>
                </a:ext>
              </a:extLst>
            </p:cNvPr>
            <p:cNvSpPr>
              <a:spLocks noChangeShapeType="1"/>
            </p:cNvSpPr>
            <p:nvPr/>
          </p:nvSpPr>
          <p:spPr bwMode="auto">
            <a:xfrm flipV="1">
              <a:off x="4784726" y="1571625"/>
              <a:ext cx="0" cy="1111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2" name="Line 1370">
              <a:extLst>
                <a:ext uri="{FF2B5EF4-FFF2-40B4-BE49-F238E27FC236}">
                  <a16:creationId xmlns:a16="http://schemas.microsoft.com/office/drawing/2014/main" id="{69BD6F51-F9BC-4C2E-A10C-ECD770DE381A}"/>
                </a:ext>
              </a:extLst>
            </p:cNvPr>
            <p:cNvSpPr>
              <a:spLocks noChangeShapeType="1"/>
            </p:cNvSpPr>
            <p:nvPr/>
          </p:nvSpPr>
          <p:spPr bwMode="auto">
            <a:xfrm flipV="1">
              <a:off x="4784726" y="15700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3" name="Line 1371">
              <a:extLst>
                <a:ext uri="{FF2B5EF4-FFF2-40B4-BE49-F238E27FC236}">
                  <a16:creationId xmlns:a16="http://schemas.microsoft.com/office/drawing/2014/main" id="{C98BECB9-9D73-4BC1-BA2D-87D57D83A55F}"/>
                </a:ext>
              </a:extLst>
            </p:cNvPr>
            <p:cNvSpPr>
              <a:spLocks noChangeShapeType="1"/>
            </p:cNvSpPr>
            <p:nvPr/>
          </p:nvSpPr>
          <p:spPr bwMode="auto">
            <a:xfrm flipV="1">
              <a:off x="4786313" y="1568450"/>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4" name="Line 1372">
              <a:extLst>
                <a:ext uri="{FF2B5EF4-FFF2-40B4-BE49-F238E27FC236}">
                  <a16:creationId xmlns:a16="http://schemas.microsoft.com/office/drawing/2014/main" id="{51C14975-C2AB-4C66-AE32-8567D6E32594}"/>
                </a:ext>
              </a:extLst>
            </p:cNvPr>
            <p:cNvSpPr>
              <a:spLocks noChangeShapeType="1"/>
            </p:cNvSpPr>
            <p:nvPr/>
          </p:nvSpPr>
          <p:spPr bwMode="auto">
            <a:xfrm flipV="1">
              <a:off x="4786313" y="15668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5" name="Line 1373">
              <a:extLst>
                <a:ext uri="{FF2B5EF4-FFF2-40B4-BE49-F238E27FC236}">
                  <a16:creationId xmlns:a16="http://schemas.microsoft.com/office/drawing/2014/main" id="{8F5DD867-B513-4107-B3D9-25197B817F1C}"/>
                </a:ext>
              </a:extLst>
            </p:cNvPr>
            <p:cNvSpPr>
              <a:spLocks noChangeShapeType="1"/>
            </p:cNvSpPr>
            <p:nvPr/>
          </p:nvSpPr>
          <p:spPr bwMode="auto">
            <a:xfrm flipV="1">
              <a:off x="4787901" y="1563688"/>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6" name="Line 1374">
              <a:extLst>
                <a:ext uri="{FF2B5EF4-FFF2-40B4-BE49-F238E27FC236}">
                  <a16:creationId xmlns:a16="http://schemas.microsoft.com/office/drawing/2014/main" id="{90FD49D5-5750-4067-89E8-F2FF66354477}"/>
                </a:ext>
              </a:extLst>
            </p:cNvPr>
            <p:cNvSpPr>
              <a:spLocks noChangeShapeType="1"/>
            </p:cNvSpPr>
            <p:nvPr/>
          </p:nvSpPr>
          <p:spPr bwMode="auto">
            <a:xfrm flipV="1">
              <a:off x="4789488" y="156051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7" name="Line 1375">
              <a:extLst>
                <a:ext uri="{FF2B5EF4-FFF2-40B4-BE49-F238E27FC236}">
                  <a16:creationId xmlns:a16="http://schemas.microsoft.com/office/drawing/2014/main" id="{13328213-30FE-4A43-B918-F72F318412DF}"/>
                </a:ext>
              </a:extLst>
            </p:cNvPr>
            <p:cNvSpPr>
              <a:spLocks noChangeShapeType="1"/>
            </p:cNvSpPr>
            <p:nvPr/>
          </p:nvSpPr>
          <p:spPr bwMode="auto">
            <a:xfrm>
              <a:off x="4791076" y="15605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8" name="Line 1376">
              <a:extLst>
                <a:ext uri="{FF2B5EF4-FFF2-40B4-BE49-F238E27FC236}">
                  <a16:creationId xmlns:a16="http://schemas.microsoft.com/office/drawing/2014/main" id="{E86996AD-02AD-42A3-AFFD-E8A38680D43C}"/>
                </a:ext>
              </a:extLst>
            </p:cNvPr>
            <p:cNvSpPr>
              <a:spLocks noChangeShapeType="1"/>
            </p:cNvSpPr>
            <p:nvPr/>
          </p:nvSpPr>
          <p:spPr bwMode="auto">
            <a:xfrm flipV="1">
              <a:off x="4791076" y="1558925"/>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99" name="Line 1377">
              <a:extLst>
                <a:ext uri="{FF2B5EF4-FFF2-40B4-BE49-F238E27FC236}">
                  <a16:creationId xmlns:a16="http://schemas.microsoft.com/office/drawing/2014/main" id="{484E5BBB-EAED-430A-AAA9-179C1AA8A0AE}"/>
                </a:ext>
              </a:extLst>
            </p:cNvPr>
            <p:cNvSpPr>
              <a:spLocks noChangeShapeType="1"/>
            </p:cNvSpPr>
            <p:nvPr/>
          </p:nvSpPr>
          <p:spPr bwMode="auto">
            <a:xfrm flipV="1">
              <a:off x="4794251" y="15573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0" name="Line 1378">
              <a:extLst>
                <a:ext uri="{FF2B5EF4-FFF2-40B4-BE49-F238E27FC236}">
                  <a16:creationId xmlns:a16="http://schemas.microsoft.com/office/drawing/2014/main" id="{39EB9554-7AAB-4749-B247-938E51DFED22}"/>
                </a:ext>
              </a:extLst>
            </p:cNvPr>
            <p:cNvSpPr>
              <a:spLocks noChangeShapeType="1"/>
            </p:cNvSpPr>
            <p:nvPr/>
          </p:nvSpPr>
          <p:spPr bwMode="auto">
            <a:xfrm flipV="1">
              <a:off x="4795838" y="15557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1" name="Line 1379">
              <a:extLst>
                <a:ext uri="{FF2B5EF4-FFF2-40B4-BE49-F238E27FC236}">
                  <a16:creationId xmlns:a16="http://schemas.microsoft.com/office/drawing/2014/main" id="{5470DDA5-2DA2-4CC6-A6FD-267C667B27CF}"/>
                </a:ext>
              </a:extLst>
            </p:cNvPr>
            <p:cNvSpPr>
              <a:spLocks noChangeShapeType="1"/>
            </p:cNvSpPr>
            <p:nvPr/>
          </p:nvSpPr>
          <p:spPr bwMode="auto">
            <a:xfrm>
              <a:off x="4797426" y="155575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2" name="Line 1380">
              <a:extLst>
                <a:ext uri="{FF2B5EF4-FFF2-40B4-BE49-F238E27FC236}">
                  <a16:creationId xmlns:a16="http://schemas.microsoft.com/office/drawing/2014/main" id="{19909FF4-271C-44D9-9E4F-ED65E8BA9C05}"/>
                </a:ext>
              </a:extLst>
            </p:cNvPr>
            <p:cNvSpPr>
              <a:spLocks noChangeShapeType="1"/>
            </p:cNvSpPr>
            <p:nvPr/>
          </p:nvSpPr>
          <p:spPr bwMode="auto">
            <a:xfrm flipV="1">
              <a:off x="4799013" y="15541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3" name="Line 1381">
              <a:extLst>
                <a:ext uri="{FF2B5EF4-FFF2-40B4-BE49-F238E27FC236}">
                  <a16:creationId xmlns:a16="http://schemas.microsoft.com/office/drawing/2014/main" id="{4F067AF7-4309-40BD-8D81-0AC9BD82EB0F}"/>
                </a:ext>
              </a:extLst>
            </p:cNvPr>
            <p:cNvSpPr>
              <a:spLocks noChangeShapeType="1"/>
            </p:cNvSpPr>
            <p:nvPr/>
          </p:nvSpPr>
          <p:spPr bwMode="auto">
            <a:xfrm>
              <a:off x="4800601" y="155416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4" name="Line 1382">
              <a:extLst>
                <a:ext uri="{FF2B5EF4-FFF2-40B4-BE49-F238E27FC236}">
                  <a16:creationId xmlns:a16="http://schemas.microsoft.com/office/drawing/2014/main" id="{5677F4D0-AEC7-4C50-94E2-DE3F26559029}"/>
                </a:ext>
              </a:extLst>
            </p:cNvPr>
            <p:cNvSpPr>
              <a:spLocks noChangeShapeType="1"/>
            </p:cNvSpPr>
            <p:nvPr/>
          </p:nvSpPr>
          <p:spPr bwMode="auto">
            <a:xfrm flipV="1">
              <a:off x="4802188" y="15525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5" name="Line 1383">
              <a:extLst>
                <a:ext uri="{FF2B5EF4-FFF2-40B4-BE49-F238E27FC236}">
                  <a16:creationId xmlns:a16="http://schemas.microsoft.com/office/drawing/2014/main" id="{6682AC20-BF5A-4C88-9909-13084B7D699E}"/>
                </a:ext>
              </a:extLst>
            </p:cNvPr>
            <p:cNvSpPr>
              <a:spLocks noChangeShapeType="1"/>
            </p:cNvSpPr>
            <p:nvPr/>
          </p:nvSpPr>
          <p:spPr bwMode="auto">
            <a:xfrm>
              <a:off x="4803776" y="1552575"/>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6" name="Line 1384">
              <a:extLst>
                <a:ext uri="{FF2B5EF4-FFF2-40B4-BE49-F238E27FC236}">
                  <a16:creationId xmlns:a16="http://schemas.microsoft.com/office/drawing/2014/main" id="{C12FC9D9-466C-4947-88CE-5CE79B0A46A0}"/>
                </a:ext>
              </a:extLst>
            </p:cNvPr>
            <p:cNvSpPr>
              <a:spLocks noChangeShapeType="1"/>
            </p:cNvSpPr>
            <p:nvPr/>
          </p:nvSpPr>
          <p:spPr bwMode="auto">
            <a:xfrm>
              <a:off x="4808538" y="1552575"/>
              <a:ext cx="635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7" name="Line 1385">
              <a:extLst>
                <a:ext uri="{FF2B5EF4-FFF2-40B4-BE49-F238E27FC236}">
                  <a16:creationId xmlns:a16="http://schemas.microsoft.com/office/drawing/2014/main" id="{63A65F83-D5FA-42EC-9933-F42E113ECD78}"/>
                </a:ext>
              </a:extLst>
            </p:cNvPr>
            <p:cNvSpPr>
              <a:spLocks noChangeShapeType="1"/>
            </p:cNvSpPr>
            <p:nvPr/>
          </p:nvSpPr>
          <p:spPr bwMode="auto">
            <a:xfrm>
              <a:off x="4814888" y="155257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8" name="Line 1386">
              <a:extLst>
                <a:ext uri="{FF2B5EF4-FFF2-40B4-BE49-F238E27FC236}">
                  <a16:creationId xmlns:a16="http://schemas.microsoft.com/office/drawing/2014/main" id="{DD38CDEB-664D-48D8-9CC8-8831E82D0170}"/>
                </a:ext>
              </a:extLst>
            </p:cNvPr>
            <p:cNvSpPr>
              <a:spLocks noChangeShapeType="1"/>
            </p:cNvSpPr>
            <p:nvPr/>
          </p:nvSpPr>
          <p:spPr bwMode="auto">
            <a:xfrm>
              <a:off x="4816476" y="1552575"/>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09" name="Line 1387">
              <a:extLst>
                <a:ext uri="{FF2B5EF4-FFF2-40B4-BE49-F238E27FC236}">
                  <a16:creationId xmlns:a16="http://schemas.microsoft.com/office/drawing/2014/main" id="{5EF8F5BF-CF7B-4CC2-903C-0E02DC122352}"/>
                </a:ext>
              </a:extLst>
            </p:cNvPr>
            <p:cNvSpPr>
              <a:spLocks noChangeShapeType="1"/>
            </p:cNvSpPr>
            <p:nvPr/>
          </p:nvSpPr>
          <p:spPr bwMode="auto">
            <a:xfrm>
              <a:off x="4821238" y="1552575"/>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0" name="Line 1388">
              <a:extLst>
                <a:ext uri="{FF2B5EF4-FFF2-40B4-BE49-F238E27FC236}">
                  <a16:creationId xmlns:a16="http://schemas.microsoft.com/office/drawing/2014/main" id="{BECC3E97-434B-470A-84EE-558C4B774691}"/>
                </a:ext>
              </a:extLst>
            </p:cNvPr>
            <p:cNvSpPr>
              <a:spLocks noChangeShapeType="1"/>
            </p:cNvSpPr>
            <p:nvPr/>
          </p:nvSpPr>
          <p:spPr bwMode="auto">
            <a:xfrm>
              <a:off x="4824413" y="1552575"/>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1" name="Line 1389">
              <a:extLst>
                <a:ext uri="{FF2B5EF4-FFF2-40B4-BE49-F238E27FC236}">
                  <a16:creationId xmlns:a16="http://schemas.microsoft.com/office/drawing/2014/main" id="{DCD1183C-373D-459F-9359-79F991227BB3}"/>
                </a:ext>
              </a:extLst>
            </p:cNvPr>
            <p:cNvSpPr>
              <a:spLocks noChangeShapeType="1"/>
            </p:cNvSpPr>
            <p:nvPr/>
          </p:nvSpPr>
          <p:spPr bwMode="auto">
            <a:xfrm>
              <a:off x="4824413" y="15525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2" name="Line 1390">
              <a:extLst>
                <a:ext uri="{FF2B5EF4-FFF2-40B4-BE49-F238E27FC236}">
                  <a16:creationId xmlns:a16="http://schemas.microsoft.com/office/drawing/2014/main" id="{1D328C78-39C2-4175-ABDF-75E57CEED4BE}"/>
                </a:ext>
              </a:extLst>
            </p:cNvPr>
            <p:cNvSpPr>
              <a:spLocks noChangeShapeType="1"/>
            </p:cNvSpPr>
            <p:nvPr/>
          </p:nvSpPr>
          <p:spPr bwMode="auto">
            <a:xfrm>
              <a:off x="4826001" y="155416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3" name="Line 1391">
              <a:extLst>
                <a:ext uri="{FF2B5EF4-FFF2-40B4-BE49-F238E27FC236}">
                  <a16:creationId xmlns:a16="http://schemas.microsoft.com/office/drawing/2014/main" id="{0E2202EA-7098-4420-BC03-DE446CAAF506}"/>
                </a:ext>
              </a:extLst>
            </p:cNvPr>
            <p:cNvSpPr>
              <a:spLocks noChangeShapeType="1"/>
            </p:cNvSpPr>
            <p:nvPr/>
          </p:nvSpPr>
          <p:spPr bwMode="auto">
            <a:xfrm>
              <a:off x="4827588" y="15541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4" name="Line 1392">
              <a:extLst>
                <a:ext uri="{FF2B5EF4-FFF2-40B4-BE49-F238E27FC236}">
                  <a16:creationId xmlns:a16="http://schemas.microsoft.com/office/drawing/2014/main" id="{0770673F-480A-4896-829C-615AE2D7638E}"/>
                </a:ext>
              </a:extLst>
            </p:cNvPr>
            <p:cNvSpPr>
              <a:spLocks noChangeShapeType="1"/>
            </p:cNvSpPr>
            <p:nvPr/>
          </p:nvSpPr>
          <p:spPr bwMode="auto">
            <a:xfrm>
              <a:off x="4829176" y="1555750"/>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5" name="Line 1393">
              <a:extLst>
                <a:ext uri="{FF2B5EF4-FFF2-40B4-BE49-F238E27FC236}">
                  <a16:creationId xmlns:a16="http://schemas.microsoft.com/office/drawing/2014/main" id="{8F62464B-BFA6-4D4F-9F2A-92E9D797914C}"/>
                </a:ext>
              </a:extLst>
            </p:cNvPr>
            <p:cNvSpPr>
              <a:spLocks noChangeShapeType="1"/>
            </p:cNvSpPr>
            <p:nvPr/>
          </p:nvSpPr>
          <p:spPr bwMode="auto">
            <a:xfrm>
              <a:off x="4833938" y="1557338"/>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6" name="Line 1394">
              <a:extLst>
                <a:ext uri="{FF2B5EF4-FFF2-40B4-BE49-F238E27FC236}">
                  <a16:creationId xmlns:a16="http://schemas.microsoft.com/office/drawing/2014/main" id="{BF0B8F29-A9DF-40D9-A962-E68885895DC5}"/>
                </a:ext>
              </a:extLst>
            </p:cNvPr>
            <p:cNvSpPr>
              <a:spLocks noChangeShapeType="1"/>
            </p:cNvSpPr>
            <p:nvPr/>
          </p:nvSpPr>
          <p:spPr bwMode="auto">
            <a:xfrm>
              <a:off x="4837113" y="15589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7" name="Line 1395">
              <a:extLst>
                <a:ext uri="{FF2B5EF4-FFF2-40B4-BE49-F238E27FC236}">
                  <a16:creationId xmlns:a16="http://schemas.microsoft.com/office/drawing/2014/main" id="{E8667AB3-5CA1-4B25-B30F-0D795BB8851A}"/>
                </a:ext>
              </a:extLst>
            </p:cNvPr>
            <p:cNvSpPr>
              <a:spLocks noChangeShapeType="1"/>
            </p:cNvSpPr>
            <p:nvPr/>
          </p:nvSpPr>
          <p:spPr bwMode="auto">
            <a:xfrm>
              <a:off x="4837113" y="156051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8" name="Line 1396">
              <a:extLst>
                <a:ext uri="{FF2B5EF4-FFF2-40B4-BE49-F238E27FC236}">
                  <a16:creationId xmlns:a16="http://schemas.microsoft.com/office/drawing/2014/main" id="{66EA0EF6-555C-4AE3-BDB4-F1534A809FFA}"/>
                </a:ext>
              </a:extLst>
            </p:cNvPr>
            <p:cNvSpPr>
              <a:spLocks noChangeShapeType="1"/>
            </p:cNvSpPr>
            <p:nvPr/>
          </p:nvSpPr>
          <p:spPr bwMode="auto">
            <a:xfrm>
              <a:off x="4838701" y="156051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19" name="Line 1397">
              <a:extLst>
                <a:ext uri="{FF2B5EF4-FFF2-40B4-BE49-F238E27FC236}">
                  <a16:creationId xmlns:a16="http://schemas.microsoft.com/office/drawing/2014/main" id="{527377F1-C2F2-4111-823D-48E671C6FD61}"/>
                </a:ext>
              </a:extLst>
            </p:cNvPr>
            <p:cNvSpPr>
              <a:spLocks noChangeShapeType="1"/>
            </p:cNvSpPr>
            <p:nvPr/>
          </p:nvSpPr>
          <p:spPr bwMode="auto">
            <a:xfrm>
              <a:off x="4840288" y="156368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0" name="Line 1398">
              <a:extLst>
                <a:ext uri="{FF2B5EF4-FFF2-40B4-BE49-F238E27FC236}">
                  <a16:creationId xmlns:a16="http://schemas.microsoft.com/office/drawing/2014/main" id="{74FAFF0D-4E1A-4C47-B24C-C3995330234C}"/>
                </a:ext>
              </a:extLst>
            </p:cNvPr>
            <p:cNvSpPr>
              <a:spLocks noChangeShapeType="1"/>
            </p:cNvSpPr>
            <p:nvPr/>
          </p:nvSpPr>
          <p:spPr bwMode="auto">
            <a:xfrm>
              <a:off x="4840288" y="156686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1" name="Line 1399">
              <a:extLst>
                <a:ext uri="{FF2B5EF4-FFF2-40B4-BE49-F238E27FC236}">
                  <a16:creationId xmlns:a16="http://schemas.microsoft.com/office/drawing/2014/main" id="{3728E58B-1055-4B9A-A237-8432F3D903BE}"/>
                </a:ext>
              </a:extLst>
            </p:cNvPr>
            <p:cNvSpPr>
              <a:spLocks noChangeShapeType="1"/>
            </p:cNvSpPr>
            <p:nvPr/>
          </p:nvSpPr>
          <p:spPr bwMode="auto">
            <a:xfrm>
              <a:off x="4841876" y="156686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2" name="Line 1400">
              <a:extLst>
                <a:ext uri="{FF2B5EF4-FFF2-40B4-BE49-F238E27FC236}">
                  <a16:creationId xmlns:a16="http://schemas.microsoft.com/office/drawing/2014/main" id="{9B75B1FA-1BD2-485C-B171-5A39A089FADD}"/>
                </a:ext>
              </a:extLst>
            </p:cNvPr>
            <p:cNvSpPr>
              <a:spLocks noChangeShapeType="1"/>
            </p:cNvSpPr>
            <p:nvPr/>
          </p:nvSpPr>
          <p:spPr bwMode="auto">
            <a:xfrm>
              <a:off x="4841876" y="156845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3" name="Line 1401">
              <a:extLst>
                <a:ext uri="{FF2B5EF4-FFF2-40B4-BE49-F238E27FC236}">
                  <a16:creationId xmlns:a16="http://schemas.microsoft.com/office/drawing/2014/main" id="{00824185-131B-418B-9B5C-F30578E67710}"/>
                </a:ext>
              </a:extLst>
            </p:cNvPr>
            <p:cNvSpPr>
              <a:spLocks noChangeShapeType="1"/>
            </p:cNvSpPr>
            <p:nvPr/>
          </p:nvSpPr>
          <p:spPr bwMode="auto">
            <a:xfrm>
              <a:off x="4841876" y="1568450"/>
              <a:ext cx="3175"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4" name="Line 1402">
              <a:extLst>
                <a:ext uri="{FF2B5EF4-FFF2-40B4-BE49-F238E27FC236}">
                  <a16:creationId xmlns:a16="http://schemas.microsoft.com/office/drawing/2014/main" id="{C89E0928-C1C6-4B66-AF50-B49D184CD4B9}"/>
                </a:ext>
              </a:extLst>
            </p:cNvPr>
            <p:cNvSpPr>
              <a:spLocks noChangeShapeType="1"/>
            </p:cNvSpPr>
            <p:nvPr/>
          </p:nvSpPr>
          <p:spPr bwMode="auto">
            <a:xfrm>
              <a:off x="4845051" y="1571625"/>
              <a:ext cx="0"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5" name="Line 1403">
              <a:extLst>
                <a:ext uri="{FF2B5EF4-FFF2-40B4-BE49-F238E27FC236}">
                  <a16:creationId xmlns:a16="http://schemas.microsoft.com/office/drawing/2014/main" id="{B5CDB1BC-37F4-40B9-9F2B-8CF779A775E0}"/>
                </a:ext>
              </a:extLst>
            </p:cNvPr>
            <p:cNvSpPr>
              <a:spLocks noChangeShapeType="1"/>
            </p:cNvSpPr>
            <p:nvPr/>
          </p:nvSpPr>
          <p:spPr bwMode="auto">
            <a:xfrm>
              <a:off x="4845051" y="157638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6" name="Line 1404">
              <a:extLst>
                <a:ext uri="{FF2B5EF4-FFF2-40B4-BE49-F238E27FC236}">
                  <a16:creationId xmlns:a16="http://schemas.microsoft.com/office/drawing/2014/main" id="{24D55ED7-5242-469A-8B93-66E2CB8D1E4F}"/>
                </a:ext>
              </a:extLst>
            </p:cNvPr>
            <p:cNvSpPr>
              <a:spLocks noChangeShapeType="1"/>
            </p:cNvSpPr>
            <p:nvPr/>
          </p:nvSpPr>
          <p:spPr bwMode="auto">
            <a:xfrm>
              <a:off x="4845051" y="1579563"/>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7" name="Freeform 1405">
              <a:extLst>
                <a:ext uri="{FF2B5EF4-FFF2-40B4-BE49-F238E27FC236}">
                  <a16:creationId xmlns:a16="http://schemas.microsoft.com/office/drawing/2014/main" id="{77AA33B7-A54F-4742-962D-0226934B7918}"/>
                </a:ext>
              </a:extLst>
            </p:cNvPr>
            <p:cNvSpPr>
              <a:spLocks/>
            </p:cNvSpPr>
            <p:nvPr/>
          </p:nvSpPr>
          <p:spPr bwMode="auto">
            <a:xfrm>
              <a:off x="4879976" y="1620838"/>
              <a:ext cx="63500" cy="60325"/>
            </a:xfrm>
            <a:custGeom>
              <a:avLst/>
              <a:gdLst>
                <a:gd name="T0" fmla="*/ 2147483647 w 40"/>
                <a:gd name="T1" fmla="*/ 0 h 38"/>
                <a:gd name="T2" fmla="*/ 2147483647 w 40"/>
                <a:gd name="T3" fmla="*/ 0 h 38"/>
                <a:gd name="T4" fmla="*/ 2147483647 w 40"/>
                <a:gd name="T5" fmla="*/ 2147483647 h 38"/>
                <a:gd name="T6" fmla="*/ 2147483647 w 40"/>
                <a:gd name="T7" fmla="*/ 2147483647 h 38"/>
                <a:gd name="T8" fmla="*/ 2147483647 w 40"/>
                <a:gd name="T9" fmla="*/ 2147483647 h 38"/>
                <a:gd name="T10" fmla="*/ 2147483647 w 40"/>
                <a:gd name="T11" fmla="*/ 2147483647 h 38"/>
                <a:gd name="T12" fmla="*/ 2147483647 w 40"/>
                <a:gd name="T13" fmla="*/ 2147483647 h 38"/>
                <a:gd name="T14" fmla="*/ 2147483647 w 40"/>
                <a:gd name="T15" fmla="*/ 2147483647 h 38"/>
                <a:gd name="T16" fmla="*/ 2147483647 w 40"/>
                <a:gd name="T17" fmla="*/ 2147483647 h 38"/>
                <a:gd name="T18" fmla="*/ 2147483647 w 40"/>
                <a:gd name="T19" fmla="*/ 2147483647 h 38"/>
                <a:gd name="T20" fmla="*/ 2147483647 w 40"/>
                <a:gd name="T21" fmla="*/ 2147483647 h 38"/>
                <a:gd name="T22" fmla="*/ 2147483647 w 40"/>
                <a:gd name="T23" fmla="*/ 2147483647 h 38"/>
                <a:gd name="T24" fmla="*/ 2147483647 w 40"/>
                <a:gd name="T25" fmla="*/ 2147483647 h 38"/>
                <a:gd name="T26" fmla="*/ 2147483647 w 40"/>
                <a:gd name="T27" fmla="*/ 2147483647 h 38"/>
                <a:gd name="T28" fmla="*/ 2147483647 w 40"/>
                <a:gd name="T29" fmla="*/ 2147483647 h 38"/>
                <a:gd name="T30" fmla="*/ 2147483647 w 40"/>
                <a:gd name="T31" fmla="*/ 2147483647 h 38"/>
                <a:gd name="T32" fmla="*/ 2147483647 w 40"/>
                <a:gd name="T33" fmla="*/ 2147483647 h 38"/>
                <a:gd name="T34" fmla="*/ 2147483647 w 40"/>
                <a:gd name="T35" fmla="*/ 2147483647 h 38"/>
                <a:gd name="T36" fmla="*/ 2147483647 w 40"/>
                <a:gd name="T37" fmla="*/ 2147483647 h 38"/>
                <a:gd name="T38" fmla="*/ 2147483647 w 40"/>
                <a:gd name="T39" fmla="*/ 2147483647 h 38"/>
                <a:gd name="T40" fmla="*/ 2147483647 w 40"/>
                <a:gd name="T41" fmla="*/ 2147483647 h 38"/>
                <a:gd name="T42" fmla="*/ 2147483647 w 40"/>
                <a:gd name="T43" fmla="*/ 2147483647 h 38"/>
                <a:gd name="T44" fmla="*/ 2147483647 w 40"/>
                <a:gd name="T45" fmla="*/ 2147483647 h 38"/>
                <a:gd name="T46" fmla="*/ 2147483647 w 40"/>
                <a:gd name="T47" fmla="*/ 2147483647 h 38"/>
                <a:gd name="T48" fmla="*/ 2147483647 w 40"/>
                <a:gd name="T49" fmla="*/ 2147483647 h 38"/>
                <a:gd name="T50" fmla="*/ 2147483647 w 40"/>
                <a:gd name="T51" fmla="*/ 2147483647 h 38"/>
                <a:gd name="T52" fmla="*/ 2147483647 w 40"/>
                <a:gd name="T53" fmla="*/ 2147483647 h 38"/>
                <a:gd name="T54" fmla="*/ 2147483647 w 40"/>
                <a:gd name="T55" fmla="*/ 2147483647 h 38"/>
                <a:gd name="T56" fmla="*/ 0 w 40"/>
                <a:gd name="T57" fmla="*/ 2147483647 h 38"/>
                <a:gd name="T58" fmla="*/ 0 w 40"/>
                <a:gd name="T59" fmla="*/ 2147483647 h 38"/>
                <a:gd name="T60" fmla="*/ 2147483647 w 40"/>
                <a:gd name="T61" fmla="*/ 2147483647 h 38"/>
                <a:gd name="T62" fmla="*/ 2147483647 w 40"/>
                <a:gd name="T63" fmla="*/ 2147483647 h 38"/>
                <a:gd name="T64" fmla="*/ 2147483647 w 40"/>
                <a:gd name="T65" fmla="*/ 2147483647 h 38"/>
                <a:gd name="T66" fmla="*/ 2147483647 w 40"/>
                <a:gd name="T67" fmla="*/ 2147483647 h 38"/>
                <a:gd name="T68" fmla="*/ 2147483647 w 40"/>
                <a:gd name="T69" fmla="*/ 2147483647 h 38"/>
                <a:gd name="T70" fmla="*/ 2147483647 w 40"/>
                <a:gd name="T71" fmla="*/ 2147483647 h 38"/>
                <a:gd name="T72" fmla="*/ 2147483647 w 40"/>
                <a:gd name="T73" fmla="*/ 2147483647 h 38"/>
                <a:gd name="T74" fmla="*/ 2147483647 w 40"/>
                <a:gd name="T75" fmla="*/ 2147483647 h 38"/>
                <a:gd name="T76" fmla="*/ 2147483647 w 40"/>
                <a:gd name="T77" fmla="*/ 0 h 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 h="38">
                  <a:moveTo>
                    <a:pt x="16" y="0"/>
                  </a:moveTo>
                  <a:lnTo>
                    <a:pt x="23" y="0"/>
                  </a:lnTo>
                  <a:lnTo>
                    <a:pt x="25" y="0"/>
                  </a:lnTo>
                  <a:lnTo>
                    <a:pt x="27" y="0"/>
                  </a:lnTo>
                  <a:lnTo>
                    <a:pt x="28" y="1"/>
                  </a:lnTo>
                  <a:lnTo>
                    <a:pt x="29" y="1"/>
                  </a:lnTo>
                  <a:lnTo>
                    <a:pt x="30" y="1"/>
                  </a:lnTo>
                  <a:lnTo>
                    <a:pt x="32" y="4"/>
                  </a:lnTo>
                  <a:lnTo>
                    <a:pt x="33" y="5"/>
                  </a:lnTo>
                  <a:lnTo>
                    <a:pt x="35" y="5"/>
                  </a:lnTo>
                  <a:lnTo>
                    <a:pt x="35" y="6"/>
                  </a:lnTo>
                  <a:lnTo>
                    <a:pt x="37" y="7"/>
                  </a:lnTo>
                  <a:lnTo>
                    <a:pt x="37" y="9"/>
                  </a:lnTo>
                  <a:lnTo>
                    <a:pt x="38" y="10"/>
                  </a:lnTo>
                  <a:lnTo>
                    <a:pt x="38" y="11"/>
                  </a:lnTo>
                  <a:lnTo>
                    <a:pt x="38" y="14"/>
                  </a:lnTo>
                  <a:lnTo>
                    <a:pt x="39" y="15"/>
                  </a:lnTo>
                  <a:lnTo>
                    <a:pt x="39" y="17"/>
                  </a:lnTo>
                  <a:lnTo>
                    <a:pt x="40" y="18"/>
                  </a:lnTo>
                  <a:lnTo>
                    <a:pt x="40" y="19"/>
                  </a:lnTo>
                  <a:lnTo>
                    <a:pt x="39" y="21"/>
                  </a:lnTo>
                  <a:lnTo>
                    <a:pt x="39" y="23"/>
                  </a:lnTo>
                  <a:lnTo>
                    <a:pt x="38" y="25"/>
                  </a:lnTo>
                  <a:lnTo>
                    <a:pt x="38" y="26"/>
                  </a:lnTo>
                  <a:lnTo>
                    <a:pt x="38" y="27"/>
                  </a:lnTo>
                  <a:lnTo>
                    <a:pt x="37" y="29"/>
                  </a:lnTo>
                  <a:lnTo>
                    <a:pt x="37" y="31"/>
                  </a:lnTo>
                  <a:lnTo>
                    <a:pt x="35" y="33"/>
                  </a:lnTo>
                  <a:lnTo>
                    <a:pt x="33" y="34"/>
                  </a:lnTo>
                  <a:lnTo>
                    <a:pt x="32" y="35"/>
                  </a:lnTo>
                  <a:lnTo>
                    <a:pt x="30" y="37"/>
                  </a:lnTo>
                  <a:lnTo>
                    <a:pt x="29" y="37"/>
                  </a:lnTo>
                  <a:lnTo>
                    <a:pt x="27" y="38"/>
                  </a:lnTo>
                  <a:lnTo>
                    <a:pt x="24" y="38"/>
                  </a:lnTo>
                  <a:lnTo>
                    <a:pt x="19" y="38"/>
                  </a:lnTo>
                  <a:lnTo>
                    <a:pt x="16" y="38"/>
                  </a:lnTo>
                  <a:lnTo>
                    <a:pt x="14" y="38"/>
                  </a:lnTo>
                  <a:lnTo>
                    <a:pt x="13" y="37"/>
                  </a:lnTo>
                  <a:lnTo>
                    <a:pt x="12" y="37"/>
                  </a:lnTo>
                  <a:lnTo>
                    <a:pt x="9" y="35"/>
                  </a:lnTo>
                  <a:lnTo>
                    <a:pt x="8" y="34"/>
                  </a:lnTo>
                  <a:lnTo>
                    <a:pt x="7" y="33"/>
                  </a:lnTo>
                  <a:lnTo>
                    <a:pt x="6" y="33"/>
                  </a:lnTo>
                  <a:lnTo>
                    <a:pt x="5" y="31"/>
                  </a:lnTo>
                  <a:lnTo>
                    <a:pt x="4" y="30"/>
                  </a:lnTo>
                  <a:lnTo>
                    <a:pt x="4" y="29"/>
                  </a:lnTo>
                  <a:lnTo>
                    <a:pt x="3" y="29"/>
                  </a:lnTo>
                  <a:lnTo>
                    <a:pt x="3" y="27"/>
                  </a:lnTo>
                  <a:lnTo>
                    <a:pt x="2" y="25"/>
                  </a:lnTo>
                  <a:lnTo>
                    <a:pt x="2" y="23"/>
                  </a:lnTo>
                  <a:lnTo>
                    <a:pt x="0" y="22"/>
                  </a:lnTo>
                  <a:lnTo>
                    <a:pt x="0" y="19"/>
                  </a:lnTo>
                  <a:lnTo>
                    <a:pt x="0" y="18"/>
                  </a:lnTo>
                  <a:lnTo>
                    <a:pt x="0" y="17"/>
                  </a:lnTo>
                  <a:lnTo>
                    <a:pt x="2" y="15"/>
                  </a:lnTo>
                  <a:lnTo>
                    <a:pt x="2" y="14"/>
                  </a:lnTo>
                  <a:lnTo>
                    <a:pt x="2" y="13"/>
                  </a:lnTo>
                  <a:lnTo>
                    <a:pt x="3" y="13"/>
                  </a:lnTo>
                  <a:lnTo>
                    <a:pt x="3" y="11"/>
                  </a:lnTo>
                  <a:lnTo>
                    <a:pt x="4" y="9"/>
                  </a:lnTo>
                  <a:lnTo>
                    <a:pt x="5" y="7"/>
                  </a:lnTo>
                  <a:lnTo>
                    <a:pt x="6" y="6"/>
                  </a:lnTo>
                  <a:lnTo>
                    <a:pt x="7" y="5"/>
                  </a:lnTo>
                  <a:lnTo>
                    <a:pt x="8" y="5"/>
                  </a:lnTo>
                  <a:lnTo>
                    <a:pt x="9" y="4"/>
                  </a:lnTo>
                  <a:lnTo>
                    <a:pt x="12" y="2"/>
                  </a:lnTo>
                  <a:lnTo>
                    <a:pt x="12" y="1"/>
                  </a:lnTo>
                  <a:lnTo>
                    <a:pt x="13" y="1"/>
                  </a:lnTo>
                  <a:lnTo>
                    <a:pt x="15" y="0"/>
                  </a:lnTo>
                  <a:lnTo>
                    <a:pt x="16" y="0"/>
                  </a:lnTo>
                  <a:close/>
                </a:path>
              </a:pathLst>
            </a:custGeom>
            <a:solidFill>
              <a:srgbClr val="DC8700"/>
            </a:solidFill>
            <a:ln w="0">
              <a:solidFill>
                <a:srgbClr val="DC8700"/>
              </a:solidFill>
              <a:prstDash val="solid"/>
              <a:round/>
              <a:headEnd/>
              <a:tailEnd/>
            </a:ln>
          </p:spPr>
          <p:txBody>
            <a:bodyPr/>
            <a:lstStyle/>
            <a:p>
              <a:endParaRPr lang="ja-JP" altLang="en-US"/>
            </a:p>
          </p:txBody>
        </p:sp>
        <p:sp>
          <p:nvSpPr>
            <p:cNvPr id="1328" name="Line 1406">
              <a:extLst>
                <a:ext uri="{FF2B5EF4-FFF2-40B4-BE49-F238E27FC236}">
                  <a16:creationId xmlns:a16="http://schemas.microsoft.com/office/drawing/2014/main" id="{3972F7C2-5F80-4CE4-A8DE-1E6ABC4271B5}"/>
                </a:ext>
              </a:extLst>
            </p:cNvPr>
            <p:cNvSpPr>
              <a:spLocks noChangeShapeType="1"/>
            </p:cNvSpPr>
            <p:nvPr/>
          </p:nvSpPr>
          <p:spPr bwMode="auto">
            <a:xfrm>
              <a:off x="4943476" y="164941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29" name="Line 1407">
              <a:extLst>
                <a:ext uri="{FF2B5EF4-FFF2-40B4-BE49-F238E27FC236}">
                  <a16:creationId xmlns:a16="http://schemas.microsoft.com/office/drawing/2014/main" id="{7268A8C3-4E63-4914-9138-009DF57864F7}"/>
                </a:ext>
              </a:extLst>
            </p:cNvPr>
            <p:cNvSpPr>
              <a:spLocks noChangeShapeType="1"/>
            </p:cNvSpPr>
            <p:nvPr/>
          </p:nvSpPr>
          <p:spPr bwMode="auto">
            <a:xfrm flipH="1">
              <a:off x="4941888" y="1651000"/>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0" name="Line 1408">
              <a:extLst>
                <a:ext uri="{FF2B5EF4-FFF2-40B4-BE49-F238E27FC236}">
                  <a16:creationId xmlns:a16="http://schemas.microsoft.com/office/drawing/2014/main" id="{F7C14E87-15DC-4EE2-B905-0B3CCA257016}"/>
                </a:ext>
              </a:extLst>
            </p:cNvPr>
            <p:cNvSpPr>
              <a:spLocks noChangeShapeType="1"/>
            </p:cNvSpPr>
            <p:nvPr/>
          </p:nvSpPr>
          <p:spPr bwMode="auto">
            <a:xfrm>
              <a:off x="4941888" y="1654175"/>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1" name="Line 1409">
              <a:extLst>
                <a:ext uri="{FF2B5EF4-FFF2-40B4-BE49-F238E27FC236}">
                  <a16:creationId xmlns:a16="http://schemas.microsoft.com/office/drawing/2014/main" id="{9CD094BE-F8C4-4BBE-B00B-162317B34DD1}"/>
                </a:ext>
              </a:extLst>
            </p:cNvPr>
            <p:cNvSpPr>
              <a:spLocks noChangeShapeType="1"/>
            </p:cNvSpPr>
            <p:nvPr/>
          </p:nvSpPr>
          <p:spPr bwMode="auto">
            <a:xfrm flipH="1">
              <a:off x="4940301" y="16573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2" name="Line 1410">
              <a:extLst>
                <a:ext uri="{FF2B5EF4-FFF2-40B4-BE49-F238E27FC236}">
                  <a16:creationId xmlns:a16="http://schemas.microsoft.com/office/drawing/2014/main" id="{1E1B468D-C592-4107-8651-7D6AD7780311}"/>
                </a:ext>
              </a:extLst>
            </p:cNvPr>
            <p:cNvSpPr>
              <a:spLocks noChangeShapeType="1"/>
            </p:cNvSpPr>
            <p:nvPr/>
          </p:nvSpPr>
          <p:spPr bwMode="auto">
            <a:xfrm>
              <a:off x="4940301" y="1658938"/>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3" name="Line 1411">
              <a:extLst>
                <a:ext uri="{FF2B5EF4-FFF2-40B4-BE49-F238E27FC236}">
                  <a16:creationId xmlns:a16="http://schemas.microsoft.com/office/drawing/2014/main" id="{984DE65D-871F-42E6-B3C9-D1FBBDD54D35}"/>
                </a:ext>
              </a:extLst>
            </p:cNvPr>
            <p:cNvSpPr>
              <a:spLocks noChangeShapeType="1"/>
            </p:cNvSpPr>
            <p:nvPr/>
          </p:nvSpPr>
          <p:spPr bwMode="auto">
            <a:xfrm>
              <a:off x="4940301" y="16589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4" name="Line 1413">
              <a:extLst>
                <a:ext uri="{FF2B5EF4-FFF2-40B4-BE49-F238E27FC236}">
                  <a16:creationId xmlns:a16="http://schemas.microsoft.com/office/drawing/2014/main" id="{36B8A6BD-DA33-4C4E-B201-96871D50B42C}"/>
                </a:ext>
              </a:extLst>
            </p:cNvPr>
            <p:cNvSpPr>
              <a:spLocks noChangeShapeType="1"/>
            </p:cNvSpPr>
            <p:nvPr/>
          </p:nvSpPr>
          <p:spPr bwMode="auto">
            <a:xfrm flipH="1">
              <a:off x="4938713" y="16605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5" name="Line 1414">
              <a:extLst>
                <a:ext uri="{FF2B5EF4-FFF2-40B4-BE49-F238E27FC236}">
                  <a16:creationId xmlns:a16="http://schemas.microsoft.com/office/drawing/2014/main" id="{6134D4AF-933E-4AEC-8B7B-F1B5225F49FE}"/>
                </a:ext>
              </a:extLst>
            </p:cNvPr>
            <p:cNvSpPr>
              <a:spLocks noChangeShapeType="1"/>
            </p:cNvSpPr>
            <p:nvPr/>
          </p:nvSpPr>
          <p:spPr bwMode="auto">
            <a:xfrm>
              <a:off x="4938713" y="166211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6" name="Line 1415">
              <a:extLst>
                <a:ext uri="{FF2B5EF4-FFF2-40B4-BE49-F238E27FC236}">
                  <a16:creationId xmlns:a16="http://schemas.microsoft.com/office/drawing/2014/main" id="{9C54CF32-FE9E-4233-B49D-7F276B5B704B}"/>
                </a:ext>
              </a:extLst>
            </p:cNvPr>
            <p:cNvSpPr>
              <a:spLocks noChangeShapeType="1"/>
            </p:cNvSpPr>
            <p:nvPr/>
          </p:nvSpPr>
          <p:spPr bwMode="auto">
            <a:xfrm flipH="1">
              <a:off x="4937125" y="1663700"/>
              <a:ext cx="1588"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7" name="Line 1416">
              <a:extLst>
                <a:ext uri="{FF2B5EF4-FFF2-40B4-BE49-F238E27FC236}">
                  <a16:creationId xmlns:a16="http://schemas.microsoft.com/office/drawing/2014/main" id="{A22CE549-5334-41DD-8155-047822DFAD6D}"/>
                </a:ext>
              </a:extLst>
            </p:cNvPr>
            <p:cNvSpPr>
              <a:spLocks noChangeShapeType="1"/>
            </p:cNvSpPr>
            <p:nvPr/>
          </p:nvSpPr>
          <p:spPr bwMode="auto">
            <a:xfrm flipH="1">
              <a:off x="4935538" y="166846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 name="Line 1417">
              <a:extLst>
                <a:ext uri="{FF2B5EF4-FFF2-40B4-BE49-F238E27FC236}">
                  <a16:creationId xmlns:a16="http://schemas.microsoft.com/office/drawing/2014/main" id="{F2C05146-2114-466A-AAED-F75BA66895C6}"/>
                </a:ext>
              </a:extLst>
            </p:cNvPr>
            <p:cNvSpPr>
              <a:spLocks noChangeShapeType="1"/>
            </p:cNvSpPr>
            <p:nvPr/>
          </p:nvSpPr>
          <p:spPr bwMode="auto">
            <a:xfrm flipH="1">
              <a:off x="4932363" y="1671638"/>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9" name="Line 1418">
              <a:extLst>
                <a:ext uri="{FF2B5EF4-FFF2-40B4-BE49-F238E27FC236}">
                  <a16:creationId xmlns:a16="http://schemas.microsoft.com/office/drawing/2014/main" id="{68CB78F4-BBAF-40C4-B3B8-17E64A33D03B}"/>
                </a:ext>
              </a:extLst>
            </p:cNvPr>
            <p:cNvSpPr>
              <a:spLocks noChangeShapeType="1"/>
            </p:cNvSpPr>
            <p:nvPr/>
          </p:nvSpPr>
          <p:spPr bwMode="auto">
            <a:xfrm>
              <a:off x="4932363" y="16716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0" name="Line 1419">
              <a:extLst>
                <a:ext uri="{FF2B5EF4-FFF2-40B4-BE49-F238E27FC236}">
                  <a16:creationId xmlns:a16="http://schemas.microsoft.com/office/drawing/2014/main" id="{7DF63B49-F4B3-4E8D-AABD-EC61A6704759}"/>
                </a:ext>
              </a:extLst>
            </p:cNvPr>
            <p:cNvSpPr>
              <a:spLocks noChangeShapeType="1"/>
            </p:cNvSpPr>
            <p:nvPr/>
          </p:nvSpPr>
          <p:spPr bwMode="auto">
            <a:xfrm flipH="1">
              <a:off x="4930775" y="16732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1" name="Line 1420">
              <a:extLst>
                <a:ext uri="{FF2B5EF4-FFF2-40B4-BE49-F238E27FC236}">
                  <a16:creationId xmlns:a16="http://schemas.microsoft.com/office/drawing/2014/main" id="{0A43C181-51A2-4182-BFEB-ECABBEA5BBDE}"/>
                </a:ext>
              </a:extLst>
            </p:cNvPr>
            <p:cNvSpPr>
              <a:spLocks noChangeShapeType="1"/>
            </p:cNvSpPr>
            <p:nvPr/>
          </p:nvSpPr>
          <p:spPr bwMode="auto">
            <a:xfrm flipH="1">
              <a:off x="4929188" y="16732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2" name="Line 1421">
              <a:extLst>
                <a:ext uri="{FF2B5EF4-FFF2-40B4-BE49-F238E27FC236}">
                  <a16:creationId xmlns:a16="http://schemas.microsoft.com/office/drawing/2014/main" id="{513CD1CA-F0D5-49C5-BBE7-96A45A9E153C}"/>
                </a:ext>
              </a:extLst>
            </p:cNvPr>
            <p:cNvSpPr>
              <a:spLocks noChangeShapeType="1"/>
            </p:cNvSpPr>
            <p:nvPr/>
          </p:nvSpPr>
          <p:spPr bwMode="auto">
            <a:xfrm flipH="1">
              <a:off x="4927600" y="167481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3" name="Line 1422">
              <a:extLst>
                <a:ext uri="{FF2B5EF4-FFF2-40B4-BE49-F238E27FC236}">
                  <a16:creationId xmlns:a16="http://schemas.microsoft.com/office/drawing/2014/main" id="{64B1AD09-06AC-4CE7-992C-E7A98A34CE66}"/>
                </a:ext>
              </a:extLst>
            </p:cNvPr>
            <p:cNvSpPr>
              <a:spLocks noChangeShapeType="1"/>
            </p:cNvSpPr>
            <p:nvPr/>
          </p:nvSpPr>
          <p:spPr bwMode="auto">
            <a:xfrm flipH="1">
              <a:off x="4926013" y="167640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4" name="Line 1423">
              <a:extLst>
                <a:ext uri="{FF2B5EF4-FFF2-40B4-BE49-F238E27FC236}">
                  <a16:creationId xmlns:a16="http://schemas.microsoft.com/office/drawing/2014/main" id="{91F1C223-B69B-450A-AD67-BF109724BD90}"/>
                </a:ext>
              </a:extLst>
            </p:cNvPr>
            <p:cNvSpPr>
              <a:spLocks noChangeShapeType="1"/>
            </p:cNvSpPr>
            <p:nvPr/>
          </p:nvSpPr>
          <p:spPr bwMode="auto">
            <a:xfrm>
              <a:off x="4926013" y="167640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5" name="Line 1424">
              <a:extLst>
                <a:ext uri="{FF2B5EF4-FFF2-40B4-BE49-F238E27FC236}">
                  <a16:creationId xmlns:a16="http://schemas.microsoft.com/office/drawing/2014/main" id="{17AAEB67-1D7D-47D2-B47B-43CB5BAAA431}"/>
                </a:ext>
              </a:extLst>
            </p:cNvPr>
            <p:cNvSpPr>
              <a:spLocks noChangeShapeType="1"/>
            </p:cNvSpPr>
            <p:nvPr/>
          </p:nvSpPr>
          <p:spPr bwMode="auto">
            <a:xfrm flipH="1">
              <a:off x="4922838" y="1676400"/>
              <a:ext cx="3175"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6" name="Line 1425">
              <a:extLst>
                <a:ext uri="{FF2B5EF4-FFF2-40B4-BE49-F238E27FC236}">
                  <a16:creationId xmlns:a16="http://schemas.microsoft.com/office/drawing/2014/main" id="{DAA2CA82-27F0-4C46-8420-E8B4F2484A97}"/>
                </a:ext>
              </a:extLst>
            </p:cNvPr>
            <p:cNvSpPr>
              <a:spLocks noChangeShapeType="1"/>
            </p:cNvSpPr>
            <p:nvPr/>
          </p:nvSpPr>
          <p:spPr bwMode="auto">
            <a:xfrm flipH="1">
              <a:off x="4918075" y="1679575"/>
              <a:ext cx="476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7" name="Line 1426">
              <a:extLst>
                <a:ext uri="{FF2B5EF4-FFF2-40B4-BE49-F238E27FC236}">
                  <a16:creationId xmlns:a16="http://schemas.microsoft.com/office/drawing/2014/main" id="{774FFE5F-885D-491A-B46F-D1AB51F704FF}"/>
                </a:ext>
              </a:extLst>
            </p:cNvPr>
            <p:cNvSpPr>
              <a:spLocks noChangeShapeType="1"/>
            </p:cNvSpPr>
            <p:nvPr/>
          </p:nvSpPr>
          <p:spPr bwMode="auto">
            <a:xfrm flipH="1">
              <a:off x="4916488" y="16795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8" name="Line 1427">
              <a:extLst>
                <a:ext uri="{FF2B5EF4-FFF2-40B4-BE49-F238E27FC236}">
                  <a16:creationId xmlns:a16="http://schemas.microsoft.com/office/drawing/2014/main" id="{96762CA3-6419-47CD-BF91-3490FD652F1A}"/>
                </a:ext>
              </a:extLst>
            </p:cNvPr>
            <p:cNvSpPr>
              <a:spLocks noChangeShapeType="1"/>
            </p:cNvSpPr>
            <p:nvPr/>
          </p:nvSpPr>
          <p:spPr bwMode="auto">
            <a:xfrm flipH="1">
              <a:off x="4914900" y="168116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49" name="Line 1428">
              <a:extLst>
                <a:ext uri="{FF2B5EF4-FFF2-40B4-BE49-F238E27FC236}">
                  <a16:creationId xmlns:a16="http://schemas.microsoft.com/office/drawing/2014/main" id="{F3AE9C17-0AE2-4692-B087-530E66E158FC}"/>
                </a:ext>
              </a:extLst>
            </p:cNvPr>
            <p:cNvSpPr>
              <a:spLocks noChangeShapeType="1"/>
            </p:cNvSpPr>
            <p:nvPr/>
          </p:nvSpPr>
          <p:spPr bwMode="auto">
            <a:xfrm flipH="1">
              <a:off x="4913313" y="1681163"/>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0" name="Line 1429">
              <a:extLst>
                <a:ext uri="{FF2B5EF4-FFF2-40B4-BE49-F238E27FC236}">
                  <a16:creationId xmlns:a16="http://schemas.microsoft.com/office/drawing/2014/main" id="{97D37043-62E6-46BC-AD27-5AAAACA0565C}"/>
                </a:ext>
              </a:extLst>
            </p:cNvPr>
            <p:cNvSpPr>
              <a:spLocks noChangeShapeType="1"/>
            </p:cNvSpPr>
            <p:nvPr/>
          </p:nvSpPr>
          <p:spPr bwMode="auto">
            <a:xfrm flipH="1">
              <a:off x="4910138" y="1681163"/>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1" name="Line 1430">
              <a:extLst>
                <a:ext uri="{FF2B5EF4-FFF2-40B4-BE49-F238E27FC236}">
                  <a16:creationId xmlns:a16="http://schemas.microsoft.com/office/drawing/2014/main" id="{7C9CD11A-0736-475D-9AFF-57BA9654778F}"/>
                </a:ext>
              </a:extLst>
            </p:cNvPr>
            <p:cNvSpPr>
              <a:spLocks noChangeShapeType="1"/>
            </p:cNvSpPr>
            <p:nvPr/>
          </p:nvSpPr>
          <p:spPr bwMode="auto">
            <a:xfrm flipH="1" flipV="1">
              <a:off x="4905375" y="1679575"/>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2" name="Line 1431">
              <a:extLst>
                <a:ext uri="{FF2B5EF4-FFF2-40B4-BE49-F238E27FC236}">
                  <a16:creationId xmlns:a16="http://schemas.microsoft.com/office/drawing/2014/main" id="{A4DCC3C4-49E1-4801-97A2-9AED8E8716EB}"/>
                </a:ext>
              </a:extLst>
            </p:cNvPr>
            <p:cNvSpPr>
              <a:spLocks noChangeShapeType="1"/>
            </p:cNvSpPr>
            <p:nvPr/>
          </p:nvSpPr>
          <p:spPr bwMode="auto">
            <a:xfrm flipH="1">
              <a:off x="4903788" y="167957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3" name="Line 1432">
              <a:extLst>
                <a:ext uri="{FF2B5EF4-FFF2-40B4-BE49-F238E27FC236}">
                  <a16:creationId xmlns:a16="http://schemas.microsoft.com/office/drawing/2014/main" id="{281DAB5A-A1FC-40CA-8FA3-9A6FA776F84D}"/>
                </a:ext>
              </a:extLst>
            </p:cNvPr>
            <p:cNvSpPr>
              <a:spLocks noChangeShapeType="1"/>
            </p:cNvSpPr>
            <p:nvPr/>
          </p:nvSpPr>
          <p:spPr bwMode="auto">
            <a:xfrm flipH="1">
              <a:off x="4902200" y="167957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4" name="Line 1433">
              <a:extLst>
                <a:ext uri="{FF2B5EF4-FFF2-40B4-BE49-F238E27FC236}">
                  <a16:creationId xmlns:a16="http://schemas.microsoft.com/office/drawing/2014/main" id="{EB0D0C43-3D9F-4799-BD7B-659688A9B0B8}"/>
                </a:ext>
              </a:extLst>
            </p:cNvPr>
            <p:cNvSpPr>
              <a:spLocks noChangeShapeType="1"/>
            </p:cNvSpPr>
            <p:nvPr/>
          </p:nvSpPr>
          <p:spPr bwMode="auto">
            <a:xfrm flipH="1">
              <a:off x="4900613" y="167957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5" name="Line 1434">
              <a:extLst>
                <a:ext uri="{FF2B5EF4-FFF2-40B4-BE49-F238E27FC236}">
                  <a16:creationId xmlns:a16="http://schemas.microsoft.com/office/drawing/2014/main" id="{ED402BE2-6246-44F0-8E63-C2AF76CA162F}"/>
                </a:ext>
              </a:extLst>
            </p:cNvPr>
            <p:cNvSpPr>
              <a:spLocks noChangeShapeType="1"/>
            </p:cNvSpPr>
            <p:nvPr/>
          </p:nvSpPr>
          <p:spPr bwMode="auto">
            <a:xfrm flipH="1" flipV="1">
              <a:off x="4899025" y="1676400"/>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6" name="Line 1435">
              <a:extLst>
                <a:ext uri="{FF2B5EF4-FFF2-40B4-BE49-F238E27FC236}">
                  <a16:creationId xmlns:a16="http://schemas.microsoft.com/office/drawing/2014/main" id="{82EB30F4-03CB-41E4-A169-719AE8343724}"/>
                </a:ext>
              </a:extLst>
            </p:cNvPr>
            <p:cNvSpPr>
              <a:spLocks noChangeShapeType="1"/>
            </p:cNvSpPr>
            <p:nvPr/>
          </p:nvSpPr>
          <p:spPr bwMode="auto">
            <a:xfrm flipH="1" flipV="1">
              <a:off x="4894263" y="1674813"/>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7" name="Line 1436">
              <a:extLst>
                <a:ext uri="{FF2B5EF4-FFF2-40B4-BE49-F238E27FC236}">
                  <a16:creationId xmlns:a16="http://schemas.microsoft.com/office/drawing/2014/main" id="{C5A01E59-B9EF-42EB-896F-D226F69424E6}"/>
                </a:ext>
              </a:extLst>
            </p:cNvPr>
            <p:cNvSpPr>
              <a:spLocks noChangeShapeType="1"/>
            </p:cNvSpPr>
            <p:nvPr/>
          </p:nvSpPr>
          <p:spPr bwMode="auto">
            <a:xfrm flipH="1" flipV="1">
              <a:off x="4892675" y="16732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8" name="Line 1437">
              <a:extLst>
                <a:ext uri="{FF2B5EF4-FFF2-40B4-BE49-F238E27FC236}">
                  <a16:creationId xmlns:a16="http://schemas.microsoft.com/office/drawing/2014/main" id="{F4020F27-E26B-491D-B997-D2C1DF6DB13D}"/>
                </a:ext>
              </a:extLst>
            </p:cNvPr>
            <p:cNvSpPr>
              <a:spLocks noChangeShapeType="1"/>
            </p:cNvSpPr>
            <p:nvPr/>
          </p:nvSpPr>
          <p:spPr bwMode="auto">
            <a:xfrm flipH="1">
              <a:off x="4891088" y="16732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59" name="Line 1438">
              <a:extLst>
                <a:ext uri="{FF2B5EF4-FFF2-40B4-BE49-F238E27FC236}">
                  <a16:creationId xmlns:a16="http://schemas.microsoft.com/office/drawing/2014/main" id="{B4A6A312-C862-4A7E-BFDC-49063F53892E}"/>
                </a:ext>
              </a:extLst>
            </p:cNvPr>
            <p:cNvSpPr>
              <a:spLocks noChangeShapeType="1"/>
            </p:cNvSpPr>
            <p:nvPr/>
          </p:nvSpPr>
          <p:spPr bwMode="auto">
            <a:xfrm flipV="1">
              <a:off x="4891088" y="16716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0" name="Line 1439">
              <a:extLst>
                <a:ext uri="{FF2B5EF4-FFF2-40B4-BE49-F238E27FC236}">
                  <a16:creationId xmlns:a16="http://schemas.microsoft.com/office/drawing/2014/main" id="{8368EE24-F9D8-4C78-812B-F6AD1E9265A5}"/>
                </a:ext>
              </a:extLst>
            </p:cNvPr>
            <p:cNvSpPr>
              <a:spLocks noChangeShapeType="1"/>
            </p:cNvSpPr>
            <p:nvPr/>
          </p:nvSpPr>
          <p:spPr bwMode="auto">
            <a:xfrm flipH="1">
              <a:off x="4889500" y="1671638"/>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1" name="Line 1440">
              <a:extLst>
                <a:ext uri="{FF2B5EF4-FFF2-40B4-BE49-F238E27FC236}">
                  <a16:creationId xmlns:a16="http://schemas.microsoft.com/office/drawing/2014/main" id="{98F5A34D-C45A-4B4F-B16F-02513F2D53EA}"/>
                </a:ext>
              </a:extLst>
            </p:cNvPr>
            <p:cNvSpPr>
              <a:spLocks noChangeShapeType="1"/>
            </p:cNvSpPr>
            <p:nvPr/>
          </p:nvSpPr>
          <p:spPr bwMode="auto">
            <a:xfrm flipH="1" flipV="1">
              <a:off x="4887913" y="166846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2" name="Line 1441">
              <a:extLst>
                <a:ext uri="{FF2B5EF4-FFF2-40B4-BE49-F238E27FC236}">
                  <a16:creationId xmlns:a16="http://schemas.microsoft.com/office/drawing/2014/main" id="{CD357648-7BC7-49CD-B26C-308F24BCB0E4}"/>
                </a:ext>
              </a:extLst>
            </p:cNvPr>
            <p:cNvSpPr>
              <a:spLocks noChangeShapeType="1"/>
            </p:cNvSpPr>
            <p:nvPr/>
          </p:nvSpPr>
          <p:spPr bwMode="auto">
            <a:xfrm flipH="1" flipV="1">
              <a:off x="4886325" y="16668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3" name="Line 1442">
              <a:extLst>
                <a:ext uri="{FF2B5EF4-FFF2-40B4-BE49-F238E27FC236}">
                  <a16:creationId xmlns:a16="http://schemas.microsoft.com/office/drawing/2014/main" id="{9A5BDC5C-9246-410D-A7FB-D7976FA0B370}"/>
                </a:ext>
              </a:extLst>
            </p:cNvPr>
            <p:cNvSpPr>
              <a:spLocks noChangeShapeType="1"/>
            </p:cNvSpPr>
            <p:nvPr/>
          </p:nvSpPr>
          <p:spPr bwMode="auto">
            <a:xfrm flipV="1">
              <a:off x="4886325" y="1663700"/>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4" name="Line 1443">
              <a:extLst>
                <a:ext uri="{FF2B5EF4-FFF2-40B4-BE49-F238E27FC236}">
                  <a16:creationId xmlns:a16="http://schemas.microsoft.com/office/drawing/2014/main" id="{AE9A7FA5-00E9-4A2E-8559-F0DC3445F3E1}"/>
                </a:ext>
              </a:extLst>
            </p:cNvPr>
            <p:cNvSpPr>
              <a:spLocks noChangeShapeType="1"/>
            </p:cNvSpPr>
            <p:nvPr/>
          </p:nvSpPr>
          <p:spPr bwMode="auto">
            <a:xfrm>
              <a:off x="4886325" y="1663700"/>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5" name="Line 1444">
              <a:extLst>
                <a:ext uri="{FF2B5EF4-FFF2-40B4-BE49-F238E27FC236}">
                  <a16:creationId xmlns:a16="http://schemas.microsoft.com/office/drawing/2014/main" id="{6A8564C5-1DB5-421E-9938-D015E7B0E852}"/>
                </a:ext>
              </a:extLst>
            </p:cNvPr>
            <p:cNvSpPr>
              <a:spLocks noChangeShapeType="1"/>
            </p:cNvSpPr>
            <p:nvPr/>
          </p:nvSpPr>
          <p:spPr bwMode="auto">
            <a:xfrm flipH="1" flipV="1">
              <a:off x="4884738" y="166211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6" name="Line 1445">
              <a:extLst>
                <a:ext uri="{FF2B5EF4-FFF2-40B4-BE49-F238E27FC236}">
                  <a16:creationId xmlns:a16="http://schemas.microsoft.com/office/drawing/2014/main" id="{38167137-5E5D-49EA-BA1D-BEB5B2C943BB}"/>
                </a:ext>
              </a:extLst>
            </p:cNvPr>
            <p:cNvSpPr>
              <a:spLocks noChangeShapeType="1"/>
            </p:cNvSpPr>
            <p:nvPr/>
          </p:nvSpPr>
          <p:spPr bwMode="auto">
            <a:xfrm flipV="1">
              <a:off x="4884738" y="1658938"/>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7" name="Line 1446">
              <a:extLst>
                <a:ext uri="{FF2B5EF4-FFF2-40B4-BE49-F238E27FC236}">
                  <a16:creationId xmlns:a16="http://schemas.microsoft.com/office/drawing/2014/main" id="{AC4396F6-1735-468B-8566-95279E5B1144}"/>
                </a:ext>
              </a:extLst>
            </p:cNvPr>
            <p:cNvSpPr>
              <a:spLocks noChangeShapeType="1"/>
            </p:cNvSpPr>
            <p:nvPr/>
          </p:nvSpPr>
          <p:spPr bwMode="auto">
            <a:xfrm flipH="1" flipV="1">
              <a:off x="4883150" y="16573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8" name="Line 1447">
              <a:extLst>
                <a:ext uri="{FF2B5EF4-FFF2-40B4-BE49-F238E27FC236}">
                  <a16:creationId xmlns:a16="http://schemas.microsoft.com/office/drawing/2014/main" id="{4951B31A-CE29-46F8-947C-1C4388D69A56}"/>
                </a:ext>
              </a:extLst>
            </p:cNvPr>
            <p:cNvSpPr>
              <a:spLocks noChangeShapeType="1"/>
            </p:cNvSpPr>
            <p:nvPr/>
          </p:nvSpPr>
          <p:spPr bwMode="auto">
            <a:xfrm flipH="1" flipV="1">
              <a:off x="4879975" y="1654175"/>
              <a:ext cx="3175"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69" name="Line 1448">
              <a:extLst>
                <a:ext uri="{FF2B5EF4-FFF2-40B4-BE49-F238E27FC236}">
                  <a16:creationId xmlns:a16="http://schemas.microsoft.com/office/drawing/2014/main" id="{BC056594-E87B-4FFC-BBF6-AA53C621E094}"/>
                </a:ext>
              </a:extLst>
            </p:cNvPr>
            <p:cNvSpPr>
              <a:spLocks noChangeShapeType="1"/>
            </p:cNvSpPr>
            <p:nvPr/>
          </p:nvSpPr>
          <p:spPr bwMode="auto">
            <a:xfrm flipV="1">
              <a:off x="4879975" y="1651000"/>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0" name="Line 1449">
              <a:extLst>
                <a:ext uri="{FF2B5EF4-FFF2-40B4-BE49-F238E27FC236}">
                  <a16:creationId xmlns:a16="http://schemas.microsoft.com/office/drawing/2014/main" id="{ED7A1AD6-6C0C-4B4B-9175-0D334147626F}"/>
                </a:ext>
              </a:extLst>
            </p:cNvPr>
            <p:cNvSpPr>
              <a:spLocks noChangeShapeType="1"/>
            </p:cNvSpPr>
            <p:nvPr/>
          </p:nvSpPr>
          <p:spPr bwMode="auto">
            <a:xfrm flipV="1">
              <a:off x="4879975" y="164941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1" name="Line 1450">
              <a:extLst>
                <a:ext uri="{FF2B5EF4-FFF2-40B4-BE49-F238E27FC236}">
                  <a16:creationId xmlns:a16="http://schemas.microsoft.com/office/drawing/2014/main" id="{DAB0C593-41AD-4B43-9F1C-6FE8AED00AEA}"/>
                </a:ext>
              </a:extLst>
            </p:cNvPr>
            <p:cNvSpPr>
              <a:spLocks noChangeShapeType="1"/>
            </p:cNvSpPr>
            <p:nvPr/>
          </p:nvSpPr>
          <p:spPr bwMode="auto">
            <a:xfrm>
              <a:off x="4879975" y="16494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2" name="Line 1451">
              <a:extLst>
                <a:ext uri="{FF2B5EF4-FFF2-40B4-BE49-F238E27FC236}">
                  <a16:creationId xmlns:a16="http://schemas.microsoft.com/office/drawing/2014/main" id="{5BF536E0-D124-496E-B314-8F177A4E223F}"/>
                </a:ext>
              </a:extLst>
            </p:cNvPr>
            <p:cNvSpPr>
              <a:spLocks noChangeShapeType="1"/>
            </p:cNvSpPr>
            <p:nvPr/>
          </p:nvSpPr>
          <p:spPr bwMode="auto">
            <a:xfrm flipV="1">
              <a:off x="4879975" y="1647825"/>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3" name="Line 1452">
              <a:extLst>
                <a:ext uri="{FF2B5EF4-FFF2-40B4-BE49-F238E27FC236}">
                  <a16:creationId xmlns:a16="http://schemas.microsoft.com/office/drawing/2014/main" id="{4C0459D7-6284-4726-8FC4-DB556AE4826B}"/>
                </a:ext>
              </a:extLst>
            </p:cNvPr>
            <p:cNvSpPr>
              <a:spLocks noChangeShapeType="1"/>
            </p:cNvSpPr>
            <p:nvPr/>
          </p:nvSpPr>
          <p:spPr bwMode="auto">
            <a:xfrm flipV="1">
              <a:off x="4883150" y="1644650"/>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4" name="Line 1453">
              <a:extLst>
                <a:ext uri="{FF2B5EF4-FFF2-40B4-BE49-F238E27FC236}">
                  <a16:creationId xmlns:a16="http://schemas.microsoft.com/office/drawing/2014/main" id="{F3C05355-FD19-478D-9A36-8061E7D1ECE7}"/>
                </a:ext>
              </a:extLst>
            </p:cNvPr>
            <p:cNvSpPr>
              <a:spLocks noChangeShapeType="1"/>
            </p:cNvSpPr>
            <p:nvPr/>
          </p:nvSpPr>
          <p:spPr bwMode="auto">
            <a:xfrm flipV="1">
              <a:off x="4883150" y="16430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5" name="Line 1454">
              <a:extLst>
                <a:ext uri="{FF2B5EF4-FFF2-40B4-BE49-F238E27FC236}">
                  <a16:creationId xmlns:a16="http://schemas.microsoft.com/office/drawing/2014/main" id="{6587C0A8-0DAA-4A58-97CF-A30F19EF85F5}"/>
                </a:ext>
              </a:extLst>
            </p:cNvPr>
            <p:cNvSpPr>
              <a:spLocks noChangeShapeType="1"/>
            </p:cNvSpPr>
            <p:nvPr/>
          </p:nvSpPr>
          <p:spPr bwMode="auto">
            <a:xfrm>
              <a:off x="4884738" y="164306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6" name="Line 1455">
              <a:extLst>
                <a:ext uri="{FF2B5EF4-FFF2-40B4-BE49-F238E27FC236}">
                  <a16:creationId xmlns:a16="http://schemas.microsoft.com/office/drawing/2014/main" id="{FFEC4FF1-03D2-4C13-9BAA-C0BAC02C254D}"/>
                </a:ext>
              </a:extLst>
            </p:cNvPr>
            <p:cNvSpPr>
              <a:spLocks noChangeShapeType="1"/>
            </p:cNvSpPr>
            <p:nvPr/>
          </p:nvSpPr>
          <p:spPr bwMode="auto">
            <a:xfrm flipV="1">
              <a:off x="4884738" y="164147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7" name="Line 1456">
              <a:extLst>
                <a:ext uri="{FF2B5EF4-FFF2-40B4-BE49-F238E27FC236}">
                  <a16:creationId xmlns:a16="http://schemas.microsoft.com/office/drawing/2014/main" id="{E27DA6CB-DCC8-47F6-9AB0-181DD51C5D16}"/>
                </a:ext>
              </a:extLst>
            </p:cNvPr>
            <p:cNvSpPr>
              <a:spLocks noChangeShapeType="1"/>
            </p:cNvSpPr>
            <p:nvPr/>
          </p:nvSpPr>
          <p:spPr bwMode="auto">
            <a:xfrm flipV="1">
              <a:off x="4884738" y="1638300"/>
              <a:ext cx="0"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8" name="Line 1457">
              <a:extLst>
                <a:ext uri="{FF2B5EF4-FFF2-40B4-BE49-F238E27FC236}">
                  <a16:creationId xmlns:a16="http://schemas.microsoft.com/office/drawing/2014/main" id="{CEAACF52-75A3-45DE-9CFB-5CB577EBEC55}"/>
                </a:ext>
              </a:extLst>
            </p:cNvPr>
            <p:cNvSpPr>
              <a:spLocks noChangeShapeType="1"/>
            </p:cNvSpPr>
            <p:nvPr/>
          </p:nvSpPr>
          <p:spPr bwMode="auto">
            <a:xfrm flipV="1">
              <a:off x="4884738" y="163671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79" name="Line 1458">
              <a:extLst>
                <a:ext uri="{FF2B5EF4-FFF2-40B4-BE49-F238E27FC236}">
                  <a16:creationId xmlns:a16="http://schemas.microsoft.com/office/drawing/2014/main" id="{1071740A-807E-447F-91FE-3B49E4E6009C}"/>
                </a:ext>
              </a:extLst>
            </p:cNvPr>
            <p:cNvSpPr>
              <a:spLocks noChangeShapeType="1"/>
            </p:cNvSpPr>
            <p:nvPr/>
          </p:nvSpPr>
          <p:spPr bwMode="auto">
            <a:xfrm flipV="1">
              <a:off x="4886325" y="1633538"/>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0" name="Line 1459">
              <a:extLst>
                <a:ext uri="{FF2B5EF4-FFF2-40B4-BE49-F238E27FC236}">
                  <a16:creationId xmlns:a16="http://schemas.microsoft.com/office/drawing/2014/main" id="{1AAEA200-E943-4E72-B3E9-086737BC8CEF}"/>
                </a:ext>
              </a:extLst>
            </p:cNvPr>
            <p:cNvSpPr>
              <a:spLocks noChangeShapeType="1"/>
            </p:cNvSpPr>
            <p:nvPr/>
          </p:nvSpPr>
          <p:spPr bwMode="auto">
            <a:xfrm flipV="1">
              <a:off x="4887913" y="16319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1" name="Line 1460">
              <a:extLst>
                <a:ext uri="{FF2B5EF4-FFF2-40B4-BE49-F238E27FC236}">
                  <a16:creationId xmlns:a16="http://schemas.microsoft.com/office/drawing/2014/main" id="{5591F0C1-6F52-4CDE-88CC-0A1AB4491AC9}"/>
                </a:ext>
              </a:extLst>
            </p:cNvPr>
            <p:cNvSpPr>
              <a:spLocks noChangeShapeType="1"/>
            </p:cNvSpPr>
            <p:nvPr/>
          </p:nvSpPr>
          <p:spPr bwMode="auto">
            <a:xfrm flipV="1">
              <a:off x="4889500" y="1630363"/>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2" name="Line 1461">
              <a:extLst>
                <a:ext uri="{FF2B5EF4-FFF2-40B4-BE49-F238E27FC236}">
                  <a16:creationId xmlns:a16="http://schemas.microsoft.com/office/drawing/2014/main" id="{E415DE18-2039-4F40-BB62-B9ADD341C9E5}"/>
                </a:ext>
              </a:extLst>
            </p:cNvPr>
            <p:cNvSpPr>
              <a:spLocks noChangeShapeType="1"/>
            </p:cNvSpPr>
            <p:nvPr/>
          </p:nvSpPr>
          <p:spPr bwMode="auto">
            <a:xfrm>
              <a:off x="4891088" y="163036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3" name="Line 1462">
              <a:extLst>
                <a:ext uri="{FF2B5EF4-FFF2-40B4-BE49-F238E27FC236}">
                  <a16:creationId xmlns:a16="http://schemas.microsoft.com/office/drawing/2014/main" id="{C1D3A5A8-15BE-4B68-9348-543D37DDE3C2}"/>
                </a:ext>
              </a:extLst>
            </p:cNvPr>
            <p:cNvSpPr>
              <a:spLocks noChangeShapeType="1"/>
            </p:cNvSpPr>
            <p:nvPr/>
          </p:nvSpPr>
          <p:spPr bwMode="auto">
            <a:xfrm flipV="1">
              <a:off x="4891088" y="16287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4" name="Line 1463">
              <a:extLst>
                <a:ext uri="{FF2B5EF4-FFF2-40B4-BE49-F238E27FC236}">
                  <a16:creationId xmlns:a16="http://schemas.microsoft.com/office/drawing/2014/main" id="{5E3186DB-1219-41A8-AD7D-284C3E12C0F4}"/>
                </a:ext>
              </a:extLst>
            </p:cNvPr>
            <p:cNvSpPr>
              <a:spLocks noChangeShapeType="1"/>
            </p:cNvSpPr>
            <p:nvPr/>
          </p:nvSpPr>
          <p:spPr bwMode="auto">
            <a:xfrm flipV="1">
              <a:off x="4892675" y="162718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5" name="Line 1464">
              <a:extLst>
                <a:ext uri="{FF2B5EF4-FFF2-40B4-BE49-F238E27FC236}">
                  <a16:creationId xmlns:a16="http://schemas.microsoft.com/office/drawing/2014/main" id="{D2C83E7A-123D-461B-80D5-4B8F399DC7ED}"/>
                </a:ext>
              </a:extLst>
            </p:cNvPr>
            <p:cNvSpPr>
              <a:spLocks noChangeShapeType="1"/>
            </p:cNvSpPr>
            <p:nvPr/>
          </p:nvSpPr>
          <p:spPr bwMode="auto">
            <a:xfrm flipV="1">
              <a:off x="4894263" y="1624013"/>
              <a:ext cx="4763"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6" name="Line 1465">
              <a:extLst>
                <a:ext uri="{FF2B5EF4-FFF2-40B4-BE49-F238E27FC236}">
                  <a16:creationId xmlns:a16="http://schemas.microsoft.com/office/drawing/2014/main" id="{3582CF12-0F10-45FE-9D63-3056B4257E0F}"/>
                </a:ext>
              </a:extLst>
            </p:cNvPr>
            <p:cNvSpPr>
              <a:spLocks noChangeShapeType="1"/>
            </p:cNvSpPr>
            <p:nvPr/>
          </p:nvSpPr>
          <p:spPr bwMode="auto">
            <a:xfrm>
              <a:off x="4899025" y="16240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7" name="Line 1466">
              <a:extLst>
                <a:ext uri="{FF2B5EF4-FFF2-40B4-BE49-F238E27FC236}">
                  <a16:creationId xmlns:a16="http://schemas.microsoft.com/office/drawing/2014/main" id="{7FDEDF5C-BF45-41B2-94E7-BF69F4194FD3}"/>
                </a:ext>
              </a:extLst>
            </p:cNvPr>
            <p:cNvSpPr>
              <a:spLocks noChangeShapeType="1"/>
            </p:cNvSpPr>
            <p:nvPr/>
          </p:nvSpPr>
          <p:spPr bwMode="auto">
            <a:xfrm flipV="1">
              <a:off x="4899025" y="16224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8" name="Line 1467">
              <a:extLst>
                <a:ext uri="{FF2B5EF4-FFF2-40B4-BE49-F238E27FC236}">
                  <a16:creationId xmlns:a16="http://schemas.microsoft.com/office/drawing/2014/main" id="{D9D2382F-5711-4092-BF1D-7751D57B117C}"/>
                </a:ext>
              </a:extLst>
            </p:cNvPr>
            <p:cNvSpPr>
              <a:spLocks noChangeShapeType="1"/>
            </p:cNvSpPr>
            <p:nvPr/>
          </p:nvSpPr>
          <p:spPr bwMode="auto">
            <a:xfrm>
              <a:off x="4899025" y="16224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89" name="Line 1468">
              <a:extLst>
                <a:ext uri="{FF2B5EF4-FFF2-40B4-BE49-F238E27FC236}">
                  <a16:creationId xmlns:a16="http://schemas.microsoft.com/office/drawing/2014/main" id="{E88EC95B-54BF-4F4C-A0BA-EBC3FDF163F2}"/>
                </a:ext>
              </a:extLst>
            </p:cNvPr>
            <p:cNvSpPr>
              <a:spLocks noChangeShapeType="1"/>
            </p:cNvSpPr>
            <p:nvPr/>
          </p:nvSpPr>
          <p:spPr bwMode="auto">
            <a:xfrm>
              <a:off x="4900613" y="1622425"/>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0" name="Line 1469">
              <a:extLst>
                <a:ext uri="{FF2B5EF4-FFF2-40B4-BE49-F238E27FC236}">
                  <a16:creationId xmlns:a16="http://schemas.microsoft.com/office/drawing/2014/main" id="{5A7A7319-705A-4415-9A0B-8F1623B571D8}"/>
                </a:ext>
              </a:extLst>
            </p:cNvPr>
            <p:cNvSpPr>
              <a:spLocks noChangeShapeType="1"/>
            </p:cNvSpPr>
            <p:nvPr/>
          </p:nvSpPr>
          <p:spPr bwMode="auto">
            <a:xfrm>
              <a:off x="4903788" y="16224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1" name="Line 1470">
              <a:extLst>
                <a:ext uri="{FF2B5EF4-FFF2-40B4-BE49-F238E27FC236}">
                  <a16:creationId xmlns:a16="http://schemas.microsoft.com/office/drawing/2014/main" id="{AC6B1055-4667-400F-8BF9-17B02696431A}"/>
                </a:ext>
              </a:extLst>
            </p:cNvPr>
            <p:cNvSpPr>
              <a:spLocks noChangeShapeType="1"/>
            </p:cNvSpPr>
            <p:nvPr/>
          </p:nvSpPr>
          <p:spPr bwMode="auto">
            <a:xfrm flipV="1">
              <a:off x="4905375" y="1620838"/>
              <a:ext cx="4763"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2" name="Line 1471">
              <a:extLst>
                <a:ext uri="{FF2B5EF4-FFF2-40B4-BE49-F238E27FC236}">
                  <a16:creationId xmlns:a16="http://schemas.microsoft.com/office/drawing/2014/main" id="{06139470-0317-46F4-9697-65F1FE8C38F2}"/>
                </a:ext>
              </a:extLst>
            </p:cNvPr>
            <p:cNvSpPr>
              <a:spLocks noChangeShapeType="1"/>
            </p:cNvSpPr>
            <p:nvPr/>
          </p:nvSpPr>
          <p:spPr bwMode="auto">
            <a:xfrm>
              <a:off x="4910138" y="1620838"/>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3" name="Line 1472">
              <a:extLst>
                <a:ext uri="{FF2B5EF4-FFF2-40B4-BE49-F238E27FC236}">
                  <a16:creationId xmlns:a16="http://schemas.microsoft.com/office/drawing/2014/main" id="{D3614AED-3969-41AD-86B0-69EDC7F69846}"/>
                </a:ext>
              </a:extLst>
            </p:cNvPr>
            <p:cNvSpPr>
              <a:spLocks noChangeShapeType="1"/>
            </p:cNvSpPr>
            <p:nvPr/>
          </p:nvSpPr>
          <p:spPr bwMode="auto">
            <a:xfrm>
              <a:off x="4913313" y="1620838"/>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4" name="Line 1473">
              <a:extLst>
                <a:ext uri="{FF2B5EF4-FFF2-40B4-BE49-F238E27FC236}">
                  <a16:creationId xmlns:a16="http://schemas.microsoft.com/office/drawing/2014/main" id="{6D82AE73-D57D-4FC2-8E05-B99729D5F9F5}"/>
                </a:ext>
              </a:extLst>
            </p:cNvPr>
            <p:cNvSpPr>
              <a:spLocks noChangeShapeType="1"/>
            </p:cNvSpPr>
            <p:nvPr/>
          </p:nvSpPr>
          <p:spPr bwMode="auto">
            <a:xfrm>
              <a:off x="4916488" y="1622425"/>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5" name="Line 1474">
              <a:extLst>
                <a:ext uri="{FF2B5EF4-FFF2-40B4-BE49-F238E27FC236}">
                  <a16:creationId xmlns:a16="http://schemas.microsoft.com/office/drawing/2014/main" id="{9A4815B7-D5B2-4FE0-AD39-DAC69CC8A9DD}"/>
                </a:ext>
              </a:extLst>
            </p:cNvPr>
            <p:cNvSpPr>
              <a:spLocks noChangeShapeType="1"/>
            </p:cNvSpPr>
            <p:nvPr/>
          </p:nvSpPr>
          <p:spPr bwMode="auto">
            <a:xfrm>
              <a:off x="4919663" y="1622425"/>
              <a:ext cx="3175"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6" name="Line 1475">
              <a:extLst>
                <a:ext uri="{FF2B5EF4-FFF2-40B4-BE49-F238E27FC236}">
                  <a16:creationId xmlns:a16="http://schemas.microsoft.com/office/drawing/2014/main" id="{CC8D3B07-E4B9-4559-9649-33EB8FCAFC6E}"/>
                </a:ext>
              </a:extLst>
            </p:cNvPr>
            <p:cNvSpPr>
              <a:spLocks noChangeShapeType="1"/>
            </p:cNvSpPr>
            <p:nvPr/>
          </p:nvSpPr>
          <p:spPr bwMode="auto">
            <a:xfrm>
              <a:off x="4922838" y="1622425"/>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7" name="Line 1476">
              <a:extLst>
                <a:ext uri="{FF2B5EF4-FFF2-40B4-BE49-F238E27FC236}">
                  <a16:creationId xmlns:a16="http://schemas.microsoft.com/office/drawing/2014/main" id="{F5DB8449-A24A-46D2-8E51-7DA8403C3F32}"/>
                </a:ext>
              </a:extLst>
            </p:cNvPr>
            <p:cNvSpPr>
              <a:spLocks noChangeShapeType="1"/>
            </p:cNvSpPr>
            <p:nvPr/>
          </p:nvSpPr>
          <p:spPr bwMode="auto">
            <a:xfrm>
              <a:off x="4922838" y="16224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8" name="Line 1477">
              <a:extLst>
                <a:ext uri="{FF2B5EF4-FFF2-40B4-BE49-F238E27FC236}">
                  <a16:creationId xmlns:a16="http://schemas.microsoft.com/office/drawing/2014/main" id="{D20C33AB-B750-45A3-8D7C-143950D95688}"/>
                </a:ext>
              </a:extLst>
            </p:cNvPr>
            <p:cNvSpPr>
              <a:spLocks noChangeShapeType="1"/>
            </p:cNvSpPr>
            <p:nvPr/>
          </p:nvSpPr>
          <p:spPr bwMode="auto">
            <a:xfrm>
              <a:off x="4924425" y="1622425"/>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99" name="Line 1478">
              <a:extLst>
                <a:ext uri="{FF2B5EF4-FFF2-40B4-BE49-F238E27FC236}">
                  <a16:creationId xmlns:a16="http://schemas.microsoft.com/office/drawing/2014/main" id="{66982437-FFBA-4AA3-9A78-657C78395315}"/>
                </a:ext>
              </a:extLst>
            </p:cNvPr>
            <p:cNvSpPr>
              <a:spLocks noChangeShapeType="1"/>
            </p:cNvSpPr>
            <p:nvPr/>
          </p:nvSpPr>
          <p:spPr bwMode="auto">
            <a:xfrm>
              <a:off x="4926013" y="16224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0" name="Line 1479">
              <a:extLst>
                <a:ext uri="{FF2B5EF4-FFF2-40B4-BE49-F238E27FC236}">
                  <a16:creationId xmlns:a16="http://schemas.microsoft.com/office/drawing/2014/main" id="{05485164-962B-4077-95CB-CEFE9DC0C4B4}"/>
                </a:ext>
              </a:extLst>
            </p:cNvPr>
            <p:cNvSpPr>
              <a:spLocks noChangeShapeType="1"/>
            </p:cNvSpPr>
            <p:nvPr/>
          </p:nvSpPr>
          <p:spPr bwMode="auto">
            <a:xfrm>
              <a:off x="4926013" y="1624013"/>
              <a:ext cx="3175"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1" name="Line 1480">
              <a:extLst>
                <a:ext uri="{FF2B5EF4-FFF2-40B4-BE49-F238E27FC236}">
                  <a16:creationId xmlns:a16="http://schemas.microsoft.com/office/drawing/2014/main" id="{7C9DE46D-0FDC-4352-A983-A693529D0870}"/>
                </a:ext>
              </a:extLst>
            </p:cNvPr>
            <p:cNvSpPr>
              <a:spLocks noChangeShapeType="1"/>
            </p:cNvSpPr>
            <p:nvPr/>
          </p:nvSpPr>
          <p:spPr bwMode="auto">
            <a:xfrm>
              <a:off x="4929188" y="162718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2" name="Line 1481">
              <a:extLst>
                <a:ext uri="{FF2B5EF4-FFF2-40B4-BE49-F238E27FC236}">
                  <a16:creationId xmlns:a16="http://schemas.microsoft.com/office/drawing/2014/main" id="{E9F8192F-2F1B-4396-8FFA-065CE8AE39EA}"/>
                </a:ext>
              </a:extLst>
            </p:cNvPr>
            <p:cNvSpPr>
              <a:spLocks noChangeShapeType="1"/>
            </p:cNvSpPr>
            <p:nvPr/>
          </p:nvSpPr>
          <p:spPr bwMode="auto">
            <a:xfrm>
              <a:off x="4930775" y="162877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3" name="Line 1482">
              <a:extLst>
                <a:ext uri="{FF2B5EF4-FFF2-40B4-BE49-F238E27FC236}">
                  <a16:creationId xmlns:a16="http://schemas.microsoft.com/office/drawing/2014/main" id="{600DEF18-AD4B-489C-8B6B-F780C909E84D}"/>
                </a:ext>
              </a:extLst>
            </p:cNvPr>
            <p:cNvSpPr>
              <a:spLocks noChangeShapeType="1"/>
            </p:cNvSpPr>
            <p:nvPr/>
          </p:nvSpPr>
          <p:spPr bwMode="auto">
            <a:xfrm>
              <a:off x="4932363" y="163036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4" name="Line 1483">
              <a:extLst>
                <a:ext uri="{FF2B5EF4-FFF2-40B4-BE49-F238E27FC236}">
                  <a16:creationId xmlns:a16="http://schemas.microsoft.com/office/drawing/2014/main" id="{9E443D61-2387-461E-B533-0DF58A6723AB}"/>
                </a:ext>
              </a:extLst>
            </p:cNvPr>
            <p:cNvSpPr>
              <a:spLocks noChangeShapeType="1"/>
            </p:cNvSpPr>
            <p:nvPr/>
          </p:nvSpPr>
          <p:spPr bwMode="auto">
            <a:xfrm>
              <a:off x="4932363" y="1630363"/>
              <a:ext cx="3175"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5" name="Line 1484">
              <a:extLst>
                <a:ext uri="{FF2B5EF4-FFF2-40B4-BE49-F238E27FC236}">
                  <a16:creationId xmlns:a16="http://schemas.microsoft.com/office/drawing/2014/main" id="{EF6D90C1-D317-4CAB-9EDB-42FB85A5D756}"/>
                </a:ext>
              </a:extLst>
            </p:cNvPr>
            <p:cNvSpPr>
              <a:spLocks noChangeShapeType="1"/>
            </p:cNvSpPr>
            <p:nvPr/>
          </p:nvSpPr>
          <p:spPr bwMode="auto">
            <a:xfrm>
              <a:off x="4935538" y="1631950"/>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6" name="Line 1485">
              <a:extLst>
                <a:ext uri="{FF2B5EF4-FFF2-40B4-BE49-F238E27FC236}">
                  <a16:creationId xmlns:a16="http://schemas.microsoft.com/office/drawing/2014/main" id="{B91C024F-21A0-4035-8993-FDF20879A508}"/>
                </a:ext>
              </a:extLst>
            </p:cNvPr>
            <p:cNvSpPr>
              <a:spLocks noChangeShapeType="1"/>
            </p:cNvSpPr>
            <p:nvPr/>
          </p:nvSpPr>
          <p:spPr bwMode="auto">
            <a:xfrm>
              <a:off x="4937125" y="1633538"/>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7" name="Line 1486">
              <a:extLst>
                <a:ext uri="{FF2B5EF4-FFF2-40B4-BE49-F238E27FC236}">
                  <a16:creationId xmlns:a16="http://schemas.microsoft.com/office/drawing/2014/main" id="{6E159008-8E4A-4625-98D6-824C53B460BC}"/>
                </a:ext>
              </a:extLst>
            </p:cNvPr>
            <p:cNvSpPr>
              <a:spLocks noChangeShapeType="1"/>
            </p:cNvSpPr>
            <p:nvPr/>
          </p:nvSpPr>
          <p:spPr bwMode="auto">
            <a:xfrm>
              <a:off x="4938713" y="1635125"/>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8" name="Line 1487">
              <a:extLst>
                <a:ext uri="{FF2B5EF4-FFF2-40B4-BE49-F238E27FC236}">
                  <a16:creationId xmlns:a16="http://schemas.microsoft.com/office/drawing/2014/main" id="{649AFF0A-A4F2-4FE7-82D5-1C6AB5FBABF1}"/>
                </a:ext>
              </a:extLst>
            </p:cNvPr>
            <p:cNvSpPr>
              <a:spLocks noChangeShapeType="1"/>
            </p:cNvSpPr>
            <p:nvPr/>
          </p:nvSpPr>
          <p:spPr bwMode="auto">
            <a:xfrm>
              <a:off x="4938713" y="1636713"/>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09" name="Line 1488">
              <a:extLst>
                <a:ext uri="{FF2B5EF4-FFF2-40B4-BE49-F238E27FC236}">
                  <a16:creationId xmlns:a16="http://schemas.microsoft.com/office/drawing/2014/main" id="{ED09D5A7-8858-4850-9406-0444BE699BA9}"/>
                </a:ext>
              </a:extLst>
            </p:cNvPr>
            <p:cNvSpPr>
              <a:spLocks noChangeShapeType="1"/>
            </p:cNvSpPr>
            <p:nvPr/>
          </p:nvSpPr>
          <p:spPr bwMode="auto">
            <a:xfrm>
              <a:off x="4938713" y="1638300"/>
              <a:ext cx="1588"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0" name="Line 1489">
              <a:extLst>
                <a:ext uri="{FF2B5EF4-FFF2-40B4-BE49-F238E27FC236}">
                  <a16:creationId xmlns:a16="http://schemas.microsoft.com/office/drawing/2014/main" id="{F9BB5B99-D6DC-4885-9F3E-151D33FDB212}"/>
                </a:ext>
              </a:extLst>
            </p:cNvPr>
            <p:cNvSpPr>
              <a:spLocks noChangeShapeType="1"/>
            </p:cNvSpPr>
            <p:nvPr/>
          </p:nvSpPr>
          <p:spPr bwMode="auto">
            <a:xfrm>
              <a:off x="4940300" y="1638300"/>
              <a:ext cx="0" cy="47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1" name="Line 1490">
              <a:extLst>
                <a:ext uri="{FF2B5EF4-FFF2-40B4-BE49-F238E27FC236}">
                  <a16:creationId xmlns:a16="http://schemas.microsoft.com/office/drawing/2014/main" id="{B2E82DDB-D2F7-45E5-851E-EB873309BEA8}"/>
                </a:ext>
              </a:extLst>
            </p:cNvPr>
            <p:cNvSpPr>
              <a:spLocks noChangeShapeType="1"/>
            </p:cNvSpPr>
            <p:nvPr/>
          </p:nvSpPr>
          <p:spPr bwMode="auto">
            <a:xfrm>
              <a:off x="4940300" y="1643063"/>
              <a:ext cx="1588" cy="31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2" name="Line 1491">
              <a:extLst>
                <a:ext uri="{FF2B5EF4-FFF2-40B4-BE49-F238E27FC236}">
                  <a16:creationId xmlns:a16="http://schemas.microsoft.com/office/drawing/2014/main" id="{7538707C-E400-4667-888A-130B4BC855AD}"/>
                </a:ext>
              </a:extLst>
            </p:cNvPr>
            <p:cNvSpPr>
              <a:spLocks noChangeShapeType="1"/>
            </p:cNvSpPr>
            <p:nvPr/>
          </p:nvSpPr>
          <p:spPr bwMode="auto">
            <a:xfrm>
              <a:off x="4941888" y="1646238"/>
              <a:ext cx="0"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3" name="Line 1492">
              <a:extLst>
                <a:ext uri="{FF2B5EF4-FFF2-40B4-BE49-F238E27FC236}">
                  <a16:creationId xmlns:a16="http://schemas.microsoft.com/office/drawing/2014/main" id="{191D8BC5-F818-46D5-8D6D-710480CFDF45}"/>
                </a:ext>
              </a:extLst>
            </p:cNvPr>
            <p:cNvSpPr>
              <a:spLocks noChangeShapeType="1"/>
            </p:cNvSpPr>
            <p:nvPr/>
          </p:nvSpPr>
          <p:spPr bwMode="auto">
            <a:xfrm>
              <a:off x="4941888" y="1647825"/>
              <a:ext cx="1588" cy="1588"/>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4" name="Line 1493">
              <a:extLst>
                <a:ext uri="{FF2B5EF4-FFF2-40B4-BE49-F238E27FC236}">
                  <a16:creationId xmlns:a16="http://schemas.microsoft.com/office/drawing/2014/main" id="{2BB627EA-EF43-4506-8D9C-9939CA42F47D}"/>
                </a:ext>
              </a:extLst>
            </p:cNvPr>
            <p:cNvSpPr>
              <a:spLocks noChangeShapeType="1"/>
            </p:cNvSpPr>
            <p:nvPr/>
          </p:nvSpPr>
          <p:spPr bwMode="auto">
            <a:xfrm>
              <a:off x="4943475" y="1649413"/>
              <a:ext cx="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5" name="Line 1494">
              <a:extLst>
                <a:ext uri="{FF2B5EF4-FFF2-40B4-BE49-F238E27FC236}">
                  <a16:creationId xmlns:a16="http://schemas.microsoft.com/office/drawing/2014/main" id="{9091DD85-E057-4ACC-BBCF-6C7068D6C6B9}"/>
                </a:ext>
              </a:extLst>
            </p:cNvPr>
            <p:cNvSpPr>
              <a:spLocks noChangeShapeType="1"/>
            </p:cNvSpPr>
            <p:nvPr/>
          </p:nvSpPr>
          <p:spPr bwMode="auto">
            <a:xfrm>
              <a:off x="4244975" y="1752600"/>
              <a:ext cx="0" cy="1698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6" name="Line 1495">
              <a:extLst>
                <a:ext uri="{FF2B5EF4-FFF2-40B4-BE49-F238E27FC236}">
                  <a16:creationId xmlns:a16="http://schemas.microsoft.com/office/drawing/2014/main" id="{A71901C1-9F21-43AA-9913-D12C56BF64D2}"/>
                </a:ext>
              </a:extLst>
            </p:cNvPr>
            <p:cNvSpPr>
              <a:spLocks noChangeShapeType="1"/>
            </p:cNvSpPr>
            <p:nvPr/>
          </p:nvSpPr>
          <p:spPr bwMode="auto">
            <a:xfrm>
              <a:off x="4238625" y="1755775"/>
              <a:ext cx="1270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7" name="Line 1496">
              <a:extLst>
                <a:ext uri="{FF2B5EF4-FFF2-40B4-BE49-F238E27FC236}">
                  <a16:creationId xmlns:a16="http://schemas.microsoft.com/office/drawing/2014/main" id="{B35E1D25-7A68-495A-B2B4-3DB0ED50577D}"/>
                </a:ext>
              </a:extLst>
            </p:cNvPr>
            <p:cNvSpPr>
              <a:spLocks noChangeShapeType="1"/>
            </p:cNvSpPr>
            <p:nvPr/>
          </p:nvSpPr>
          <p:spPr bwMode="auto">
            <a:xfrm>
              <a:off x="4244975" y="1919288"/>
              <a:ext cx="0" cy="52070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8" name="Line 1497">
              <a:extLst>
                <a:ext uri="{FF2B5EF4-FFF2-40B4-BE49-F238E27FC236}">
                  <a16:creationId xmlns:a16="http://schemas.microsoft.com/office/drawing/2014/main" id="{EB53CA25-F1C9-4488-B68E-479C045D4D73}"/>
                </a:ext>
              </a:extLst>
            </p:cNvPr>
            <p:cNvSpPr>
              <a:spLocks noChangeShapeType="1"/>
            </p:cNvSpPr>
            <p:nvPr/>
          </p:nvSpPr>
          <p:spPr bwMode="auto">
            <a:xfrm>
              <a:off x="4238625" y="2439988"/>
              <a:ext cx="1270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19" name="Line 1498">
              <a:extLst>
                <a:ext uri="{FF2B5EF4-FFF2-40B4-BE49-F238E27FC236}">
                  <a16:creationId xmlns:a16="http://schemas.microsoft.com/office/drawing/2014/main" id="{4CDB3417-85D6-40C0-839D-21A0E9F9BB74}"/>
                </a:ext>
              </a:extLst>
            </p:cNvPr>
            <p:cNvSpPr>
              <a:spLocks noChangeShapeType="1"/>
            </p:cNvSpPr>
            <p:nvPr/>
          </p:nvSpPr>
          <p:spPr bwMode="auto">
            <a:xfrm>
              <a:off x="4486275" y="1606550"/>
              <a:ext cx="0" cy="666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0" name="Line 1499">
              <a:extLst>
                <a:ext uri="{FF2B5EF4-FFF2-40B4-BE49-F238E27FC236}">
                  <a16:creationId xmlns:a16="http://schemas.microsoft.com/office/drawing/2014/main" id="{5AB9AEDA-4969-4DDB-B2D5-E63727CC7E6F}"/>
                </a:ext>
              </a:extLst>
            </p:cNvPr>
            <p:cNvSpPr>
              <a:spLocks noChangeShapeType="1"/>
            </p:cNvSpPr>
            <p:nvPr/>
          </p:nvSpPr>
          <p:spPr bwMode="auto">
            <a:xfrm>
              <a:off x="4479925" y="1606550"/>
              <a:ext cx="1270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1" name="Line 1500">
              <a:extLst>
                <a:ext uri="{FF2B5EF4-FFF2-40B4-BE49-F238E27FC236}">
                  <a16:creationId xmlns:a16="http://schemas.microsoft.com/office/drawing/2014/main" id="{A02DB559-F2A5-42D6-BA8A-EFD0A2CD7A09}"/>
                </a:ext>
              </a:extLst>
            </p:cNvPr>
            <p:cNvSpPr>
              <a:spLocks noChangeShapeType="1"/>
            </p:cNvSpPr>
            <p:nvPr/>
          </p:nvSpPr>
          <p:spPr bwMode="auto">
            <a:xfrm>
              <a:off x="4486275" y="1673225"/>
              <a:ext cx="0" cy="9525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2" name="Line 1501">
              <a:extLst>
                <a:ext uri="{FF2B5EF4-FFF2-40B4-BE49-F238E27FC236}">
                  <a16:creationId xmlns:a16="http://schemas.microsoft.com/office/drawing/2014/main" id="{77FB27BE-6F54-4491-A3EB-BD383D0B9973}"/>
                </a:ext>
              </a:extLst>
            </p:cNvPr>
            <p:cNvSpPr>
              <a:spLocks noChangeShapeType="1"/>
            </p:cNvSpPr>
            <p:nvPr/>
          </p:nvSpPr>
          <p:spPr bwMode="auto">
            <a:xfrm>
              <a:off x="4808538" y="1525588"/>
              <a:ext cx="1111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3" name="Line 1502">
              <a:extLst>
                <a:ext uri="{FF2B5EF4-FFF2-40B4-BE49-F238E27FC236}">
                  <a16:creationId xmlns:a16="http://schemas.microsoft.com/office/drawing/2014/main" id="{4F81AAD8-21D0-4235-B53C-0D356F9E361C}"/>
                </a:ext>
              </a:extLst>
            </p:cNvPr>
            <p:cNvSpPr>
              <a:spLocks noChangeShapeType="1"/>
            </p:cNvSpPr>
            <p:nvPr/>
          </p:nvSpPr>
          <p:spPr bwMode="auto">
            <a:xfrm>
              <a:off x="4808538" y="1649413"/>
              <a:ext cx="11113"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4" name="Line 1503">
              <a:extLst>
                <a:ext uri="{FF2B5EF4-FFF2-40B4-BE49-F238E27FC236}">
                  <a16:creationId xmlns:a16="http://schemas.microsoft.com/office/drawing/2014/main" id="{843301B5-3B8C-4F38-8B3B-A6337128A05A}"/>
                </a:ext>
              </a:extLst>
            </p:cNvPr>
            <p:cNvSpPr>
              <a:spLocks noChangeShapeType="1"/>
            </p:cNvSpPr>
            <p:nvPr/>
          </p:nvSpPr>
          <p:spPr bwMode="auto">
            <a:xfrm>
              <a:off x="4913313" y="1570038"/>
              <a:ext cx="0" cy="793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5" name="Line 1504">
              <a:extLst>
                <a:ext uri="{FF2B5EF4-FFF2-40B4-BE49-F238E27FC236}">
                  <a16:creationId xmlns:a16="http://schemas.microsoft.com/office/drawing/2014/main" id="{DE991389-9EBE-4D87-A8B7-54E25F09196F}"/>
                </a:ext>
              </a:extLst>
            </p:cNvPr>
            <p:cNvSpPr>
              <a:spLocks noChangeShapeType="1"/>
            </p:cNvSpPr>
            <p:nvPr/>
          </p:nvSpPr>
          <p:spPr bwMode="auto">
            <a:xfrm>
              <a:off x="4905375" y="1570038"/>
              <a:ext cx="1270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6" name="Line 1505">
              <a:extLst>
                <a:ext uri="{FF2B5EF4-FFF2-40B4-BE49-F238E27FC236}">
                  <a16:creationId xmlns:a16="http://schemas.microsoft.com/office/drawing/2014/main" id="{DA45C8F3-DE56-48CD-A5F8-944286D93327}"/>
                </a:ext>
              </a:extLst>
            </p:cNvPr>
            <p:cNvSpPr>
              <a:spLocks noChangeShapeType="1"/>
            </p:cNvSpPr>
            <p:nvPr/>
          </p:nvSpPr>
          <p:spPr bwMode="auto">
            <a:xfrm>
              <a:off x="4913313" y="1649413"/>
              <a:ext cx="0" cy="119063"/>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7" name="Line 1506">
              <a:extLst>
                <a:ext uri="{FF2B5EF4-FFF2-40B4-BE49-F238E27FC236}">
                  <a16:creationId xmlns:a16="http://schemas.microsoft.com/office/drawing/2014/main" id="{1F837301-EA83-4867-9770-DC226A290E2D}"/>
                </a:ext>
              </a:extLst>
            </p:cNvPr>
            <p:cNvSpPr>
              <a:spLocks noChangeShapeType="1"/>
            </p:cNvSpPr>
            <p:nvPr/>
          </p:nvSpPr>
          <p:spPr bwMode="auto">
            <a:xfrm>
              <a:off x="4905375" y="1768475"/>
              <a:ext cx="1270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8" name="Line 1507">
              <a:extLst>
                <a:ext uri="{FF2B5EF4-FFF2-40B4-BE49-F238E27FC236}">
                  <a16:creationId xmlns:a16="http://schemas.microsoft.com/office/drawing/2014/main" id="{B2285396-1064-4F79-88C3-F3938299354F}"/>
                </a:ext>
              </a:extLst>
            </p:cNvPr>
            <p:cNvSpPr>
              <a:spLocks noChangeShapeType="1"/>
            </p:cNvSpPr>
            <p:nvPr/>
          </p:nvSpPr>
          <p:spPr bwMode="auto">
            <a:xfrm>
              <a:off x="4813300" y="1525588"/>
              <a:ext cx="0" cy="5715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29" name="Line 1508">
              <a:extLst>
                <a:ext uri="{FF2B5EF4-FFF2-40B4-BE49-F238E27FC236}">
                  <a16:creationId xmlns:a16="http://schemas.microsoft.com/office/drawing/2014/main" id="{CE21925E-8DF3-4821-B6BB-571FFC1B1906}"/>
                </a:ext>
              </a:extLst>
            </p:cNvPr>
            <p:cNvSpPr>
              <a:spLocks noChangeShapeType="1"/>
            </p:cNvSpPr>
            <p:nvPr/>
          </p:nvSpPr>
          <p:spPr bwMode="auto">
            <a:xfrm>
              <a:off x="4813300" y="1582738"/>
              <a:ext cx="0" cy="66675"/>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0" name="Line 1509">
              <a:extLst>
                <a:ext uri="{FF2B5EF4-FFF2-40B4-BE49-F238E27FC236}">
                  <a16:creationId xmlns:a16="http://schemas.microsoft.com/office/drawing/2014/main" id="{F07E10FA-D13E-405F-874A-661630C3731C}"/>
                </a:ext>
              </a:extLst>
            </p:cNvPr>
            <p:cNvSpPr>
              <a:spLocks noChangeShapeType="1"/>
            </p:cNvSpPr>
            <p:nvPr/>
          </p:nvSpPr>
          <p:spPr bwMode="auto">
            <a:xfrm>
              <a:off x="4479925" y="1768475"/>
              <a:ext cx="12700" cy="0"/>
            </a:xfrm>
            <a:prstGeom prst="line">
              <a:avLst/>
            </a:prstGeom>
            <a:noFill/>
            <a:ln w="3175">
              <a:solidFill>
                <a:srgbClr val="DC87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1" name="テキスト ボックス 1556">
              <a:extLst>
                <a:ext uri="{FF2B5EF4-FFF2-40B4-BE49-F238E27FC236}">
                  <a16:creationId xmlns:a16="http://schemas.microsoft.com/office/drawing/2014/main" id="{C3A7C3CD-B92A-4F3F-911B-AC67EF3DECAD}"/>
                </a:ext>
              </a:extLst>
            </p:cNvPr>
            <p:cNvSpPr txBox="1">
              <a:spLocks noChangeArrowheads="1"/>
            </p:cNvSpPr>
            <p:nvPr/>
          </p:nvSpPr>
          <p:spPr bwMode="auto">
            <a:xfrm>
              <a:off x="5455515" y="407818"/>
              <a:ext cx="641705" cy="33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en-US" altLang="ja-JP" sz="1400" b="1">
                  <a:solidFill>
                    <a:srgbClr val="002060"/>
                  </a:solidFill>
                  <a:latin typeface="Arial Unicode MS" pitchFamily="50" charset="-128"/>
                  <a:ea typeface="Arial Unicode MS" pitchFamily="50" charset="-128"/>
                  <a:cs typeface="Arial Unicode MS" pitchFamily="50" charset="-128"/>
                </a:rPr>
                <a:t>CMB</a:t>
              </a:r>
              <a:endParaRPr lang="ja-JP" altLang="en-US" sz="1400" b="1">
                <a:solidFill>
                  <a:srgbClr val="002060"/>
                </a:solidFill>
                <a:latin typeface="Arial Unicode MS" pitchFamily="50" charset="-128"/>
                <a:ea typeface="Arial Unicode MS" pitchFamily="50" charset="-128"/>
                <a:cs typeface="Arial Unicode MS" pitchFamily="50" charset="-128"/>
              </a:endParaRPr>
            </a:p>
          </p:txBody>
        </p:sp>
        <p:sp>
          <p:nvSpPr>
            <p:cNvPr id="1432" name="テキスト ボックス 1557">
              <a:extLst>
                <a:ext uri="{FF2B5EF4-FFF2-40B4-BE49-F238E27FC236}">
                  <a16:creationId xmlns:a16="http://schemas.microsoft.com/office/drawing/2014/main" id="{ED9197DD-D83E-4C05-8979-FDA185B23AB4}"/>
                </a:ext>
              </a:extLst>
            </p:cNvPr>
            <p:cNvSpPr txBox="1">
              <a:spLocks noChangeArrowheads="1"/>
            </p:cNvSpPr>
            <p:nvPr/>
          </p:nvSpPr>
          <p:spPr bwMode="auto">
            <a:xfrm>
              <a:off x="1986050" y="681350"/>
              <a:ext cx="992222" cy="33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a:solidFill>
                    <a:srgbClr val="002060"/>
                  </a:solidFill>
                  <a:latin typeface="Arial Unicode MS" pitchFamily="50" charset="-128"/>
                  <a:ea typeface="Arial Unicode MS" pitchFamily="50" charset="-128"/>
                  <a:cs typeface="Arial Unicode MS" pitchFamily="50" charset="-128"/>
                </a:rPr>
                <a:t>黄道放射</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1433" name="テキスト ボックス 1558">
              <a:extLst>
                <a:ext uri="{FF2B5EF4-FFF2-40B4-BE49-F238E27FC236}">
                  <a16:creationId xmlns:a16="http://schemas.microsoft.com/office/drawing/2014/main" id="{31E565E0-F2A7-44BC-A737-F6584A3EB15B}"/>
                </a:ext>
              </a:extLst>
            </p:cNvPr>
            <p:cNvSpPr txBox="1">
              <a:spLocks noChangeArrowheads="1"/>
            </p:cNvSpPr>
            <p:nvPr/>
          </p:nvSpPr>
          <p:spPr bwMode="auto">
            <a:xfrm>
              <a:off x="1231541" y="1719734"/>
              <a:ext cx="794905" cy="33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a:solidFill>
                    <a:srgbClr val="002060"/>
                  </a:solidFill>
                  <a:latin typeface="Arial Unicode MS" pitchFamily="50" charset="-128"/>
                  <a:ea typeface="Arial Unicode MS" pitchFamily="50" charset="-128"/>
                  <a:cs typeface="Arial Unicode MS" pitchFamily="50" charset="-128"/>
                </a:rPr>
                <a:t>黄道光</a:t>
              </a:r>
            </a:p>
          </p:txBody>
        </p:sp>
        <p:sp>
          <p:nvSpPr>
            <p:cNvPr id="1434" name="テキスト ボックス 1559">
              <a:extLst>
                <a:ext uri="{FF2B5EF4-FFF2-40B4-BE49-F238E27FC236}">
                  <a16:creationId xmlns:a16="http://schemas.microsoft.com/office/drawing/2014/main" id="{16288C95-F094-4A38-9837-3FF4E20DFE2B}"/>
                </a:ext>
              </a:extLst>
            </p:cNvPr>
            <p:cNvSpPr txBox="1">
              <a:spLocks noChangeArrowheads="1"/>
            </p:cNvSpPr>
            <p:nvPr/>
          </p:nvSpPr>
          <p:spPr bwMode="auto">
            <a:xfrm>
              <a:off x="2929630" y="2855773"/>
              <a:ext cx="1227380" cy="33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en-US" altLang="ja-JP" sz="1400" b="1" dirty="0">
                  <a:solidFill>
                    <a:srgbClr val="002060"/>
                  </a:solidFill>
                  <a:latin typeface="Arial Unicode MS" pitchFamily="50" charset="-128"/>
                  <a:ea typeface="Arial Unicode MS" pitchFamily="50" charset="-128"/>
                  <a:cs typeface="Arial Unicode MS" pitchFamily="50" charset="-128"/>
                </a:rPr>
                <a:t>ISD</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1435" name="テキスト ボックス 1560">
              <a:extLst>
                <a:ext uri="{FF2B5EF4-FFF2-40B4-BE49-F238E27FC236}">
                  <a16:creationId xmlns:a16="http://schemas.microsoft.com/office/drawing/2014/main" id="{6EE1D390-74DC-420A-8449-294492B1C417}"/>
                </a:ext>
              </a:extLst>
            </p:cNvPr>
            <p:cNvSpPr txBox="1">
              <a:spLocks noChangeArrowheads="1"/>
            </p:cNvSpPr>
            <p:nvPr/>
          </p:nvSpPr>
          <p:spPr bwMode="auto">
            <a:xfrm>
              <a:off x="2658583" y="3428158"/>
              <a:ext cx="794905" cy="33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a:solidFill>
                    <a:srgbClr val="002060"/>
                  </a:solidFill>
                  <a:latin typeface="Arial Unicode MS" pitchFamily="50" charset="-128"/>
                  <a:ea typeface="Arial Unicode MS" pitchFamily="50" charset="-128"/>
                  <a:cs typeface="Arial Unicode MS" pitchFamily="50" charset="-128"/>
                </a:rPr>
                <a:t>星夜光</a:t>
              </a:r>
            </a:p>
          </p:txBody>
        </p:sp>
        <p:sp>
          <p:nvSpPr>
            <p:cNvPr id="1436" name="テキスト ボックス 1561">
              <a:extLst>
                <a:ext uri="{FF2B5EF4-FFF2-40B4-BE49-F238E27FC236}">
                  <a16:creationId xmlns:a16="http://schemas.microsoft.com/office/drawing/2014/main" id="{355B79EE-693F-463A-AC6B-B57CD768C1DE}"/>
                </a:ext>
              </a:extLst>
            </p:cNvPr>
            <p:cNvSpPr txBox="1">
              <a:spLocks noChangeArrowheads="1"/>
            </p:cNvSpPr>
            <p:nvPr/>
          </p:nvSpPr>
          <p:spPr bwMode="auto">
            <a:xfrm>
              <a:off x="1129366" y="3299279"/>
              <a:ext cx="794905" cy="33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a:solidFill>
                    <a:srgbClr val="002060"/>
                  </a:solidFill>
                  <a:latin typeface="Arial Unicode MS" pitchFamily="50" charset="-128"/>
                  <a:ea typeface="Arial Unicode MS" pitchFamily="50" charset="-128"/>
                  <a:cs typeface="Arial Unicode MS" pitchFamily="50" charset="-128"/>
                </a:rPr>
                <a:t>銀河光</a:t>
              </a:r>
            </a:p>
          </p:txBody>
        </p:sp>
        <p:sp>
          <p:nvSpPr>
            <p:cNvPr id="1437" name="テキスト ボックス 1436">
              <a:extLst>
                <a:ext uri="{FF2B5EF4-FFF2-40B4-BE49-F238E27FC236}">
                  <a16:creationId xmlns:a16="http://schemas.microsoft.com/office/drawing/2014/main" id="{75D64361-6887-4726-BCCF-011B0B00A355}"/>
                </a:ext>
              </a:extLst>
            </p:cNvPr>
            <p:cNvSpPr txBox="1">
              <a:spLocks noRot="1" noChangeAspect="1" noMove="1" noResize="1" noEditPoints="1" noAdjustHandles="1" noChangeArrowheads="1" noChangeShapeType="1" noTextEdit="1"/>
            </p:cNvSpPr>
            <p:nvPr/>
          </p:nvSpPr>
          <p:spPr>
            <a:xfrm>
              <a:off x="3953531" y="2973537"/>
              <a:ext cx="1523457" cy="919530"/>
            </a:xfrm>
            <a:prstGeom prst="rect">
              <a:avLst/>
            </a:prstGeom>
            <a:blipFill rotWithShape="1">
              <a:blip r:embed="rId4"/>
              <a:stretch>
                <a:fillRect t="-2920" r="-1762"/>
              </a:stretch>
            </a:blipFill>
          </p:spPr>
          <p:txBody>
            <a:bodyPr/>
            <a:lstStyle/>
            <a:p>
              <a:pPr>
                <a:defRPr/>
              </a:pPr>
              <a:r>
                <a:rPr lang="ja-JP" altLang="en-US">
                  <a:noFill/>
                </a:rPr>
                <a:t> </a:t>
              </a:r>
            </a:p>
          </p:txBody>
        </p:sp>
        <p:sp>
          <p:nvSpPr>
            <p:cNvPr id="1438" name="テキスト ボックス 1563">
              <a:extLst>
                <a:ext uri="{FF2B5EF4-FFF2-40B4-BE49-F238E27FC236}">
                  <a16:creationId xmlns:a16="http://schemas.microsoft.com/office/drawing/2014/main" id="{CC64B909-88DC-4B1B-8611-19EC993E768F}"/>
                </a:ext>
              </a:extLst>
            </p:cNvPr>
            <p:cNvSpPr txBox="1">
              <a:spLocks noChangeArrowheads="1"/>
            </p:cNvSpPr>
            <p:nvPr/>
          </p:nvSpPr>
          <p:spPr bwMode="auto">
            <a:xfrm>
              <a:off x="3170438" y="4169124"/>
              <a:ext cx="1139311" cy="35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600" b="1">
                  <a:latin typeface="Arial Unicode MS" pitchFamily="50" charset="-128"/>
                  <a:ea typeface="Arial Unicode MS" pitchFamily="50" charset="-128"/>
                  <a:cs typeface="Arial Unicode MS" pitchFamily="50" charset="-128"/>
                  <a:sym typeface="Symbol" pitchFamily="18" charset="2"/>
                </a:rPr>
                <a:t>波長</a:t>
              </a:r>
              <a:r>
                <a:rPr lang="en-US" altLang="ja-JP" sz="1600" b="1" dirty="0">
                  <a:latin typeface="Arial Unicode MS" pitchFamily="50" charset="-128"/>
                  <a:ea typeface="Arial Unicode MS" pitchFamily="50" charset="-128"/>
                  <a:cs typeface="Arial Unicode MS" pitchFamily="50" charset="-128"/>
                  <a:sym typeface="Symbol" pitchFamily="18" charset="2"/>
                </a:rPr>
                <a:t> [m]</a:t>
              </a:r>
              <a:endParaRPr lang="ja-JP" altLang="en-US" sz="1600" b="1" dirty="0">
                <a:latin typeface="Arial Unicode MS" pitchFamily="50" charset="-128"/>
                <a:ea typeface="Arial Unicode MS" pitchFamily="50" charset="-128"/>
                <a:cs typeface="Arial Unicode MS" pitchFamily="50" charset="-128"/>
              </a:endParaRPr>
            </a:p>
          </p:txBody>
        </p:sp>
        <p:sp>
          <p:nvSpPr>
            <p:cNvPr id="1439" name="テキスト ボックス 1564">
              <a:extLst>
                <a:ext uri="{FF2B5EF4-FFF2-40B4-BE49-F238E27FC236}">
                  <a16:creationId xmlns:a16="http://schemas.microsoft.com/office/drawing/2014/main" id="{8174E211-93AB-4377-87E3-1843C4A13193}"/>
                </a:ext>
              </a:extLst>
            </p:cNvPr>
            <p:cNvSpPr txBox="1">
              <a:spLocks noChangeArrowheads="1"/>
            </p:cNvSpPr>
            <p:nvPr/>
          </p:nvSpPr>
          <p:spPr bwMode="auto">
            <a:xfrm>
              <a:off x="3140710" y="4680691"/>
              <a:ext cx="1046122" cy="35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en-US" altLang="ja-JP" sz="1600" b="1" dirty="0">
                  <a:latin typeface="Arial Unicode MS" pitchFamily="50" charset="-128"/>
                  <a:ea typeface="Arial Unicode MS" pitchFamily="50" charset="-128"/>
                  <a:cs typeface="Arial Unicode MS" pitchFamily="50" charset="-128"/>
                  <a:sym typeface="Symbol" pitchFamily="18" charset="2"/>
                </a:rPr>
                <a:t>E</a:t>
              </a:r>
              <a:r>
                <a:rPr lang="en-US" altLang="ja-JP" sz="1600" b="1" baseline="-25000" dirty="0">
                  <a:latin typeface="Arial Unicode MS" pitchFamily="50" charset="-128"/>
                  <a:ea typeface="Arial Unicode MS" pitchFamily="50" charset="-128"/>
                  <a:cs typeface="Arial Unicode MS" pitchFamily="50" charset="-128"/>
                  <a:sym typeface="Symbol" pitchFamily="18" charset="2"/>
                </a:rPr>
                <a:t></a:t>
              </a:r>
              <a:r>
                <a:rPr lang="en-US" altLang="ja-JP" sz="1600" b="1" dirty="0">
                  <a:latin typeface="Arial Unicode MS" pitchFamily="50" charset="-128"/>
                  <a:ea typeface="Arial Unicode MS" pitchFamily="50" charset="-128"/>
                  <a:cs typeface="Arial Unicode MS" pitchFamily="50" charset="-128"/>
                  <a:sym typeface="Symbol" pitchFamily="18" charset="2"/>
                </a:rPr>
                <a:t> [</a:t>
              </a:r>
              <a:r>
                <a:rPr lang="en-US" altLang="ja-JP" sz="1600" b="1" dirty="0" err="1">
                  <a:latin typeface="Arial Unicode MS" pitchFamily="50" charset="-128"/>
                  <a:ea typeface="Arial Unicode MS" pitchFamily="50" charset="-128"/>
                  <a:cs typeface="Arial Unicode MS" pitchFamily="50" charset="-128"/>
                  <a:sym typeface="Symbol" pitchFamily="18" charset="2"/>
                </a:rPr>
                <a:t>meV</a:t>
              </a:r>
              <a:r>
                <a:rPr lang="en-US" altLang="ja-JP" sz="1600" b="1" dirty="0">
                  <a:latin typeface="Arial Unicode MS" pitchFamily="50" charset="-128"/>
                  <a:ea typeface="Arial Unicode MS" pitchFamily="50" charset="-128"/>
                  <a:cs typeface="Arial Unicode MS" pitchFamily="50" charset="-128"/>
                  <a:sym typeface="Symbol" pitchFamily="18" charset="2"/>
                </a:rPr>
                <a:t>]</a:t>
              </a:r>
              <a:endParaRPr lang="ja-JP" altLang="en-US" sz="1600" b="1" dirty="0">
                <a:latin typeface="Arial Unicode MS" pitchFamily="50" charset="-128"/>
                <a:ea typeface="Arial Unicode MS" pitchFamily="50" charset="-128"/>
                <a:cs typeface="Arial Unicode MS" pitchFamily="50" charset="-128"/>
              </a:endParaRPr>
            </a:p>
          </p:txBody>
        </p:sp>
        <p:sp>
          <p:nvSpPr>
            <p:cNvPr id="1440" name="テキスト ボックス 1565">
              <a:extLst>
                <a:ext uri="{FF2B5EF4-FFF2-40B4-BE49-F238E27FC236}">
                  <a16:creationId xmlns:a16="http://schemas.microsoft.com/office/drawing/2014/main" id="{670E2296-01D2-423C-865D-42AC528BA40C}"/>
                </a:ext>
              </a:extLst>
            </p:cNvPr>
            <p:cNvSpPr txBox="1">
              <a:spLocks noChangeArrowheads="1"/>
            </p:cNvSpPr>
            <p:nvPr/>
          </p:nvSpPr>
          <p:spPr bwMode="auto">
            <a:xfrm rot="16200000">
              <a:off x="-618439" y="1970620"/>
              <a:ext cx="2380878" cy="39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800" b="1">
                  <a:latin typeface="Arial Unicode MS" pitchFamily="50" charset="-128"/>
                  <a:ea typeface="Arial Unicode MS" pitchFamily="50" charset="-128"/>
                  <a:cs typeface="Arial Unicode MS" pitchFamily="50" charset="-128"/>
                  <a:sym typeface="Symbol" pitchFamily="18" charset="2"/>
                </a:rPr>
                <a:t>表面輝度</a:t>
              </a:r>
              <a:r>
                <a:rPr lang="en-US" altLang="ja-JP" sz="1800" b="1" dirty="0">
                  <a:latin typeface="Arial Unicode MS" pitchFamily="50" charset="-128"/>
                  <a:ea typeface="Arial Unicode MS" pitchFamily="50" charset="-128"/>
                  <a:cs typeface="Arial Unicode MS" pitchFamily="50" charset="-128"/>
                  <a:sym typeface="Symbol" pitchFamily="18" charset="2"/>
                </a:rPr>
                <a:t>  </a:t>
              </a:r>
              <a:r>
                <a:rPr lang="en-US" altLang="ja-JP" sz="1800" b="1" i="1" dirty="0">
                  <a:latin typeface="Arial Unicode MS" pitchFamily="50" charset="-128"/>
                  <a:ea typeface="Arial Unicode MS" pitchFamily="50" charset="-128"/>
                  <a:cs typeface="Arial Unicode MS" pitchFamily="50" charset="-128"/>
                  <a:sym typeface="Symbol" pitchFamily="18" charset="2"/>
                </a:rPr>
                <a:t>I</a:t>
              </a:r>
              <a:r>
                <a:rPr lang="en-US" altLang="ja-JP" sz="1800" b="1" i="1" baseline="-25000" dirty="0">
                  <a:latin typeface="Arial Unicode MS" pitchFamily="50" charset="-128"/>
                  <a:ea typeface="Arial Unicode MS" pitchFamily="50" charset="-128"/>
                  <a:cs typeface="Arial Unicode MS" pitchFamily="50" charset="-128"/>
                  <a:sym typeface="Symbol" pitchFamily="18" charset="2"/>
                </a:rPr>
                <a:t></a:t>
              </a:r>
              <a:r>
                <a:rPr lang="en-US" altLang="ja-JP" sz="1800" b="1" dirty="0">
                  <a:latin typeface="Arial Unicode MS" pitchFamily="50" charset="-128"/>
                  <a:ea typeface="Arial Unicode MS" pitchFamily="50" charset="-128"/>
                  <a:cs typeface="Arial Unicode MS" pitchFamily="50" charset="-128"/>
                  <a:sym typeface="Symbol" pitchFamily="18" charset="2"/>
                </a:rPr>
                <a:t> [</a:t>
              </a:r>
              <a:r>
                <a:rPr lang="en-US" altLang="ja-JP" sz="1800" b="1" dirty="0" err="1">
                  <a:latin typeface="Arial Unicode MS" pitchFamily="50" charset="-128"/>
                  <a:ea typeface="Arial Unicode MS" pitchFamily="50" charset="-128"/>
                  <a:cs typeface="Arial Unicode MS" pitchFamily="50" charset="-128"/>
                  <a:sym typeface="Symbol" pitchFamily="18" charset="2"/>
                </a:rPr>
                <a:t>MJy</a:t>
              </a:r>
              <a:r>
                <a:rPr lang="en-US" altLang="ja-JP" sz="1800" b="1" dirty="0">
                  <a:latin typeface="Arial Unicode MS" pitchFamily="50" charset="-128"/>
                  <a:ea typeface="Arial Unicode MS" pitchFamily="50" charset="-128"/>
                  <a:cs typeface="Arial Unicode MS" pitchFamily="50" charset="-128"/>
                  <a:sym typeface="Symbol" pitchFamily="18" charset="2"/>
                </a:rPr>
                <a:t>/</a:t>
              </a:r>
              <a:r>
                <a:rPr lang="en-US" altLang="ja-JP" sz="1800" b="1" dirty="0" err="1">
                  <a:latin typeface="Arial Unicode MS" pitchFamily="50" charset="-128"/>
                  <a:ea typeface="Arial Unicode MS" pitchFamily="50" charset="-128"/>
                  <a:cs typeface="Arial Unicode MS" pitchFamily="50" charset="-128"/>
                  <a:sym typeface="Symbol" pitchFamily="18" charset="2"/>
                </a:rPr>
                <a:t>sr</a:t>
              </a:r>
              <a:r>
                <a:rPr lang="en-US" altLang="ja-JP" sz="1800" b="1" dirty="0">
                  <a:latin typeface="Arial Unicode MS" pitchFamily="50" charset="-128"/>
                  <a:ea typeface="Arial Unicode MS" pitchFamily="50" charset="-128"/>
                  <a:cs typeface="Arial Unicode MS" pitchFamily="50" charset="-128"/>
                  <a:sym typeface="Symbol" pitchFamily="18" charset="2"/>
                </a:rPr>
                <a:t>]</a:t>
              </a:r>
              <a:endParaRPr lang="ja-JP" altLang="en-US" sz="1800" b="1" dirty="0">
                <a:latin typeface="Arial Unicode MS" pitchFamily="50" charset="-128"/>
                <a:ea typeface="Arial Unicode MS" pitchFamily="50" charset="-128"/>
                <a:cs typeface="Arial Unicode MS" pitchFamily="50" charset="-128"/>
              </a:endParaRPr>
            </a:p>
          </p:txBody>
        </p:sp>
      </p:grpSp>
      <p:sp>
        <p:nvSpPr>
          <p:cNvPr id="1441" name="Line 5">
            <a:extLst>
              <a:ext uri="{FF2B5EF4-FFF2-40B4-BE49-F238E27FC236}">
                <a16:creationId xmlns:a16="http://schemas.microsoft.com/office/drawing/2014/main" id="{30B17135-6D9A-4625-BB62-97A885A431CC}"/>
              </a:ext>
            </a:extLst>
          </p:cNvPr>
          <p:cNvSpPr>
            <a:spLocks noChangeShapeType="1"/>
          </p:cNvSpPr>
          <p:nvPr/>
        </p:nvSpPr>
        <p:spPr bwMode="auto">
          <a:xfrm flipH="1">
            <a:off x="4129983" y="2229533"/>
            <a:ext cx="112712" cy="352425"/>
          </a:xfrm>
          <a:prstGeom prst="line">
            <a:avLst/>
          </a:prstGeom>
          <a:noFill/>
          <a:ln w="25400">
            <a:solidFill>
              <a:srgbClr val="DC87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ja-JP" altLang="en-US" sz="1600">
              <a:solidFill>
                <a:srgbClr val="DC8700"/>
              </a:solidFill>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442" name="Text Box 6">
            <a:extLst>
              <a:ext uri="{FF2B5EF4-FFF2-40B4-BE49-F238E27FC236}">
                <a16:creationId xmlns:a16="http://schemas.microsoft.com/office/drawing/2014/main" id="{C2A7BED6-3CF5-41F4-96C7-D501A27AFF6B}"/>
              </a:ext>
            </a:extLst>
          </p:cNvPr>
          <p:cNvSpPr txBox="1">
            <a:spLocks noChangeArrowheads="1"/>
          </p:cNvSpPr>
          <p:nvPr/>
        </p:nvSpPr>
        <p:spPr bwMode="auto">
          <a:xfrm>
            <a:off x="3729933" y="1939020"/>
            <a:ext cx="798512"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defRPr/>
            </a:pPr>
            <a:r>
              <a:rPr lang="en-US" altLang="ja-JP" sz="1600" b="1" dirty="0">
                <a:solidFill>
                  <a:srgbClr val="DC8700"/>
                </a:solidFill>
                <a:latin typeface="Arial Unicode MS" panose="020B0604020202020204" pitchFamily="50" charset="-128"/>
                <a:ea typeface="Arial Unicode MS" panose="020B0604020202020204" pitchFamily="50" charset="-128"/>
                <a:cs typeface="Arial Unicode MS" panose="020B0604020202020204" pitchFamily="50" charset="-128"/>
              </a:rPr>
              <a:t>AKARI</a:t>
            </a:r>
          </a:p>
        </p:txBody>
      </p:sp>
      <p:sp>
        <p:nvSpPr>
          <p:cNvPr id="1443" name="Text Box 8">
            <a:extLst>
              <a:ext uri="{FF2B5EF4-FFF2-40B4-BE49-F238E27FC236}">
                <a16:creationId xmlns:a16="http://schemas.microsoft.com/office/drawing/2014/main" id="{443FDE67-72B2-4A14-8697-EA14B51F1993}"/>
              </a:ext>
            </a:extLst>
          </p:cNvPr>
          <p:cNvSpPr txBox="1">
            <a:spLocks noChangeArrowheads="1"/>
          </p:cNvSpPr>
          <p:nvPr/>
        </p:nvSpPr>
        <p:spPr bwMode="auto">
          <a:xfrm>
            <a:off x="4437958" y="1948545"/>
            <a:ext cx="766762"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en-US" altLang="ja-JP" sz="1600" b="1">
                <a:solidFill>
                  <a:srgbClr val="0070C0"/>
                </a:solidFill>
                <a:latin typeface="Arial Unicode MS" pitchFamily="50" charset="-128"/>
                <a:ea typeface="Arial Unicode MS" pitchFamily="50" charset="-128"/>
                <a:cs typeface="Arial Unicode MS" pitchFamily="50" charset="-128"/>
              </a:rPr>
              <a:t>COBE</a:t>
            </a:r>
            <a:endParaRPr lang="ja-JP" altLang="en-US" sz="1600" b="1">
              <a:solidFill>
                <a:srgbClr val="0070C0"/>
              </a:solidFill>
              <a:latin typeface="Arial Unicode MS" pitchFamily="50" charset="-128"/>
              <a:ea typeface="Arial Unicode MS" pitchFamily="50" charset="-128"/>
              <a:cs typeface="Arial Unicode MS" pitchFamily="50" charset="-128"/>
            </a:endParaRPr>
          </a:p>
        </p:txBody>
      </p:sp>
      <p:sp>
        <p:nvSpPr>
          <p:cNvPr id="1444" name="Line 7">
            <a:extLst>
              <a:ext uri="{FF2B5EF4-FFF2-40B4-BE49-F238E27FC236}">
                <a16:creationId xmlns:a16="http://schemas.microsoft.com/office/drawing/2014/main" id="{85BB1897-2A74-4F7F-984A-3357A6EADE77}"/>
              </a:ext>
            </a:extLst>
          </p:cNvPr>
          <p:cNvSpPr>
            <a:spLocks noChangeShapeType="1"/>
          </p:cNvSpPr>
          <p:nvPr/>
        </p:nvSpPr>
        <p:spPr bwMode="auto">
          <a:xfrm flipH="1">
            <a:off x="4499870" y="2229533"/>
            <a:ext cx="147638" cy="352425"/>
          </a:xfrm>
          <a:prstGeom prst="line">
            <a:avLst/>
          </a:prstGeom>
          <a:noFill/>
          <a:ln w="254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52" name="Line 5">
            <a:extLst>
              <a:ext uri="{FF2B5EF4-FFF2-40B4-BE49-F238E27FC236}">
                <a16:creationId xmlns:a16="http://schemas.microsoft.com/office/drawing/2014/main" id="{259D6CA5-4E92-47C0-8CD9-A83A46E3A4B8}"/>
              </a:ext>
            </a:extLst>
          </p:cNvPr>
          <p:cNvSpPr>
            <a:spLocks noChangeShapeType="1"/>
          </p:cNvSpPr>
          <p:nvPr/>
        </p:nvSpPr>
        <p:spPr bwMode="auto">
          <a:xfrm>
            <a:off x="3153670" y="3351895"/>
            <a:ext cx="201613" cy="265113"/>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53" name="テキスト ボックス 1557">
            <a:extLst>
              <a:ext uri="{FF2B5EF4-FFF2-40B4-BE49-F238E27FC236}">
                <a16:creationId xmlns:a16="http://schemas.microsoft.com/office/drawing/2014/main" id="{27A60D76-60FE-4D76-94A0-D78BC4FAA634}"/>
              </a:ext>
            </a:extLst>
          </p:cNvPr>
          <p:cNvSpPr txBox="1">
            <a:spLocks noChangeArrowheads="1"/>
          </p:cNvSpPr>
          <p:nvPr/>
        </p:nvSpPr>
        <p:spPr bwMode="auto">
          <a:xfrm>
            <a:off x="1915420" y="2842308"/>
            <a:ext cx="1506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en-US" altLang="ja-JP" sz="1400" b="1" dirty="0">
                <a:solidFill>
                  <a:srgbClr val="FF0000"/>
                </a:solidFill>
                <a:latin typeface="Arial Unicode MS" pitchFamily="50" charset="-128"/>
                <a:ea typeface="Arial Unicode MS" pitchFamily="50" charset="-128"/>
                <a:cs typeface="Arial Unicode MS" pitchFamily="50" charset="-128"/>
              </a:rPr>
              <a:t>High Energy Cutoff (24meV)</a:t>
            </a:r>
            <a:endParaRPr lang="ja-JP" altLang="en-US" sz="1400" b="1" dirty="0">
              <a:solidFill>
                <a:srgbClr val="FF0000"/>
              </a:solidFill>
              <a:latin typeface="Arial Unicode MS" pitchFamily="50" charset="-128"/>
              <a:ea typeface="Arial Unicode MS" pitchFamily="50" charset="-128"/>
              <a:cs typeface="Arial Unicode MS" pitchFamily="50" charset="-128"/>
            </a:endParaRPr>
          </a:p>
        </p:txBody>
      </p:sp>
      <p:sp>
        <p:nvSpPr>
          <p:cNvPr id="1449" name="テキスト ボックス 1448">
            <a:extLst>
              <a:ext uri="{FF2B5EF4-FFF2-40B4-BE49-F238E27FC236}">
                <a16:creationId xmlns:a16="http://schemas.microsoft.com/office/drawing/2014/main" id="{AAE2E05B-D672-0F43-9BD6-429ED9EB355B}"/>
              </a:ext>
            </a:extLst>
          </p:cNvPr>
          <p:cNvSpPr txBox="1"/>
          <p:nvPr/>
        </p:nvSpPr>
        <p:spPr>
          <a:xfrm>
            <a:off x="882289" y="6248429"/>
            <a:ext cx="7530438" cy="430887"/>
          </a:xfrm>
          <a:prstGeom prst="rect">
            <a:avLst/>
          </a:prstGeom>
          <a:noFill/>
        </p:spPr>
        <p:txBody>
          <a:bodyPr wrap="square" rtlCol="0">
            <a:spAutoFit/>
          </a:bodyPr>
          <a:lstStyle/>
          <a:p>
            <a:r>
              <a:rPr lang="en-US" altLang="ja-JP" sz="2200" dirty="0" err="1">
                <a:solidFill>
                  <a:schemeClr val="accent2"/>
                </a:solidFill>
              </a:rPr>
              <a:t>CνB</a:t>
            </a:r>
            <a:r>
              <a:rPr lang="ja-JP" altLang="en-US" sz="2200">
                <a:solidFill>
                  <a:schemeClr val="accent2"/>
                </a:solidFill>
              </a:rPr>
              <a:t>崩壊光による</a:t>
            </a:r>
            <a:r>
              <a:rPr lang="ja-JP" altLang="en-US" sz="2200">
                <a:solidFill>
                  <a:srgbClr val="FF8524"/>
                </a:solidFill>
              </a:rPr>
              <a:t>高エネルギーカットオフを測定したい。</a:t>
            </a:r>
            <a:endParaRPr kumimoji="1" lang="ja-JP" altLang="en-US" sz="2200" dirty="0">
              <a:solidFill>
                <a:srgbClr val="FF8524"/>
              </a:solidFill>
            </a:endParaRPr>
          </a:p>
        </p:txBody>
      </p:sp>
      <p:sp>
        <p:nvSpPr>
          <p:cNvPr id="1445" name="テキスト ボックス 1444">
            <a:extLst>
              <a:ext uri="{FF2B5EF4-FFF2-40B4-BE49-F238E27FC236}">
                <a16:creationId xmlns:a16="http://schemas.microsoft.com/office/drawing/2014/main" id="{B060B112-EEF2-D448-A85A-3C7892C9526B}"/>
              </a:ext>
            </a:extLst>
          </p:cNvPr>
          <p:cNvSpPr txBox="1"/>
          <p:nvPr/>
        </p:nvSpPr>
        <p:spPr>
          <a:xfrm>
            <a:off x="711734" y="1409148"/>
            <a:ext cx="3663182" cy="307777"/>
          </a:xfrm>
          <a:prstGeom prst="rect">
            <a:avLst/>
          </a:prstGeom>
          <a:noFill/>
        </p:spPr>
        <p:txBody>
          <a:bodyPr wrap="none" rtlCol="0">
            <a:spAutoFit/>
          </a:bodyPr>
          <a:lstStyle/>
          <a:p>
            <a:r>
              <a:rPr kumimoji="1" lang="en-US" altLang="ja-JP" sz="1400" dirty="0" err="1"/>
              <a:t>S.Matsuura</a:t>
            </a:r>
            <a:r>
              <a:rPr kumimoji="1" lang="en-US" altLang="ja-JP" sz="1400" dirty="0"/>
              <a:t> </a:t>
            </a:r>
            <a:r>
              <a:rPr kumimoji="1" lang="en-US" altLang="ja-JP" sz="1400" dirty="0" err="1"/>
              <a:t>Astrophys</a:t>
            </a:r>
            <a:r>
              <a:rPr kumimoji="1" lang="en-US" altLang="ja-JP" sz="1400" dirty="0"/>
              <a:t>. J. 737(2011)2</a:t>
            </a:r>
            <a:endParaRPr kumimoji="1" lang="ja-JP" altLang="en-US" sz="1400"/>
          </a:p>
        </p:txBody>
      </p:sp>
    </p:spTree>
    <p:extLst>
      <p:ext uri="{BB962C8B-B14F-4D97-AF65-F5344CB8AC3E}">
        <p14:creationId xmlns:p14="http://schemas.microsoft.com/office/powerpoint/2010/main" val="2478688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EB255DC6-6AFB-4A37-B978-DDE0C676D1A9}"/>
                  </a:ext>
                </a:extLst>
              </p:cNvPr>
              <p:cNvSpPr>
                <a:spLocks noGrp="1"/>
              </p:cNvSpPr>
              <p:nvPr>
                <p:ph idx="1"/>
              </p:nvPr>
            </p:nvSpPr>
            <p:spPr>
              <a:xfrm>
                <a:off x="57227" y="1308804"/>
                <a:ext cx="9014808" cy="4831183"/>
              </a:xfrm>
            </p:spPr>
            <p:txBody>
              <a:bodyPr>
                <a:normAutofit/>
              </a:bodyPr>
              <a:lstStyle/>
              <a:p>
                <a:r>
                  <a:rPr kumimoji="1" lang="ja-JP" altLang="en-US"/>
                  <a:t>ロケット実験</a:t>
                </a:r>
                <a:endParaRPr kumimoji="1" lang="en-US" altLang="ja-JP" dirty="0"/>
              </a:p>
              <a:p>
                <a:pPr lvl="1">
                  <a:buFont typeface="Wingdings" panose="05000000000000000000" pitchFamily="2" charset="2"/>
                  <a:buChar char="Ø"/>
                </a:pPr>
                <a:r>
                  <a:rPr lang="en-US" altLang="ja-JP" dirty="0"/>
                  <a:t>200km</a:t>
                </a:r>
                <a:r>
                  <a:rPr lang="ja-JP" altLang="en-US"/>
                  <a:t>の高さで</a:t>
                </a:r>
                <a:r>
                  <a:rPr lang="en-US" altLang="ja-JP" dirty="0"/>
                  <a:t>200</a:t>
                </a:r>
                <a:r>
                  <a:rPr lang="ja-JP" altLang="en-US"/>
                  <a:t>秒間測定を行う。</a:t>
                </a:r>
                <a:endParaRPr lang="en-US" altLang="ja-JP" dirty="0"/>
              </a:p>
              <a:p>
                <a:pPr lvl="1">
                  <a:buFont typeface="Wingdings" panose="05000000000000000000" pitchFamily="2" charset="2"/>
                  <a:buChar char="Ø"/>
                </a:pPr>
                <a14:m>
                  <m:oMath xmlns:m="http://schemas.openxmlformats.org/officeDocument/2006/math">
                    <m:r>
                      <a:rPr lang="en-US" altLang="ja-JP" i="1">
                        <a:latin typeface="Cambria Math" panose="02040503050406030204" pitchFamily="18" charset="0"/>
                      </a:rPr>
                      <m:t>𝜆</m:t>
                    </m:r>
                    <m:r>
                      <a:rPr lang="en-US" altLang="ja-JP" i="1">
                        <a:latin typeface="Cambria Math" panose="02040503050406030204" pitchFamily="18" charset="0"/>
                      </a:rPr>
                      <m:t>=40~80</m:t>
                    </m:r>
                    <m:r>
                      <a:rPr lang="en-US" altLang="ja-JP">
                        <a:latin typeface="Cambria Math" panose="02040503050406030204" pitchFamily="18" charset="0"/>
                      </a:rPr>
                      <m:t> </m:t>
                    </m:r>
                    <m:r>
                      <m:rPr>
                        <m:sty m:val="p"/>
                      </m:rPr>
                      <a:rPr lang="en-US" altLang="ja-JP">
                        <a:latin typeface="Cambria Math" panose="02040503050406030204" pitchFamily="18" charset="0"/>
                      </a:rPr>
                      <m:t>μm</m:t>
                    </m:r>
                  </m:oMath>
                </a14:m>
                <a:r>
                  <a:rPr lang="ja-JP" altLang="en-US"/>
                  <a:t>の光を対象に回折格子で分光し、</a:t>
                </a:r>
                <a:br>
                  <a:rPr lang="en-US" altLang="ja-JP" dirty="0"/>
                </a:br>
                <a:r>
                  <a:rPr lang="en-US" altLang="ja-JP" dirty="0"/>
                  <a:t>50×8</a:t>
                </a:r>
                <a:r>
                  <a:rPr lang="ja-JP" altLang="en-US"/>
                  <a:t>に並べた</a:t>
                </a:r>
                <a:r>
                  <a:rPr lang="en-US" altLang="ja-JP" dirty="0" err="1"/>
                  <a:t>Nb</a:t>
                </a:r>
                <a:r>
                  <a:rPr lang="en-US" altLang="ja-JP" dirty="0"/>
                  <a:t>/Al-STJ</a:t>
                </a:r>
                <a:r>
                  <a:rPr lang="ja-JP" altLang="en-US"/>
                  <a:t>でそれぞれの波長における</a:t>
                </a:r>
                <a:br>
                  <a:rPr lang="en-US" altLang="ja-JP" dirty="0"/>
                </a:br>
                <a:r>
                  <a:rPr lang="ja-JP" altLang="en-US"/>
                  <a:t>光子数を計測。</a:t>
                </a:r>
                <a:endParaRPr lang="en-US" altLang="ja-JP" dirty="0"/>
              </a:p>
              <a:p>
                <a:pPr lvl="1">
                  <a:buFont typeface="Wingdings" panose="05000000000000000000" pitchFamily="2" charset="2"/>
                  <a:buChar char="Ø"/>
                </a:pPr>
                <a:endParaRPr lang="en-US" altLang="ja-JP" dirty="0"/>
              </a:p>
              <a:p>
                <a:pPr marL="324000" lvl="1" indent="0">
                  <a:buNone/>
                </a:pPr>
                <a:endParaRPr lang="en-US" altLang="ja-JP" dirty="0"/>
              </a:p>
              <a:p>
                <a:r>
                  <a:rPr lang="ja-JP" altLang="en-US"/>
                  <a:t>衛星実験</a:t>
                </a:r>
                <a:endParaRPr kumimoji="1" lang="en-US" altLang="ja-JP" dirty="0"/>
              </a:p>
              <a:p>
                <a:pPr lvl="1">
                  <a:buFont typeface="Wingdings" panose="05000000000000000000" pitchFamily="2" charset="2"/>
                  <a:buChar char="Ø"/>
                </a:pPr>
                <a:r>
                  <a:rPr lang="ja-JP" altLang="en-US"/>
                  <a:t>衛星で</a:t>
                </a:r>
                <a:r>
                  <a:rPr lang="en-US" altLang="ja-JP" dirty="0"/>
                  <a:t>100</a:t>
                </a:r>
                <a:r>
                  <a:rPr lang="ja-JP" altLang="en-US"/>
                  <a:t>日間データ収集を行う。</a:t>
                </a:r>
                <a:endParaRPr lang="en-US" altLang="ja-JP" dirty="0"/>
              </a:p>
              <a:p>
                <a:pPr lvl="1">
                  <a:buFont typeface="Wingdings" panose="05000000000000000000" pitchFamily="2" charset="2"/>
                  <a:buChar char="Ø"/>
                </a:pPr>
                <a:r>
                  <a:rPr lang="en-US" altLang="ja-JP" dirty="0" err="1"/>
                  <a:t>Hf</a:t>
                </a:r>
                <a:r>
                  <a:rPr lang="en-US" altLang="ja-JP" dirty="0"/>
                  <a:t>-STJ</a:t>
                </a:r>
                <a:r>
                  <a:rPr lang="ja-JP" altLang="en-US"/>
                  <a:t>を用いる事で</a:t>
                </a: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𝐸</m:t>
                        </m:r>
                      </m:e>
                      <m:sub>
                        <m:r>
                          <a:rPr kumimoji="1" lang="en-US" altLang="ja-JP" b="0" i="1" smtClean="0">
                            <a:latin typeface="Cambria Math" panose="02040503050406030204" pitchFamily="18" charset="0"/>
                          </a:rPr>
                          <m:t>𝛾</m:t>
                        </m:r>
                      </m:sub>
                    </m:sSub>
                    <m:r>
                      <a:rPr kumimoji="1" lang="en-US" altLang="ja-JP" b="0" i="1" smtClean="0">
                        <a:latin typeface="Cambria Math" panose="02040503050406030204" pitchFamily="18" charset="0"/>
                      </a:rPr>
                      <m:t>=25</m:t>
                    </m:r>
                    <m:r>
                      <a:rPr kumimoji="1" lang="en-US" altLang="ja-JP" b="0" i="0" smtClean="0">
                        <a:latin typeface="Cambria Math" panose="02040503050406030204" pitchFamily="18" charset="0"/>
                      </a:rPr>
                      <m:t> </m:t>
                    </m:r>
                    <m:r>
                      <m:rPr>
                        <m:sty m:val="p"/>
                      </m:rPr>
                      <a:rPr kumimoji="1" lang="en-US" altLang="ja-JP" b="0" i="0" smtClean="0">
                        <a:latin typeface="Cambria Math" panose="02040503050406030204" pitchFamily="18" charset="0"/>
                      </a:rPr>
                      <m:t>meV</m:t>
                    </m:r>
                  </m:oMath>
                </a14:m>
                <a:r>
                  <a:rPr kumimoji="1" lang="ja-JP" altLang="en-US"/>
                  <a:t>に対して</a:t>
                </a:r>
                <a:r>
                  <a:rPr kumimoji="1" lang="en-US" altLang="ja-JP" dirty="0"/>
                  <a:t>2%</a:t>
                </a:r>
                <a:r>
                  <a:rPr kumimoji="1" lang="ja-JP" altLang="en-US"/>
                  <a:t>のエネルギー分解能を得る</a:t>
                </a:r>
                <a:r>
                  <a:rPr kumimoji="1" lang="en-US" altLang="ja-JP" dirty="0"/>
                  <a:t>.</a:t>
                </a:r>
                <a:endParaRPr kumimoji="1" lang="ja-JP" altLang="en-US" dirty="0"/>
              </a:p>
            </p:txBody>
          </p:sp>
        </mc:Choice>
        <mc:Fallback xmlns="">
          <p:sp>
            <p:nvSpPr>
              <p:cNvPr id="3" name="コンテンツ プレースホルダー 2">
                <a:extLst>
                  <a:ext uri="{FF2B5EF4-FFF2-40B4-BE49-F238E27FC236}">
                    <a16:creationId xmlns:a16="http://schemas.microsoft.com/office/drawing/2014/main" id="{EB255DC6-6AFB-4A37-B978-DDE0C676D1A9}"/>
                  </a:ext>
                </a:extLst>
              </p:cNvPr>
              <p:cNvSpPr>
                <a:spLocks noGrp="1" noRot="1" noChangeAspect="1" noMove="1" noResize="1" noEditPoints="1" noAdjustHandles="1" noChangeArrowheads="1" noChangeShapeType="1" noTextEdit="1"/>
              </p:cNvSpPr>
              <p:nvPr>
                <p:ph idx="1"/>
              </p:nvPr>
            </p:nvSpPr>
            <p:spPr>
              <a:xfrm>
                <a:off x="57227" y="1308804"/>
                <a:ext cx="9014808" cy="4831183"/>
              </a:xfrm>
              <a:blipFill>
                <a:blip r:embed="rId3"/>
                <a:stretch>
                  <a:fillRect l="-423"/>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E34ECC1B-624A-426D-AAED-3305E4EB2B41}"/>
              </a:ext>
            </a:extLst>
          </p:cNvPr>
          <p:cNvSpPr>
            <a:spLocks noGrp="1"/>
          </p:cNvSpPr>
          <p:nvPr>
            <p:ph type="sldNum" sz="quarter" idx="12"/>
          </p:nvPr>
        </p:nvSpPr>
        <p:spPr/>
        <p:txBody>
          <a:bodyPr/>
          <a:lstStyle/>
          <a:p>
            <a:fld id="{D57F1E4F-1CFF-5643-939E-217C01CDF565}" type="slidenum">
              <a:rPr lang="en-US" smtClean="0"/>
              <a:pPr/>
              <a:t>9</a:t>
            </a:fld>
            <a:endParaRPr lang="en-US" dirty="0"/>
          </a:p>
        </p:txBody>
      </p:sp>
      <p:grpSp>
        <p:nvGrpSpPr>
          <p:cNvPr id="5" name="グループ化 4">
            <a:extLst>
              <a:ext uri="{FF2B5EF4-FFF2-40B4-BE49-F238E27FC236}">
                <a16:creationId xmlns:a16="http://schemas.microsoft.com/office/drawing/2014/main" id="{0DD870C6-E6D2-4C3A-9095-A4AB092975DE}"/>
              </a:ext>
            </a:extLst>
          </p:cNvPr>
          <p:cNvGrpSpPr/>
          <p:nvPr/>
        </p:nvGrpSpPr>
        <p:grpSpPr>
          <a:xfrm>
            <a:off x="5747901" y="1942294"/>
            <a:ext cx="3134845" cy="3253755"/>
            <a:chOff x="333161" y="-373553"/>
            <a:chExt cx="7107891" cy="7785929"/>
          </a:xfrm>
        </p:grpSpPr>
        <p:grpSp>
          <p:nvGrpSpPr>
            <p:cNvPr id="6" name="グループ化 5">
              <a:extLst>
                <a:ext uri="{FF2B5EF4-FFF2-40B4-BE49-F238E27FC236}">
                  <a16:creationId xmlns:a16="http://schemas.microsoft.com/office/drawing/2014/main" id="{32600D5E-1CCB-4DA1-9752-19AECA10D9F6}"/>
                </a:ext>
              </a:extLst>
            </p:cNvPr>
            <p:cNvGrpSpPr/>
            <p:nvPr/>
          </p:nvGrpSpPr>
          <p:grpSpPr>
            <a:xfrm>
              <a:off x="2935205" y="5260165"/>
              <a:ext cx="2372350" cy="832757"/>
              <a:chOff x="2547256" y="5010798"/>
              <a:chExt cx="2489543" cy="883817"/>
            </a:xfrm>
            <a:solidFill>
              <a:schemeClr val="bg2">
                <a:lumMod val="90000"/>
              </a:schemeClr>
            </a:solidFill>
          </p:grpSpPr>
          <p:grpSp>
            <p:nvGrpSpPr>
              <p:cNvPr id="44" name="グループ化 43">
                <a:extLst>
                  <a:ext uri="{FF2B5EF4-FFF2-40B4-BE49-F238E27FC236}">
                    <a16:creationId xmlns:a16="http://schemas.microsoft.com/office/drawing/2014/main" id="{BC66AF8F-5E1B-442C-BFBF-D0FA4596147F}"/>
                  </a:ext>
                </a:extLst>
              </p:cNvPr>
              <p:cNvGrpSpPr/>
              <p:nvPr/>
            </p:nvGrpSpPr>
            <p:grpSpPr>
              <a:xfrm>
                <a:off x="2547256" y="5010798"/>
                <a:ext cx="2489543" cy="883817"/>
                <a:chOff x="1387929" y="4256314"/>
                <a:chExt cx="4956778" cy="1687287"/>
              </a:xfrm>
              <a:grpFill/>
            </p:grpSpPr>
            <p:sp>
              <p:nvSpPr>
                <p:cNvPr id="48" name="平行四辺形 47">
                  <a:extLst>
                    <a:ext uri="{FF2B5EF4-FFF2-40B4-BE49-F238E27FC236}">
                      <a16:creationId xmlns:a16="http://schemas.microsoft.com/office/drawing/2014/main" id="{55DD29C4-81D8-481D-B792-269603D1CC00}"/>
                    </a:ext>
                  </a:extLst>
                </p:cNvPr>
                <p:cNvSpPr/>
                <p:nvPr/>
              </p:nvSpPr>
              <p:spPr>
                <a:xfrm>
                  <a:off x="1387929" y="5486401"/>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平行四辺形 48">
                  <a:extLst>
                    <a:ext uri="{FF2B5EF4-FFF2-40B4-BE49-F238E27FC236}">
                      <a16:creationId xmlns:a16="http://schemas.microsoft.com/office/drawing/2014/main" id="{8198D96D-E008-412D-A355-F93962166DFA}"/>
                    </a:ext>
                  </a:extLst>
                </p:cNvPr>
                <p:cNvSpPr/>
                <p:nvPr/>
              </p:nvSpPr>
              <p:spPr>
                <a:xfrm>
                  <a:off x="2144486" y="5486401"/>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平行四辺形 49">
                  <a:extLst>
                    <a:ext uri="{FF2B5EF4-FFF2-40B4-BE49-F238E27FC236}">
                      <a16:creationId xmlns:a16="http://schemas.microsoft.com/office/drawing/2014/main" id="{53E716ED-CA30-407F-AA81-E0EB51E4FF79}"/>
                    </a:ext>
                  </a:extLst>
                </p:cNvPr>
                <p:cNvSpPr/>
                <p:nvPr/>
              </p:nvSpPr>
              <p:spPr>
                <a:xfrm>
                  <a:off x="2857500" y="5486401"/>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平行四辺形 50">
                  <a:extLst>
                    <a:ext uri="{FF2B5EF4-FFF2-40B4-BE49-F238E27FC236}">
                      <a16:creationId xmlns:a16="http://schemas.microsoft.com/office/drawing/2014/main" id="{BFA778C3-EAA2-45DC-B61B-BC4B22F0F19C}"/>
                    </a:ext>
                  </a:extLst>
                </p:cNvPr>
                <p:cNvSpPr/>
                <p:nvPr/>
              </p:nvSpPr>
              <p:spPr>
                <a:xfrm>
                  <a:off x="4327071" y="5486401"/>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平行四辺形 51">
                  <a:extLst>
                    <a:ext uri="{FF2B5EF4-FFF2-40B4-BE49-F238E27FC236}">
                      <a16:creationId xmlns:a16="http://schemas.microsoft.com/office/drawing/2014/main" id="{D899CAA7-83A7-42DD-AA78-A3A4BAD77A89}"/>
                    </a:ext>
                  </a:extLst>
                </p:cNvPr>
                <p:cNvSpPr/>
                <p:nvPr/>
              </p:nvSpPr>
              <p:spPr>
                <a:xfrm>
                  <a:off x="3614057" y="5486401"/>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平行四辺形 52">
                  <a:extLst>
                    <a:ext uri="{FF2B5EF4-FFF2-40B4-BE49-F238E27FC236}">
                      <a16:creationId xmlns:a16="http://schemas.microsoft.com/office/drawing/2014/main" id="{35D139D4-F802-4364-80C9-B38437B2FB4B}"/>
                    </a:ext>
                  </a:extLst>
                </p:cNvPr>
                <p:cNvSpPr/>
                <p:nvPr/>
              </p:nvSpPr>
              <p:spPr>
                <a:xfrm>
                  <a:off x="1861457" y="4871358"/>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平行四辺形 53">
                  <a:extLst>
                    <a:ext uri="{FF2B5EF4-FFF2-40B4-BE49-F238E27FC236}">
                      <a16:creationId xmlns:a16="http://schemas.microsoft.com/office/drawing/2014/main" id="{8AD39B78-5A10-4403-A083-1EE1209058E6}"/>
                    </a:ext>
                  </a:extLst>
                </p:cNvPr>
                <p:cNvSpPr/>
                <p:nvPr/>
              </p:nvSpPr>
              <p:spPr>
                <a:xfrm>
                  <a:off x="4924120" y="4871358"/>
                  <a:ext cx="947058" cy="457201"/>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平行四辺形 54">
                  <a:extLst>
                    <a:ext uri="{FF2B5EF4-FFF2-40B4-BE49-F238E27FC236}">
                      <a16:creationId xmlns:a16="http://schemas.microsoft.com/office/drawing/2014/main" id="{11EFDDFB-D40C-4028-8A9F-0367A0D86271}"/>
                    </a:ext>
                  </a:extLst>
                </p:cNvPr>
                <p:cNvSpPr/>
                <p:nvPr/>
              </p:nvSpPr>
              <p:spPr>
                <a:xfrm>
                  <a:off x="5397649" y="4256314"/>
                  <a:ext cx="947058" cy="457201"/>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6" name="平行四辺形 55">
                  <a:extLst>
                    <a:ext uri="{FF2B5EF4-FFF2-40B4-BE49-F238E27FC236}">
                      <a16:creationId xmlns:a16="http://schemas.microsoft.com/office/drawing/2014/main" id="{590F6198-E5F6-4D76-9338-7608BC9193C5}"/>
                    </a:ext>
                  </a:extLst>
                </p:cNvPr>
                <p:cNvSpPr/>
                <p:nvPr/>
              </p:nvSpPr>
              <p:spPr>
                <a:xfrm>
                  <a:off x="4638223" y="4256314"/>
                  <a:ext cx="947058" cy="457201"/>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7" name="平行四辺形 56">
                  <a:extLst>
                    <a:ext uri="{FF2B5EF4-FFF2-40B4-BE49-F238E27FC236}">
                      <a16:creationId xmlns:a16="http://schemas.microsoft.com/office/drawing/2014/main" id="{91164B89-44AD-4C83-A049-07714F8D8C39}"/>
                    </a:ext>
                  </a:extLst>
                </p:cNvPr>
                <p:cNvSpPr/>
                <p:nvPr/>
              </p:nvSpPr>
              <p:spPr>
                <a:xfrm>
                  <a:off x="2618014" y="4871358"/>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平行四辺形 57">
                  <a:extLst>
                    <a:ext uri="{FF2B5EF4-FFF2-40B4-BE49-F238E27FC236}">
                      <a16:creationId xmlns:a16="http://schemas.microsoft.com/office/drawing/2014/main" id="{9B3D2649-03F3-4FE2-98D5-3877E6A10D82}"/>
                    </a:ext>
                  </a:extLst>
                </p:cNvPr>
                <p:cNvSpPr/>
                <p:nvPr/>
              </p:nvSpPr>
              <p:spPr>
                <a:xfrm>
                  <a:off x="3412674" y="4871358"/>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平行四辺形 58">
                  <a:extLst>
                    <a:ext uri="{FF2B5EF4-FFF2-40B4-BE49-F238E27FC236}">
                      <a16:creationId xmlns:a16="http://schemas.microsoft.com/office/drawing/2014/main" id="{9898B804-F2D0-4554-A3E8-E9E6D7002DC5}"/>
                    </a:ext>
                  </a:extLst>
                </p:cNvPr>
                <p:cNvSpPr/>
                <p:nvPr/>
              </p:nvSpPr>
              <p:spPr>
                <a:xfrm>
                  <a:off x="4164693" y="4871358"/>
                  <a:ext cx="947057" cy="457200"/>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5" name="平行四辺形 44">
                <a:extLst>
                  <a:ext uri="{FF2B5EF4-FFF2-40B4-BE49-F238E27FC236}">
                    <a16:creationId xmlns:a16="http://schemas.microsoft.com/office/drawing/2014/main" id="{7E7DFDC4-8C61-4434-8C03-7DD3F9F67BAE}"/>
                  </a:ext>
                </a:extLst>
              </p:cNvPr>
              <p:cNvSpPr/>
              <p:nvPr/>
            </p:nvSpPr>
            <p:spPr>
              <a:xfrm>
                <a:off x="3795253" y="5010798"/>
                <a:ext cx="475660" cy="239486"/>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6" name="平行四辺形 45">
                <a:extLst>
                  <a:ext uri="{FF2B5EF4-FFF2-40B4-BE49-F238E27FC236}">
                    <a16:creationId xmlns:a16="http://schemas.microsoft.com/office/drawing/2014/main" id="{D42E06BE-7339-47C7-AA77-A419C4C0F29C}"/>
                  </a:ext>
                </a:extLst>
              </p:cNvPr>
              <p:cNvSpPr/>
              <p:nvPr/>
            </p:nvSpPr>
            <p:spPr>
              <a:xfrm>
                <a:off x="3413831" y="5010798"/>
                <a:ext cx="475660" cy="239486"/>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7" name="平行四辺形 46">
                <a:extLst>
                  <a:ext uri="{FF2B5EF4-FFF2-40B4-BE49-F238E27FC236}">
                    <a16:creationId xmlns:a16="http://schemas.microsoft.com/office/drawing/2014/main" id="{6A152F78-D9CD-4705-B39A-442408AF59A2}"/>
                  </a:ext>
                </a:extLst>
              </p:cNvPr>
              <p:cNvSpPr/>
              <p:nvPr/>
            </p:nvSpPr>
            <p:spPr>
              <a:xfrm>
                <a:off x="3022916" y="5010798"/>
                <a:ext cx="475660" cy="239486"/>
              </a:xfrm>
              <a:prstGeom prst="parallelogram">
                <a:avLst>
                  <a:gd name="adj" fmla="val 931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7" name="正方形/長方形 6">
              <a:extLst>
                <a:ext uri="{FF2B5EF4-FFF2-40B4-BE49-F238E27FC236}">
                  <a16:creationId xmlns:a16="http://schemas.microsoft.com/office/drawing/2014/main" id="{6ECE99BE-5CD7-42B1-90EB-E9E47E3F5165}"/>
                </a:ext>
              </a:extLst>
            </p:cNvPr>
            <p:cNvSpPr/>
            <p:nvPr/>
          </p:nvSpPr>
          <p:spPr>
            <a:xfrm>
              <a:off x="3410616" y="3806922"/>
              <a:ext cx="679902" cy="604157"/>
            </a:xfrm>
            <a:prstGeom prst="rect">
              <a:avLst/>
            </a:prstGeom>
            <a:gradFill>
              <a:gsLst>
                <a:gs pos="0">
                  <a:srgbClr val="FF0000"/>
                </a:gs>
                <a:gs pos="51000">
                  <a:srgbClr val="FFFF00"/>
                </a:gs>
                <a:gs pos="77000">
                  <a:srgbClr val="00B050"/>
                </a:gs>
                <a:gs pos="100000">
                  <a:srgbClr val="1D1DFF"/>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14">
              <a:extLst>
                <a:ext uri="{FF2B5EF4-FFF2-40B4-BE49-F238E27FC236}">
                  <a16:creationId xmlns:a16="http://schemas.microsoft.com/office/drawing/2014/main" id="{83F49CFE-CEB9-46C9-BB44-3F630A418B9B}"/>
                </a:ext>
              </a:extLst>
            </p:cNvPr>
            <p:cNvSpPr/>
            <p:nvPr/>
          </p:nvSpPr>
          <p:spPr>
            <a:xfrm rot="10800000">
              <a:off x="3306989" y="4191220"/>
              <a:ext cx="216944" cy="159814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rgbClr val="1D1DFF"/>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 name="フリーフォーム 14">
              <a:extLst>
                <a:ext uri="{FF2B5EF4-FFF2-40B4-BE49-F238E27FC236}">
                  <a16:creationId xmlns:a16="http://schemas.microsoft.com/office/drawing/2014/main" id="{D6DA3A03-F26B-41D5-940D-0DEC96DC1E84}"/>
                </a:ext>
              </a:extLst>
            </p:cNvPr>
            <p:cNvSpPr/>
            <p:nvPr/>
          </p:nvSpPr>
          <p:spPr>
            <a:xfrm rot="8678557">
              <a:off x="4287838" y="4157362"/>
              <a:ext cx="216944" cy="159814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フリーフォーム 14">
              <a:extLst>
                <a:ext uri="{FF2B5EF4-FFF2-40B4-BE49-F238E27FC236}">
                  <a16:creationId xmlns:a16="http://schemas.microsoft.com/office/drawing/2014/main" id="{69EC2576-EF85-497E-AFA6-C3FA36A3F337}"/>
                </a:ext>
              </a:extLst>
            </p:cNvPr>
            <p:cNvSpPr/>
            <p:nvPr/>
          </p:nvSpPr>
          <p:spPr>
            <a:xfrm rot="10316737">
              <a:off x="3494048" y="4108314"/>
              <a:ext cx="366749" cy="159814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rgbClr val="00B05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フリーフォーム 14">
              <a:extLst>
                <a:ext uri="{FF2B5EF4-FFF2-40B4-BE49-F238E27FC236}">
                  <a16:creationId xmlns:a16="http://schemas.microsoft.com/office/drawing/2014/main" id="{328ADDA3-BEA2-4108-BA30-D5C0D935C41B}"/>
                </a:ext>
              </a:extLst>
            </p:cNvPr>
            <p:cNvSpPr/>
            <p:nvPr/>
          </p:nvSpPr>
          <p:spPr>
            <a:xfrm rot="11287386">
              <a:off x="3234776" y="4218765"/>
              <a:ext cx="195952" cy="1866711"/>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rgbClr val="1D1DFF"/>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フリーフォーム 14">
              <a:extLst>
                <a:ext uri="{FF2B5EF4-FFF2-40B4-BE49-F238E27FC236}">
                  <a16:creationId xmlns:a16="http://schemas.microsoft.com/office/drawing/2014/main" id="{5A1998E2-D4EE-49A3-B733-FB697A4BFED5}"/>
                </a:ext>
              </a:extLst>
            </p:cNvPr>
            <p:cNvSpPr/>
            <p:nvPr/>
          </p:nvSpPr>
          <p:spPr>
            <a:xfrm rot="8095958">
              <a:off x="4469251" y="3979914"/>
              <a:ext cx="216944" cy="159814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3" name="フリーフォーム 14">
              <a:extLst>
                <a:ext uri="{FF2B5EF4-FFF2-40B4-BE49-F238E27FC236}">
                  <a16:creationId xmlns:a16="http://schemas.microsoft.com/office/drawing/2014/main" id="{B7619D24-F147-4F38-B2CF-442626E4C7D1}"/>
                </a:ext>
              </a:extLst>
            </p:cNvPr>
            <p:cNvSpPr/>
            <p:nvPr/>
          </p:nvSpPr>
          <p:spPr>
            <a:xfrm rot="8707899">
              <a:off x="4039010" y="4111376"/>
              <a:ext cx="366749" cy="1598149"/>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rgbClr val="FF8B2E"/>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cxnSp>
          <p:nvCxnSpPr>
            <p:cNvPr id="14" name="直線コネクタ 13">
              <a:extLst>
                <a:ext uri="{FF2B5EF4-FFF2-40B4-BE49-F238E27FC236}">
                  <a16:creationId xmlns:a16="http://schemas.microsoft.com/office/drawing/2014/main" id="{E3F3DF24-1CFC-4ED4-8E37-5CAFC9A30517}"/>
                </a:ext>
              </a:extLst>
            </p:cNvPr>
            <p:cNvCxnSpPr>
              <a:cxnSpLocks/>
            </p:cNvCxnSpPr>
            <p:nvPr/>
          </p:nvCxnSpPr>
          <p:spPr>
            <a:xfrm flipV="1">
              <a:off x="5978430" y="377922"/>
              <a:ext cx="12322" cy="54015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楕円 14">
              <a:extLst>
                <a:ext uri="{FF2B5EF4-FFF2-40B4-BE49-F238E27FC236}">
                  <a16:creationId xmlns:a16="http://schemas.microsoft.com/office/drawing/2014/main" id="{1103E199-D086-4542-9972-95BB2929C7AA}"/>
                </a:ext>
              </a:extLst>
            </p:cNvPr>
            <p:cNvSpPr/>
            <p:nvPr/>
          </p:nvSpPr>
          <p:spPr>
            <a:xfrm>
              <a:off x="2128351" y="5083116"/>
              <a:ext cx="3853543" cy="1282317"/>
            </a:xfrm>
            <a:prstGeom prst="ellipse">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a:extLst>
                <a:ext uri="{FF2B5EF4-FFF2-40B4-BE49-F238E27FC236}">
                  <a16:creationId xmlns:a16="http://schemas.microsoft.com/office/drawing/2014/main" id="{CE1017AF-CC29-4FDB-9A37-FC95E7E565D4}"/>
                </a:ext>
              </a:extLst>
            </p:cNvPr>
            <p:cNvSpPr/>
            <p:nvPr/>
          </p:nvSpPr>
          <p:spPr>
            <a:xfrm>
              <a:off x="2124887" y="1167155"/>
              <a:ext cx="3853543" cy="1282317"/>
            </a:xfrm>
            <a:prstGeom prst="ellipse">
              <a:avLst/>
            </a:prstGeom>
            <a:solidFill>
              <a:srgbClr val="A7E8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楕円 16">
              <a:extLst>
                <a:ext uri="{FF2B5EF4-FFF2-40B4-BE49-F238E27FC236}">
                  <a16:creationId xmlns:a16="http://schemas.microsoft.com/office/drawing/2014/main" id="{5C04B7E4-F58E-401B-93C6-86DB3A573C27}"/>
                </a:ext>
              </a:extLst>
            </p:cNvPr>
            <p:cNvSpPr/>
            <p:nvPr/>
          </p:nvSpPr>
          <p:spPr>
            <a:xfrm>
              <a:off x="3255813" y="1628301"/>
              <a:ext cx="1737282" cy="574533"/>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コネクタ 17">
              <a:extLst>
                <a:ext uri="{FF2B5EF4-FFF2-40B4-BE49-F238E27FC236}">
                  <a16:creationId xmlns:a16="http://schemas.microsoft.com/office/drawing/2014/main" id="{FDB82F58-5BAE-4FD4-86DD-E77E005C0A7A}"/>
                </a:ext>
              </a:extLst>
            </p:cNvPr>
            <p:cNvCxnSpPr>
              <a:cxnSpLocks/>
            </p:cNvCxnSpPr>
            <p:nvPr/>
          </p:nvCxnSpPr>
          <p:spPr>
            <a:xfrm flipV="1">
              <a:off x="2129792" y="373914"/>
              <a:ext cx="12322" cy="54015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楕円 18">
              <a:extLst>
                <a:ext uri="{FF2B5EF4-FFF2-40B4-BE49-F238E27FC236}">
                  <a16:creationId xmlns:a16="http://schemas.microsoft.com/office/drawing/2014/main" id="{3D82A817-5481-40E4-BC98-1DB66E5D417C}"/>
                </a:ext>
              </a:extLst>
            </p:cNvPr>
            <p:cNvSpPr/>
            <p:nvPr/>
          </p:nvSpPr>
          <p:spPr>
            <a:xfrm rot="8110436">
              <a:off x="4205711" y="3171216"/>
              <a:ext cx="916687" cy="244871"/>
            </a:xfrm>
            <a:prstGeom prst="ellipse">
              <a:avLst/>
            </a:prstGeom>
            <a:solidFill>
              <a:srgbClr val="85BEEE"/>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楕円 19">
              <a:extLst>
                <a:ext uri="{FF2B5EF4-FFF2-40B4-BE49-F238E27FC236}">
                  <a16:creationId xmlns:a16="http://schemas.microsoft.com/office/drawing/2014/main" id="{9B064EE2-DBB0-4749-AFFF-F73B35D35C03}"/>
                </a:ext>
              </a:extLst>
            </p:cNvPr>
            <p:cNvSpPr/>
            <p:nvPr/>
          </p:nvSpPr>
          <p:spPr>
            <a:xfrm rot="7883946">
              <a:off x="2581280" y="2966441"/>
              <a:ext cx="916687" cy="244871"/>
            </a:xfrm>
            <a:prstGeom prst="ellipse">
              <a:avLst/>
            </a:prstGeom>
            <a:solidFill>
              <a:srgbClr val="85BEEE"/>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上 20">
              <a:extLst>
                <a:ext uri="{FF2B5EF4-FFF2-40B4-BE49-F238E27FC236}">
                  <a16:creationId xmlns:a16="http://schemas.microsoft.com/office/drawing/2014/main" id="{0B935D6E-53E8-4D93-BDB9-D83FD418BC67}"/>
                </a:ext>
              </a:extLst>
            </p:cNvPr>
            <p:cNvSpPr/>
            <p:nvPr/>
          </p:nvSpPr>
          <p:spPr>
            <a:xfrm rot="10800000">
              <a:off x="5220030" y="-373553"/>
              <a:ext cx="468870" cy="2116213"/>
            </a:xfrm>
            <a:prstGeom prst="upArrow">
              <a:avLst/>
            </a:prstGeom>
            <a:solidFill>
              <a:srgbClr val="FFD9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22" name="矢印: 上 21">
              <a:extLst>
                <a:ext uri="{FF2B5EF4-FFF2-40B4-BE49-F238E27FC236}">
                  <a16:creationId xmlns:a16="http://schemas.microsoft.com/office/drawing/2014/main" id="{5298E130-D102-490D-8C0F-C8ED29C896ED}"/>
                </a:ext>
              </a:extLst>
            </p:cNvPr>
            <p:cNvSpPr/>
            <p:nvPr/>
          </p:nvSpPr>
          <p:spPr>
            <a:xfrm rot="18143555">
              <a:off x="4769953" y="868360"/>
              <a:ext cx="461651" cy="1166993"/>
            </a:xfrm>
            <a:prstGeom prst="upArrow">
              <a:avLst/>
            </a:prstGeom>
            <a:solidFill>
              <a:srgbClr val="FFD9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23" name="矢印: 上 22">
              <a:extLst>
                <a:ext uri="{FF2B5EF4-FFF2-40B4-BE49-F238E27FC236}">
                  <a16:creationId xmlns:a16="http://schemas.microsoft.com/office/drawing/2014/main" id="{A9947E8D-A68E-4AEF-AF80-2F2BCB24CF2F}"/>
                </a:ext>
              </a:extLst>
            </p:cNvPr>
            <p:cNvSpPr/>
            <p:nvPr/>
          </p:nvSpPr>
          <p:spPr>
            <a:xfrm rot="10800000">
              <a:off x="4393217" y="1223183"/>
              <a:ext cx="468870" cy="2116213"/>
            </a:xfrm>
            <a:prstGeom prst="upArrow">
              <a:avLst/>
            </a:prstGeom>
            <a:solidFill>
              <a:srgbClr val="FFD9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24" name="楕円 23">
              <a:extLst>
                <a:ext uri="{FF2B5EF4-FFF2-40B4-BE49-F238E27FC236}">
                  <a16:creationId xmlns:a16="http://schemas.microsoft.com/office/drawing/2014/main" id="{895DC970-7A51-4B44-BE7B-0C6D076DA9E8}"/>
                </a:ext>
              </a:extLst>
            </p:cNvPr>
            <p:cNvSpPr/>
            <p:nvPr/>
          </p:nvSpPr>
          <p:spPr>
            <a:xfrm>
              <a:off x="2935205" y="499568"/>
              <a:ext cx="2267932" cy="858747"/>
            </a:xfrm>
            <a:prstGeom prst="ellipse">
              <a:avLst/>
            </a:prstGeom>
            <a:solidFill>
              <a:srgbClr val="85BEEE"/>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a:extLst>
                <a:ext uri="{FF2B5EF4-FFF2-40B4-BE49-F238E27FC236}">
                  <a16:creationId xmlns:a16="http://schemas.microsoft.com/office/drawing/2014/main" id="{6F23E4E6-95AA-4B18-9186-03B970888ACD}"/>
                </a:ext>
              </a:extLst>
            </p:cNvPr>
            <p:cNvSpPr/>
            <p:nvPr/>
          </p:nvSpPr>
          <p:spPr>
            <a:xfrm>
              <a:off x="2124887" y="-212033"/>
              <a:ext cx="3853543" cy="1282317"/>
            </a:xfrm>
            <a:prstGeom prst="ellipse">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フリーフォーム 14">
              <a:extLst>
                <a:ext uri="{FF2B5EF4-FFF2-40B4-BE49-F238E27FC236}">
                  <a16:creationId xmlns:a16="http://schemas.microsoft.com/office/drawing/2014/main" id="{8D0B8D1D-9F5E-422B-AD8B-87FD42838760}"/>
                </a:ext>
              </a:extLst>
            </p:cNvPr>
            <p:cNvSpPr/>
            <p:nvPr/>
          </p:nvSpPr>
          <p:spPr>
            <a:xfrm rot="7570360">
              <a:off x="3452176" y="3017077"/>
              <a:ext cx="290289" cy="1116250"/>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chemeClr val="bg2">
                  <a:lumMod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7" name="矢印: 上 26">
              <a:extLst>
                <a:ext uri="{FF2B5EF4-FFF2-40B4-BE49-F238E27FC236}">
                  <a16:creationId xmlns:a16="http://schemas.microsoft.com/office/drawing/2014/main" id="{ED9AA4E7-5FB9-4EEB-95AD-673503AD99B2}"/>
                </a:ext>
              </a:extLst>
            </p:cNvPr>
            <p:cNvSpPr/>
            <p:nvPr/>
          </p:nvSpPr>
          <p:spPr>
            <a:xfrm rot="16825559">
              <a:off x="3727530" y="2365367"/>
              <a:ext cx="456240" cy="1512284"/>
            </a:xfrm>
            <a:prstGeom prst="upArrow">
              <a:avLst/>
            </a:prstGeom>
            <a:solidFill>
              <a:srgbClr val="FFD96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p>
          </p:txBody>
        </p:sp>
        <p:sp>
          <p:nvSpPr>
            <p:cNvPr id="28" name="フリーフォーム 14">
              <a:extLst>
                <a:ext uri="{FF2B5EF4-FFF2-40B4-BE49-F238E27FC236}">
                  <a16:creationId xmlns:a16="http://schemas.microsoft.com/office/drawing/2014/main" id="{6E429840-A541-4DAB-95E5-95478D7C1D79}"/>
                </a:ext>
              </a:extLst>
            </p:cNvPr>
            <p:cNvSpPr/>
            <p:nvPr/>
          </p:nvSpPr>
          <p:spPr>
            <a:xfrm rot="7570360">
              <a:off x="3309581" y="3070938"/>
              <a:ext cx="290289" cy="1116250"/>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chemeClr val="bg2">
                  <a:lumMod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9" name="フリーフォーム 14">
              <a:extLst>
                <a:ext uri="{FF2B5EF4-FFF2-40B4-BE49-F238E27FC236}">
                  <a16:creationId xmlns:a16="http://schemas.microsoft.com/office/drawing/2014/main" id="{932C9014-0D34-4E33-980B-6E0600B8FEEC}"/>
                </a:ext>
              </a:extLst>
            </p:cNvPr>
            <p:cNvSpPr/>
            <p:nvPr/>
          </p:nvSpPr>
          <p:spPr>
            <a:xfrm rot="7570360">
              <a:off x="3170596" y="3142327"/>
              <a:ext cx="290289" cy="1116250"/>
            </a:xfrm>
            <a:custGeom>
              <a:avLst/>
              <a:gdLst>
                <a:gd name="connsiteX0" fmla="*/ 84690 w 348850"/>
                <a:gd name="connsiteY0" fmla="*/ 640080 h 640080"/>
                <a:gd name="connsiteX1" fmla="*/ 3410 w 348850"/>
                <a:gd name="connsiteY1" fmla="*/ 487680 h 640080"/>
                <a:gd name="connsiteX2" fmla="*/ 186290 w 348850"/>
                <a:gd name="connsiteY2" fmla="*/ 447040 h 640080"/>
                <a:gd name="connsiteX3" fmla="*/ 115170 w 348850"/>
                <a:gd name="connsiteY3" fmla="*/ 284480 h 640080"/>
                <a:gd name="connsiteX4" fmla="*/ 277730 w 348850"/>
                <a:gd name="connsiteY4" fmla="*/ 223520 h 640080"/>
                <a:gd name="connsiteX5" fmla="*/ 196450 w 348850"/>
                <a:gd name="connsiteY5" fmla="*/ 81280 h 640080"/>
                <a:gd name="connsiteX6" fmla="*/ 348850 w 348850"/>
                <a:gd name="connsiteY6" fmla="*/ 30480 h 640080"/>
                <a:gd name="connsiteX7" fmla="*/ 348850 w 348850"/>
                <a:gd name="connsiteY7" fmla="*/ 30480 h 640080"/>
                <a:gd name="connsiteX8" fmla="*/ 328530 w 348850"/>
                <a:gd name="connsiteY8" fmla="*/ 0 h 640080"/>
                <a:gd name="connsiteX0" fmla="*/ 84690 w 348850"/>
                <a:gd name="connsiteY0" fmla="*/ 609600 h 609600"/>
                <a:gd name="connsiteX1" fmla="*/ 3410 w 348850"/>
                <a:gd name="connsiteY1" fmla="*/ 457200 h 609600"/>
                <a:gd name="connsiteX2" fmla="*/ 186290 w 348850"/>
                <a:gd name="connsiteY2" fmla="*/ 416560 h 609600"/>
                <a:gd name="connsiteX3" fmla="*/ 115170 w 348850"/>
                <a:gd name="connsiteY3" fmla="*/ 254000 h 609600"/>
                <a:gd name="connsiteX4" fmla="*/ 277730 w 348850"/>
                <a:gd name="connsiteY4" fmla="*/ 193040 h 609600"/>
                <a:gd name="connsiteX5" fmla="*/ 196450 w 348850"/>
                <a:gd name="connsiteY5" fmla="*/ 50800 h 609600"/>
                <a:gd name="connsiteX6" fmla="*/ 348850 w 348850"/>
                <a:gd name="connsiteY6" fmla="*/ 0 h 609600"/>
                <a:gd name="connsiteX7" fmla="*/ 348850 w 348850"/>
                <a:gd name="connsiteY7" fmla="*/ 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50" h="609600">
                  <a:moveTo>
                    <a:pt x="84690" y="609600"/>
                  </a:moveTo>
                  <a:cubicBezTo>
                    <a:pt x="35583" y="549486"/>
                    <a:pt x="-13523" y="489373"/>
                    <a:pt x="3410" y="457200"/>
                  </a:cubicBezTo>
                  <a:cubicBezTo>
                    <a:pt x="20343" y="425027"/>
                    <a:pt x="167663" y="450427"/>
                    <a:pt x="186290" y="416560"/>
                  </a:cubicBezTo>
                  <a:cubicBezTo>
                    <a:pt x="204917" y="382693"/>
                    <a:pt x="99930" y="291253"/>
                    <a:pt x="115170" y="254000"/>
                  </a:cubicBezTo>
                  <a:cubicBezTo>
                    <a:pt x="130410" y="216747"/>
                    <a:pt x="264183" y="226907"/>
                    <a:pt x="277730" y="193040"/>
                  </a:cubicBezTo>
                  <a:cubicBezTo>
                    <a:pt x="291277" y="159173"/>
                    <a:pt x="184597" y="82973"/>
                    <a:pt x="196450" y="50800"/>
                  </a:cubicBezTo>
                  <a:cubicBezTo>
                    <a:pt x="208303" y="18627"/>
                    <a:pt x="348850" y="0"/>
                    <a:pt x="348850" y="0"/>
                  </a:cubicBezTo>
                  <a:lnTo>
                    <a:pt x="348850" y="0"/>
                  </a:lnTo>
                </a:path>
              </a:pathLst>
            </a:custGeom>
            <a:noFill/>
            <a:ln w="19050">
              <a:solidFill>
                <a:schemeClr val="bg2">
                  <a:lumMod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cxnSp>
          <p:nvCxnSpPr>
            <p:cNvPr id="30" name="直線矢印コネクタ 29">
              <a:extLst>
                <a:ext uri="{FF2B5EF4-FFF2-40B4-BE49-F238E27FC236}">
                  <a16:creationId xmlns:a16="http://schemas.microsoft.com/office/drawing/2014/main" id="{73B0C907-A22B-4A40-9F91-0672E2028D56}"/>
                </a:ext>
              </a:extLst>
            </p:cNvPr>
            <p:cNvCxnSpPr>
              <a:cxnSpLocks/>
            </p:cNvCxnSpPr>
            <p:nvPr/>
          </p:nvCxnSpPr>
          <p:spPr>
            <a:xfrm flipH="1" flipV="1">
              <a:off x="2857362" y="6141908"/>
              <a:ext cx="1770292" cy="15297"/>
            </a:xfrm>
            <a:prstGeom prst="straightConnector1">
              <a:avLst/>
            </a:prstGeom>
            <a:ln w="25400">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テキスト ボックス 30">
                  <a:extLst>
                    <a:ext uri="{FF2B5EF4-FFF2-40B4-BE49-F238E27FC236}">
                      <a16:creationId xmlns:a16="http://schemas.microsoft.com/office/drawing/2014/main" id="{5B24A58C-A225-4FB1-9461-030DA777F782}"/>
                    </a:ext>
                  </a:extLst>
                </p:cNvPr>
                <p:cNvSpPr txBox="1"/>
                <p:nvPr/>
              </p:nvSpPr>
              <p:spPr>
                <a:xfrm>
                  <a:off x="2899198" y="6219744"/>
                  <a:ext cx="1546255" cy="88902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1600" b="1" i="1" smtClean="0">
                            <a:latin typeface="Cambria Math" panose="02040503050406030204" pitchFamily="18" charset="0"/>
                          </a:rPr>
                          <m:t>𝟓𝟎</m:t>
                        </m:r>
                      </m:oMath>
                    </m:oMathPara>
                  </a14:m>
                  <a:endParaRPr kumimoji="1" lang="ja-JP" altLang="en-US" sz="2400" b="1" dirty="0"/>
                </a:p>
              </p:txBody>
            </p:sp>
          </mc:Choice>
          <mc:Fallback xmlns="">
            <p:sp>
              <p:nvSpPr>
                <p:cNvPr id="31" name="テキスト ボックス 30">
                  <a:extLst>
                    <a:ext uri="{FF2B5EF4-FFF2-40B4-BE49-F238E27FC236}">
                      <a16:creationId xmlns:a16="http://schemas.microsoft.com/office/drawing/2014/main" id="{5B24A58C-A225-4FB1-9461-030DA777F782}"/>
                    </a:ext>
                  </a:extLst>
                </p:cNvPr>
                <p:cNvSpPr txBox="1">
                  <a:spLocks noRot="1" noChangeAspect="1" noMove="1" noResize="1" noEditPoints="1" noAdjustHandles="1" noChangeArrowheads="1" noChangeShapeType="1" noTextEdit="1"/>
                </p:cNvSpPr>
                <p:nvPr/>
              </p:nvSpPr>
              <p:spPr>
                <a:xfrm>
                  <a:off x="2899198" y="6219744"/>
                  <a:ext cx="1546255" cy="889027"/>
                </a:xfrm>
                <a:prstGeom prst="rect">
                  <a:avLst/>
                </a:prstGeom>
                <a:blipFill>
                  <a:blip r:embed="rId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99AD5FA8-1D68-4E0A-9C4D-7D8E1B6072E4}"/>
                    </a:ext>
                  </a:extLst>
                </p:cNvPr>
                <p:cNvSpPr txBox="1"/>
                <p:nvPr/>
              </p:nvSpPr>
              <p:spPr>
                <a:xfrm>
                  <a:off x="4733530" y="5428944"/>
                  <a:ext cx="1195246" cy="88902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1600" b="1" i="1" smtClean="0">
                            <a:latin typeface="Cambria Math" panose="02040503050406030204" pitchFamily="18" charset="0"/>
                          </a:rPr>
                          <m:t>𝟖</m:t>
                        </m:r>
                      </m:oMath>
                    </m:oMathPara>
                  </a14:m>
                  <a:endParaRPr kumimoji="1" lang="ja-JP" altLang="en-US" sz="1600" b="1" dirty="0"/>
                </a:p>
              </p:txBody>
            </p:sp>
          </mc:Choice>
          <mc:Fallback xmlns="">
            <p:sp>
              <p:nvSpPr>
                <p:cNvPr id="32" name="テキスト ボックス 31">
                  <a:extLst>
                    <a:ext uri="{FF2B5EF4-FFF2-40B4-BE49-F238E27FC236}">
                      <a16:creationId xmlns:a16="http://schemas.microsoft.com/office/drawing/2014/main" id="{99AD5FA8-1D68-4E0A-9C4D-7D8E1B6072E4}"/>
                    </a:ext>
                  </a:extLst>
                </p:cNvPr>
                <p:cNvSpPr txBox="1">
                  <a:spLocks noRot="1" noChangeAspect="1" noMove="1" noResize="1" noEditPoints="1" noAdjustHandles="1" noChangeArrowheads="1" noChangeShapeType="1" noTextEdit="1"/>
                </p:cNvSpPr>
                <p:nvPr/>
              </p:nvSpPr>
              <p:spPr>
                <a:xfrm>
                  <a:off x="4733530" y="5428944"/>
                  <a:ext cx="1195246" cy="889027"/>
                </a:xfrm>
                <a:prstGeom prst="rect">
                  <a:avLst/>
                </a:prstGeom>
                <a:blipFill>
                  <a:blip r:embed="rId5"/>
                  <a:stretch>
                    <a:fillRect/>
                  </a:stretch>
                </a:blipFill>
              </p:spPr>
              <p:txBody>
                <a:bodyPr/>
                <a:lstStyle/>
                <a:p>
                  <a:r>
                    <a:rPr lang="ja-JP" altLang="en-US">
                      <a:noFill/>
                    </a:rPr>
                    <a:t> </a:t>
                  </a:r>
                </a:p>
              </p:txBody>
            </p:sp>
          </mc:Fallback>
        </mc:AlternateContent>
        <p:cxnSp>
          <p:nvCxnSpPr>
            <p:cNvPr id="33" name="直線矢印コネクタ 32">
              <a:extLst>
                <a:ext uri="{FF2B5EF4-FFF2-40B4-BE49-F238E27FC236}">
                  <a16:creationId xmlns:a16="http://schemas.microsoft.com/office/drawing/2014/main" id="{BA081F1D-C342-4F08-B050-418DAC8EC559}"/>
                </a:ext>
              </a:extLst>
            </p:cNvPr>
            <p:cNvCxnSpPr>
              <a:cxnSpLocks/>
              <a:stCxn id="15" idx="7"/>
            </p:cNvCxnSpPr>
            <p:nvPr/>
          </p:nvCxnSpPr>
          <p:spPr>
            <a:xfrm flipH="1">
              <a:off x="4715898" y="5270907"/>
              <a:ext cx="701658" cy="868262"/>
            </a:xfrm>
            <a:prstGeom prst="straightConnector1">
              <a:avLst/>
            </a:prstGeom>
            <a:ln w="25400">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矢印: 折線 33">
              <a:extLst>
                <a:ext uri="{FF2B5EF4-FFF2-40B4-BE49-F238E27FC236}">
                  <a16:creationId xmlns:a16="http://schemas.microsoft.com/office/drawing/2014/main" id="{C4540756-55FC-4466-8CE4-BB6D82D6A456}"/>
                </a:ext>
              </a:extLst>
            </p:cNvPr>
            <p:cNvSpPr/>
            <p:nvPr/>
          </p:nvSpPr>
          <p:spPr>
            <a:xfrm>
              <a:off x="5641045" y="4939680"/>
              <a:ext cx="1223005" cy="759038"/>
            </a:xfrm>
            <a:prstGeom prst="bentArrow">
              <a:avLst>
                <a:gd name="adj1" fmla="val 4824"/>
                <a:gd name="adj2" fmla="val 5639"/>
                <a:gd name="adj3" fmla="val 45964"/>
                <a:gd name="adj4" fmla="val 3666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5" name="矢印: 折線 34">
              <a:extLst>
                <a:ext uri="{FF2B5EF4-FFF2-40B4-BE49-F238E27FC236}">
                  <a16:creationId xmlns:a16="http://schemas.microsoft.com/office/drawing/2014/main" id="{97211C4B-B741-423F-A57B-617605F7E31B}"/>
                </a:ext>
              </a:extLst>
            </p:cNvPr>
            <p:cNvSpPr/>
            <p:nvPr/>
          </p:nvSpPr>
          <p:spPr>
            <a:xfrm rot="5400000">
              <a:off x="6007307" y="5188420"/>
              <a:ext cx="1223005" cy="759038"/>
            </a:xfrm>
            <a:prstGeom prst="bentArrow">
              <a:avLst>
                <a:gd name="adj1" fmla="val 4824"/>
                <a:gd name="adj2" fmla="val 5639"/>
                <a:gd name="adj3" fmla="val 45964"/>
                <a:gd name="adj4" fmla="val 3666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6" name="二等辺三角形 35">
              <a:extLst>
                <a:ext uri="{FF2B5EF4-FFF2-40B4-BE49-F238E27FC236}">
                  <a16:creationId xmlns:a16="http://schemas.microsoft.com/office/drawing/2014/main" id="{CAE08132-2EC7-4B08-9510-634715DD2579}"/>
                </a:ext>
              </a:extLst>
            </p:cNvPr>
            <p:cNvSpPr/>
            <p:nvPr/>
          </p:nvSpPr>
          <p:spPr>
            <a:xfrm rot="5400000">
              <a:off x="5997085" y="4642023"/>
              <a:ext cx="888053" cy="696542"/>
            </a:xfrm>
            <a:prstGeom prst="triangle">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0F285F83-1C32-4F05-A107-21A0843B6A41}"/>
                </a:ext>
              </a:extLst>
            </p:cNvPr>
            <p:cNvSpPr/>
            <p:nvPr/>
          </p:nvSpPr>
          <p:spPr>
            <a:xfrm>
              <a:off x="6642312" y="5448083"/>
              <a:ext cx="620144" cy="917350"/>
            </a:xfrm>
            <a:prstGeom prst="rect">
              <a:avLst/>
            </a:prstGeom>
            <a:solidFill>
              <a:schemeClr val="bg2">
                <a:lumMod val="9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アーチ 37">
              <a:extLst>
                <a:ext uri="{FF2B5EF4-FFF2-40B4-BE49-F238E27FC236}">
                  <a16:creationId xmlns:a16="http://schemas.microsoft.com/office/drawing/2014/main" id="{663CCAF3-DD7D-4515-9496-7CDC869DB8DE}"/>
                </a:ext>
              </a:extLst>
            </p:cNvPr>
            <p:cNvSpPr/>
            <p:nvPr/>
          </p:nvSpPr>
          <p:spPr>
            <a:xfrm rot="10800000">
              <a:off x="6597508" y="6484808"/>
              <a:ext cx="709751" cy="219859"/>
            </a:xfrm>
            <a:prstGeom prst="blockArc">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9" name="アーチ 38">
              <a:extLst>
                <a:ext uri="{FF2B5EF4-FFF2-40B4-BE49-F238E27FC236}">
                  <a16:creationId xmlns:a16="http://schemas.microsoft.com/office/drawing/2014/main" id="{18348127-B4CA-4B6D-AB1F-910D5F2BB7DD}"/>
                </a:ext>
              </a:extLst>
            </p:cNvPr>
            <p:cNvSpPr/>
            <p:nvPr/>
          </p:nvSpPr>
          <p:spPr>
            <a:xfrm rot="10800000">
              <a:off x="6496373" y="6638141"/>
              <a:ext cx="944679" cy="219859"/>
            </a:xfrm>
            <a:prstGeom prst="blockArc">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0" name="アーチ 39">
              <a:extLst>
                <a:ext uri="{FF2B5EF4-FFF2-40B4-BE49-F238E27FC236}">
                  <a16:creationId xmlns:a16="http://schemas.microsoft.com/office/drawing/2014/main" id="{92E26669-BFDF-48B3-8C32-14A9CD333E71}"/>
                </a:ext>
              </a:extLst>
            </p:cNvPr>
            <p:cNvSpPr/>
            <p:nvPr/>
          </p:nvSpPr>
          <p:spPr>
            <a:xfrm rot="10800000">
              <a:off x="6709999" y="6354125"/>
              <a:ext cx="484769" cy="219859"/>
            </a:xfrm>
            <a:prstGeom prst="blockArc">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テキスト ボックス 40">
              <a:extLst>
                <a:ext uri="{FF2B5EF4-FFF2-40B4-BE49-F238E27FC236}">
                  <a16:creationId xmlns:a16="http://schemas.microsoft.com/office/drawing/2014/main" id="{C9DD5CB4-56A9-4D6B-9753-1FF358B9993E}"/>
                </a:ext>
              </a:extLst>
            </p:cNvPr>
            <p:cNvSpPr txBox="1"/>
            <p:nvPr/>
          </p:nvSpPr>
          <p:spPr>
            <a:xfrm>
              <a:off x="5856091" y="6602248"/>
              <a:ext cx="1181979" cy="810128"/>
            </a:xfrm>
            <a:prstGeom prst="rect">
              <a:avLst/>
            </a:prstGeom>
            <a:noFill/>
          </p:spPr>
          <p:txBody>
            <a:bodyPr wrap="none" rtlCol="0">
              <a:spAutoFit/>
            </a:bodyPr>
            <a:lstStyle/>
            <a:p>
              <a:r>
                <a:rPr kumimoji="1" lang="en-US" altLang="ja-JP" sz="1600" b="1" dirty="0">
                  <a:solidFill>
                    <a:srgbClr val="002060"/>
                  </a:solidFill>
                </a:rPr>
                <a:t>DAQ</a:t>
              </a:r>
              <a:endParaRPr kumimoji="1" lang="ja-JP" altLang="en-US" sz="1600" b="1" dirty="0">
                <a:solidFill>
                  <a:srgbClr val="002060"/>
                </a:solidFill>
              </a:endParaRPr>
            </a:p>
          </p:txBody>
        </p:sp>
        <p:sp>
          <p:nvSpPr>
            <p:cNvPr id="42" name="テキスト ボックス 41">
              <a:extLst>
                <a:ext uri="{FF2B5EF4-FFF2-40B4-BE49-F238E27FC236}">
                  <a16:creationId xmlns:a16="http://schemas.microsoft.com/office/drawing/2014/main" id="{8D1A3BF7-77F5-4EC8-BDC2-976ED7E41D17}"/>
                </a:ext>
              </a:extLst>
            </p:cNvPr>
            <p:cNvSpPr txBox="1"/>
            <p:nvPr/>
          </p:nvSpPr>
          <p:spPr>
            <a:xfrm>
              <a:off x="1216211" y="3760211"/>
              <a:ext cx="2798838" cy="810128"/>
            </a:xfrm>
            <a:prstGeom prst="rect">
              <a:avLst/>
            </a:prstGeom>
            <a:noFill/>
          </p:spPr>
          <p:txBody>
            <a:bodyPr wrap="square" rtlCol="0">
              <a:spAutoFit/>
            </a:bodyPr>
            <a:lstStyle/>
            <a:p>
              <a:r>
                <a:rPr kumimoji="1" lang="ja-JP" altLang="en-US" sz="1600">
                  <a:solidFill>
                    <a:srgbClr val="002060"/>
                  </a:solidFill>
                </a:rPr>
                <a:t>回折格子</a:t>
              </a:r>
              <a:endParaRPr kumimoji="1" lang="ja-JP" altLang="en-US" sz="1600" dirty="0">
                <a:solidFill>
                  <a:srgbClr val="002060"/>
                </a:solidFill>
              </a:endParaRPr>
            </a:p>
          </p:txBody>
        </p:sp>
        <p:sp>
          <p:nvSpPr>
            <p:cNvPr id="43" name="テキスト ボックス 42">
              <a:extLst>
                <a:ext uri="{FF2B5EF4-FFF2-40B4-BE49-F238E27FC236}">
                  <a16:creationId xmlns:a16="http://schemas.microsoft.com/office/drawing/2014/main" id="{8A5661CA-7DA0-442C-8A83-980CEFC23876}"/>
                </a:ext>
              </a:extLst>
            </p:cNvPr>
            <p:cNvSpPr txBox="1"/>
            <p:nvPr/>
          </p:nvSpPr>
          <p:spPr>
            <a:xfrm>
              <a:off x="333161" y="6088898"/>
              <a:ext cx="2926487" cy="810128"/>
            </a:xfrm>
            <a:prstGeom prst="rect">
              <a:avLst/>
            </a:prstGeom>
            <a:noFill/>
          </p:spPr>
          <p:txBody>
            <a:bodyPr wrap="square" rtlCol="0">
              <a:spAutoFit/>
            </a:bodyPr>
            <a:lstStyle/>
            <a:p>
              <a:r>
                <a:rPr kumimoji="1" lang="en-US" altLang="ja-JP" sz="1600" b="1" dirty="0" err="1">
                  <a:solidFill>
                    <a:srgbClr val="002060"/>
                  </a:solidFill>
                </a:rPr>
                <a:t>Nb</a:t>
              </a:r>
              <a:r>
                <a:rPr kumimoji="1" lang="en-US" altLang="ja-JP" sz="1600" b="1" dirty="0">
                  <a:solidFill>
                    <a:srgbClr val="002060"/>
                  </a:solidFill>
                </a:rPr>
                <a:t>/Al-STJ</a:t>
              </a:r>
              <a:endParaRPr kumimoji="1" lang="ja-JP" altLang="en-US" sz="1600" b="1" dirty="0">
                <a:solidFill>
                  <a:srgbClr val="002060"/>
                </a:solidFill>
              </a:endParaRPr>
            </a:p>
          </p:txBody>
        </p:sp>
      </p:grpSp>
      <p:sp>
        <p:nvSpPr>
          <p:cNvPr id="60" name="タイトル 1">
            <a:extLst>
              <a:ext uri="{FF2B5EF4-FFF2-40B4-BE49-F238E27FC236}">
                <a16:creationId xmlns:a16="http://schemas.microsoft.com/office/drawing/2014/main" id="{29F19776-F142-40F0-9C83-0D4BCD8AC8CD}"/>
              </a:ext>
            </a:extLst>
          </p:cNvPr>
          <p:cNvSpPr>
            <a:spLocks noGrp="1"/>
          </p:cNvSpPr>
          <p:nvPr>
            <p:ph type="title"/>
          </p:nvPr>
        </p:nvSpPr>
        <p:spPr/>
        <p:txBody>
          <a:bodyPr/>
          <a:lstStyle/>
          <a:p>
            <a:r>
              <a:rPr kumimoji="1" lang="en-US" altLang="ja-JP" dirty="0"/>
              <a:t>COBAND</a:t>
            </a:r>
            <a:r>
              <a:rPr kumimoji="1" lang="ja-JP" altLang="en-US"/>
              <a:t>実験</a:t>
            </a:r>
            <a:br>
              <a:rPr kumimoji="1" lang="en-US" altLang="ja-JP" dirty="0"/>
            </a:br>
            <a:r>
              <a:rPr kumimoji="1" lang="en-US" altLang="ja-JP" dirty="0" err="1">
                <a:solidFill>
                  <a:srgbClr val="FB5F80"/>
                </a:solidFill>
              </a:rPr>
              <a:t>CO</a:t>
            </a:r>
            <a:r>
              <a:rPr kumimoji="1" lang="en-US" altLang="ja-JP" dirty="0" err="1"/>
              <a:t>smic</a:t>
            </a:r>
            <a:r>
              <a:rPr kumimoji="1" lang="en-US" altLang="ja-JP" dirty="0"/>
              <a:t> </a:t>
            </a:r>
            <a:r>
              <a:rPr kumimoji="1" lang="en-US" altLang="ja-JP" dirty="0" err="1">
                <a:solidFill>
                  <a:srgbClr val="FB5F80"/>
                </a:solidFill>
              </a:rPr>
              <a:t>BA</a:t>
            </a:r>
            <a:r>
              <a:rPr kumimoji="1" lang="en-US" altLang="ja-JP" dirty="0" err="1"/>
              <a:t>ckground</a:t>
            </a:r>
            <a:r>
              <a:rPr kumimoji="1" lang="en-US" altLang="ja-JP" dirty="0"/>
              <a:t> </a:t>
            </a:r>
            <a:r>
              <a:rPr kumimoji="1" lang="en-US" altLang="ja-JP" dirty="0">
                <a:solidFill>
                  <a:srgbClr val="FB5F80"/>
                </a:solidFill>
              </a:rPr>
              <a:t>N</a:t>
            </a:r>
            <a:r>
              <a:rPr kumimoji="1" lang="en-US" altLang="ja-JP" dirty="0"/>
              <a:t>eutrino </a:t>
            </a:r>
            <a:r>
              <a:rPr kumimoji="1" lang="en-US" altLang="ja-JP" dirty="0">
                <a:solidFill>
                  <a:srgbClr val="FB5F80"/>
                </a:solidFill>
              </a:rPr>
              <a:t>D</a:t>
            </a:r>
            <a:r>
              <a:rPr kumimoji="1" lang="en-US" altLang="ja-JP" dirty="0"/>
              <a:t>ecay search</a:t>
            </a:r>
            <a:endParaRPr kumimoji="1" lang="ja-JP" altLang="en-US" dirty="0"/>
          </a:p>
        </p:txBody>
      </p:sp>
      <p:sp>
        <p:nvSpPr>
          <p:cNvPr id="63" name="テキスト ボックス 62">
            <a:extLst>
              <a:ext uri="{FF2B5EF4-FFF2-40B4-BE49-F238E27FC236}">
                <a16:creationId xmlns:a16="http://schemas.microsoft.com/office/drawing/2014/main" id="{FA0BB42C-6CE7-414F-89A5-5EC32A01AA0C}"/>
              </a:ext>
            </a:extLst>
          </p:cNvPr>
          <p:cNvSpPr txBox="1"/>
          <p:nvPr/>
        </p:nvSpPr>
        <p:spPr>
          <a:xfrm>
            <a:off x="1196060" y="3569172"/>
            <a:ext cx="5238929" cy="769441"/>
          </a:xfrm>
          <a:prstGeom prst="rect">
            <a:avLst/>
          </a:prstGeom>
          <a:noFill/>
        </p:spPr>
        <p:txBody>
          <a:bodyPr wrap="square" rtlCol="0">
            <a:spAutoFit/>
          </a:bodyPr>
          <a:lstStyle/>
          <a:p>
            <a:r>
              <a:rPr kumimoji="1" lang="ja-JP" altLang="en-US" sz="2200">
                <a:solidFill>
                  <a:schemeClr val="accent2"/>
                </a:solidFill>
              </a:rPr>
              <a:t>寿命の上限を</a:t>
            </a:r>
            <a:r>
              <a:rPr kumimoji="1" lang="en-US" altLang="ja-JP" sz="2200" dirty="0">
                <a:solidFill>
                  <a:srgbClr val="FF8524"/>
                </a:solidFill>
              </a:rPr>
              <a:t>O(10</a:t>
            </a:r>
            <a:r>
              <a:rPr kumimoji="1" lang="en-US" altLang="ja-JP" sz="2200" baseline="30000" dirty="0">
                <a:solidFill>
                  <a:srgbClr val="FF8524"/>
                </a:solidFill>
              </a:rPr>
              <a:t>12</a:t>
            </a:r>
            <a:r>
              <a:rPr kumimoji="1" lang="en-US" altLang="ja-JP" sz="2200" dirty="0">
                <a:solidFill>
                  <a:srgbClr val="FF8524"/>
                </a:solidFill>
              </a:rPr>
              <a:t>) years</a:t>
            </a:r>
            <a:r>
              <a:rPr kumimoji="1" lang="ja-JP" altLang="en-US" sz="2200">
                <a:solidFill>
                  <a:srgbClr val="FF8524"/>
                </a:solidFill>
              </a:rPr>
              <a:t>から</a:t>
            </a:r>
            <a:r>
              <a:rPr kumimoji="1" lang="en-US" altLang="ja-JP" sz="2200" dirty="0">
                <a:solidFill>
                  <a:srgbClr val="FF8524"/>
                </a:solidFill>
              </a:rPr>
              <a:t> O(10</a:t>
            </a:r>
            <a:r>
              <a:rPr kumimoji="1" lang="en-US" altLang="ja-JP" sz="2200" baseline="30000" dirty="0">
                <a:solidFill>
                  <a:srgbClr val="FF8524"/>
                </a:solidFill>
              </a:rPr>
              <a:t>14</a:t>
            </a:r>
            <a:r>
              <a:rPr kumimoji="1" lang="en-US" altLang="ja-JP" sz="2200" dirty="0">
                <a:solidFill>
                  <a:srgbClr val="FF8524"/>
                </a:solidFill>
              </a:rPr>
              <a:t>) years</a:t>
            </a:r>
            <a:r>
              <a:rPr kumimoji="1" lang="ja-JP" altLang="en-US" sz="2200">
                <a:solidFill>
                  <a:srgbClr val="FF8524"/>
                </a:solidFill>
              </a:rPr>
              <a:t>へ</a:t>
            </a:r>
            <a:r>
              <a:rPr kumimoji="1" lang="ja-JP" altLang="en-US" sz="2200">
                <a:solidFill>
                  <a:schemeClr val="accent2"/>
                </a:solidFill>
              </a:rPr>
              <a:t>引き上げる。</a:t>
            </a:r>
            <a:endParaRPr kumimoji="1" lang="ja-JP" altLang="en-US" sz="2200" dirty="0">
              <a:solidFill>
                <a:schemeClr val="accent2"/>
              </a:solidFill>
            </a:endParaRPr>
          </a:p>
        </p:txBody>
      </p:sp>
      <p:sp>
        <p:nvSpPr>
          <p:cNvPr id="64" name="下矢印 10">
            <a:extLst>
              <a:ext uri="{FF2B5EF4-FFF2-40B4-BE49-F238E27FC236}">
                <a16:creationId xmlns:a16="http://schemas.microsoft.com/office/drawing/2014/main" id="{150409A0-7AC2-4D37-B375-A320A9A1557B}"/>
              </a:ext>
            </a:extLst>
          </p:cNvPr>
          <p:cNvSpPr/>
          <p:nvPr/>
        </p:nvSpPr>
        <p:spPr>
          <a:xfrm rot="16200000">
            <a:off x="489228" y="3590030"/>
            <a:ext cx="537298" cy="719925"/>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a:extLst>
              <a:ext uri="{FF2B5EF4-FFF2-40B4-BE49-F238E27FC236}">
                <a16:creationId xmlns:a16="http://schemas.microsoft.com/office/drawing/2014/main" id="{E3C4288C-FC65-428E-9090-491002BA3D07}"/>
              </a:ext>
            </a:extLst>
          </p:cNvPr>
          <p:cNvSpPr txBox="1"/>
          <p:nvPr/>
        </p:nvSpPr>
        <p:spPr>
          <a:xfrm>
            <a:off x="1180402" y="5907709"/>
            <a:ext cx="7567000" cy="430887"/>
          </a:xfrm>
          <a:prstGeom prst="rect">
            <a:avLst/>
          </a:prstGeom>
          <a:noFill/>
        </p:spPr>
        <p:txBody>
          <a:bodyPr wrap="square" rtlCol="0">
            <a:spAutoFit/>
          </a:bodyPr>
          <a:lstStyle/>
          <a:p>
            <a:r>
              <a:rPr kumimoji="1" lang="ja-JP" altLang="en-US" sz="2200">
                <a:solidFill>
                  <a:schemeClr val="accent2"/>
                </a:solidFill>
              </a:rPr>
              <a:t>ニュートリノの寿命</a:t>
            </a:r>
            <a:r>
              <a:rPr kumimoji="1" lang="en-US" altLang="ja-JP" sz="2200" dirty="0">
                <a:solidFill>
                  <a:srgbClr val="FF8524"/>
                </a:solidFill>
              </a:rPr>
              <a:t>O(10</a:t>
            </a:r>
            <a:r>
              <a:rPr kumimoji="1" lang="en-US" altLang="ja-JP" sz="2200" baseline="30000" dirty="0">
                <a:solidFill>
                  <a:srgbClr val="FF8524"/>
                </a:solidFill>
              </a:rPr>
              <a:t>17</a:t>
            </a:r>
            <a:r>
              <a:rPr kumimoji="1" lang="en-US" altLang="ja-JP" sz="2200" dirty="0">
                <a:solidFill>
                  <a:srgbClr val="FF8524"/>
                </a:solidFill>
              </a:rPr>
              <a:t>) years</a:t>
            </a:r>
            <a:r>
              <a:rPr kumimoji="1" lang="ja-JP" altLang="en-US" sz="2200">
                <a:solidFill>
                  <a:schemeClr val="accent2"/>
                </a:solidFill>
              </a:rPr>
              <a:t>まで探索可能。</a:t>
            </a:r>
            <a:endParaRPr kumimoji="1" lang="ja-JP" altLang="en-US" sz="2200" dirty="0">
              <a:solidFill>
                <a:schemeClr val="accent2"/>
              </a:solidFill>
            </a:endParaRPr>
          </a:p>
        </p:txBody>
      </p:sp>
      <p:sp>
        <p:nvSpPr>
          <p:cNvPr id="68" name="下矢印 10">
            <a:extLst>
              <a:ext uri="{FF2B5EF4-FFF2-40B4-BE49-F238E27FC236}">
                <a16:creationId xmlns:a16="http://schemas.microsoft.com/office/drawing/2014/main" id="{6C195E81-2D1D-4822-A544-3AD9FAE12D96}"/>
              </a:ext>
            </a:extLst>
          </p:cNvPr>
          <p:cNvSpPr/>
          <p:nvPr/>
        </p:nvSpPr>
        <p:spPr>
          <a:xfrm rot="16200000">
            <a:off x="534747" y="5767633"/>
            <a:ext cx="537298" cy="719925"/>
          </a:xfrm>
          <a:prstGeom prst="downArrow">
            <a:avLst/>
          </a:prstGeom>
          <a:noFill/>
          <a:ln w="57150">
            <a:solidFill>
              <a:srgbClr val="B9F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30212032"/>
      </p:ext>
    </p:extLst>
  </p:cSld>
  <p:clrMapOvr>
    <a:masterClrMapping/>
  </p:clrMapOvr>
</p:sld>
</file>

<file path=ppt/theme/theme1.xml><?xml version="1.0" encoding="utf-8"?>
<a:theme xmlns:a="http://schemas.openxmlformats.org/drawingml/2006/main" name="配当">
  <a:themeElements>
    <a:clrScheme name="ユーザー定義 4">
      <a:dk1>
        <a:sysClr val="windowText" lastClr="000000"/>
      </a:dk1>
      <a:lt1>
        <a:sysClr val="window" lastClr="FFFFFF"/>
      </a:lt1>
      <a:dk2>
        <a:srgbClr val="3D3D3D"/>
      </a:dk2>
      <a:lt2>
        <a:srgbClr val="EBEBEB"/>
      </a:lt2>
      <a:accent1>
        <a:srgbClr val="284C42"/>
      </a:accent1>
      <a:accent2>
        <a:srgbClr val="47BE7A"/>
      </a:accent2>
      <a:accent3>
        <a:srgbClr val="92D050"/>
      </a:accent3>
      <a:accent4>
        <a:srgbClr val="969FA7"/>
      </a:accent4>
      <a:accent5>
        <a:srgbClr val="E8A844"/>
      </a:accent5>
      <a:accent6>
        <a:srgbClr val="A1561F"/>
      </a:accent6>
      <a:hlink>
        <a:srgbClr val="828282"/>
      </a:hlink>
      <a:folHlink>
        <a:srgbClr val="A5A5A5"/>
      </a:folHlink>
    </a:clrScheme>
    <a:fontScheme name="ユーザー定義 4">
      <a:majorFont>
        <a:latin typeface="Consolas"/>
        <a:ea typeface="HGｺﾞｼｯｸE"/>
        <a:cs typeface=""/>
      </a:majorFont>
      <a:minorFont>
        <a:latin typeface="Consolas"/>
        <a:ea typeface="HGｺﾞｼｯｸE"/>
        <a:cs typeface=""/>
      </a:minorFont>
    </a:fontScheme>
    <a:fmtScheme name="配当">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4BEC0EAF-CF86-4D49-B83B-56CC62D3CFF1}"/>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配当</Template>
  <TotalTime>37684</TotalTime>
  <Words>2865</Words>
  <Application>Microsoft Macintosh PowerPoint</Application>
  <PresentationFormat>画面に合わせる (4:3)</PresentationFormat>
  <Paragraphs>978</Paragraphs>
  <Slides>52</Slides>
  <Notes>14</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52</vt:i4>
      </vt:variant>
    </vt:vector>
  </HeadingPairs>
  <TitlesOfParts>
    <vt:vector size="65" baseType="lpstr">
      <vt:lpstr>Arial Unicode MS</vt:lpstr>
      <vt:lpstr>HGｺﾞｼｯｸE</vt:lpstr>
      <vt:lpstr>Osaka</vt:lpstr>
      <vt:lpstr>游ゴシック</vt:lpstr>
      <vt:lpstr>Arial</vt:lpstr>
      <vt:lpstr>Cambria Math</vt:lpstr>
      <vt:lpstr>Consolas</vt:lpstr>
      <vt:lpstr>Symbol</vt:lpstr>
      <vt:lpstr>Times</vt:lpstr>
      <vt:lpstr>Times New Roman</vt:lpstr>
      <vt:lpstr>Wingdings</vt:lpstr>
      <vt:lpstr>Wingdings 2</vt:lpstr>
      <vt:lpstr>配当</vt:lpstr>
      <vt:lpstr>COBAND実験に向けた 極低温電荷積分型前置増幅器の研究開発</vt:lpstr>
      <vt:lpstr>ニュートリノ</vt:lpstr>
      <vt:lpstr>ニュートリノの歴史</vt:lpstr>
      <vt:lpstr>ニュートリノ振動</vt:lpstr>
      <vt:lpstr>ニュートリノの崩壊</vt:lpstr>
      <vt:lpstr>ニュートリノの寿命</vt:lpstr>
      <vt:lpstr>宇宙背景ニュートリノ</vt:lpstr>
      <vt:lpstr>CνB崩壊光と背景事象</vt:lpstr>
      <vt:lpstr>COBAND実験 COsmic BAckground Neutrino Decay search</vt:lpstr>
      <vt:lpstr>COBAND実験のコラボレーター</vt:lpstr>
      <vt:lpstr>STJ検出器 Superconducting Tunnel Junction </vt:lpstr>
      <vt:lpstr>STJの動作</vt:lpstr>
      <vt:lpstr>STJの光応答信号</vt:lpstr>
      <vt:lpstr>Nb/Al-STJ</vt:lpstr>
      <vt:lpstr>バックトンネリング効果</vt:lpstr>
      <vt:lpstr>産総研CRAVITY製のNb/Al-STJ</vt:lpstr>
      <vt:lpstr>測定環境</vt:lpstr>
      <vt:lpstr>極低温増幅器の導入</vt:lpstr>
      <vt:lpstr>SOI-STJの開発</vt:lpstr>
      <vt:lpstr>極低温におけるFD-SOI-MOSFET</vt:lpstr>
      <vt:lpstr>SOI-STJ4 極低温電圧有感型増幅器の開発</vt:lpstr>
      <vt:lpstr>SOI-STJ4によるSTJ光応答信号の増幅</vt:lpstr>
      <vt:lpstr>PowerPoint プレゼンテーション</vt:lpstr>
      <vt:lpstr>PowerPoint プレゼンテーション</vt:lpstr>
      <vt:lpstr>PowerPoint プレゼンテーション</vt:lpstr>
      <vt:lpstr>信号電荷増幅試験の測定系</vt:lpstr>
      <vt:lpstr>信号電荷101fCに対する増幅試験結果　@室温</vt:lpstr>
      <vt:lpstr>信号電荷101fCに対する増幅試験結果　@3K</vt:lpstr>
      <vt:lpstr>ドレインアバランシェ</vt:lpstr>
      <vt:lpstr>バイアス回路抜きのSOI-STJ5</vt:lpstr>
      <vt:lpstr>測定結果（入力電荷404fC）</vt:lpstr>
      <vt:lpstr>バイアス回路抜きのSOI-STJ5による テスト信号電荷増幅 @3K</vt:lpstr>
      <vt:lpstr>バイアス回路抜きのSOI-STJ5による テスト信号電荷増幅 @3K</vt:lpstr>
      <vt:lpstr>SOI-STJ6の設計</vt:lpstr>
      <vt:lpstr>SOI-STJ6+ソース接地増幅回路</vt:lpstr>
      <vt:lpstr>SOI-STJ6+ソース接地増幅回路の シミュレーション結果</vt:lpstr>
      <vt:lpstr>Summary</vt:lpstr>
      <vt:lpstr>Backup </vt:lpstr>
      <vt:lpstr>ロケット実験</vt:lpstr>
      <vt:lpstr>STJの電流-電圧カーブ</vt:lpstr>
      <vt:lpstr>リーク電流への要求</vt:lpstr>
      <vt:lpstr>信号電荷101fCに対する増幅試験結果</vt:lpstr>
      <vt:lpstr>ドレインアバランシェ対策案</vt:lpstr>
      <vt:lpstr>H字ゲートMOSFET</vt:lpstr>
      <vt:lpstr>バイアス回路抜きのSOI-STJ5における 信号増幅結果とシミュレーションとの比較</vt:lpstr>
      <vt:lpstr>PowerPoint プレゼンテーション</vt:lpstr>
      <vt:lpstr>PowerPoint プレゼンテーション</vt:lpstr>
      <vt:lpstr>PowerPoint プレゼンテーション</vt:lpstr>
      <vt:lpstr>AC解析(SOI-STJ5)</vt:lpstr>
      <vt:lpstr>AC解析(SOI-STJ6)</vt:lpstr>
      <vt:lpstr>SOI-STJ5回路上のpchの動作点</vt:lpstr>
      <vt:lpstr>SOI-STJ5回路上のnchの動作点</vt:lpstr>
    </vt:vector>
  </TitlesOfParts>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若狭玲那</dc:creator>
  <cp:lastModifiedBy>若狭玲那</cp:lastModifiedBy>
  <cp:revision>600</cp:revision>
  <cp:lastPrinted>2017-09-08T06:03:18Z</cp:lastPrinted>
  <dcterms:created xsi:type="dcterms:W3CDTF">2017-09-05T09:45:04Z</dcterms:created>
  <dcterms:modified xsi:type="dcterms:W3CDTF">2018-06-12T03:09:35Z</dcterms:modified>
</cp:coreProperties>
</file>