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55" r:id="rId3"/>
    <p:sldId id="376" r:id="rId4"/>
    <p:sldId id="367" r:id="rId5"/>
    <p:sldId id="331" r:id="rId6"/>
    <p:sldId id="368" r:id="rId7"/>
    <p:sldId id="353" r:id="rId8"/>
    <p:sldId id="309" r:id="rId9"/>
    <p:sldId id="324" r:id="rId10"/>
    <p:sldId id="378" r:id="rId11"/>
    <p:sldId id="325" r:id="rId12"/>
    <p:sldId id="318" r:id="rId13"/>
    <p:sldId id="375" r:id="rId14"/>
    <p:sldId id="350" r:id="rId15"/>
    <p:sldId id="313" r:id="rId16"/>
    <p:sldId id="311" r:id="rId17"/>
    <p:sldId id="377" r:id="rId18"/>
    <p:sldId id="334" r:id="rId19"/>
    <p:sldId id="298" r:id="rId20"/>
    <p:sldId id="342" r:id="rId21"/>
    <p:sldId id="369" r:id="rId22"/>
    <p:sldId id="370" r:id="rId23"/>
    <p:sldId id="371" r:id="rId24"/>
    <p:sldId id="372" r:id="rId25"/>
    <p:sldId id="373" r:id="rId26"/>
    <p:sldId id="374" r:id="rId27"/>
    <p:sldId id="365" r:id="rId28"/>
    <p:sldId id="356" r:id="rId29"/>
    <p:sldId id="357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3" d="100"/>
          <a:sy n="63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07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11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11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638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C045E-322F-479E-8E3A-01B9B24D5476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7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7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1.png"/><Relationship Id="rId7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0.png"/><Relationship Id="rId11" Type="http://schemas.openxmlformats.org/officeDocument/2006/relationships/image" Target="../media/image66.png"/><Relationship Id="rId5" Type="http://schemas.openxmlformats.org/officeDocument/2006/relationships/image" Target="../media/image63.emf"/><Relationship Id="rId10" Type="http://schemas.openxmlformats.org/officeDocument/2006/relationships/image" Target="../media/image65.png"/><Relationship Id="rId4" Type="http://schemas.openxmlformats.org/officeDocument/2006/relationships/image" Target="../media/image62.emf"/><Relationship Id="rId9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6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microsoft.com/office/2007/relationships/hdphoto" Target="../media/hdphoto3.wdp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png"/><Relationship Id="rId4" Type="http://schemas.openxmlformats.org/officeDocument/2006/relationships/image" Target="../media/image9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310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.png"/><Relationship Id="rId18" Type="http://schemas.openxmlformats.org/officeDocument/2006/relationships/image" Target="../media/image120.png"/><Relationship Id="rId26" Type="http://schemas.openxmlformats.org/officeDocument/2006/relationships/image" Target="../media/image24.png"/><Relationship Id="rId3" Type="http://schemas.openxmlformats.org/officeDocument/2006/relationships/image" Target="../media/image14.png"/><Relationship Id="rId21" Type="http://schemas.openxmlformats.org/officeDocument/2006/relationships/image" Target="../media/image19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1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3" Type="http://schemas.openxmlformats.org/officeDocument/2006/relationships/image" Target="../media/image21.png"/><Relationship Id="rId10" Type="http://schemas.openxmlformats.org/officeDocument/2006/relationships/image" Target="../media/image60.png"/><Relationship Id="rId19" Type="http://schemas.openxmlformats.org/officeDocument/2006/relationships/image" Target="../media/image17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22" Type="http://schemas.openxmlformats.org/officeDocument/2006/relationships/image" Target="../media/image140.png"/><Relationship Id="rId27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8.png"/><Relationship Id="rId18" Type="http://schemas.openxmlformats.org/officeDocument/2006/relationships/image" Target="../media/image32.png"/><Relationship Id="rId3" Type="http://schemas.openxmlformats.org/officeDocument/2006/relationships/image" Target="../media/image18.png"/><Relationship Id="rId7" Type="http://schemas.openxmlformats.org/officeDocument/2006/relationships/image" Target="../media/image30.png"/><Relationship Id="rId12" Type="http://schemas.openxmlformats.org/officeDocument/2006/relationships/image" Target="../media/image27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11" Type="http://schemas.openxmlformats.org/officeDocument/2006/relationships/image" Target="../media/image26.png"/><Relationship Id="rId5" Type="http://schemas.openxmlformats.org/officeDocument/2006/relationships/image" Target="../media/image280.png"/><Relationship Id="rId15" Type="http://schemas.openxmlformats.org/officeDocument/2006/relationships/image" Target="../media/image33.png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1.png"/><Relationship Id="rId10" Type="http://schemas.openxmlformats.org/officeDocument/2006/relationships/image" Target="../media/image39.png"/><Relationship Id="rId9" Type="http://schemas.openxmlformats.org/officeDocument/2006/relationships/image" Target="../media/image36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712968" cy="2088232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search for the cosmic background neutrino decay in the cosmic far-infrared background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97400" y="2636912"/>
            <a:ext cx="6408712" cy="2016224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TGSW 2014</a:t>
            </a:r>
          </a:p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Sep. 29th, 2014 / University of Tsukuba, Japan</a:t>
            </a:r>
          </a:p>
          <a:p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9512" y="4653136"/>
            <a:ext cx="87484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T.Okudaira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T.Ichimura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M.Kanamaru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Tsukuba),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(JAXA/ISAS),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Univ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S.Komura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K.Orikasa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R.Hirose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Fukui),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Kindai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Univ.),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(KEK),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J.H.Yoo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Fermilab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S.B.Kim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(Seoul National Univ.)</a:t>
            </a:r>
            <a:endParaRPr lang="en-US" altLang="ja-JP" sz="18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STJ examples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8113" y="4905587"/>
            <a:ext cx="8229600" cy="1495349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STJs are already in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practical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use as a single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spectrometer for a photon ranging from near-infrared to X-ray, and shows excellent performances comparing to conventional semiconductor detectors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7" name="Group 108"/>
          <p:cNvGrpSpPr>
            <a:grpSpLocks/>
          </p:cNvGrpSpPr>
          <p:nvPr/>
        </p:nvGrpSpPr>
        <p:grpSpPr bwMode="auto">
          <a:xfrm>
            <a:off x="122139" y="360952"/>
            <a:ext cx="2719387" cy="2681287"/>
            <a:chOff x="479" y="2541"/>
            <a:chExt cx="1713" cy="1689"/>
          </a:xfrm>
        </p:grpSpPr>
        <p:pic>
          <p:nvPicPr>
            <p:cNvPr id="8" name="Picture 86" descr="C:\Documents and Settings\sato\My Documents\document\STJ\チップ関連\chip写真\MD5\MD5-small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" y="2547"/>
              <a:ext cx="1392" cy="1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87"/>
            <p:cNvSpPr>
              <a:spLocks noChangeShapeType="1"/>
            </p:cNvSpPr>
            <p:nvPr/>
          </p:nvSpPr>
          <p:spPr bwMode="auto">
            <a:xfrm>
              <a:off x="811" y="4023"/>
              <a:ext cx="13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88"/>
            <p:cNvSpPr>
              <a:spLocks noChangeShapeType="1"/>
            </p:cNvSpPr>
            <p:nvPr/>
          </p:nvSpPr>
          <p:spPr bwMode="auto">
            <a:xfrm>
              <a:off x="689" y="2541"/>
              <a:ext cx="0" cy="1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89"/>
            <p:cNvSpPr txBox="1">
              <a:spLocks noChangeArrowheads="1"/>
            </p:cNvSpPr>
            <p:nvPr/>
          </p:nvSpPr>
          <p:spPr bwMode="auto">
            <a:xfrm>
              <a:off x="1273" y="3999"/>
              <a:ext cx="4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/>
                <a:t>5mm</a:t>
              </a:r>
            </a:p>
          </p:txBody>
        </p:sp>
        <p:sp>
          <p:nvSpPr>
            <p:cNvPr id="12" name="Text Box 90"/>
            <p:cNvSpPr txBox="1">
              <a:spLocks noChangeArrowheads="1"/>
            </p:cNvSpPr>
            <p:nvPr/>
          </p:nvSpPr>
          <p:spPr bwMode="auto">
            <a:xfrm rot="-5400000">
              <a:off x="373" y="3111"/>
              <a:ext cx="4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/>
                <a:t>5mm</a:t>
              </a:r>
            </a:p>
          </p:txBody>
        </p:sp>
      </p:grpSp>
      <p:pic>
        <p:nvPicPr>
          <p:cNvPr id="13" name="Picture 82" descr="C:\Documents and Settings\sato\My Documents\document\STJ\チップ関連\chip写真\MD5\MD5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514" y="3042239"/>
            <a:ext cx="2141443" cy="160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8"/>
          <a:stretch/>
        </p:blipFill>
        <p:spPr bwMode="auto">
          <a:xfrm>
            <a:off x="4427984" y="1603701"/>
            <a:ext cx="4567253" cy="28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164288" y="4432676"/>
            <a:ext cx="160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Sato (RIKEN)</a:t>
            </a:r>
            <a:endParaRPr kumimoji="1" lang="ja-JP" altLang="en-US" dirty="0"/>
          </a:p>
        </p:txBody>
      </p:sp>
      <p:sp>
        <p:nvSpPr>
          <p:cNvPr id="16" name="Oval 95"/>
          <p:cNvSpPr>
            <a:spLocks noChangeArrowheads="1"/>
          </p:cNvSpPr>
          <p:nvPr/>
        </p:nvSpPr>
        <p:spPr bwMode="auto">
          <a:xfrm>
            <a:off x="1820255" y="742324"/>
            <a:ext cx="955675" cy="88265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Line 96"/>
          <p:cNvSpPr>
            <a:spLocks noChangeShapeType="1"/>
          </p:cNvSpPr>
          <p:nvPr/>
        </p:nvSpPr>
        <p:spPr bwMode="auto">
          <a:xfrm>
            <a:off x="2741005" y="1124910"/>
            <a:ext cx="822883" cy="2376097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Text Box 104"/>
          <p:cNvSpPr txBox="1">
            <a:spLocks noChangeArrowheads="1"/>
          </p:cNvSpPr>
          <p:nvPr/>
        </p:nvSpPr>
        <p:spPr bwMode="auto">
          <a:xfrm>
            <a:off x="2987824" y="2194515"/>
            <a:ext cx="21467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/>
              <a:t>100</a:t>
            </a:r>
            <a:r>
              <a:rPr lang="en-US" altLang="ja-JP" sz="2000" dirty="0">
                <a:latin typeface="Symbol" pitchFamily="18" charset="2"/>
              </a:rPr>
              <a:t>m</a:t>
            </a:r>
            <a:r>
              <a:rPr lang="en-US" altLang="ja-JP" sz="2000" dirty="0"/>
              <a:t>m x 100</a:t>
            </a:r>
            <a:r>
              <a:rPr lang="en-US" altLang="ja-JP" sz="2000" dirty="0">
                <a:latin typeface="Symbol" pitchFamily="18" charset="2"/>
              </a:rPr>
              <a:t>m</a:t>
            </a:r>
            <a:r>
              <a:rPr lang="en-US" altLang="ja-JP" sz="2000" dirty="0"/>
              <a:t>m</a:t>
            </a:r>
          </a:p>
        </p:txBody>
      </p:sp>
      <p:sp>
        <p:nvSpPr>
          <p:cNvPr id="19" name="Oval 105"/>
          <p:cNvSpPr>
            <a:spLocks noChangeArrowheads="1"/>
          </p:cNvSpPr>
          <p:nvPr/>
        </p:nvSpPr>
        <p:spPr bwMode="auto">
          <a:xfrm>
            <a:off x="3779912" y="3629075"/>
            <a:ext cx="254000" cy="266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Line 106"/>
          <p:cNvSpPr>
            <a:spLocks noChangeShapeType="1"/>
          </p:cNvSpPr>
          <p:nvPr/>
        </p:nvSpPr>
        <p:spPr bwMode="auto">
          <a:xfrm>
            <a:off x="3906913" y="2757609"/>
            <a:ext cx="0" cy="87146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1193" y="1261034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5.9KeV X-ray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31726" y="6249798"/>
            <a:ext cx="67648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no example for far-infrared photon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05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357188" y="1020591"/>
            <a:ext cx="866780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determines STJ 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202093"/>
              </p:ext>
            </p:extLst>
          </p:nvPr>
        </p:nvGraphicFramePr>
        <p:xfrm>
          <a:off x="343373" y="3406775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2189180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880519" y="4859718"/>
            <a:ext cx="5245083" cy="124568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as a photon detector is not established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612507" y="3741671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797152"/>
            <a:ext cx="3422724" cy="1800200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photon counting is possible in principle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73800" y="6027003"/>
            <a:ext cx="43736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both cases, </a:t>
            </a:r>
            <a:r>
              <a:rPr lang="en-US" altLang="ja-JP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developments are challenging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160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28664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of a rocket experiment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Expect 200s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diameter of 15cm and 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below 4K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pixels: 50(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)x8(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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U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 each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pixel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100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for each pixel (100rad x 100rad)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  <a:blipFill rotWithShape="1">
                <a:blip r:embed="rId2"/>
                <a:stretch>
                  <a:fillRect l="-204" t="-2198" r="-3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75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5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accuracy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491879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parameters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100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m/ pixel</a:t>
                </a:r>
              </a:p>
              <a:p>
                <a:pPr lvl="1"/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50x8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491879" cy="2952329"/>
              </a:xfrm>
              <a:blipFill rotWithShape="1">
                <a:blip r:embed="rId3"/>
                <a:stretch>
                  <a:fillRect l="-261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err="1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en-US" altLang="ja-JP" sz="18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1">
                <a:blip r:embed="rId4"/>
                <a:stretch>
                  <a:fillRect l="-760" t="-14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possible to detect, or set lower limit!</a:t>
                </a:r>
              </a:p>
            </p:txBody>
          </p:sp>
        </mc:Choice>
        <mc:Fallback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05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propose an experiment to search for neutrino radiative decay in cosmic neutrino background.</a:t>
                </a: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Requirements for the detector is an ability of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photon-by-photon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measurement with better than 2%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=25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meV (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=5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0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𝜇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array with grating and Hf-STJ are considered for the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experiments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 under development.</a:t>
                </a:r>
              </a:p>
              <a:p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It is possible to improve the neutrino lifetime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lower limit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up to O(10</a:t>
                </a:r>
                <a:r>
                  <a:rPr lang="en-US" altLang="ja-JP" sz="24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 for 200-sec measurement in a rocket experiment with the detector.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  <a:blipFill rotWithShape="1">
                <a:blip r:embed="rId2"/>
                <a:stretch>
                  <a:fillRect l="-887" t="-8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061120" y="3933056"/>
            <a:ext cx="71287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of Nb/Al-STJ array development will be presented </a:t>
            </a:r>
            <a:r>
              <a:rPr lang="en-US" altLang="ja-JP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</a:t>
            </a:r>
            <a:r>
              <a:rPr lang="en-US" altLang="ja-JP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 </a:t>
            </a:r>
            <a:r>
              <a:rPr lang="en-US" altLang="ja-JP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Okudaira’s</a:t>
            </a:r>
            <a:r>
              <a:rPr lang="en-US" altLang="ja-JP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talk </a:t>
            </a:r>
            <a:endParaRPr lang="ja-JP" alt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071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 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VIS/NIR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leakage is 160nA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160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from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for 1eV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(Assume back tunneling gain x10)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𝑚𝑒𝑉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4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  <a:blipFill rotWithShape="1">
                <a:blip r:embed="rId2"/>
                <a:stretch>
                  <a:fillRect l="-884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Introduction to neutrino decay search</a:t>
            </a:r>
          </a:p>
          <a:p>
            <a:pPr lvl="1"/>
            <a:r>
              <a:rPr lang="en-US" altLang="ja-JP" dirty="0" smtClean="0"/>
              <a:t>Proposed</a:t>
            </a:r>
            <a:r>
              <a:rPr lang="en-US" altLang="ja-JP" dirty="0" smtClean="0"/>
              <a:t> </a:t>
            </a:r>
            <a:r>
              <a:rPr lang="en-US" altLang="ja-JP" dirty="0"/>
              <a:t>r</a:t>
            </a:r>
            <a:r>
              <a:rPr lang="en-US" altLang="ja-JP" dirty="0" smtClean="0"/>
              <a:t>ocket </a:t>
            </a:r>
            <a:r>
              <a:rPr lang="en-US" altLang="ja-JP" dirty="0"/>
              <a:t>experiment</a:t>
            </a:r>
            <a:endParaRPr lang="en-US" altLang="ja-JP" dirty="0" smtClean="0"/>
          </a:p>
          <a:p>
            <a:r>
              <a:rPr lang="en-US" altLang="ja-JP" dirty="0" smtClean="0"/>
              <a:t>Candidates for f</a:t>
            </a:r>
            <a:r>
              <a:rPr kumimoji="1" lang="en-US" altLang="ja-JP" dirty="0" smtClean="0"/>
              <a:t>ar-infrared </a:t>
            </a:r>
            <a:r>
              <a:rPr lang="en-US" altLang="ja-JP" dirty="0" smtClean="0"/>
              <a:t>single photon detector/spectrometer</a:t>
            </a:r>
          </a:p>
          <a:p>
            <a:pPr lvl="1"/>
            <a:r>
              <a:rPr kumimoji="1" lang="en-US" altLang="ja-JP" dirty="0" smtClean="0"/>
              <a:t>Nb/Al-STJ with diffraction grating</a:t>
            </a:r>
          </a:p>
          <a:p>
            <a:pPr lvl="1"/>
            <a:r>
              <a:rPr lang="en-US" altLang="ja-JP" dirty="0" smtClean="0"/>
              <a:t>Hf-STJ</a:t>
            </a:r>
            <a:endParaRPr kumimoji="1" lang="en-US" altLang="ja-JP" dirty="0" smtClean="0"/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14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0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-400050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 for amplifier</a:t>
                </a:r>
                <a:endParaRPr lang="en-US" altLang="ja-JP" sz="2000" i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/>
                <a:r>
                  <a:rPr lang="en-US" altLang="ja-JP" sz="2000" dirty="0" smtClean="0">
                    <a:latin typeface="Cambria Math"/>
                    <a:ea typeface="Arial Unicode MS" pitchFamily="50" charset="-128"/>
                    <a:cs typeface="Arial Unicode MS" pitchFamily="50" charset="-128"/>
                  </a:rPr>
                  <a:t>Noise&lt;16e</a:t>
                </a:r>
              </a:p>
              <a:p>
                <a:pPr marL="742950" lvl="2" indent="-342900"/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Gain: 1V/</a:t>
                </a:r>
                <a:r>
                  <a:rPr lang="en-US" altLang="ja-JP" sz="2000" dirty="0" err="1" smtClean="0">
                    <a:ea typeface="Arial Unicode MS" pitchFamily="50" charset="-128"/>
                    <a:cs typeface="Arial Unicode MS" pitchFamily="50" charset="-128"/>
                  </a:rPr>
                  <a:t>fC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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V=16mV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559" t="-580" r="-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8"/>
          <a:stretch/>
        </p:blipFill>
        <p:spPr bwMode="auto">
          <a:xfrm>
            <a:off x="305127" y="3454612"/>
            <a:ext cx="3861449" cy="288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グループ化 27"/>
          <p:cNvGrpSpPr/>
          <p:nvPr/>
        </p:nvGrpSpPr>
        <p:grpSpPr>
          <a:xfrm>
            <a:off x="4307553" y="1333294"/>
            <a:ext cx="4517663" cy="2943035"/>
            <a:chOff x="1043608" y="1850065"/>
            <a:chExt cx="6267399" cy="4082902"/>
          </a:xfrm>
        </p:grpSpPr>
        <p:pic>
          <p:nvPicPr>
            <p:cNvPr id="29" name="Picture 6" descr="C:\Users\kanai\AppData\Local\Temp\TvsI-1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43608" y="1850065"/>
              <a:ext cx="6267399" cy="4082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0" name="グループ化 29"/>
            <p:cNvGrpSpPr/>
            <p:nvPr/>
          </p:nvGrpSpPr>
          <p:grpSpPr>
            <a:xfrm>
              <a:off x="1653278" y="2509962"/>
              <a:ext cx="5511009" cy="3028548"/>
              <a:chOff x="7967663" y="2270125"/>
              <a:chExt cx="3349624" cy="2774950"/>
            </a:xfrm>
          </p:grpSpPr>
          <p:sp>
            <p:nvSpPr>
              <p:cNvPr id="31" name="Freeform 7"/>
              <p:cNvSpPr>
                <a:spLocks noEditPoints="1"/>
              </p:cNvSpPr>
              <p:nvPr/>
            </p:nvSpPr>
            <p:spPr bwMode="auto">
              <a:xfrm>
                <a:off x="7967663" y="2270125"/>
                <a:ext cx="38100" cy="2774950"/>
              </a:xfrm>
              <a:custGeom>
                <a:avLst/>
                <a:gdLst>
                  <a:gd name="T0" fmla="*/ 0 w 49"/>
                  <a:gd name="T1" fmla="*/ 3484 h 3495"/>
                  <a:gd name="T2" fmla="*/ 49 w 49"/>
                  <a:gd name="T3" fmla="*/ 3484 h 3495"/>
                  <a:gd name="T4" fmla="*/ 49 w 49"/>
                  <a:gd name="T5" fmla="*/ 3495 h 3495"/>
                  <a:gd name="T6" fmla="*/ 0 w 49"/>
                  <a:gd name="T7" fmla="*/ 3495 h 3495"/>
                  <a:gd name="T8" fmla="*/ 0 w 49"/>
                  <a:gd name="T9" fmla="*/ 3484 h 3495"/>
                  <a:gd name="T10" fmla="*/ 0 w 49"/>
                  <a:gd name="T11" fmla="*/ 2903 h 3495"/>
                  <a:gd name="T12" fmla="*/ 49 w 49"/>
                  <a:gd name="T13" fmla="*/ 2903 h 3495"/>
                  <a:gd name="T14" fmla="*/ 49 w 49"/>
                  <a:gd name="T15" fmla="*/ 2914 h 3495"/>
                  <a:gd name="T16" fmla="*/ 0 w 49"/>
                  <a:gd name="T17" fmla="*/ 2914 h 3495"/>
                  <a:gd name="T18" fmla="*/ 0 w 49"/>
                  <a:gd name="T19" fmla="*/ 2903 h 3495"/>
                  <a:gd name="T20" fmla="*/ 0 w 49"/>
                  <a:gd name="T21" fmla="*/ 2322 h 3495"/>
                  <a:gd name="T22" fmla="*/ 49 w 49"/>
                  <a:gd name="T23" fmla="*/ 2322 h 3495"/>
                  <a:gd name="T24" fmla="*/ 49 w 49"/>
                  <a:gd name="T25" fmla="*/ 2333 h 3495"/>
                  <a:gd name="T26" fmla="*/ 0 w 49"/>
                  <a:gd name="T27" fmla="*/ 2333 h 3495"/>
                  <a:gd name="T28" fmla="*/ 0 w 49"/>
                  <a:gd name="T29" fmla="*/ 2322 h 3495"/>
                  <a:gd name="T30" fmla="*/ 0 w 49"/>
                  <a:gd name="T31" fmla="*/ 1741 h 3495"/>
                  <a:gd name="T32" fmla="*/ 49 w 49"/>
                  <a:gd name="T33" fmla="*/ 1741 h 3495"/>
                  <a:gd name="T34" fmla="*/ 49 w 49"/>
                  <a:gd name="T35" fmla="*/ 1752 h 3495"/>
                  <a:gd name="T36" fmla="*/ 0 w 49"/>
                  <a:gd name="T37" fmla="*/ 1752 h 3495"/>
                  <a:gd name="T38" fmla="*/ 0 w 49"/>
                  <a:gd name="T39" fmla="*/ 1741 h 3495"/>
                  <a:gd name="T40" fmla="*/ 0 w 49"/>
                  <a:gd name="T41" fmla="*/ 1160 h 3495"/>
                  <a:gd name="T42" fmla="*/ 49 w 49"/>
                  <a:gd name="T43" fmla="*/ 1160 h 3495"/>
                  <a:gd name="T44" fmla="*/ 49 w 49"/>
                  <a:gd name="T45" fmla="*/ 1171 h 3495"/>
                  <a:gd name="T46" fmla="*/ 0 w 49"/>
                  <a:gd name="T47" fmla="*/ 1171 h 3495"/>
                  <a:gd name="T48" fmla="*/ 0 w 49"/>
                  <a:gd name="T49" fmla="*/ 1160 h 3495"/>
                  <a:gd name="T50" fmla="*/ 0 w 49"/>
                  <a:gd name="T51" fmla="*/ 579 h 3495"/>
                  <a:gd name="T52" fmla="*/ 49 w 49"/>
                  <a:gd name="T53" fmla="*/ 579 h 3495"/>
                  <a:gd name="T54" fmla="*/ 49 w 49"/>
                  <a:gd name="T55" fmla="*/ 590 h 3495"/>
                  <a:gd name="T56" fmla="*/ 0 w 49"/>
                  <a:gd name="T57" fmla="*/ 590 h 3495"/>
                  <a:gd name="T58" fmla="*/ 0 w 49"/>
                  <a:gd name="T59" fmla="*/ 579 h 3495"/>
                  <a:gd name="T60" fmla="*/ 0 w 49"/>
                  <a:gd name="T61" fmla="*/ 0 h 3495"/>
                  <a:gd name="T62" fmla="*/ 49 w 49"/>
                  <a:gd name="T63" fmla="*/ 0 h 3495"/>
                  <a:gd name="T64" fmla="*/ 49 w 49"/>
                  <a:gd name="T65" fmla="*/ 11 h 3495"/>
                  <a:gd name="T66" fmla="*/ 0 w 49"/>
                  <a:gd name="T67" fmla="*/ 11 h 3495"/>
                  <a:gd name="T68" fmla="*/ 0 w 49"/>
                  <a:gd name="T69" fmla="*/ 0 h 3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" h="3495">
                    <a:moveTo>
                      <a:pt x="0" y="3484"/>
                    </a:moveTo>
                    <a:lnTo>
                      <a:pt x="49" y="3484"/>
                    </a:lnTo>
                    <a:lnTo>
                      <a:pt x="49" y="3495"/>
                    </a:lnTo>
                    <a:lnTo>
                      <a:pt x="0" y="3495"/>
                    </a:lnTo>
                    <a:lnTo>
                      <a:pt x="0" y="3484"/>
                    </a:lnTo>
                    <a:close/>
                    <a:moveTo>
                      <a:pt x="0" y="2903"/>
                    </a:moveTo>
                    <a:lnTo>
                      <a:pt x="49" y="2903"/>
                    </a:lnTo>
                    <a:lnTo>
                      <a:pt x="49" y="2914"/>
                    </a:lnTo>
                    <a:lnTo>
                      <a:pt x="0" y="2914"/>
                    </a:lnTo>
                    <a:lnTo>
                      <a:pt x="0" y="2903"/>
                    </a:lnTo>
                    <a:close/>
                    <a:moveTo>
                      <a:pt x="0" y="2322"/>
                    </a:moveTo>
                    <a:lnTo>
                      <a:pt x="49" y="2322"/>
                    </a:lnTo>
                    <a:lnTo>
                      <a:pt x="49" y="2333"/>
                    </a:lnTo>
                    <a:lnTo>
                      <a:pt x="0" y="2333"/>
                    </a:lnTo>
                    <a:lnTo>
                      <a:pt x="0" y="2322"/>
                    </a:lnTo>
                    <a:close/>
                    <a:moveTo>
                      <a:pt x="0" y="1741"/>
                    </a:moveTo>
                    <a:lnTo>
                      <a:pt x="49" y="1741"/>
                    </a:lnTo>
                    <a:lnTo>
                      <a:pt x="49" y="1752"/>
                    </a:lnTo>
                    <a:lnTo>
                      <a:pt x="0" y="1752"/>
                    </a:lnTo>
                    <a:lnTo>
                      <a:pt x="0" y="1741"/>
                    </a:lnTo>
                    <a:close/>
                    <a:moveTo>
                      <a:pt x="0" y="1160"/>
                    </a:moveTo>
                    <a:lnTo>
                      <a:pt x="49" y="1160"/>
                    </a:lnTo>
                    <a:lnTo>
                      <a:pt x="49" y="1171"/>
                    </a:lnTo>
                    <a:lnTo>
                      <a:pt x="0" y="1171"/>
                    </a:lnTo>
                    <a:lnTo>
                      <a:pt x="0" y="1160"/>
                    </a:lnTo>
                    <a:close/>
                    <a:moveTo>
                      <a:pt x="0" y="579"/>
                    </a:moveTo>
                    <a:lnTo>
                      <a:pt x="49" y="579"/>
                    </a:lnTo>
                    <a:lnTo>
                      <a:pt x="49" y="590"/>
                    </a:lnTo>
                    <a:lnTo>
                      <a:pt x="0" y="590"/>
                    </a:lnTo>
                    <a:lnTo>
                      <a:pt x="0" y="579"/>
                    </a:lnTo>
                    <a:close/>
                    <a:moveTo>
                      <a:pt x="0" y="0"/>
                    </a:moveTo>
                    <a:lnTo>
                      <a:pt x="49" y="0"/>
                    </a:lnTo>
                    <a:lnTo>
                      <a:pt x="49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 w="1588">
                <a:solidFill>
                  <a:srgbClr val="86868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32" name="Freeform 9"/>
              <p:cNvSpPr>
                <a:spLocks noEditPoints="1"/>
              </p:cNvSpPr>
              <p:nvPr/>
            </p:nvSpPr>
            <p:spPr bwMode="auto">
              <a:xfrm>
                <a:off x="8001000" y="2274888"/>
                <a:ext cx="3316287" cy="38100"/>
              </a:xfrm>
              <a:custGeom>
                <a:avLst/>
                <a:gdLst>
                  <a:gd name="T0" fmla="*/ 11 w 4178"/>
                  <a:gd name="T1" fmla="*/ 0 h 48"/>
                  <a:gd name="T2" fmla="*/ 11 w 4178"/>
                  <a:gd name="T3" fmla="*/ 48 h 48"/>
                  <a:gd name="T4" fmla="*/ 0 w 4178"/>
                  <a:gd name="T5" fmla="*/ 48 h 48"/>
                  <a:gd name="T6" fmla="*/ 0 w 4178"/>
                  <a:gd name="T7" fmla="*/ 0 h 48"/>
                  <a:gd name="T8" fmla="*/ 11 w 4178"/>
                  <a:gd name="T9" fmla="*/ 0 h 48"/>
                  <a:gd name="T10" fmla="*/ 846 w 4178"/>
                  <a:gd name="T11" fmla="*/ 0 h 48"/>
                  <a:gd name="T12" fmla="*/ 846 w 4178"/>
                  <a:gd name="T13" fmla="*/ 48 h 48"/>
                  <a:gd name="T14" fmla="*/ 835 w 4178"/>
                  <a:gd name="T15" fmla="*/ 48 h 48"/>
                  <a:gd name="T16" fmla="*/ 835 w 4178"/>
                  <a:gd name="T17" fmla="*/ 0 h 48"/>
                  <a:gd name="T18" fmla="*/ 846 w 4178"/>
                  <a:gd name="T19" fmla="*/ 0 h 48"/>
                  <a:gd name="T20" fmla="*/ 1679 w 4178"/>
                  <a:gd name="T21" fmla="*/ 0 h 48"/>
                  <a:gd name="T22" fmla="*/ 1679 w 4178"/>
                  <a:gd name="T23" fmla="*/ 48 h 48"/>
                  <a:gd name="T24" fmla="*/ 1668 w 4178"/>
                  <a:gd name="T25" fmla="*/ 48 h 48"/>
                  <a:gd name="T26" fmla="*/ 1668 w 4178"/>
                  <a:gd name="T27" fmla="*/ 0 h 48"/>
                  <a:gd name="T28" fmla="*/ 1679 w 4178"/>
                  <a:gd name="T29" fmla="*/ 0 h 48"/>
                  <a:gd name="T30" fmla="*/ 2512 w 4178"/>
                  <a:gd name="T31" fmla="*/ 0 h 48"/>
                  <a:gd name="T32" fmla="*/ 2512 w 4178"/>
                  <a:gd name="T33" fmla="*/ 48 h 48"/>
                  <a:gd name="T34" fmla="*/ 2501 w 4178"/>
                  <a:gd name="T35" fmla="*/ 48 h 48"/>
                  <a:gd name="T36" fmla="*/ 2501 w 4178"/>
                  <a:gd name="T37" fmla="*/ 0 h 48"/>
                  <a:gd name="T38" fmla="*/ 2512 w 4178"/>
                  <a:gd name="T39" fmla="*/ 0 h 48"/>
                  <a:gd name="T40" fmla="*/ 3345 w 4178"/>
                  <a:gd name="T41" fmla="*/ 0 h 48"/>
                  <a:gd name="T42" fmla="*/ 3345 w 4178"/>
                  <a:gd name="T43" fmla="*/ 48 h 48"/>
                  <a:gd name="T44" fmla="*/ 3334 w 4178"/>
                  <a:gd name="T45" fmla="*/ 48 h 48"/>
                  <a:gd name="T46" fmla="*/ 3334 w 4178"/>
                  <a:gd name="T47" fmla="*/ 0 h 48"/>
                  <a:gd name="T48" fmla="*/ 3345 w 4178"/>
                  <a:gd name="T49" fmla="*/ 0 h 48"/>
                  <a:gd name="T50" fmla="*/ 4178 w 4178"/>
                  <a:gd name="T51" fmla="*/ 0 h 48"/>
                  <a:gd name="T52" fmla="*/ 4178 w 4178"/>
                  <a:gd name="T53" fmla="*/ 48 h 48"/>
                  <a:gd name="T54" fmla="*/ 4167 w 4178"/>
                  <a:gd name="T55" fmla="*/ 48 h 48"/>
                  <a:gd name="T56" fmla="*/ 4167 w 4178"/>
                  <a:gd name="T57" fmla="*/ 0 h 48"/>
                  <a:gd name="T58" fmla="*/ 4178 w 4178"/>
                  <a:gd name="T5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78" h="48">
                    <a:moveTo>
                      <a:pt x="11" y="0"/>
                    </a:moveTo>
                    <a:lnTo>
                      <a:pt x="1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  <a:moveTo>
                      <a:pt x="846" y="0"/>
                    </a:moveTo>
                    <a:lnTo>
                      <a:pt x="846" y="48"/>
                    </a:lnTo>
                    <a:lnTo>
                      <a:pt x="835" y="48"/>
                    </a:lnTo>
                    <a:lnTo>
                      <a:pt x="835" y="0"/>
                    </a:lnTo>
                    <a:lnTo>
                      <a:pt x="846" y="0"/>
                    </a:lnTo>
                    <a:close/>
                    <a:moveTo>
                      <a:pt x="1679" y="0"/>
                    </a:moveTo>
                    <a:lnTo>
                      <a:pt x="1679" y="48"/>
                    </a:lnTo>
                    <a:lnTo>
                      <a:pt x="1668" y="48"/>
                    </a:lnTo>
                    <a:lnTo>
                      <a:pt x="1668" y="0"/>
                    </a:lnTo>
                    <a:lnTo>
                      <a:pt x="1679" y="0"/>
                    </a:lnTo>
                    <a:close/>
                    <a:moveTo>
                      <a:pt x="2512" y="0"/>
                    </a:moveTo>
                    <a:lnTo>
                      <a:pt x="2512" y="48"/>
                    </a:lnTo>
                    <a:lnTo>
                      <a:pt x="2501" y="48"/>
                    </a:lnTo>
                    <a:lnTo>
                      <a:pt x="2501" y="0"/>
                    </a:lnTo>
                    <a:lnTo>
                      <a:pt x="2512" y="0"/>
                    </a:lnTo>
                    <a:close/>
                    <a:moveTo>
                      <a:pt x="3345" y="0"/>
                    </a:moveTo>
                    <a:lnTo>
                      <a:pt x="3345" y="48"/>
                    </a:lnTo>
                    <a:lnTo>
                      <a:pt x="3334" y="48"/>
                    </a:lnTo>
                    <a:lnTo>
                      <a:pt x="3334" y="0"/>
                    </a:lnTo>
                    <a:lnTo>
                      <a:pt x="3345" y="0"/>
                    </a:lnTo>
                    <a:close/>
                    <a:moveTo>
                      <a:pt x="4178" y="0"/>
                    </a:moveTo>
                    <a:lnTo>
                      <a:pt x="4178" y="48"/>
                    </a:lnTo>
                    <a:lnTo>
                      <a:pt x="4167" y="48"/>
                    </a:lnTo>
                    <a:lnTo>
                      <a:pt x="4167" y="0"/>
                    </a:lnTo>
                    <a:lnTo>
                      <a:pt x="4178" y="0"/>
                    </a:lnTo>
                    <a:close/>
                  </a:path>
                </a:pathLst>
              </a:custGeom>
              <a:solidFill>
                <a:srgbClr val="868686"/>
              </a:solidFill>
              <a:ln w="1588">
                <a:solidFill>
                  <a:srgbClr val="86868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pic>
            <p:nvPicPr>
              <p:cNvPr id="33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5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5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23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1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23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4688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1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4688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1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1363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1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1363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Picture 1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01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" name="Picture 1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01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6138" y="4852988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2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6138" y="4852988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2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31225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2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31225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2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4563" y="4772025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2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4563" y="4772025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" name="Picture 2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1875" y="471487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1875" y="471487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83638" y="44497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83638" y="44497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3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2688" y="4438650"/>
                <a:ext cx="96837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3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2688" y="4438650"/>
                <a:ext cx="96837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3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675" y="43640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3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675" y="43640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3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9363" y="42084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3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9363" y="42084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3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28100" y="4121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3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28100" y="4121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3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6038" y="40957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" name="Picture 3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6038" y="40957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4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42388" y="40782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Picture 4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42388" y="40782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" name="Picture 4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6675" y="40703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" name="Picture 4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6675" y="40703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" name="Picture 4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75725" y="40513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4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75725" y="40513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4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207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" name="Picture 4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207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" name="Picture 4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112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" name="Picture 4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112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" name="Picture 5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15413" y="3952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7" name="Picture 5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15413" y="3952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8" name="Picture 5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8125" y="37560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9" name="Picture 5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8125" y="37560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0" name="Picture 5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813" y="3698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5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813" y="3698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" name="Picture 5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94800" y="3654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3" name="Picture 5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94800" y="3654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4" name="Picture 5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0200" y="361632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5" name="Picture 5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0200" y="361632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6" name="Picture 6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6238" y="35448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7" name="Picture 6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6238" y="35448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8" name="Picture 6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2913" y="3486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6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2913" y="3486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6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66250" y="34702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1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66250" y="34702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6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12288" y="3402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6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12288" y="3402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4" name="Picture 6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5625" y="33861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5" name="Picture 6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5625" y="33861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6" name="Picture 7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77375" y="33528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7" name="Picture 7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77375" y="33528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8" name="Picture 7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4050" y="32861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" name="Picture 7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4050" y="32861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" name="Picture 7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9138" y="3243263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1" name="Picture 7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9138" y="3243263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" name="Picture 7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5813" y="32083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" name="Picture 7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5813" y="32083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" name="Picture 7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3125" y="3148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" name="Picture 7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3125" y="3148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" name="Picture 8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1550" y="31035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" name="Picture 8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1550" y="31035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" name="Picture 8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40925" y="3067050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" name="Picture 8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40925" y="3067050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" name="Picture 8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40938" y="3019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" name="Picture 8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40938" y="3019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" name="Picture 8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025" y="29813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" name="Picture 8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025" y="29813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" name="Picture 8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79050" y="29733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79050" y="29733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" name="Picture 9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2075" y="29432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" name="Picture 9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2075" y="29432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9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44150" y="29146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" name="Picture 9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44150" y="29146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9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42575" y="289083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9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42575" y="289083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" name="Picture 9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02900" y="28813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" name="Picture 9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02900" y="28813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9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9575" y="28606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5" name="Picture 9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9575" y="28606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6" name="Picture 10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1650" y="28384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7" name="Picture 10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1650" y="28384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874" y="188640"/>
            <a:ext cx="8579296" cy="70609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Temperature dependence of </a:t>
            </a:r>
            <a:r>
              <a:rPr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leak current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43670" y="963961"/>
            <a:ext cx="437578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leak current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06711" y="3422866"/>
            <a:ext cx="2259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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10nA at T=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0.9K</a:t>
            </a:r>
            <a:endParaRPr lang="en-US" altLang="ja-JP" sz="1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59729" y="3436242"/>
                <a:ext cx="1936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T=0.4K</a:t>
                </a:r>
              </a:p>
              <a:p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Magnetic field on</a:t>
                </a:r>
                <a:endPara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</a:t>
                </a:r>
                <a:r>
                  <a:rPr lang="en-US" altLang="ja-JP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ref</a:t>
                </a:r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1</m:t>
                    </m:r>
                    <m:r>
                      <a:rPr lang="en-US" altLang="ja-JP" i="1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Ω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29" y="3436242"/>
                <a:ext cx="1936359" cy="923330"/>
              </a:xfrm>
              <a:prstGeom prst="rect">
                <a:avLst/>
              </a:prstGeom>
              <a:blipFill rotWithShape="1">
                <a:blip r:embed="rId6"/>
                <a:stretch>
                  <a:fillRect l="-2839" t="-3311" r="-1577" b="-99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4343670" y="4385808"/>
            <a:ext cx="4609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eak current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can be reduced by using small junction size. We are testing STJ of 4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20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junction size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099732" y="6193440"/>
            <a:ext cx="438527" cy="0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948425" y="6210247"/>
                <a:ext cx="899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>
                          <a:solidFill>
                            <a:schemeClr val="accent1"/>
                          </a:solidFill>
                          <a:latin typeface="Cambria Math"/>
                        </a:rPr>
                        <m:t>5</m:t>
                      </m:r>
                      <m: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μV</m:t>
                      </m:r>
                    </m:oMath>
                  </m:oMathPara>
                </a14:m>
                <a:endParaRPr kumimoji="1" lang="ja-JP" altLang="en-US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425" y="6210247"/>
                <a:ext cx="89960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/>
          <p:cNvCxnSpPr/>
          <p:nvPr/>
        </p:nvCxnSpPr>
        <p:spPr>
          <a:xfrm flipV="1">
            <a:off x="3097693" y="5744810"/>
            <a:ext cx="0" cy="448630"/>
          </a:xfrm>
          <a:prstGeom prst="straightConnector1">
            <a:avLst/>
          </a:prstGeom>
          <a:ln w="3175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2310959" y="5869805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nA</m:t>
                      </m:r>
                    </m:oMath>
                  </m:oMathPara>
                </a14:m>
                <a:endParaRPr kumimoji="1" lang="ja-JP" altLang="en-US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959" y="5869805"/>
                <a:ext cx="64953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線コネクタ 35"/>
          <p:cNvCxnSpPr/>
          <p:nvPr/>
        </p:nvCxnSpPr>
        <p:spPr>
          <a:xfrm flipV="1">
            <a:off x="3082385" y="4287343"/>
            <a:ext cx="0" cy="327191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1527908" y="4782649"/>
            <a:ext cx="215439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2331626" y="5032139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nA @0.5mV</a:t>
            </a:r>
            <a:endParaRPr lang="en-US" altLang="ja-JP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80611" y="5546639"/>
            <a:ext cx="438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T&lt;0.9K for detector operation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 Use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3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He sorption or ADR for the operation in rocket experiment</a:t>
            </a:r>
            <a:endParaRPr lang="en-US" altLang="ja-JP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40057" y="1517544"/>
            <a:ext cx="302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100x100um</a:t>
            </a:r>
            <a:r>
              <a:rPr kumimoji="1" lang="en-US" altLang="ja-JP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スライド番号プレースホルダ 4"/>
          <p:cNvSpPr txBox="1">
            <a:spLocks/>
          </p:cNvSpPr>
          <p:nvPr/>
        </p:nvSpPr>
        <p:spPr>
          <a:xfrm>
            <a:off x="35496" y="115199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3" name="コンテンツ プレースホルダ 6" descr="LA07v1.2STJ.png"/>
          <p:cNvPicPr>
            <a:picLocks noChangeAspect="1"/>
          </p:cNvPicPr>
          <p:nvPr/>
        </p:nvPicPr>
        <p:blipFill>
          <a:blip r:embed="rId9" cstate="print"/>
          <a:srcRect r="921" b="50679"/>
          <a:stretch>
            <a:fillRect/>
          </a:stretch>
        </p:blipFill>
        <p:spPr>
          <a:xfrm>
            <a:off x="131765" y="825646"/>
            <a:ext cx="1349378" cy="1307210"/>
          </a:xfrm>
          <a:prstGeom prst="rect">
            <a:avLst/>
          </a:prstGeom>
        </p:spPr>
      </p:pic>
      <p:sp>
        <p:nvSpPr>
          <p:cNvPr id="24" name="円/楕円 23"/>
          <p:cNvSpPr/>
          <p:nvPr/>
        </p:nvSpPr>
        <p:spPr>
          <a:xfrm>
            <a:off x="583676" y="1723308"/>
            <a:ext cx="66729" cy="12002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63999" y="1518442"/>
            <a:ext cx="789956" cy="204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14085" y="971419"/>
            <a:ext cx="2594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is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produced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by S.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Mima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(Riken)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05127" y="2943394"/>
            <a:ext cx="3377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um</a:t>
            </a:r>
            <a:r>
              <a:rPr kumimoji="1" lang="en-US" altLang="ja-JP" sz="20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I-V curve</a:t>
            </a:r>
            <a:endParaRPr kumimoji="1" lang="ja-JP" altLang="en-US" sz="20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538610" y="364710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 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2nA</a:t>
            </a:r>
            <a:endParaRPr lang="en-US" altLang="ja-JP" sz="1200" b="1" dirty="0" smtClean="0">
              <a:solidFill>
                <a:schemeClr val="accent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6462132" y="2724388"/>
            <a:ext cx="249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</a:t>
            </a:r>
            <a:r>
              <a:rPr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kumimoji="1"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um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8" name="直線コネクタ 137"/>
          <p:cNvCxnSpPr/>
          <p:nvPr/>
        </p:nvCxnSpPr>
        <p:spPr>
          <a:xfrm>
            <a:off x="3084657" y="4753286"/>
            <a:ext cx="0" cy="312909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74053" y="2316005"/>
            <a:ext cx="4384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2000" b="1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leak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&lt;0.1nA for single photon counting with S/N&gt;10</a:t>
            </a:r>
            <a:r>
              <a:rPr lang="en-US" altLang="ja-JP" sz="2000" b="1" baseline="30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endParaRPr lang="en-US" altLang="ja-JP" sz="2000" b="1" baseline="300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テキスト ボックス 131"/>
              <p:cNvSpPr txBox="1"/>
              <p:nvPr/>
            </p:nvSpPr>
            <p:spPr>
              <a:xfrm>
                <a:off x="3638570" y="5767816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solidFill>
                            <a:schemeClr val="accent1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𝑽</m:t>
                      </m:r>
                    </m:oMath>
                  </m:oMathPara>
                </a14:m>
                <a:endParaRPr kumimoji="1" lang="ja-JP" altLang="en-US" b="1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32" name="テキスト ボックス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570" y="5767816"/>
                <a:ext cx="470000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テキスト ボックス 132"/>
              <p:cNvSpPr txBox="1"/>
              <p:nvPr/>
            </p:nvSpPr>
            <p:spPr>
              <a:xfrm>
                <a:off x="2687006" y="5432241"/>
                <a:ext cx="4042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𝑰</m:t>
                      </m:r>
                    </m:oMath>
                  </m:oMathPara>
                </a14:m>
                <a:endParaRPr kumimoji="1" lang="ja-JP" altLang="en-US" sz="2400" b="1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33" name="テキスト ボックス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006" y="5432241"/>
                <a:ext cx="404278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72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noiseandsignal_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1" y="3803028"/>
            <a:ext cx="3576343" cy="2682257"/>
          </a:xfrm>
          <a:prstGeom prst="rect">
            <a:avLst/>
          </a:prstGeom>
        </p:spPr>
      </p:pic>
      <p:pic>
        <p:nvPicPr>
          <p:cNvPr id="15362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765175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NIR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259633" y="1105167"/>
            <a:ext cx="2746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laser pulses in 200ns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8441" y="2960110"/>
            <a:ext cx="1908176" cy="10156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NIR laser through optical fiber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2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5000472"/>
            <a:ext cx="499568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to NIR photons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~1μs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Corresponding to 40 photon detection (estimated by statistical fluctuations in number of detected photons)</a:t>
            </a: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4114800" y="1428332"/>
            <a:ext cx="2473325" cy="11227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422900" y="2643188"/>
            <a:ext cx="0" cy="295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5429250" y="2905125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4698206" y="2412207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50μV/DIV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5221288" y="2947988"/>
            <a:ext cx="1085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0.8μs/DIV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7232650" y="1757363"/>
            <a:ext cx="0" cy="12319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7" name="テキスト ボックス 55"/>
          <p:cNvSpPr txBox="1">
            <a:spLocks noChangeArrowheads="1"/>
          </p:cNvSpPr>
          <p:nvPr/>
        </p:nvSpPr>
        <p:spPr bwMode="auto">
          <a:xfrm>
            <a:off x="6220475" y="2989263"/>
            <a:ext cx="30700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Observe voltage drop by 250μV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4006328" y="765175"/>
            <a:ext cx="493436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to NIR laser pulse</a:t>
            </a:r>
            <a:r>
              <a:rPr lang="ja-JP" altLang="en-US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en-US" altLang="ja-JP" sz="20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λ=1.31μm</a:t>
            </a:r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0" name="テキスト ボックス 55"/>
          <p:cNvSpPr txBox="1">
            <a:spLocks noChangeArrowheads="1"/>
          </p:cNvSpPr>
          <p:nvPr/>
        </p:nvSpPr>
        <p:spPr bwMode="auto">
          <a:xfrm>
            <a:off x="4748265" y="3610801"/>
            <a:ext cx="3801146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 pulse height distribution</a:t>
            </a:r>
            <a:endParaRPr lang="ja-JP" altLang="en-US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1" name="テキスト ボックス 55"/>
          <p:cNvSpPr txBox="1">
            <a:spLocks noChangeArrowheads="1"/>
          </p:cNvSpPr>
          <p:nvPr/>
        </p:nvSpPr>
        <p:spPr bwMode="auto">
          <a:xfrm>
            <a:off x="7421562" y="5129213"/>
            <a:ext cx="109537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Pedestal</a:t>
            </a:r>
            <a:endParaRPr lang="en-US" altLang="ja-JP" sz="1600" b="1" dirty="0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233192" y="4115352"/>
            <a:ext cx="3316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dispersion is consistent with ~40 photons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3" name="テキスト ボックス 55"/>
          <p:cNvSpPr txBox="1">
            <a:spLocks noChangeArrowheads="1"/>
          </p:cNvSpPr>
          <p:nvPr/>
        </p:nvSpPr>
        <p:spPr bwMode="auto">
          <a:xfrm>
            <a:off x="5764065" y="6316008"/>
            <a:ext cx="236804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6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(</a:t>
            </a:r>
            <a:r>
              <a:rPr lang="en-US" altLang="ja-JP" sz="1600" b="1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lang="ja-JP" altLang="en-US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22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04865" y="1916833"/>
            <a:ext cx="3556083" cy="2849050"/>
            <a:chOff x="504865" y="1916833"/>
            <a:chExt cx="3556083" cy="2849050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1967034" y="3286458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5978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27406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37358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790825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87734" y="3553158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2487734" y="4137358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504865" y="1934379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H="1" flipV="1">
              <a:off x="682299" y="1934378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6352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01316" y="3617451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87" name="直線コネクタ 86"/>
            <p:cNvCxnSpPr/>
            <p:nvPr/>
          </p:nvCxnSpPr>
          <p:spPr bwMode="auto">
            <a:xfrm>
              <a:off x="682299" y="2790825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 bwMode="auto">
            <a:xfrm>
              <a:off x="1259632" y="2107406"/>
              <a:ext cx="2071018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二等辺三角形 88"/>
            <p:cNvSpPr/>
            <p:nvPr/>
          </p:nvSpPr>
          <p:spPr bwMode="auto">
            <a:xfrm rot="5400000">
              <a:off x="3193378" y="2046214"/>
              <a:ext cx="712788" cy="454025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2" name="テキスト ボックス 132"/>
            <p:cNvSpPr txBox="1">
              <a:spLocks noChangeArrowheads="1"/>
            </p:cNvSpPr>
            <p:nvPr/>
          </p:nvSpPr>
          <p:spPr bwMode="auto">
            <a:xfrm>
              <a:off x="3330650" y="2046814"/>
              <a:ext cx="2551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3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3610801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3776785" y="3833777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 bwMode="auto">
            <a:xfrm>
              <a:off x="3776623" y="2260111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688730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1259632" y="2638616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144621" y="2771267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1486265" y="2252771"/>
              <a:ext cx="455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1k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 bwMode="auto">
            <a:xfrm flipV="1">
              <a:off x="1259632" y="2107408"/>
              <a:ext cx="0" cy="6638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 bwMode="auto">
            <a:xfrm>
              <a:off x="2144621" y="2373313"/>
              <a:ext cx="1186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2144621" y="2373314"/>
              <a:ext cx="0" cy="3979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68" name="テキスト ボックス 121"/>
          <p:cNvSpPr txBox="1">
            <a:spLocks noChangeArrowheads="1"/>
          </p:cNvSpPr>
          <p:nvPr/>
        </p:nvSpPr>
        <p:spPr bwMode="auto">
          <a:xfrm>
            <a:off x="2928516" y="4214132"/>
            <a:ext cx="2198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3" name="テキスト ボックス 55"/>
          <p:cNvSpPr txBox="1">
            <a:spLocks noChangeArrowheads="1"/>
          </p:cNvSpPr>
          <p:nvPr/>
        </p:nvSpPr>
        <p:spPr bwMode="auto">
          <a:xfrm>
            <a:off x="6144814" y="5169019"/>
            <a:ext cx="10080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38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214" y="222942"/>
            <a:ext cx="8229600" cy="9906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VIS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 at single photon level</a:t>
            </a:r>
            <a:endParaRPr kumimoji="1" lang="ja-JP" altLang="en-US" sz="2400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251521" y="2706774"/>
            <a:ext cx="5184380" cy="3465870"/>
            <a:chOff x="136109" y="2589069"/>
            <a:chExt cx="5359557" cy="3582976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71"/>
            <a:stretch/>
          </p:blipFill>
          <p:spPr>
            <a:xfrm>
              <a:off x="457200" y="2589069"/>
              <a:ext cx="5038466" cy="3582976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3662382" y="2661695"/>
              <a:ext cx="1449359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Best fit f(x;</a:t>
              </a:r>
              <a:r>
                <a:rPr lang="en-US" altLang="ja-JP" dirty="0" smtClean="0">
                  <a:sym typeface="Symbol"/>
                </a:rPr>
                <a:t>)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47312" y="2589069"/>
              <a:ext cx="190973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/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 flipH="1">
              <a:off x="3273778" y="2958401"/>
              <a:ext cx="813071" cy="50400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35" idx="2"/>
            </p:cNvCxnSpPr>
            <p:nvPr/>
          </p:nvCxnSpPr>
          <p:spPr>
            <a:xfrm flipH="1">
              <a:off x="3323716" y="3987488"/>
              <a:ext cx="814723" cy="942712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721617" y="3679710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1</a:t>
              </a:r>
              <a:r>
                <a:rPr kumimoji="1"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39" name="直線矢印コネクタ 38"/>
            <p:cNvCxnSpPr>
              <a:stCxn id="40" idx="2"/>
            </p:cNvCxnSpPr>
            <p:nvPr/>
          </p:nvCxnSpPr>
          <p:spPr>
            <a:xfrm flipH="1">
              <a:off x="3188194" y="4593625"/>
              <a:ext cx="1081405" cy="71465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3852776" y="4285847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2photon</a:t>
              </a:r>
              <a:endParaRPr kumimoji="1" lang="ja-JP" altLang="en-US" sz="1400" dirty="0"/>
            </a:p>
          </p:txBody>
        </p:sp>
        <p:cxnSp>
          <p:nvCxnSpPr>
            <p:cNvPr id="41" name="直線矢印コネクタ 40"/>
            <p:cNvCxnSpPr>
              <a:stCxn id="42" idx="2"/>
            </p:cNvCxnSpPr>
            <p:nvPr/>
          </p:nvCxnSpPr>
          <p:spPr>
            <a:xfrm flipH="1">
              <a:off x="3411518" y="5195366"/>
              <a:ext cx="858080" cy="433824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3852776" y="4887589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3</a:t>
              </a:r>
              <a:r>
                <a:rPr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43" name="直線矢印コネクタ 42"/>
            <p:cNvCxnSpPr>
              <a:stCxn id="44" idx="2"/>
            </p:cNvCxnSpPr>
            <p:nvPr/>
          </p:nvCxnSpPr>
          <p:spPr>
            <a:xfrm>
              <a:off x="2126186" y="4295265"/>
              <a:ext cx="850246" cy="405543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1709364" y="3987488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0photon</a:t>
              </a:r>
              <a:endParaRPr kumimoji="1" lang="ja-JP" altLang="en-US" sz="14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 rot="16200000">
              <a:off x="-53900" y="2961688"/>
              <a:ext cx="749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event</a:t>
              </a:r>
              <a:endParaRPr kumimoji="1" lang="ja-JP" altLang="en-US" dirty="0"/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5444187" y="3115878"/>
            <a:ext cx="3585229" cy="2560085"/>
            <a:chOff x="5444187" y="2328198"/>
            <a:chExt cx="3585229" cy="2560085"/>
          </a:xfrm>
        </p:grpSpPr>
        <p:pic>
          <p:nvPicPr>
            <p:cNvPr id="20" name="図 19" descr="chi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7"/>
            <a:stretch/>
          </p:blipFill>
          <p:spPr>
            <a:xfrm>
              <a:off x="5531607" y="2414681"/>
              <a:ext cx="3497809" cy="2386304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8686800" y="4518951"/>
              <a:ext cx="317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μ</a:t>
              </a:r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444187" y="2328198"/>
              <a:ext cx="385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r>
                <a:rPr kumimoji="1" lang="en-US" altLang="ja-JP" baseline="30000" dirty="0" smtClean="0"/>
                <a:t>2</a:t>
              </a:r>
              <a:endParaRPr kumimoji="1" lang="ja-JP" altLang="en-US" dirty="0"/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 flipH="1" flipV="1">
              <a:off x="6731001" y="3922892"/>
              <a:ext cx="465666" cy="3034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kumimoji="1" lang="en-US" altLang="ja-JP" sz="1600" dirty="0" smtClean="0">
                      <a:solidFill>
                        <a:srgbClr val="FF6600"/>
                      </a:solidFill>
                    </a:rPr>
                    <a:t> minimum at μ=0.93</a:t>
                  </a:r>
                  <a:endParaRPr kumimoji="1" lang="ja-JP" altLang="en-US" sz="16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357" r="-292" b="-2142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テキスト ボックス 2"/>
            <p:cNvSpPr txBox="1"/>
            <p:nvPr/>
          </p:nvSpPr>
          <p:spPr>
            <a:xfrm>
              <a:off x="8034648" y="2458000"/>
              <a:ext cx="817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 smtClean="0"/>
                <a:t>ndf</a:t>
              </a:r>
              <a:r>
                <a:rPr kumimoji="1" lang="en-US" altLang="ja-JP" sz="1600" dirty="0" smtClean="0"/>
                <a:t>=85</a:t>
              </a:r>
              <a:endParaRPr kumimoji="1" lang="ja-JP" altLang="en-US" sz="1600" dirty="0"/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38286" y="5828960"/>
            <a:ext cx="15988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pulse </a:t>
            </a:r>
            <a:r>
              <a:rPr lang="en-US" altLang="ja-JP" sz="1600" dirty="0" err="1" smtClean="0"/>
              <a:t>hight</a:t>
            </a:r>
            <a:r>
              <a:rPr lang="en-US" altLang="ja-JP" sz="1600" dirty="0" smtClean="0"/>
              <a:t>(AU)</a:t>
            </a:r>
            <a:endParaRPr lang="ja-JP" altLang="en-US" sz="1600" dirty="0"/>
          </a:p>
          <a:p>
            <a:endParaRPr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Assuming a Poisson distribution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convoluted with Gaussian which has same sigma as pedestal noise:</a:t>
                </a:r>
                <a:endParaRPr kumimoji="1" lang="en-US" altLang="ja-JP" sz="2000" b="0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𝑥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;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𝜇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1" smtClean="0">
                              <a:latin typeface="Cambria Math"/>
                            </a:rPr>
                            <m:t>tot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r>
                            <a:rPr kumimoji="1" lang="en-US" altLang="ja-JP" b="0" i="1" smtClean="0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latin typeface="Cambria Math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{"/>
                                              <m:endChr m:val="}"/>
                                              <m:ctrlP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kumimoji="1" lang="en-US" altLang="ja-JP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𝑀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𝜇</m:t>
                                                      </m:r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blipFill rotWithShape="1">
                <a:blip r:embed="rId5"/>
                <a:stretch>
                  <a:fillRect l="-822" t="-18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6171637" y="5502182"/>
                <a:ext cx="1863011" cy="436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0.93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−0.14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+0.19</m:t>
                          </m:r>
                        </m:sup>
                      </m:sSubSup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637" y="5502182"/>
                <a:ext cx="1863011" cy="436594"/>
              </a:xfrm>
              <a:prstGeom prst="rect">
                <a:avLst/>
              </a:prstGeom>
              <a:blipFill rotWithShape="1">
                <a:blip r:embed="rId6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テキスト ボックス 59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14793" y="6059793"/>
            <a:ext cx="816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Currently, readout noise is dominated, but we are detecting VIS light at single photon level  </a:t>
            </a:r>
            <a:endParaRPr kumimoji="1" lang="en-US" altLang="ja-JP" sz="2000" b="0" i="1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121"/>
          <p:cNvSpPr txBox="1">
            <a:spLocks noChangeArrowheads="1"/>
          </p:cNvSpPr>
          <p:nvPr/>
        </p:nvSpPr>
        <p:spPr bwMode="auto">
          <a:xfrm>
            <a:off x="1025391" y="2899422"/>
            <a:ext cx="1973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23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3408" y="714670"/>
            <a:ext cx="8640960" cy="2291842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SOI is reported to work at 4.2K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 with Y. Arai (KEK)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sputtered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99009" y="4972788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059" y="3209201"/>
            <a:ext cx="2152858" cy="2084622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7414774" y="4251512"/>
            <a:ext cx="501394" cy="506027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355976" y="3360566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正方形/長方形 51"/>
          <p:cNvSpPr/>
          <p:nvPr/>
        </p:nvSpPr>
        <p:spPr>
          <a:xfrm>
            <a:off x="4453888" y="3369348"/>
            <a:ext cx="587822" cy="3748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89893" y="2996952"/>
            <a:ext cx="747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flipH="1" flipV="1">
            <a:off x="6242891" y="3370232"/>
            <a:ext cx="1171883" cy="8812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6207599" y="4757539"/>
            <a:ext cx="1207175" cy="4336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063745" y="1418292"/>
            <a:ext cx="17048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</a:t>
            </a: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 rot="21304476">
            <a:off x="4083184" y="5623971"/>
            <a:ext cx="453111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 </a:t>
            </a:r>
            <a:r>
              <a:rPr lang="en-US" altLang="ja-JP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Kasahara’s</a:t>
            </a:r>
            <a:r>
              <a:rPr lang="en-US" altLang="ja-JP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talk for detail</a:t>
            </a:r>
            <a:endParaRPr lang="ja-JP" alt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 rot="21272870">
            <a:off x="3891838" y="5995029"/>
            <a:ext cx="51882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detectors session3 at 15:00 on 6</a:t>
            </a:r>
            <a:r>
              <a:rPr lang="en-US" altLang="ja-JP" sz="2000" b="1" cap="none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endParaRPr lang="ja-JP" alt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52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Hf-HfOx-Hf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barrier layer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2010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S.H.Kim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et. al, TIPP2011)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858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39121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40289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66806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41376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53910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507632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121156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98072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314096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99695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02178" y="1042283"/>
            <a:ext cx="390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pulse: 465nm, 100kHz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204012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78092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207474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407707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31572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27208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91216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3457" y="6224695"/>
            <a:ext cx="5299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visible light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43255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8280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40289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85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光なしあべ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536348" cy="42434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615343" cy="423003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37313" y="5276620"/>
            <a:ext cx="14398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0.5mV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 flipV="1">
            <a:off x="1061466" y="5093145"/>
            <a:ext cx="0" cy="480502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線矢印コネクタ 11"/>
          <p:cNvCxnSpPr/>
          <p:nvPr/>
        </p:nvCxnSpPr>
        <p:spPr bwMode="auto">
          <a:xfrm flipV="1">
            <a:off x="1049766" y="5560902"/>
            <a:ext cx="487547" cy="1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1032496" y="4758236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20nA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73803" y="1988586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83652" y="39545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16090" y="1017331"/>
            <a:ext cx="7380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VIS laser pulse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 20MHz illuminated 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3392734" y="250817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~10nA</a:t>
            </a:r>
            <a:endParaRPr kumimoji="1" lang="ja-JP" altLang="en-US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97613" y="2065530"/>
            <a:ext cx="400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10nA/20MHz=0.5×10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-15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 =3.1×10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12881" y="2681292"/>
            <a:ext cx="377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0.45 photons/laser pulse is given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previous slide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" name="直線矢印コネクタ 2"/>
          <p:cNvCxnSpPr>
            <a:stCxn id="5" idx="2"/>
          </p:cNvCxnSpPr>
          <p:nvPr/>
        </p:nvCxnSpPr>
        <p:spPr>
          <a:xfrm>
            <a:off x="1041127" y="3189125"/>
            <a:ext cx="336299" cy="7653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97361" y="281979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OFF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3" name="直線矢印コネクタ 22"/>
          <p:cNvCxnSpPr>
            <a:stCxn id="16" idx="2"/>
          </p:cNvCxnSpPr>
          <p:nvPr/>
        </p:nvCxnSpPr>
        <p:spPr>
          <a:xfrm flipH="1">
            <a:off x="2173803" y="3135856"/>
            <a:ext cx="259046" cy="8186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846791" y="276652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ON</a:t>
            </a:r>
            <a:endParaRPr kumimoji="1" lang="ja-JP" altLang="en-US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457200" y="4390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DC-like VIS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右矢印 31"/>
          <p:cNvSpPr/>
          <p:nvPr/>
        </p:nvSpPr>
        <p:spPr>
          <a:xfrm rot="5400000">
            <a:off x="6636537" y="3582229"/>
            <a:ext cx="433907" cy="2441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27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89485" y="3985584"/>
            <a:ext cx="3772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Gain from Back-tunneling effect</a:t>
            </a:r>
          </a:p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kumimoji="1"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=6.7</a:t>
            </a:r>
            <a:endParaRPr kumimoji="1" lang="ja-JP" altLang="en-US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057581" y="2330122"/>
            <a:ext cx="0" cy="8010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4057581" y="3302870"/>
            <a:ext cx="0" cy="8028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4" y="908720"/>
            <a:ext cx="2329758" cy="233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9717" y="2302326"/>
            <a:ext cx="1340963" cy="1394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784" y="55208"/>
            <a:ext cx="7886700" cy="630917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405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855224"/>
            <a:ext cx="2389075" cy="2393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右矢印 26"/>
          <p:cNvSpPr/>
          <p:nvPr/>
        </p:nvSpPr>
        <p:spPr>
          <a:xfrm>
            <a:off x="2690680" y="1841197"/>
            <a:ext cx="585176" cy="42188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13577" y="1355258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416642" y="934637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13577" y="1380163"/>
            <a:ext cx="120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2196" y="941091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1932" y="2548238"/>
            <a:ext cx="1010831" cy="1005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テキスト ボックス 33"/>
          <p:cNvSpPr txBox="1"/>
          <p:nvPr/>
        </p:nvSpPr>
        <p:spPr>
          <a:xfrm>
            <a:off x="5258700" y="3249058"/>
            <a:ext cx="154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500uV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58701" y="3051212"/>
            <a:ext cx="1305437" cy="37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</a:t>
            </a:r>
            <a:r>
              <a:rPr lang="en-US" altLang="ja-JP" b="1" dirty="0" err="1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068073" y="3284984"/>
            <a:ext cx="134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51720" y="3068960"/>
            <a:ext cx="126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50uA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3696965" y="1324445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3700030" y="903824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696964" y="1349350"/>
            <a:ext cx="13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05584" y="910278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3165414" cy="256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20" y="3858979"/>
            <a:ext cx="3114564" cy="25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209629" y="1082645"/>
            <a:ext cx="2771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formed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Josephson current observed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 current is 6nA @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=0.5mV, T=700mK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06278" y="2759739"/>
            <a:ext cx="935509" cy="47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10824" y="2853516"/>
            <a:ext cx="1817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B=150 gauss</a:t>
            </a:r>
            <a:endParaRPr lang="en-US" altLang="ja-JP" sz="1600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74033" y="4905445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66500" y="4914492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325865" y="3782061"/>
            <a:ext cx="28181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and p-MOS in SOI on which STJ is formed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n-MOS and p-MOS works at T=750~960mK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074856" y="6207834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[V]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160200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00" y="4473258"/>
            <a:ext cx="0" cy="1764054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V="1">
            <a:off x="4011434" y="4625658"/>
            <a:ext cx="0" cy="158217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410824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-314259" y="4131816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[A]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2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40" y="2753277"/>
            <a:ext cx="4117566" cy="2768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0" y="190500"/>
            <a:ext cx="901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上の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の光応答信号</a:t>
            </a:r>
            <a:endParaRPr kumimoji="1" lang="ja-JP" altLang="en-US" sz="3200" dirty="0">
              <a:solidFill>
                <a:schemeClr val="bg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3425" y="4009949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dirty="0" smtClean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edestal</a:t>
            </a:r>
            <a:endParaRPr kumimoji="1" lang="ja-JP" altLang="en-US" dirty="0">
              <a:solidFill>
                <a:srgbClr val="FF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1207" y="3998604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Signal</a:t>
            </a:r>
            <a:endParaRPr kumimoji="1" lang="ja-JP" altLang="en-US" dirty="0">
              <a:solidFill>
                <a:srgbClr val="00B05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784" y="695228"/>
            <a:ext cx="884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Iluminate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20 laser pulses (465nm, 50MHz) on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50x50um</a:t>
            </a:r>
            <a:r>
              <a:rPr kumimoji="1"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which is formed on SOI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5647" y="1082780"/>
            <a:ext cx="578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Estimated number of photons from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output signal pulse height distribution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assuming photon statistics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Nγ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~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206±112</a:t>
                </a:r>
                <a:endParaRPr kumimoji="1" lang="ja-JP" altLang="en-US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blipFill rotWithShape="1">
                <a:blip r:embed="rId4"/>
                <a:stretch>
                  <a:fillRect l="-5924" r="-5687"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/>
          <p:cNvGrpSpPr/>
          <p:nvPr/>
        </p:nvGrpSpPr>
        <p:grpSpPr>
          <a:xfrm>
            <a:off x="4635171" y="2753236"/>
            <a:ext cx="4169466" cy="3124036"/>
            <a:chOff x="5041161" y="2780928"/>
            <a:chExt cx="3763476" cy="281984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1161" y="2780928"/>
              <a:ext cx="3763476" cy="281984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直線矢印コネクタ 9"/>
            <p:cNvCxnSpPr/>
            <p:nvPr/>
          </p:nvCxnSpPr>
          <p:spPr>
            <a:xfrm flipV="1">
              <a:off x="5195707" y="4632571"/>
              <a:ext cx="0" cy="3992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>
              <a:off x="5195707" y="5031816"/>
              <a:ext cx="37348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5041161" y="4371989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500uV /DIV.</a:t>
              </a:r>
              <a:endParaRPr kumimoji="1" lang="ja-JP" altLang="en-US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69194" y="4847150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1uS</a:t>
              </a:r>
              <a:r>
                <a:rPr kumimoji="1"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/DIV.</a:t>
              </a:r>
              <a:endParaRPr kumimoji="1" lang="ja-JP" altLang="en-US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6212849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6941518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7689231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6212849" y="3493891"/>
              <a:ext cx="738195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6970088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6955799" y="3493891"/>
              <a:ext cx="738195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>
              <a:off x="6219595" y="3415687"/>
              <a:ext cx="7152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C0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Noise</a:t>
              </a: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962545" y="3427267"/>
              <a:ext cx="921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Signal</a:t>
              </a: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6642030" y="1670641"/>
            <a:ext cx="2109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 : Mean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σ : signal RMS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σ</a:t>
            </a:r>
            <a:r>
              <a:rPr lang="en-US" altLang="ja-JP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: pedestal RMS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80435" y="6006800"/>
            <a:ext cx="66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Confirmed STJ formed on SOI responds to VIS laser pulse</a:t>
            </a:r>
            <a:r>
              <a:rPr lang="en-US" altLang="ja-JP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endParaRPr lang="en-US" altLang="ja-JP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171784" y="55208"/>
            <a:ext cx="7886700" cy="630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on SOI response to laser pulse</a:t>
            </a:r>
            <a:endParaRPr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29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4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319433" y="1387774"/>
                <a:ext cx="8229600" cy="4525963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57150" indent="0">
                  <a:buNone/>
                </a:pPr>
                <a:endParaRPr lang="en-US" altLang="ja-JP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57150" indent="0">
                  <a:buNone/>
                </a:pPr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lang="en-US" altLang="ja-JP" sz="2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lifetime is very long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kumimoji="1" lang="en-US" altLang="ja-JP" sz="2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Cosmic neutrino background (C</a:t>
                </a:r>
                <a:r>
                  <a:rPr kumimoji="1" lang="en-US" altLang="ja-JP" sz="2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the best neutrino source for neutrino decay search</a:t>
                </a:r>
                <a:endParaRPr kumimoji="1" lang="ja-JP" altLang="en-US" sz="2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9433" y="1387774"/>
                <a:ext cx="8229600" cy="4525963"/>
              </a:xfrm>
              <a:blipFill rotWithShape="1">
                <a:blip r:embed="rId2"/>
                <a:stretch>
                  <a:fillRect l="-963" t="-1482" b="-31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5968342" y="3247829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9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2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90381" y="5353946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81" y="5353946"/>
                <a:ext cx="4841659" cy="10029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17805" y="4902655"/>
            <a:ext cx="4102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(~1s after big bang)</a:t>
            </a:r>
            <a:endParaRPr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0070C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0070C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6346316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6346316"/>
                <a:ext cx="2398317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正方形/長方形 20"/>
          <p:cNvSpPr/>
          <p:nvPr/>
        </p:nvSpPr>
        <p:spPr>
          <a:xfrm>
            <a:off x="4427980" y="4656433"/>
            <a:ext cx="20211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yet observed experimentally 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28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transition magnetic dipole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1">
                <a:blip r:embed="rId3"/>
                <a:stretch>
                  <a:fillRect l="-746" t="-1107" b="-11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  <a:blipFill rotWithShape="1">
                <a:blip r:embed="rId19"/>
                <a:stretch>
                  <a:fillRect l="-580" t="-1961" r="-290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5178052" y="6385526"/>
                <a:ext cx="242143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~0.02</m:t>
                    </m:r>
                  </m:oMath>
                </a14:m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052" y="6385526"/>
                <a:ext cx="2421432" cy="307777"/>
              </a:xfrm>
              <a:prstGeom prst="rect">
                <a:avLst/>
              </a:prstGeom>
              <a:blipFill rotWithShape="1">
                <a:blip r:embed="rId22"/>
                <a:stretch>
                  <a:fillRect l="-503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447478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eutrino 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192192" y="2837595"/>
                <a:ext cx="197342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2400" i="1" smtClean="0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altLang="ja-JP" sz="24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2400" b="0" i="0" smtClean="0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/>
                        </a:rPr>
                        <m:t>+</m:t>
                      </m:r>
                      <m:r>
                        <a:rPr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192" y="2837595"/>
                <a:ext cx="1973425" cy="477888"/>
              </a:xfrm>
              <a:prstGeom prst="rect">
                <a:avLst/>
              </a:prstGeom>
              <a:blipFill rotWithShape="1">
                <a:blip r:embed="rId3"/>
                <a:stretch>
                  <a:fillRect b="-50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511041" y="2736674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1041" y="2736674"/>
                <a:ext cx="1983941" cy="7691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711661" y="1012227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749" y="3597903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244803" y="4246129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194976" y="4300794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258056" y="4519034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Sharp Edge with 1.9K smearing</a:t>
            </a:r>
            <a:endParaRPr lang="en-US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423101" y="4706468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 Shift effect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268648" y="4345824"/>
            <a:ext cx="14943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25</m:t>
                      </m:r>
                      <m:r>
                        <m:rPr>
                          <m:sty m:val="p"/>
                        </m:rPr>
                        <a:rPr kumimoji="1" lang="en-US" altLang="ja-JP" sz="24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(50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𝑚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244804" y="5956909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536958" y="5834860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6958" y="5834860"/>
                <a:ext cx="1337867" cy="491160"/>
              </a:xfrm>
              <a:prstGeom prst="rect">
                <a:avLst/>
              </a:prstGeom>
              <a:blipFill rotWithShape="1">
                <a:blip r:embed="rId12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327601" y="3690022"/>
                <a:ext cx="1592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7601" y="3690022"/>
                <a:ext cx="159203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65880" y="2227389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50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blipFill rotWithShape="1">
                <a:blip r:embed="rId15"/>
                <a:stretch>
                  <a:fillRect l="-6098" t="-7576" r="-609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blipFill rotWithShape="1">
                <a:blip r:embed="rId16"/>
                <a:stretch>
                  <a:fillRect l="-6707" t="-7576" r="-548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254890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|=2.4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/>
                      </a:rPr>
                      <m:t>=7.65×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254890" cy="2346933"/>
              </a:xfrm>
              <a:prstGeom prst="rect">
                <a:avLst/>
              </a:prstGeom>
              <a:blipFill rotWithShape="1">
                <a:blip r:embed="rId18"/>
                <a:stretch>
                  <a:fillRect l="-1289" t="-1299" b="-3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14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347864" y="1014933"/>
            <a:ext cx="599101" cy="3873718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5016980" y="3067986"/>
            <a:ext cx="862123" cy="7365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42269" y="3741279"/>
            <a:ext cx="1036833" cy="123692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ackgrounds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to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276956" y="5838260"/>
            <a:ext cx="15965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6066187" y="964695"/>
                <a:ext cx="2629516" cy="858631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lang="en-US" altLang="ja-JP" sz="20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~8MJy/sr</a:t>
                </a: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187" y="964695"/>
                <a:ext cx="2629516" cy="858631"/>
              </a:xfrm>
              <a:prstGeom prst="rect">
                <a:avLst/>
              </a:prstGeom>
              <a:blipFill rotWithShape="1">
                <a:blip r:embed="rId7"/>
                <a:stretch>
                  <a:fillRect t="-3546" b="-14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6102686" y="2100980"/>
                <a:ext cx="2717786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0.1-0.5MJy/sr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686" y="2100980"/>
                <a:ext cx="2717786" cy="848500"/>
              </a:xfrm>
              <a:prstGeom prst="rect">
                <a:avLst/>
              </a:prstGeom>
              <a:blipFill rotWithShape="1">
                <a:blip r:embed="rId8"/>
                <a:stretch>
                  <a:fillRect t="-3597" b="-28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0.5MJy/sr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879103" y="497820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978200"/>
                <a:ext cx="3179016" cy="873613"/>
              </a:xfrm>
              <a:prstGeom prst="rect">
                <a:avLst/>
              </a:prstGeom>
              <a:blipFill rotWithShape="1">
                <a:blip r:embed="rId10"/>
                <a:stretch>
                  <a:fillRect t="-34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2685042" y="55020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42" y="5502006"/>
                <a:ext cx="2523845" cy="699615"/>
              </a:xfrm>
              <a:prstGeom prst="rect">
                <a:avLst/>
              </a:prstGeom>
              <a:blipFill rotWithShape="1">
                <a:blip r:embed="rId11"/>
                <a:stretch>
                  <a:fillRect l="-1435" t="-25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グループ化 82"/>
          <p:cNvGrpSpPr/>
          <p:nvPr/>
        </p:nvGrpSpPr>
        <p:grpSpPr>
          <a:xfrm>
            <a:off x="107450" y="960579"/>
            <a:ext cx="5568324" cy="4360121"/>
            <a:chOff x="280326" y="260350"/>
            <a:chExt cx="6120475" cy="4792466"/>
          </a:xfrm>
        </p:grpSpPr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51"/>
            <p:cNvSpPr>
              <a:spLocks noEditPoints="1"/>
            </p:cNvSpPr>
            <p:nvPr/>
          </p:nvSpPr>
          <p:spPr bwMode="auto">
            <a:xfrm>
              <a:off x="4027488" y="1752600"/>
              <a:ext cx="2244725" cy="2325688"/>
            </a:xfrm>
            <a:custGeom>
              <a:avLst/>
              <a:gdLst>
                <a:gd name="T0" fmla="*/ 1 w 1414"/>
                <a:gd name="T1" fmla="*/ 1325 h 1465"/>
                <a:gd name="T2" fmla="*/ 3 w 1414"/>
                <a:gd name="T3" fmla="*/ 1168 h 1465"/>
                <a:gd name="T4" fmla="*/ 3 w 1414"/>
                <a:gd name="T5" fmla="*/ 1018 h 1465"/>
                <a:gd name="T6" fmla="*/ 15 w 1414"/>
                <a:gd name="T7" fmla="*/ 869 h 1465"/>
                <a:gd name="T8" fmla="*/ 17 w 1414"/>
                <a:gd name="T9" fmla="*/ 711 h 1465"/>
                <a:gd name="T10" fmla="*/ 1390 w 1414"/>
                <a:gd name="T11" fmla="*/ 650 h 1465"/>
                <a:gd name="T12" fmla="*/ 1375 w 1414"/>
                <a:gd name="T13" fmla="*/ 647 h 1465"/>
                <a:gd name="T14" fmla="*/ 1346 w 1414"/>
                <a:gd name="T15" fmla="*/ 621 h 1465"/>
                <a:gd name="T16" fmla="*/ 1334 w 1414"/>
                <a:gd name="T17" fmla="*/ 619 h 1465"/>
                <a:gd name="T18" fmla="*/ 1314 w 1414"/>
                <a:gd name="T19" fmla="*/ 612 h 1465"/>
                <a:gd name="T20" fmla="*/ 1299 w 1414"/>
                <a:gd name="T21" fmla="*/ 603 h 1465"/>
                <a:gd name="T22" fmla="*/ 1282 w 1414"/>
                <a:gd name="T23" fmla="*/ 585 h 1465"/>
                <a:gd name="T24" fmla="*/ 19 w 1414"/>
                <a:gd name="T25" fmla="*/ 594 h 1465"/>
                <a:gd name="T26" fmla="*/ 1238 w 1414"/>
                <a:gd name="T27" fmla="*/ 573 h 1465"/>
                <a:gd name="T28" fmla="*/ 1204 w 1414"/>
                <a:gd name="T29" fmla="*/ 546 h 1465"/>
                <a:gd name="T30" fmla="*/ 1182 w 1414"/>
                <a:gd name="T31" fmla="*/ 547 h 1465"/>
                <a:gd name="T32" fmla="*/ 1172 w 1414"/>
                <a:gd name="T33" fmla="*/ 533 h 1465"/>
                <a:gd name="T34" fmla="*/ 1157 w 1414"/>
                <a:gd name="T35" fmla="*/ 522 h 1465"/>
                <a:gd name="T36" fmla="*/ 1126 w 1414"/>
                <a:gd name="T37" fmla="*/ 498 h 1465"/>
                <a:gd name="T38" fmla="*/ 10 w 1414"/>
                <a:gd name="T39" fmla="*/ 495 h 1465"/>
                <a:gd name="T40" fmla="*/ 1080 w 1414"/>
                <a:gd name="T41" fmla="*/ 474 h 1465"/>
                <a:gd name="T42" fmla="*/ 1063 w 1414"/>
                <a:gd name="T43" fmla="*/ 472 h 1465"/>
                <a:gd name="T44" fmla="*/ 1048 w 1414"/>
                <a:gd name="T45" fmla="*/ 456 h 1465"/>
                <a:gd name="T46" fmla="*/ 1027 w 1414"/>
                <a:gd name="T47" fmla="*/ 449 h 1465"/>
                <a:gd name="T48" fmla="*/ 1004 w 1414"/>
                <a:gd name="T49" fmla="*/ 430 h 1465"/>
                <a:gd name="T50" fmla="*/ 972 w 1414"/>
                <a:gd name="T51" fmla="*/ 414 h 1465"/>
                <a:gd name="T52" fmla="*/ 955 w 1414"/>
                <a:gd name="T53" fmla="*/ 406 h 1465"/>
                <a:gd name="T54" fmla="*/ 937 w 1414"/>
                <a:gd name="T55" fmla="*/ 393 h 1465"/>
                <a:gd name="T56" fmla="*/ 912 w 1414"/>
                <a:gd name="T57" fmla="*/ 392 h 1465"/>
                <a:gd name="T58" fmla="*/ 892 w 1414"/>
                <a:gd name="T59" fmla="*/ 383 h 1465"/>
                <a:gd name="T60" fmla="*/ 863 w 1414"/>
                <a:gd name="T61" fmla="*/ 371 h 1465"/>
                <a:gd name="T62" fmla="*/ 844 w 1414"/>
                <a:gd name="T63" fmla="*/ 355 h 1465"/>
                <a:gd name="T64" fmla="*/ 803 w 1414"/>
                <a:gd name="T65" fmla="*/ 326 h 1465"/>
                <a:gd name="T66" fmla="*/ 797 w 1414"/>
                <a:gd name="T67" fmla="*/ 330 h 1465"/>
                <a:gd name="T68" fmla="*/ 766 w 1414"/>
                <a:gd name="T69" fmla="*/ 318 h 1465"/>
                <a:gd name="T70" fmla="*/ 735 w 1414"/>
                <a:gd name="T71" fmla="*/ 302 h 1465"/>
                <a:gd name="T72" fmla="*/ 715 w 1414"/>
                <a:gd name="T73" fmla="*/ 278 h 1465"/>
                <a:gd name="T74" fmla="*/ 694 w 1414"/>
                <a:gd name="T75" fmla="*/ 271 h 1465"/>
                <a:gd name="T76" fmla="*/ 681 w 1414"/>
                <a:gd name="T77" fmla="*/ 263 h 1465"/>
                <a:gd name="T78" fmla="*/ 664 w 1414"/>
                <a:gd name="T79" fmla="*/ 250 h 1465"/>
                <a:gd name="T80" fmla="*/ 628 w 1414"/>
                <a:gd name="T81" fmla="*/ 243 h 1465"/>
                <a:gd name="T82" fmla="*/ 613 w 1414"/>
                <a:gd name="T83" fmla="*/ 218 h 1465"/>
                <a:gd name="T84" fmla="*/ 585 w 1414"/>
                <a:gd name="T85" fmla="*/ 207 h 1465"/>
                <a:gd name="T86" fmla="*/ 564 w 1414"/>
                <a:gd name="T87" fmla="*/ 201 h 1465"/>
                <a:gd name="T88" fmla="*/ 17 w 1414"/>
                <a:gd name="T89" fmla="*/ 196 h 1465"/>
                <a:gd name="T90" fmla="*/ 527 w 1414"/>
                <a:gd name="T91" fmla="*/ 182 h 1465"/>
                <a:gd name="T92" fmla="*/ 501 w 1414"/>
                <a:gd name="T93" fmla="*/ 164 h 1465"/>
                <a:gd name="T94" fmla="*/ 23 w 1414"/>
                <a:gd name="T95" fmla="*/ 148 h 1465"/>
                <a:gd name="T96" fmla="*/ 446 w 1414"/>
                <a:gd name="T97" fmla="*/ 151 h 1465"/>
                <a:gd name="T98" fmla="*/ 418 w 1414"/>
                <a:gd name="T99" fmla="*/ 126 h 1465"/>
                <a:gd name="T100" fmla="*/ 24 w 1414"/>
                <a:gd name="T101" fmla="*/ 109 h 1465"/>
                <a:gd name="T102" fmla="*/ 363 w 1414"/>
                <a:gd name="T103" fmla="*/ 105 h 1465"/>
                <a:gd name="T104" fmla="*/ 335 w 1414"/>
                <a:gd name="T105" fmla="*/ 89 h 1465"/>
                <a:gd name="T106" fmla="*/ 26 w 1414"/>
                <a:gd name="T107" fmla="*/ 71 h 1465"/>
                <a:gd name="T108" fmla="*/ 261 w 1414"/>
                <a:gd name="T109" fmla="*/ 59 h 1465"/>
                <a:gd name="T110" fmla="*/ 238 w 1414"/>
                <a:gd name="T111" fmla="*/ 48 h 1465"/>
                <a:gd name="T112" fmla="*/ 205 w 1414"/>
                <a:gd name="T113" fmla="*/ 51 h 1465"/>
                <a:gd name="T114" fmla="*/ 175 w 1414"/>
                <a:gd name="T115" fmla="*/ 41 h 1465"/>
                <a:gd name="T116" fmla="*/ 126 w 1414"/>
                <a:gd name="T117" fmla="*/ 30 h 1465"/>
                <a:gd name="T118" fmla="*/ 60 w 1414"/>
                <a:gd name="T119" fmla="*/ 15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4" h="1465">
                  <a:moveTo>
                    <a:pt x="0" y="1445"/>
                  </a:moveTo>
                  <a:lnTo>
                    <a:pt x="10" y="1445"/>
                  </a:lnTo>
                  <a:lnTo>
                    <a:pt x="10" y="1465"/>
                  </a:lnTo>
                  <a:lnTo>
                    <a:pt x="0" y="1465"/>
                  </a:lnTo>
                  <a:lnTo>
                    <a:pt x="0" y="1445"/>
                  </a:lnTo>
                  <a:close/>
                  <a:moveTo>
                    <a:pt x="0" y="1404"/>
                  </a:moveTo>
                  <a:lnTo>
                    <a:pt x="10" y="1404"/>
                  </a:lnTo>
                  <a:lnTo>
                    <a:pt x="10" y="1425"/>
                  </a:lnTo>
                  <a:lnTo>
                    <a:pt x="0" y="1425"/>
                  </a:lnTo>
                  <a:lnTo>
                    <a:pt x="0" y="1404"/>
                  </a:lnTo>
                  <a:close/>
                  <a:moveTo>
                    <a:pt x="1" y="1365"/>
                  </a:moveTo>
                  <a:lnTo>
                    <a:pt x="11" y="1365"/>
                  </a:lnTo>
                  <a:lnTo>
                    <a:pt x="11" y="1386"/>
                  </a:lnTo>
                  <a:lnTo>
                    <a:pt x="1" y="1386"/>
                  </a:lnTo>
                  <a:lnTo>
                    <a:pt x="1" y="1365"/>
                  </a:lnTo>
                  <a:close/>
                  <a:moveTo>
                    <a:pt x="1" y="1325"/>
                  </a:moveTo>
                  <a:lnTo>
                    <a:pt x="11" y="1325"/>
                  </a:lnTo>
                  <a:lnTo>
                    <a:pt x="11" y="1346"/>
                  </a:lnTo>
                  <a:lnTo>
                    <a:pt x="1" y="1346"/>
                  </a:lnTo>
                  <a:lnTo>
                    <a:pt x="1" y="1325"/>
                  </a:lnTo>
                  <a:close/>
                  <a:moveTo>
                    <a:pt x="1" y="1285"/>
                  </a:moveTo>
                  <a:lnTo>
                    <a:pt x="11" y="1285"/>
                  </a:lnTo>
                  <a:lnTo>
                    <a:pt x="11" y="1306"/>
                  </a:lnTo>
                  <a:lnTo>
                    <a:pt x="1" y="1306"/>
                  </a:lnTo>
                  <a:lnTo>
                    <a:pt x="1" y="1285"/>
                  </a:lnTo>
                  <a:close/>
                  <a:moveTo>
                    <a:pt x="1" y="1246"/>
                  </a:moveTo>
                  <a:lnTo>
                    <a:pt x="11" y="1246"/>
                  </a:lnTo>
                  <a:lnTo>
                    <a:pt x="11" y="1266"/>
                  </a:lnTo>
                  <a:lnTo>
                    <a:pt x="1" y="1266"/>
                  </a:lnTo>
                  <a:lnTo>
                    <a:pt x="1" y="1246"/>
                  </a:lnTo>
                  <a:close/>
                  <a:moveTo>
                    <a:pt x="1" y="1206"/>
                  </a:moveTo>
                  <a:lnTo>
                    <a:pt x="11" y="1206"/>
                  </a:lnTo>
                  <a:lnTo>
                    <a:pt x="11" y="1226"/>
                  </a:lnTo>
                  <a:lnTo>
                    <a:pt x="1" y="1226"/>
                  </a:lnTo>
                  <a:lnTo>
                    <a:pt x="1" y="1206"/>
                  </a:lnTo>
                  <a:close/>
                  <a:moveTo>
                    <a:pt x="3" y="1168"/>
                  </a:moveTo>
                  <a:lnTo>
                    <a:pt x="14" y="1168"/>
                  </a:lnTo>
                  <a:lnTo>
                    <a:pt x="14" y="1188"/>
                  </a:lnTo>
                  <a:lnTo>
                    <a:pt x="3" y="1188"/>
                  </a:lnTo>
                  <a:lnTo>
                    <a:pt x="3" y="1168"/>
                  </a:lnTo>
                  <a:close/>
                  <a:moveTo>
                    <a:pt x="3" y="1128"/>
                  </a:moveTo>
                  <a:lnTo>
                    <a:pt x="14" y="1128"/>
                  </a:lnTo>
                  <a:lnTo>
                    <a:pt x="14" y="1148"/>
                  </a:lnTo>
                  <a:lnTo>
                    <a:pt x="3" y="1148"/>
                  </a:lnTo>
                  <a:lnTo>
                    <a:pt x="3" y="1128"/>
                  </a:lnTo>
                  <a:close/>
                  <a:moveTo>
                    <a:pt x="3" y="1088"/>
                  </a:moveTo>
                  <a:lnTo>
                    <a:pt x="14" y="1088"/>
                  </a:lnTo>
                  <a:lnTo>
                    <a:pt x="14" y="1109"/>
                  </a:lnTo>
                  <a:lnTo>
                    <a:pt x="3" y="1109"/>
                  </a:lnTo>
                  <a:lnTo>
                    <a:pt x="3" y="1088"/>
                  </a:lnTo>
                  <a:close/>
                  <a:moveTo>
                    <a:pt x="3" y="1048"/>
                  </a:moveTo>
                  <a:lnTo>
                    <a:pt x="14" y="1048"/>
                  </a:lnTo>
                  <a:lnTo>
                    <a:pt x="14" y="1069"/>
                  </a:lnTo>
                  <a:lnTo>
                    <a:pt x="3" y="1069"/>
                  </a:lnTo>
                  <a:lnTo>
                    <a:pt x="3" y="1048"/>
                  </a:lnTo>
                  <a:close/>
                  <a:moveTo>
                    <a:pt x="5" y="1009"/>
                  </a:moveTo>
                  <a:lnTo>
                    <a:pt x="15" y="1009"/>
                  </a:lnTo>
                  <a:lnTo>
                    <a:pt x="15" y="1029"/>
                  </a:lnTo>
                  <a:lnTo>
                    <a:pt x="3" y="1029"/>
                  </a:lnTo>
                  <a:lnTo>
                    <a:pt x="3" y="1018"/>
                  </a:lnTo>
                  <a:lnTo>
                    <a:pt x="5" y="1018"/>
                  </a:lnTo>
                  <a:lnTo>
                    <a:pt x="5" y="1009"/>
                  </a:lnTo>
                  <a:close/>
                  <a:moveTo>
                    <a:pt x="5" y="969"/>
                  </a:moveTo>
                  <a:lnTo>
                    <a:pt x="15" y="969"/>
                  </a:lnTo>
                  <a:lnTo>
                    <a:pt x="15" y="989"/>
                  </a:lnTo>
                  <a:lnTo>
                    <a:pt x="5" y="989"/>
                  </a:lnTo>
                  <a:lnTo>
                    <a:pt x="5" y="969"/>
                  </a:lnTo>
                  <a:close/>
                  <a:moveTo>
                    <a:pt x="5" y="929"/>
                  </a:moveTo>
                  <a:lnTo>
                    <a:pt x="15" y="929"/>
                  </a:lnTo>
                  <a:lnTo>
                    <a:pt x="15" y="949"/>
                  </a:lnTo>
                  <a:lnTo>
                    <a:pt x="5" y="949"/>
                  </a:lnTo>
                  <a:lnTo>
                    <a:pt x="5" y="929"/>
                  </a:lnTo>
                  <a:close/>
                  <a:moveTo>
                    <a:pt x="5" y="889"/>
                  </a:moveTo>
                  <a:lnTo>
                    <a:pt x="15" y="889"/>
                  </a:lnTo>
                  <a:lnTo>
                    <a:pt x="15" y="909"/>
                  </a:lnTo>
                  <a:lnTo>
                    <a:pt x="5" y="909"/>
                  </a:lnTo>
                  <a:lnTo>
                    <a:pt x="5" y="889"/>
                  </a:lnTo>
                  <a:close/>
                  <a:moveTo>
                    <a:pt x="5" y="849"/>
                  </a:moveTo>
                  <a:lnTo>
                    <a:pt x="15" y="849"/>
                  </a:lnTo>
                  <a:lnTo>
                    <a:pt x="15" y="869"/>
                  </a:lnTo>
                  <a:lnTo>
                    <a:pt x="5" y="869"/>
                  </a:lnTo>
                  <a:lnTo>
                    <a:pt x="5" y="849"/>
                  </a:lnTo>
                  <a:close/>
                  <a:moveTo>
                    <a:pt x="7" y="812"/>
                  </a:moveTo>
                  <a:lnTo>
                    <a:pt x="17" y="812"/>
                  </a:lnTo>
                  <a:lnTo>
                    <a:pt x="17" y="831"/>
                  </a:lnTo>
                  <a:lnTo>
                    <a:pt x="7" y="831"/>
                  </a:lnTo>
                  <a:lnTo>
                    <a:pt x="7" y="812"/>
                  </a:lnTo>
                  <a:close/>
                  <a:moveTo>
                    <a:pt x="7" y="772"/>
                  </a:moveTo>
                  <a:lnTo>
                    <a:pt x="17" y="772"/>
                  </a:lnTo>
                  <a:lnTo>
                    <a:pt x="17" y="791"/>
                  </a:lnTo>
                  <a:lnTo>
                    <a:pt x="7" y="791"/>
                  </a:lnTo>
                  <a:lnTo>
                    <a:pt x="7" y="772"/>
                  </a:lnTo>
                  <a:close/>
                  <a:moveTo>
                    <a:pt x="7" y="732"/>
                  </a:moveTo>
                  <a:lnTo>
                    <a:pt x="17" y="732"/>
                  </a:lnTo>
                  <a:lnTo>
                    <a:pt x="17" y="751"/>
                  </a:lnTo>
                  <a:lnTo>
                    <a:pt x="7" y="751"/>
                  </a:lnTo>
                  <a:lnTo>
                    <a:pt x="7" y="732"/>
                  </a:lnTo>
                  <a:close/>
                  <a:moveTo>
                    <a:pt x="7" y="692"/>
                  </a:moveTo>
                  <a:lnTo>
                    <a:pt x="17" y="692"/>
                  </a:lnTo>
                  <a:lnTo>
                    <a:pt x="17" y="711"/>
                  </a:lnTo>
                  <a:lnTo>
                    <a:pt x="7" y="711"/>
                  </a:lnTo>
                  <a:lnTo>
                    <a:pt x="7" y="692"/>
                  </a:lnTo>
                  <a:close/>
                  <a:moveTo>
                    <a:pt x="9" y="654"/>
                  </a:moveTo>
                  <a:lnTo>
                    <a:pt x="19" y="654"/>
                  </a:lnTo>
                  <a:lnTo>
                    <a:pt x="19" y="668"/>
                  </a:lnTo>
                  <a:lnTo>
                    <a:pt x="17" y="668"/>
                  </a:lnTo>
                  <a:lnTo>
                    <a:pt x="17" y="671"/>
                  </a:lnTo>
                  <a:lnTo>
                    <a:pt x="7" y="671"/>
                  </a:lnTo>
                  <a:lnTo>
                    <a:pt x="7" y="658"/>
                  </a:lnTo>
                  <a:lnTo>
                    <a:pt x="9" y="658"/>
                  </a:lnTo>
                  <a:lnTo>
                    <a:pt x="9" y="654"/>
                  </a:lnTo>
                  <a:close/>
                  <a:moveTo>
                    <a:pt x="1378" y="643"/>
                  </a:moveTo>
                  <a:lnTo>
                    <a:pt x="1385" y="643"/>
                  </a:lnTo>
                  <a:lnTo>
                    <a:pt x="1385" y="644"/>
                  </a:lnTo>
                  <a:lnTo>
                    <a:pt x="1388" y="644"/>
                  </a:lnTo>
                  <a:lnTo>
                    <a:pt x="1388" y="651"/>
                  </a:lnTo>
                  <a:lnTo>
                    <a:pt x="1386" y="651"/>
                  </a:lnTo>
                  <a:lnTo>
                    <a:pt x="1386" y="652"/>
                  </a:lnTo>
                  <a:lnTo>
                    <a:pt x="1390" y="652"/>
                  </a:lnTo>
                  <a:lnTo>
                    <a:pt x="1390" y="650"/>
                  </a:lnTo>
                  <a:lnTo>
                    <a:pt x="1399" y="650"/>
                  </a:lnTo>
                  <a:lnTo>
                    <a:pt x="1399" y="652"/>
                  </a:lnTo>
                  <a:lnTo>
                    <a:pt x="1403" y="652"/>
                  </a:lnTo>
                  <a:lnTo>
                    <a:pt x="1403" y="658"/>
                  </a:lnTo>
                  <a:lnTo>
                    <a:pt x="1414" y="658"/>
                  </a:lnTo>
                  <a:lnTo>
                    <a:pt x="1414" y="665"/>
                  </a:lnTo>
                  <a:lnTo>
                    <a:pt x="1408" y="665"/>
                  </a:lnTo>
                  <a:lnTo>
                    <a:pt x="1408" y="668"/>
                  </a:lnTo>
                  <a:lnTo>
                    <a:pt x="1400" y="668"/>
                  </a:lnTo>
                  <a:lnTo>
                    <a:pt x="1400" y="660"/>
                  </a:lnTo>
                  <a:lnTo>
                    <a:pt x="1401" y="660"/>
                  </a:lnTo>
                  <a:lnTo>
                    <a:pt x="1401" y="659"/>
                  </a:lnTo>
                  <a:lnTo>
                    <a:pt x="1398" y="659"/>
                  </a:lnTo>
                  <a:lnTo>
                    <a:pt x="1398" y="662"/>
                  </a:lnTo>
                  <a:lnTo>
                    <a:pt x="1388" y="662"/>
                  </a:lnTo>
                  <a:lnTo>
                    <a:pt x="1388" y="660"/>
                  </a:lnTo>
                  <a:lnTo>
                    <a:pt x="1385" y="660"/>
                  </a:lnTo>
                  <a:lnTo>
                    <a:pt x="1385" y="654"/>
                  </a:lnTo>
                  <a:lnTo>
                    <a:pt x="1375" y="654"/>
                  </a:lnTo>
                  <a:lnTo>
                    <a:pt x="1375" y="647"/>
                  </a:lnTo>
                  <a:lnTo>
                    <a:pt x="1378" y="647"/>
                  </a:lnTo>
                  <a:lnTo>
                    <a:pt x="1378" y="643"/>
                  </a:lnTo>
                  <a:close/>
                  <a:moveTo>
                    <a:pt x="1363" y="635"/>
                  </a:moveTo>
                  <a:lnTo>
                    <a:pt x="1373" y="635"/>
                  </a:lnTo>
                  <a:lnTo>
                    <a:pt x="1373" y="636"/>
                  </a:lnTo>
                  <a:lnTo>
                    <a:pt x="1376" y="636"/>
                  </a:lnTo>
                  <a:lnTo>
                    <a:pt x="1376" y="643"/>
                  </a:lnTo>
                  <a:lnTo>
                    <a:pt x="1371" y="643"/>
                  </a:lnTo>
                  <a:lnTo>
                    <a:pt x="1371" y="649"/>
                  </a:lnTo>
                  <a:lnTo>
                    <a:pt x="1366" y="649"/>
                  </a:lnTo>
                  <a:lnTo>
                    <a:pt x="1366" y="646"/>
                  </a:lnTo>
                  <a:lnTo>
                    <a:pt x="1362" y="646"/>
                  </a:lnTo>
                  <a:lnTo>
                    <a:pt x="1362" y="645"/>
                  </a:lnTo>
                  <a:lnTo>
                    <a:pt x="1359" y="645"/>
                  </a:lnTo>
                  <a:lnTo>
                    <a:pt x="1359" y="638"/>
                  </a:lnTo>
                  <a:lnTo>
                    <a:pt x="1363" y="638"/>
                  </a:lnTo>
                  <a:lnTo>
                    <a:pt x="1363" y="635"/>
                  </a:lnTo>
                  <a:close/>
                  <a:moveTo>
                    <a:pt x="1334" y="619"/>
                  </a:moveTo>
                  <a:lnTo>
                    <a:pt x="1346" y="619"/>
                  </a:lnTo>
                  <a:lnTo>
                    <a:pt x="1346" y="621"/>
                  </a:lnTo>
                  <a:lnTo>
                    <a:pt x="1349" y="621"/>
                  </a:lnTo>
                  <a:lnTo>
                    <a:pt x="1349" y="627"/>
                  </a:lnTo>
                  <a:lnTo>
                    <a:pt x="1359" y="627"/>
                  </a:lnTo>
                  <a:lnTo>
                    <a:pt x="1359" y="634"/>
                  </a:lnTo>
                  <a:lnTo>
                    <a:pt x="1357" y="634"/>
                  </a:lnTo>
                  <a:lnTo>
                    <a:pt x="1357" y="639"/>
                  </a:lnTo>
                  <a:lnTo>
                    <a:pt x="1349" y="639"/>
                  </a:lnTo>
                  <a:lnTo>
                    <a:pt x="1349" y="637"/>
                  </a:lnTo>
                  <a:lnTo>
                    <a:pt x="1344" y="637"/>
                  </a:lnTo>
                  <a:lnTo>
                    <a:pt x="1344" y="629"/>
                  </a:lnTo>
                  <a:lnTo>
                    <a:pt x="1349" y="629"/>
                  </a:lnTo>
                  <a:lnTo>
                    <a:pt x="1349" y="628"/>
                  </a:lnTo>
                  <a:lnTo>
                    <a:pt x="1343" y="628"/>
                  </a:lnTo>
                  <a:lnTo>
                    <a:pt x="1343" y="632"/>
                  </a:lnTo>
                  <a:lnTo>
                    <a:pt x="1336" y="632"/>
                  </a:lnTo>
                  <a:lnTo>
                    <a:pt x="1336" y="629"/>
                  </a:lnTo>
                  <a:lnTo>
                    <a:pt x="1333" y="629"/>
                  </a:lnTo>
                  <a:lnTo>
                    <a:pt x="1333" y="622"/>
                  </a:lnTo>
                  <a:lnTo>
                    <a:pt x="1334" y="622"/>
                  </a:lnTo>
                  <a:lnTo>
                    <a:pt x="1334" y="619"/>
                  </a:lnTo>
                  <a:close/>
                  <a:moveTo>
                    <a:pt x="9" y="614"/>
                  </a:moveTo>
                  <a:lnTo>
                    <a:pt x="19" y="614"/>
                  </a:lnTo>
                  <a:lnTo>
                    <a:pt x="19" y="634"/>
                  </a:lnTo>
                  <a:lnTo>
                    <a:pt x="9" y="634"/>
                  </a:lnTo>
                  <a:lnTo>
                    <a:pt x="9" y="614"/>
                  </a:lnTo>
                  <a:close/>
                  <a:moveTo>
                    <a:pt x="1319" y="608"/>
                  </a:moveTo>
                  <a:lnTo>
                    <a:pt x="1325" y="608"/>
                  </a:lnTo>
                  <a:lnTo>
                    <a:pt x="1325" y="610"/>
                  </a:lnTo>
                  <a:lnTo>
                    <a:pt x="1328" y="610"/>
                  </a:lnTo>
                  <a:lnTo>
                    <a:pt x="1328" y="611"/>
                  </a:lnTo>
                  <a:lnTo>
                    <a:pt x="1331" y="611"/>
                  </a:lnTo>
                  <a:lnTo>
                    <a:pt x="1331" y="618"/>
                  </a:lnTo>
                  <a:lnTo>
                    <a:pt x="1328" y="618"/>
                  </a:lnTo>
                  <a:lnTo>
                    <a:pt x="1328" y="624"/>
                  </a:lnTo>
                  <a:lnTo>
                    <a:pt x="1321" y="624"/>
                  </a:lnTo>
                  <a:lnTo>
                    <a:pt x="1321" y="621"/>
                  </a:lnTo>
                  <a:lnTo>
                    <a:pt x="1318" y="621"/>
                  </a:lnTo>
                  <a:lnTo>
                    <a:pt x="1318" y="620"/>
                  </a:lnTo>
                  <a:lnTo>
                    <a:pt x="1314" y="620"/>
                  </a:lnTo>
                  <a:lnTo>
                    <a:pt x="1314" y="612"/>
                  </a:lnTo>
                  <a:lnTo>
                    <a:pt x="1319" y="612"/>
                  </a:lnTo>
                  <a:lnTo>
                    <a:pt x="1319" y="608"/>
                  </a:lnTo>
                  <a:close/>
                  <a:moveTo>
                    <a:pt x="1289" y="592"/>
                  </a:moveTo>
                  <a:lnTo>
                    <a:pt x="1296" y="592"/>
                  </a:lnTo>
                  <a:lnTo>
                    <a:pt x="1296" y="594"/>
                  </a:lnTo>
                  <a:lnTo>
                    <a:pt x="1299" y="594"/>
                  </a:lnTo>
                  <a:lnTo>
                    <a:pt x="1299" y="598"/>
                  </a:lnTo>
                  <a:lnTo>
                    <a:pt x="1307" y="598"/>
                  </a:lnTo>
                  <a:lnTo>
                    <a:pt x="1307" y="600"/>
                  </a:lnTo>
                  <a:lnTo>
                    <a:pt x="1311" y="600"/>
                  </a:lnTo>
                  <a:lnTo>
                    <a:pt x="1311" y="602"/>
                  </a:lnTo>
                  <a:lnTo>
                    <a:pt x="1314" y="602"/>
                  </a:lnTo>
                  <a:lnTo>
                    <a:pt x="1314" y="609"/>
                  </a:lnTo>
                  <a:lnTo>
                    <a:pt x="1309" y="609"/>
                  </a:lnTo>
                  <a:lnTo>
                    <a:pt x="1309" y="612"/>
                  </a:lnTo>
                  <a:lnTo>
                    <a:pt x="1301" y="612"/>
                  </a:lnTo>
                  <a:lnTo>
                    <a:pt x="1301" y="610"/>
                  </a:lnTo>
                  <a:lnTo>
                    <a:pt x="1297" y="610"/>
                  </a:lnTo>
                  <a:lnTo>
                    <a:pt x="1297" y="603"/>
                  </a:lnTo>
                  <a:lnTo>
                    <a:pt x="1299" y="603"/>
                  </a:lnTo>
                  <a:lnTo>
                    <a:pt x="1299" y="601"/>
                  </a:lnTo>
                  <a:lnTo>
                    <a:pt x="1294" y="601"/>
                  </a:lnTo>
                  <a:lnTo>
                    <a:pt x="1294" y="604"/>
                  </a:lnTo>
                  <a:lnTo>
                    <a:pt x="1286" y="604"/>
                  </a:lnTo>
                  <a:lnTo>
                    <a:pt x="1286" y="596"/>
                  </a:lnTo>
                  <a:lnTo>
                    <a:pt x="1289" y="596"/>
                  </a:lnTo>
                  <a:lnTo>
                    <a:pt x="1289" y="592"/>
                  </a:lnTo>
                  <a:close/>
                  <a:moveTo>
                    <a:pt x="1270" y="585"/>
                  </a:moveTo>
                  <a:lnTo>
                    <a:pt x="1270" y="587"/>
                  </a:lnTo>
                  <a:lnTo>
                    <a:pt x="1271" y="587"/>
                  </a:lnTo>
                  <a:lnTo>
                    <a:pt x="1271" y="585"/>
                  </a:lnTo>
                  <a:lnTo>
                    <a:pt x="1270" y="585"/>
                  </a:lnTo>
                  <a:close/>
                  <a:moveTo>
                    <a:pt x="1261" y="577"/>
                  </a:moveTo>
                  <a:lnTo>
                    <a:pt x="1269" y="577"/>
                  </a:lnTo>
                  <a:lnTo>
                    <a:pt x="1269" y="579"/>
                  </a:lnTo>
                  <a:lnTo>
                    <a:pt x="1273" y="579"/>
                  </a:lnTo>
                  <a:lnTo>
                    <a:pt x="1273" y="582"/>
                  </a:lnTo>
                  <a:lnTo>
                    <a:pt x="1279" y="582"/>
                  </a:lnTo>
                  <a:lnTo>
                    <a:pt x="1279" y="585"/>
                  </a:lnTo>
                  <a:lnTo>
                    <a:pt x="1282" y="585"/>
                  </a:lnTo>
                  <a:lnTo>
                    <a:pt x="1282" y="586"/>
                  </a:lnTo>
                  <a:lnTo>
                    <a:pt x="1286" y="586"/>
                  </a:lnTo>
                  <a:lnTo>
                    <a:pt x="1286" y="593"/>
                  </a:lnTo>
                  <a:lnTo>
                    <a:pt x="1284" y="593"/>
                  </a:lnTo>
                  <a:lnTo>
                    <a:pt x="1284" y="598"/>
                  </a:lnTo>
                  <a:lnTo>
                    <a:pt x="1276" y="598"/>
                  </a:lnTo>
                  <a:lnTo>
                    <a:pt x="1276" y="596"/>
                  </a:lnTo>
                  <a:lnTo>
                    <a:pt x="1272" y="596"/>
                  </a:lnTo>
                  <a:lnTo>
                    <a:pt x="1272" y="595"/>
                  </a:lnTo>
                  <a:lnTo>
                    <a:pt x="1269" y="595"/>
                  </a:lnTo>
                  <a:lnTo>
                    <a:pt x="1269" y="589"/>
                  </a:lnTo>
                  <a:lnTo>
                    <a:pt x="1258" y="589"/>
                  </a:lnTo>
                  <a:lnTo>
                    <a:pt x="1258" y="587"/>
                  </a:lnTo>
                  <a:lnTo>
                    <a:pt x="1256" y="587"/>
                  </a:lnTo>
                  <a:lnTo>
                    <a:pt x="1256" y="580"/>
                  </a:lnTo>
                  <a:lnTo>
                    <a:pt x="1261" y="580"/>
                  </a:lnTo>
                  <a:lnTo>
                    <a:pt x="1261" y="577"/>
                  </a:lnTo>
                  <a:close/>
                  <a:moveTo>
                    <a:pt x="9" y="573"/>
                  </a:moveTo>
                  <a:lnTo>
                    <a:pt x="19" y="573"/>
                  </a:lnTo>
                  <a:lnTo>
                    <a:pt x="19" y="594"/>
                  </a:lnTo>
                  <a:lnTo>
                    <a:pt x="9" y="594"/>
                  </a:lnTo>
                  <a:lnTo>
                    <a:pt x="9" y="573"/>
                  </a:lnTo>
                  <a:close/>
                  <a:moveTo>
                    <a:pt x="1248" y="569"/>
                  </a:moveTo>
                  <a:lnTo>
                    <a:pt x="1256" y="569"/>
                  </a:lnTo>
                  <a:lnTo>
                    <a:pt x="1256" y="571"/>
                  </a:lnTo>
                  <a:lnTo>
                    <a:pt x="1260" y="571"/>
                  </a:lnTo>
                  <a:lnTo>
                    <a:pt x="1260" y="578"/>
                  </a:lnTo>
                  <a:lnTo>
                    <a:pt x="1254" y="578"/>
                  </a:lnTo>
                  <a:lnTo>
                    <a:pt x="1254" y="581"/>
                  </a:lnTo>
                  <a:lnTo>
                    <a:pt x="1246" y="581"/>
                  </a:lnTo>
                  <a:lnTo>
                    <a:pt x="1246" y="573"/>
                  </a:lnTo>
                  <a:lnTo>
                    <a:pt x="1248" y="573"/>
                  </a:lnTo>
                  <a:lnTo>
                    <a:pt x="1248" y="569"/>
                  </a:lnTo>
                  <a:close/>
                  <a:moveTo>
                    <a:pt x="1231" y="560"/>
                  </a:moveTo>
                  <a:lnTo>
                    <a:pt x="1238" y="560"/>
                  </a:lnTo>
                  <a:lnTo>
                    <a:pt x="1238" y="562"/>
                  </a:lnTo>
                  <a:lnTo>
                    <a:pt x="1241" y="562"/>
                  </a:lnTo>
                  <a:lnTo>
                    <a:pt x="1241" y="568"/>
                  </a:lnTo>
                  <a:lnTo>
                    <a:pt x="1238" y="568"/>
                  </a:lnTo>
                  <a:lnTo>
                    <a:pt x="1238" y="573"/>
                  </a:lnTo>
                  <a:lnTo>
                    <a:pt x="1231" y="573"/>
                  </a:lnTo>
                  <a:lnTo>
                    <a:pt x="1231" y="572"/>
                  </a:lnTo>
                  <a:lnTo>
                    <a:pt x="1228" y="572"/>
                  </a:lnTo>
                  <a:lnTo>
                    <a:pt x="1228" y="564"/>
                  </a:lnTo>
                  <a:lnTo>
                    <a:pt x="1231" y="564"/>
                  </a:lnTo>
                  <a:lnTo>
                    <a:pt x="1231" y="560"/>
                  </a:lnTo>
                  <a:close/>
                  <a:moveTo>
                    <a:pt x="1217" y="552"/>
                  </a:moveTo>
                  <a:lnTo>
                    <a:pt x="1224" y="552"/>
                  </a:lnTo>
                  <a:lnTo>
                    <a:pt x="1224" y="554"/>
                  </a:lnTo>
                  <a:lnTo>
                    <a:pt x="1228" y="554"/>
                  </a:lnTo>
                  <a:lnTo>
                    <a:pt x="1228" y="560"/>
                  </a:lnTo>
                  <a:lnTo>
                    <a:pt x="1224" y="560"/>
                  </a:lnTo>
                  <a:lnTo>
                    <a:pt x="1224" y="565"/>
                  </a:lnTo>
                  <a:lnTo>
                    <a:pt x="1217" y="565"/>
                  </a:lnTo>
                  <a:lnTo>
                    <a:pt x="1217" y="564"/>
                  </a:lnTo>
                  <a:lnTo>
                    <a:pt x="1214" y="564"/>
                  </a:lnTo>
                  <a:lnTo>
                    <a:pt x="1214" y="556"/>
                  </a:lnTo>
                  <a:lnTo>
                    <a:pt x="1217" y="556"/>
                  </a:lnTo>
                  <a:lnTo>
                    <a:pt x="1217" y="552"/>
                  </a:lnTo>
                  <a:close/>
                  <a:moveTo>
                    <a:pt x="1204" y="546"/>
                  </a:moveTo>
                  <a:lnTo>
                    <a:pt x="1213" y="546"/>
                  </a:lnTo>
                  <a:lnTo>
                    <a:pt x="1213" y="553"/>
                  </a:lnTo>
                  <a:lnTo>
                    <a:pt x="1207" y="553"/>
                  </a:lnTo>
                  <a:lnTo>
                    <a:pt x="1207" y="556"/>
                  </a:lnTo>
                  <a:lnTo>
                    <a:pt x="1199" y="556"/>
                  </a:lnTo>
                  <a:lnTo>
                    <a:pt x="1199" y="548"/>
                  </a:lnTo>
                  <a:lnTo>
                    <a:pt x="1204" y="548"/>
                  </a:lnTo>
                  <a:lnTo>
                    <a:pt x="1204" y="546"/>
                  </a:lnTo>
                  <a:close/>
                  <a:moveTo>
                    <a:pt x="1183" y="535"/>
                  </a:moveTo>
                  <a:lnTo>
                    <a:pt x="1192" y="535"/>
                  </a:lnTo>
                  <a:lnTo>
                    <a:pt x="1192" y="537"/>
                  </a:lnTo>
                  <a:lnTo>
                    <a:pt x="1196" y="537"/>
                  </a:lnTo>
                  <a:lnTo>
                    <a:pt x="1196" y="538"/>
                  </a:lnTo>
                  <a:lnTo>
                    <a:pt x="1199" y="538"/>
                  </a:lnTo>
                  <a:lnTo>
                    <a:pt x="1199" y="545"/>
                  </a:lnTo>
                  <a:lnTo>
                    <a:pt x="1193" y="545"/>
                  </a:lnTo>
                  <a:lnTo>
                    <a:pt x="1193" y="548"/>
                  </a:lnTo>
                  <a:lnTo>
                    <a:pt x="1185" y="548"/>
                  </a:lnTo>
                  <a:lnTo>
                    <a:pt x="1185" y="547"/>
                  </a:lnTo>
                  <a:lnTo>
                    <a:pt x="1182" y="547"/>
                  </a:lnTo>
                  <a:lnTo>
                    <a:pt x="1182" y="545"/>
                  </a:lnTo>
                  <a:lnTo>
                    <a:pt x="1179" y="545"/>
                  </a:lnTo>
                  <a:lnTo>
                    <a:pt x="1179" y="537"/>
                  </a:lnTo>
                  <a:lnTo>
                    <a:pt x="1183" y="537"/>
                  </a:lnTo>
                  <a:lnTo>
                    <a:pt x="1183" y="535"/>
                  </a:lnTo>
                  <a:close/>
                  <a:moveTo>
                    <a:pt x="9" y="533"/>
                  </a:moveTo>
                  <a:lnTo>
                    <a:pt x="19" y="533"/>
                  </a:lnTo>
                  <a:lnTo>
                    <a:pt x="19" y="554"/>
                  </a:lnTo>
                  <a:lnTo>
                    <a:pt x="9" y="554"/>
                  </a:lnTo>
                  <a:lnTo>
                    <a:pt x="9" y="533"/>
                  </a:lnTo>
                  <a:close/>
                  <a:moveTo>
                    <a:pt x="1159" y="521"/>
                  </a:moveTo>
                  <a:lnTo>
                    <a:pt x="1167" y="521"/>
                  </a:lnTo>
                  <a:lnTo>
                    <a:pt x="1167" y="523"/>
                  </a:lnTo>
                  <a:lnTo>
                    <a:pt x="1171" y="523"/>
                  </a:lnTo>
                  <a:lnTo>
                    <a:pt x="1171" y="525"/>
                  </a:lnTo>
                  <a:lnTo>
                    <a:pt x="1174" y="525"/>
                  </a:lnTo>
                  <a:lnTo>
                    <a:pt x="1174" y="527"/>
                  </a:lnTo>
                  <a:lnTo>
                    <a:pt x="1177" y="527"/>
                  </a:lnTo>
                  <a:lnTo>
                    <a:pt x="1177" y="533"/>
                  </a:lnTo>
                  <a:lnTo>
                    <a:pt x="1172" y="533"/>
                  </a:lnTo>
                  <a:lnTo>
                    <a:pt x="1172" y="537"/>
                  </a:lnTo>
                  <a:lnTo>
                    <a:pt x="1164" y="537"/>
                  </a:lnTo>
                  <a:lnTo>
                    <a:pt x="1164" y="536"/>
                  </a:lnTo>
                  <a:lnTo>
                    <a:pt x="1160" y="536"/>
                  </a:lnTo>
                  <a:lnTo>
                    <a:pt x="1160" y="533"/>
                  </a:lnTo>
                  <a:lnTo>
                    <a:pt x="1157" y="533"/>
                  </a:lnTo>
                  <a:lnTo>
                    <a:pt x="1157" y="525"/>
                  </a:lnTo>
                  <a:lnTo>
                    <a:pt x="1159" y="525"/>
                  </a:lnTo>
                  <a:lnTo>
                    <a:pt x="1159" y="521"/>
                  </a:lnTo>
                  <a:close/>
                  <a:moveTo>
                    <a:pt x="1134" y="505"/>
                  </a:moveTo>
                  <a:lnTo>
                    <a:pt x="1141" y="505"/>
                  </a:lnTo>
                  <a:lnTo>
                    <a:pt x="1141" y="507"/>
                  </a:lnTo>
                  <a:lnTo>
                    <a:pt x="1144" y="507"/>
                  </a:lnTo>
                  <a:lnTo>
                    <a:pt x="1144" y="509"/>
                  </a:lnTo>
                  <a:lnTo>
                    <a:pt x="1145" y="509"/>
                  </a:lnTo>
                  <a:lnTo>
                    <a:pt x="1145" y="513"/>
                  </a:lnTo>
                  <a:lnTo>
                    <a:pt x="1155" y="513"/>
                  </a:lnTo>
                  <a:lnTo>
                    <a:pt x="1155" y="515"/>
                  </a:lnTo>
                  <a:lnTo>
                    <a:pt x="1157" y="515"/>
                  </a:lnTo>
                  <a:lnTo>
                    <a:pt x="1157" y="522"/>
                  </a:lnTo>
                  <a:lnTo>
                    <a:pt x="1152" y="522"/>
                  </a:lnTo>
                  <a:lnTo>
                    <a:pt x="1152" y="528"/>
                  </a:lnTo>
                  <a:lnTo>
                    <a:pt x="1147" y="528"/>
                  </a:lnTo>
                  <a:lnTo>
                    <a:pt x="1147" y="525"/>
                  </a:lnTo>
                  <a:lnTo>
                    <a:pt x="1144" y="525"/>
                  </a:lnTo>
                  <a:lnTo>
                    <a:pt x="1144" y="519"/>
                  </a:lnTo>
                  <a:lnTo>
                    <a:pt x="1142" y="519"/>
                  </a:lnTo>
                  <a:lnTo>
                    <a:pt x="1142" y="514"/>
                  </a:lnTo>
                  <a:lnTo>
                    <a:pt x="1140" y="514"/>
                  </a:lnTo>
                  <a:lnTo>
                    <a:pt x="1140" y="520"/>
                  </a:lnTo>
                  <a:lnTo>
                    <a:pt x="1134" y="520"/>
                  </a:lnTo>
                  <a:lnTo>
                    <a:pt x="1134" y="517"/>
                  </a:lnTo>
                  <a:lnTo>
                    <a:pt x="1131" y="517"/>
                  </a:lnTo>
                  <a:lnTo>
                    <a:pt x="1131" y="509"/>
                  </a:lnTo>
                  <a:lnTo>
                    <a:pt x="1134" y="509"/>
                  </a:lnTo>
                  <a:lnTo>
                    <a:pt x="1134" y="505"/>
                  </a:lnTo>
                  <a:close/>
                  <a:moveTo>
                    <a:pt x="1114" y="496"/>
                  </a:moveTo>
                  <a:lnTo>
                    <a:pt x="1123" y="496"/>
                  </a:lnTo>
                  <a:lnTo>
                    <a:pt x="1123" y="498"/>
                  </a:lnTo>
                  <a:lnTo>
                    <a:pt x="1126" y="498"/>
                  </a:lnTo>
                  <a:lnTo>
                    <a:pt x="1126" y="499"/>
                  </a:lnTo>
                  <a:lnTo>
                    <a:pt x="1130" y="499"/>
                  </a:lnTo>
                  <a:lnTo>
                    <a:pt x="1130" y="504"/>
                  </a:lnTo>
                  <a:lnTo>
                    <a:pt x="1124" y="504"/>
                  </a:lnTo>
                  <a:lnTo>
                    <a:pt x="1124" y="509"/>
                  </a:lnTo>
                  <a:lnTo>
                    <a:pt x="1116" y="509"/>
                  </a:lnTo>
                  <a:lnTo>
                    <a:pt x="1116" y="508"/>
                  </a:lnTo>
                  <a:lnTo>
                    <a:pt x="1112" y="508"/>
                  </a:lnTo>
                  <a:lnTo>
                    <a:pt x="1112" y="500"/>
                  </a:lnTo>
                  <a:lnTo>
                    <a:pt x="1114" y="500"/>
                  </a:lnTo>
                  <a:lnTo>
                    <a:pt x="1114" y="496"/>
                  </a:lnTo>
                  <a:close/>
                  <a:moveTo>
                    <a:pt x="10" y="495"/>
                  </a:moveTo>
                  <a:lnTo>
                    <a:pt x="21" y="495"/>
                  </a:lnTo>
                  <a:lnTo>
                    <a:pt x="21" y="512"/>
                  </a:lnTo>
                  <a:lnTo>
                    <a:pt x="19" y="512"/>
                  </a:lnTo>
                  <a:lnTo>
                    <a:pt x="19" y="514"/>
                  </a:lnTo>
                  <a:lnTo>
                    <a:pt x="9" y="514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495"/>
                  </a:lnTo>
                  <a:close/>
                  <a:moveTo>
                    <a:pt x="1094" y="484"/>
                  </a:moveTo>
                  <a:lnTo>
                    <a:pt x="1101" y="484"/>
                  </a:lnTo>
                  <a:lnTo>
                    <a:pt x="1101" y="487"/>
                  </a:lnTo>
                  <a:lnTo>
                    <a:pt x="1106" y="487"/>
                  </a:lnTo>
                  <a:lnTo>
                    <a:pt x="1106" y="488"/>
                  </a:lnTo>
                  <a:lnTo>
                    <a:pt x="1109" y="488"/>
                  </a:lnTo>
                  <a:lnTo>
                    <a:pt x="1109" y="495"/>
                  </a:lnTo>
                  <a:lnTo>
                    <a:pt x="1104" y="495"/>
                  </a:lnTo>
                  <a:lnTo>
                    <a:pt x="1104" y="500"/>
                  </a:lnTo>
                  <a:lnTo>
                    <a:pt x="1099" y="500"/>
                  </a:lnTo>
                  <a:lnTo>
                    <a:pt x="1099" y="498"/>
                  </a:lnTo>
                  <a:lnTo>
                    <a:pt x="1095" y="498"/>
                  </a:lnTo>
                  <a:lnTo>
                    <a:pt x="1095" y="497"/>
                  </a:lnTo>
                  <a:lnTo>
                    <a:pt x="1091" y="497"/>
                  </a:lnTo>
                  <a:lnTo>
                    <a:pt x="1091" y="489"/>
                  </a:lnTo>
                  <a:lnTo>
                    <a:pt x="1094" y="489"/>
                  </a:lnTo>
                  <a:lnTo>
                    <a:pt x="1094" y="484"/>
                  </a:lnTo>
                  <a:close/>
                  <a:moveTo>
                    <a:pt x="1072" y="473"/>
                  </a:moveTo>
                  <a:lnTo>
                    <a:pt x="1080" y="473"/>
                  </a:lnTo>
                  <a:lnTo>
                    <a:pt x="1080" y="474"/>
                  </a:lnTo>
                  <a:lnTo>
                    <a:pt x="1084" y="474"/>
                  </a:lnTo>
                  <a:lnTo>
                    <a:pt x="1084" y="476"/>
                  </a:lnTo>
                  <a:lnTo>
                    <a:pt x="1087" y="476"/>
                  </a:lnTo>
                  <a:lnTo>
                    <a:pt x="1087" y="483"/>
                  </a:lnTo>
                  <a:lnTo>
                    <a:pt x="1083" y="483"/>
                  </a:lnTo>
                  <a:lnTo>
                    <a:pt x="1083" y="489"/>
                  </a:lnTo>
                  <a:lnTo>
                    <a:pt x="1077" y="489"/>
                  </a:lnTo>
                  <a:lnTo>
                    <a:pt x="1077" y="487"/>
                  </a:lnTo>
                  <a:lnTo>
                    <a:pt x="1074" y="487"/>
                  </a:lnTo>
                  <a:lnTo>
                    <a:pt x="1074" y="484"/>
                  </a:lnTo>
                  <a:lnTo>
                    <a:pt x="1070" y="484"/>
                  </a:lnTo>
                  <a:lnTo>
                    <a:pt x="1070" y="477"/>
                  </a:lnTo>
                  <a:lnTo>
                    <a:pt x="1072" y="477"/>
                  </a:lnTo>
                  <a:lnTo>
                    <a:pt x="1072" y="473"/>
                  </a:lnTo>
                  <a:close/>
                  <a:moveTo>
                    <a:pt x="1053" y="463"/>
                  </a:moveTo>
                  <a:lnTo>
                    <a:pt x="1062" y="463"/>
                  </a:lnTo>
                  <a:lnTo>
                    <a:pt x="1062" y="465"/>
                  </a:lnTo>
                  <a:lnTo>
                    <a:pt x="1066" y="465"/>
                  </a:lnTo>
                  <a:lnTo>
                    <a:pt x="1066" y="472"/>
                  </a:lnTo>
                  <a:lnTo>
                    <a:pt x="1063" y="472"/>
                  </a:lnTo>
                  <a:lnTo>
                    <a:pt x="1063" y="477"/>
                  </a:lnTo>
                  <a:lnTo>
                    <a:pt x="1055" y="477"/>
                  </a:lnTo>
                  <a:lnTo>
                    <a:pt x="1055" y="475"/>
                  </a:lnTo>
                  <a:lnTo>
                    <a:pt x="1052" y="475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66"/>
                  </a:lnTo>
                  <a:lnTo>
                    <a:pt x="1053" y="466"/>
                  </a:lnTo>
                  <a:lnTo>
                    <a:pt x="1053" y="463"/>
                  </a:lnTo>
                  <a:close/>
                  <a:moveTo>
                    <a:pt x="10" y="455"/>
                  </a:moveTo>
                  <a:lnTo>
                    <a:pt x="21" y="455"/>
                  </a:lnTo>
                  <a:lnTo>
                    <a:pt x="21" y="475"/>
                  </a:lnTo>
                  <a:lnTo>
                    <a:pt x="10" y="475"/>
                  </a:lnTo>
                  <a:lnTo>
                    <a:pt x="10" y="455"/>
                  </a:lnTo>
                  <a:close/>
                  <a:moveTo>
                    <a:pt x="1031" y="451"/>
                  </a:moveTo>
                  <a:lnTo>
                    <a:pt x="1043" y="451"/>
                  </a:lnTo>
                  <a:lnTo>
                    <a:pt x="1043" y="453"/>
                  </a:lnTo>
                  <a:lnTo>
                    <a:pt x="1045" y="453"/>
                  </a:lnTo>
                  <a:lnTo>
                    <a:pt x="1045" y="456"/>
                  </a:lnTo>
                  <a:lnTo>
                    <a:pt x="1048" y="456"/>
                  </a:lnTo>
                  <a:lnTo>
                    <a:pt x="1048" y="461"/>
                  </a:lnTo>
                  <a:lnTo>
                    <a:pt x="1044" y="461"/>
                  </a:lnTo>
                  <a:lnTo>
                    <a:pt x="1044" y="467"/>
                  </a:lnTo>
                  <a:lnTo>
                    <a:pt x="1038" y="467"/>
                  </a:lnTo>
                  <a:lnTo>
                    <a:pt x="1038" y="466"/>
                  </a:lnTo>
                  <a:lnTo>
                    <a:pt x="1035" y="466"/>
                  </a:lnTo>
                  <a:lnTo>
                    <a:pt x="1035" y="464"/>
                  </a:lnTo>
                  <a:lnTo>
                    <a:pt x="1033" y="464"/>
                  </a:lnTo>
                  <a:lnTo>
                    <a:pt x="1033" y="458"/>
                  </a:lnTo>
                  <a:lnTo>
                    <a:pt x="1031" y="458"/>
                  </a:lnTo>
                  <a:lnTo>
                    <a:pt x="1031" y="451"/>
                  </a:lnTo>
                  <a:close/>
                  <a:moveTo>
                    <a:pt x="1009" y="437"/>
                  </a:moveTo>
                  <a:lnTo>
                    <a:pt x="1018" y="437"/>
                  </a:lnTo>
                  <a:lnTo>
                    <a:pt x="1018" y="440"/>
                  </a:lnTo>
                  <a:lnTo>
                    <a:pt x="1022" y="440"/>
                  </a:lnTo>
                  <a:lnTo>
                    <a:pt x="1022" y="442"/>
                  </a:lnTo>
                  <a:lnTo>
                    <a:pt x="1026" y="442"/>
                  </a:lnTo>
                  <a:lnTo>
                    <a:pt x="1026" y="444"/>
                  </a:lnTo>
                  <a:lnTo>
                    <a:pt x="1027" y="444"/>
                  </a:lnTo>
                  <a:lnTo>
                    <a:pt x="1027" y="449"/>
                  </a:lnTo>
                  <a:lnTo>
                    <a:pt x="1021" y="449"/>
                  </a:lnTo>
                  <a:lnTo>
                    <a:pt x="1021" y="455"/>
                  </a:lnTo>
                  <a:lnTo>
                    <a:pt x="1015" y="455"/>
                  </a:lnTo>
                  <a:lnTo>
                    <a:pt x="1015" y="452"/>
                  </a:lnTo>
                  <a:lnTo>
                    <a:pt x="1012" y="452"/>
                  </a:lnTo>
                  <a:lnTo>
                    <a:pt x="1012" y="450"/>
                  </a:lnTo>
                  <a:lnTo>
                    <a:pt x="1007" y="450"/>
                  </a:lnTo>
                  <a:lnTo>
                    <a:pt x="1007" y="448"/>
                  </a:lnTo>
                  <a:lnTo>
                    <a:pt x="1004" y="448"/>
                  </a:lnTo>
                  <a:lnTo>
                    <a:pt x="1004" y="442"/>
                  </a:lnTo>
                  <a:lnTo>
                    <a:pt x="1009" y="442"/>
                  </a:lnTo>
                  <a:lnTo>
                    <a:pt x="1009" y="437"/>
                  </a:lnTo>
                  <a:close/>
                  <a:moveTo>
                    <a:pt x="985" y="425"/>
                  </a:moveTo>
                  <a:lnTo>
                    <a:pt x="994" y="425"/>
                  </a:lnTo>
                  <a:lnTo>
                    <a:pt x="994" y="426"/>
                  </a:lnTo>
                  <a:lnTo>
                    <a:pt x="997" y="426"/>
                  </a:lnTo>
                  <a:lnTo>
                    <a:pt x="997" y="428"/>
                  </a:lnTo>
                  <a:lnTo>
                    <a:pt x="1001" y="428"/>
                  </a:lnTo>
                  <a:lnTo>
                    <a:pt x="1001" y="430"/>
                  </a:lnTo>
                  <a:lnTo>
                    <a:pt x="1004" y="430"/>
                  </a:lnTo>
                  <a:lnTo>
                    <a:pt x="1004" y="434"/>
                  </a:lnTo>
                  <a:lnTo>
                    <a:pt x="998" y="434"/>
                  </a:lnTo>
                  <a:lnTo>
                    <a:pt x="998" y="440"/>
                  </a:lnTo>
                  <a:lnTo>
                    <a:pt x="990" y="440"/>
                  </a:lnTo>
                  <a:lnTo>
                    <a:pt x="990" y="439"/>
                  </a:lnTo>
                  <a:lnTo>
                    <a:pt x="987" y="439"/>
                  </a:lnTo>
                  <a:lnTo>
                    <a:pt x="987" y="436"/>
                  </a:lnTo>
                  <a:lnTo>
                    <a:pt x="983" y="436"/>
                  </a:lnTo>
                  <a:lnTo>
                    <a:pt x="983" y="435"/>
                  </a:lnTo>
                  <a:lnTo>
                    <a:pt x="980" y="435"/>
                  </a:lnTo>
                  <a:lnTo>
                    <a:pt x="980" y="428"/>
                  </a:lnTo>
                  <a:lnTo>
                    <a:pt x="985" y="428"/>
                  </a:lnTo>
                  <a:lnTo>
                    <a:pt x="985" y="425"/>
                  </a:lnTo>
                  <a:close/>
                  <a:moveTo>
                    <a:pt x="10" y="415"/>
                  </a:moveTo>
                  <a:lnTo>
                    <a:pt x="21" y="415"/>
                  </a:lnTo>
                  <a:lnTo>
                    <a:pt x="21" y="435"/>
                  </a:lnTo>
                  <a:lnTo>
                    <a:pt x="10" y="435"/>
                  </a:lnTo>
                  <a:lnTo>
                    <a:pt x="10" y="415"/>
                  </a:lnTo>
                  <a:close/>
                  <a:moveTo>
                    <a:pt x="966" y="414"/>
                  </a:moveTo>
                  <a:lnTo>
                    <a:pt x="972" y="414"/>
                  </a:lnTo>
                  <a:lnTo>
                    <a:pt x="972" y="415"/>
                  </a:lnTo>
                  <a:lnTo>
                    <a:pt x="975" y="415"/>
                  </a:lnTo>
                  <a:lnTo>
                    <a:pt x="975" y="417"/>
                  </a:lnTo>
                  <a:lnTo>
                    <a:pt x="979" y="417"/>
                  </a:lnTo>
                  <a:lnTo>
                    <a:pt x="979" y="423"/>
                  </a:lnTo>
                  <a:lnTo>
                    <a:pt x="974" y="423"/>
                  </a:lnTo>
                  <a:lnTo>
                    <a:pt x="974" y="428"/>
                  </a:lnTo>
                  <a:lnTo>
                    <a:pt x="969" y="428"/>
                  </a:lnTo>
                  <a:lnTo>
                    <a:pt x="969" y="427"/>
                  </a:lnTo>
                  <a:lnTo>
                    <a:pt x="965" y="427"/>
                  </a:lnTo>
                  <a:lnTo>
                    <a:pt x="965" y="425"/>
                  </a:lnTo>
                  <a:lnTo>
                    <a:pt x="962" y="425"/>
                  </a:lnTo>
                  <a:lnTo>
                    <a:pt x="962" y="418"/>
                  </a:lnTo>
                  <a:lnTo>
                    <a:pt x="966" y="418"/>
                  </a:lnTo>
                  <a:lnTo>
                    <a:pt x="966" y="414"/>
                  </a:lnTo>
                  <a:close/>
                  <a:moveTo>
                    <a:pt x="942" y="401"/>
                  </a:moveTo>
                  <a:lnTo>
                    <a:pt x="950" y="401"/>
                  </a:lnTo>
                  <a:lnTo>
                    <a:pt x="950" y="403"/>
                  </a:lnTo>
                  <a:lnTo>
                    <a:pt x="955" y="403"/>
                  </a:lnTo>
                  <a:lnTo>
                    <a:pt x="955" y="406"/>
                  </a:lnTo>
                  <a:lnTo>
                    <a:pt x="958" y="406"/>
                  </a:lnTo>
                  <a:lnTo>
                    <a:pt x="958" y="407"/>
                  </a:lnTo>
                  <a:lnTo>
                    <a:pt x="962" y="407"/>
                  </a:lnTo>
                  <a:lnTo>
                    <a:pt x="962" y="412"/>
                  </a:lnTo>
                  <a:lnTo>
                    <a:pt x="956" y="412"/>
                  </a:lnTo>
                  <a:lnTo>
                    <a:pt x="956" y="417"/>
                  </a:lnTo>
                  <a:lnTo>
                    <a:pt x="948" y="417"/>
                  </a:lnTo>
                  <a:lnTo>
                    <a:pt x="948" y="416"/>
                  </a:lnTo>
                  <a:lnTo>
                    <a:pt x="945" y="416"/>
                  </a:lnTo>
                  <a:lnTo>
                    <a:pt x="945" y="414"/>
                  </a:lnTo>
                  <a:lnTo>
                    <a:pt x="940" y="414"/>
                  </a:lnTo>
                  <a:lnTo>
                    <a:pt x="940" y="406"/>
                  </a:lnTo>
                  <a:lnTo>
                    <a:pt x="942" y="406"/>
                  </a:lnTo>
                  <a:lnTo>
                    <a:pt x="942" y="401"/>
                  </a:lnTo>
                  <a:close/>
                  <a:moveTo>
                    <a:pt x="923" y="390"/>
                  </a:moveTo>
                  <a:lnTo>
                    <a:pt x="930" y="390"/>
                  </a:lnTo>
                  <a:lnTo>
                    <a:pt x="930" y="392"/>
                  </a:lnTo>
                  <a:lnTo>
                    <a:pt x="933" y="392"/>
                  </a:lnTo>
                  <a:lnTo>
                    <a:pt x="933" y="393"/>
                  </a:lnTo>
                  <a:lnTo>
                    <a:pt x="937" y="393"/>
                  </a:lnTo>
                  <a:lnTo>
                    <a:pt x="937" y="400"/>
                  </a:lnTo>
                  <a:lnTo>
                    <a:pt x="933" y="400"/>
                  </a:lnTo>
                  <a:lnTo>
                    <a:pt x="933" y="406"/>
                  </a:lnTo>
                  <a:lnTo>
                    <a:pt x="926" y="406"/>
                  </a:lnTo>
                  <a:lnTo>
                    <a:pt x="926" y="403"/>
                  </a:lnTo>
                  <a:lnTo>
                    <a:pt x="923" y="403"/>
                  </a:lnTo>
                  <a:lnTo>
                    <a:pt x="923" y="402"/>
                  </a:lnTo>
                  <a:lnTo>
                    <a:pt x="920" y="402"/>
                  </a:lnTo>
                  <a:lnTo>
                    <a:pt x="920" y="394"/>
                  </a:lnTo>
                  <a:lnTo>
                    <a:pt x="923" y="394"/>
                  </a:lnTo>
                  <a:lnTo>
                    <a:pt x="923" y="390"/>
                  </a:lnTo>
                  <a:close/>
                  <a:moveTo>
                    <a:pt x="898" y="378"/>
                  </a:moveTo>
                  <a:lnTo>
                    <a:pt x="910" y="378"/>
                  </a:lnTo>
                  <a:lnTo>
                    <a:pt x="910" y="380"/>
                  </a:lnTo>
                  <a:lnTo>
                    <a:pt x="912" y="380"/>
                  </a:lnTo>
                  <a:lnTo>
                    <a:pt x="912" y="382"/>
                  </a:lnTo>
                  <a:lnTo>
                    <a:pt x="915" y="382"/>
                  </a:lnTo>
                  <a:lnTo>
                    <a:pt x="915" y="388"/>
                  </a:lnTo>
                  <a:lnTo>
                    <a:pt x="912" y="388"/>
                  </a:lnTo>
                  <a:lnTo>
                    <a:pt x="912" y="392"/>
                  </a:lnTo>
                  <a:lnTo>
                    <a:pt x="901" y="392"/>
                  </a:lnTo>
                  <a:lnTo>
                    <a:pt x="901" y="391"/>
                  </a:lnTo>
                  <a:lnTo>
                    <a:pt x="900" y="391"/>
                  </a:lnTo>
                  <a:lnTo>
                    <a:pt x="900" y="384"/>
                  </a:lnTo>
                  <a:lnTo>
                    <a:pt x="898" y="384"/>
                  </a:lnTo>
                  <a:lnTo>
                    <a:pt x="898" y="378"/>
                  </a:lnTo>
                  <a:close/>
                  <a:moveTo>
                    <a:pt x="10" y="375"/>
                  </a:moveTo>
                  <a:lnTo>
                    <a:pt x="21" y="375"/>
                  </a:lnTo>
                  <a:lnTo>
                    <a:pt x="21" y="395"/>
                  </a:lnTo>
                  <a:lnTo>
                    <a:pt x="10" y="395"/>
                  </a:lnTo>
                  <a:lnTo>
                    <a:pt x="10" y="375"/>
                  </a:lnTo>
                  <a:close/>
                  <a:moveTo>
                    <a:pt x="882" y="367"/>
                  </a:moveTo>
                  <a:lnTo>
                    <a:pt x="889" y="367"/>
                  </a:lnTo>
                  <a:lnTo>
                    <a:pt x="889" y="368"/>
                  </a:lnTo>
                  <a:lnTo>
                    <a:pt x="891" y="368"/>
                  </a:lnTo>
                  <a:lnTo>
                    <a:pt x="891" y="370"/>
                  </a:lnTo>
                  <a:lnTo>
                    <a:pt x="894" y="370"/>
                  </a:lnTo>
                  <a:lnTo>
                    <a:pt x="894" y="377"/>
                  </a:lnTo>
                  <a:lnTo>
                    <a:pt x="892" y="377"/>
                  </a:lnTo>
                  <a:lnTo>
                    <a:pt x="892" y="383"/>
                  </a:lnTo>
                  <a:lnTo>
                    <a:pt x="884" y="383"/>
                  </a:lnTo>
                  <a:lnTo>
                    <a:pt x="884" y="380"/>
                  </a:lnTo>
                  <a:lnTo>
                    <a:pt x="881" y="380"/>
                  </a:lnTo>
                  <a:lnTo>
                    <a:pt x="881" y="378"/>
                  </a:lnTo>
                  <a:lnTo>
                    <a:pt x="879" y="378"/>
                  </a:lnTo>
                  <a:lnTo>
                    <a:pt x="879" y="371"/>
                  </a:lnTo>
                  <a:lnTo>
                    <a:pt x="882" y="371"/>
                  </a:lnTo>
                  <a:lnTo>
                    <a:pt x="882" y="367"/>
                  </a:lnTo>
                  <a:close/>
                  <a:moveTo>
                    <a:pt x="856" y="353"/>
                  </a:moveTo>
                  <a:lnTo>
                    <a:pt x="863" y="353"/>
                  </a:lnTo>
                  <a:lnTo>
                    <a:pt x="863" y="355"/>
                  </a:lnTo>
                  <a:lnTo>
                    <a:pt x="866" y="355"/>
                  </a:lnTo>
                  <a:lnTo>
                    <a:pt x="866" y="358"/>
                  </a:lnTo>
                  <a:lnTo>
                    <a:pt x="869" y="358"/>
                  </a:lnTo>
                  <a:lnTo>
                    <a:pt x="869" y="359"/>
                  </a:lnTo>
                  <a:lnTo>
                    <a:pt x="873" y="359"/>
                  </a:lnTo>
                  <a:lnTo>
                    <a:pt x="873" y="366"/>
                  </a:lnTo>
                  <a:lnTo>
                    <a:pt x="867" y="366"/>
                  </a:lnTo>
                  <a:lnTo>
                    <a:pt x="867" y="371"/>
                  </a:lnTo>
                  <a:lnTo>
                    <a:pt x="863" y="371"/>
                  </a:lnTo>
                  <a:lnTo>
                    <a:pt x="863" y="369"/>
                  </a:lnTo>
                  <a:lnTo>
                    <a:pt x="859" y="369"/>
                  </a:lnTo>
                  <a:lnTo>
                    <a:pt x="859" y="368"/>
                  </a:lnTo>
                  <a:lnTo>
                    <a:pt x="856" y="368"/>
                  </a:lnTo>
                  <a:lnTo>
                    <a:pt x="856" y="366"/>
                  </a:lnTo>
                  <a:lnTo>
                    <a:pt x="852" y="366"/>
                  </a:lnTo>
                  <a:lnTo>
                    <a:pt x="852" y="358"/>
                  </a:lnTo>
                  <a:lnTo>
                    <a:pt x="856" y="358"/>
                  </a:lnTo>
                  <a:lnTo>
                    <a:pt x="856" y="353"/>
                  </a:lnTo>
                  <a:close/>
                  <a:moveTo>
                    <a:pt x="832" y="339"/>
                  </a:moveTo>
                  <a:lnTo>
                    <a:pt x="840" y="339"/>
                  </a:lnTo>
                  <a:lnTo>
                    <a:pt x="840" y="342"/>
                  </a:lnTo>
                  <a:lnTo>
                    <a:pt x="843" y="342"/>
                  </a:lnTo>
                  <a:lnTo>
                    <a:pt x="843" y="344"/>
                  </a:lnTo>
                  <a:lnTo>
                    <a:pt x="847" y="344"/>
                  </a:lnTo>
                  <a:lnTo>
                    <a:pt x="847" y="345"/>
                  </a:lnTo>
                  <a:lnTo>
                    <a:pt x="850" y="345"/>
                  </a:lnTo>
                  <a:lnTo>
                    <a:pt x="850" y="351"/>
                  </a:lnTo>
                  <a:lnTo>
                    <a:pt x="844" y="351"/>
                  </a:lnTo>
                  <a:lnTo>
                    <a:pt x="844" y="355"/>
                  </a:lnTo>
                  <a:lnTo>
                    <a:pt x="836" y="355"/>
                  </a:lnTo>
                  <a:lnTo>
                    <a:pt x="836" y="354"/>
                  </a:lnTo>
                  <a:lnTo>
                    <a:pt x="833" y="354"/>
                  </a:lnTo>
                  <a:lnTo>
                    <a:pt x="833" y="352"/>
                  </a:lnTo>
                  <a:lnTo>
                    <a:pt x="829" y="352"/>
                  </a:lnTo>
                  <a:lnTo>
                    <a:pt x="829" y="344"/>
                  </a:lnTo>
                  <a:lnTo>
                    <a:pt x="832" y="344"/>
                  </a:lnTo>
                  <a:lnTo>
                    <a:pt x="832" y="339"/>
                  </a:lnTo>
                  <a:close/>
                  <a:moveTo>
                    <a:pt x="13" y="337"/>
                  </a:moveTo>
                  <a:lnTo>
                    <a:pt x="23" y="337"/>
                  </a:lnTo>
                  <a:lnTo>
                    <a:pt x="23" y="358"/>
                  </a:lnTo>
                  <a:lnTo>
                    <a:pt x="13" y="358"/>
                  </a:lnTo>
                  <a:lnTo>
                    <a:pt x="13" y="337"/>
                  </a:lnTo>
                  <a:close/>
                  <a:moveTo>
                    <a:pt x="787" y="317"/>
                  </a:moveTo>
                  <a:lnTo>
                    <a:pt x="796" y="317"/>
                  </a:lnTo>
                  <a:lnTo>
                    <a:pt x="796" y="319"/>
                  </a:lnTo>
                  <a:lnTo>
                    <a:pt x="801" y="319"/>
                  </a:lnTo>
                  <a:lnTo>
                    <a:pt x="801" y="320"/>
                  </a:lnTo>
                  <a:lnTo>
                    <a:pt x="803" y="320"/>
                  </a:lnTo>
                  <a:lnTo>
                    <a:pt x="803" y="326"/>
                  </a:lnTo>
                  <a:lnTo>
                    <a:pt x="815" y="326"/>
                  </a:lnTo>
                  <a:lnTo>
                    <a:pt x="815" y="328"/>
                  </a:lnTo>
                  <a:lnTo>
                    <a:pt x="818" y="328"/>
                  </a:lnTo>
                  <a:lnTo>
                    <a:pt x="818" y="330"/>
                  </a:lnTo>
                  <a:lnTo>
                    <a:pt x="819" y="330"/>
                  </a:lnTo>
                  <a:lnTo>
                    <a:pt x="819" y="332"/>
                  </a:lnTo>
                  <a:lnTo>
                    <a:pt x="824" y="332"/>
                  </a:lnTo>
                  <a:lnTo>
                    <a:pt x="824" y="337"/>
                  </a:lnTo>
                  <a:lnTo>
                    <a:pt x="818" y="337"/>
                  </a:lnTo>
                  <a:lnTo>
                    <a:pt x="818" y="343"/>
                  </a:lnTo>
                  <a:lnTo>
                    <a:pt x="809" y="343"/>
                  </a:lnTo>
                  <a:lnTo>
                    <a:pt x="809" y="340"/>
                  </a:lnTo>
                  <a:lnTo>
                    <a:pt x="808" y="340"/>
                  </a:lnTo>
                  <a:lnTo>
                    <a:pt x="808" y="338"/>
                  </a:lnTo>
                  <a:lnTo>
                    <a:pt x="804" y="338"/>
                  </a:lnTo>
                  <a:lnTo>
                    <a:pt x="804" y="331"/>
                  </a:lnTo>
                  <a:lnTo>
                    <a:pt x="802" y="331"/>
                  </a:lnTo>
                  <a:lnTo>
                    <a:pt x="802" y="327"/>
                  </a:lnTo>
                  <a:lnTo>
                    <a:pt x="797" y="327"/>
                  </a:lnTo>
                  <a:lnTo>
                    <a:pt x="797" y="330"/>
                  </a:lnTo>
                  <a:lnTo>
                    <a:pt x="791" y="330"/>
                  </a:lnTo>
                  <a:lnTo>
                    <a:pt x="791" y="329"/>
                  </a:lnTo>
                  <a:lnTo>
                    <a:pt x="786" y="329"/>
                  </a:lnTo>
                  <a:lnTo>
                    <a:pt x="786" y="321"/>
                  </a:lnTo>
                  <a:lnTo>
                    <a:pt x="787" y="321"/>
                  </a:lnTo>
                  <a:lnTo>
                    <a:pt x="787" y="317"/>
                  </a:lnTo>
                  <a:close/>
                  <a:moveTo>
                    <a:pt x="761" y="303"/>
                  </a:moveTo>
                  <a:lnTo>
                    <a:pt x="770" y="303"/>
                  </a:lnTo>
                  <a:lnTo>
                    <a:pt x="770" y="305"/>
                  </a:lnTo>
                  <a:lnTo>
                    <a:pt x="776" y="305"/>
                  </a:lnTo>
                  <a:lnTo>
                    <a:pt x="776" y="307"/>
                  </a:lnTo>
                  <a:lnTo>
                    <a:pt x="779" y="307"/>
                  </a:lnTo>
                  <a:lnTo>
                    <a:pt x="779" y="309"/>
                  </a:lnTo>
                  <a:lnTo>
                    <a:pt x="780" y="309"/>
                  </a:lnTo>
                  <a:lnTo>
                    <a:pt x="780" y="314"/>
                  </a:lnTo>
                  <a:lnTo>
                    <a:pt x="775" y="314"/>
                  </a:lnTo>
                  <a:lnTo>
                    <a:pt x="775" y="319"/>
                  </a:lnTo>
                  <a:lnTo>
                    <a:pt x="769" y="319"/>
                  </a:lnTo>
                  <a:lnTo>
                    <a:pt x="769" y="318"/>
                  </a:lnTo>
                  <a:lnTo>
                    <a:pt x="766" y="318"/>
                  </a:lnTo>
                  <a:lnTo>
                    <a:pt x="766" y="315"/>
                  </a:lnTo>
                  <a:lnTo>
                    <a:pt x="760" y="315"/>
                  </a:lnTo>
                  <a:lnTo>
                    <a:pt x="760" y="307"/>
                  </a:lnTo>
                  <a:lnTo>
                    <a:pt x="761" y="307"/>
                  </a:lnTo>
                  <a:lnTo>
                    <a:pt x="761" y="303"/>
                  </a:lnTo>
                  <a:close/>
                  <a:moveTo>
                    <a:pt x="13" y="297"/>
                  </a:moveTo>
                  <a:lnTo>
                    <a:pt x="23" y="297"/>
                  </a:lnTo>
                  <a:lnTo>
                    <a:pt x="23" y="318"/>
                  </a:lnTo>
                  <a:lnTo>
                    <a:pt x="13" y="318"/>
                  </a:lnTo>
                  <a:lnTo>
                    <a:pt x="13" y="297"/>
                  </a:lnTo>
                  <a:close/>
                  <a:moveTo>
                    <a:pt x="739" y="291"/>
                  </a:moveTo>
                  <a:lnTo>
                    <a:pt x="748" y="291"/>
                  </a:lnTo>
                  <a:lnTo>
                    <a:pt x="748" y="294"/>
                  </a:lnTo>
                  <a:lnTo>
                    <a:pt x="754" y="294"/>
                  </a:lnTo>
                  <a:lnTo>
                    <a:pt x="754" y="301"/>
                  </a:lnTo>
                  <a:lnTo>
                    <a:pt x="751" y="301"/>
                  </a:lnTo>
                  <a:lnTo>
                    <a:pt x="751" y="304"/>
                  </a:lnTo>
                  <a:lnTo>
                    <a:pt x="738" y="304"/>
                  </a:lnTo>
                  <a:lnTo>
                    <a:pt x="738" y="302"/>
                  </a:lnTo>
                  <a:lnTo>
                    <a:pt x="735" y="302"/>
                  </a:lnTo>
                  <a:lnTo>
                    <a:pt x="735" y="294"/>
                  </a:lnTo>
                  <a:lnTo>
                    <a:pt x="739" y="294"/>
                  </a:lnTo>
                  <a:lnTo>
                    <a:pt x="739" y="291"/>
                  </a:lnTo>
                  <a:close/>
                  <a:moveTo>
                    <a:pt x="715" y="278"/>
                  </a:moveTo>
                  <a:lnTo>
                    <a:pt x="724" y="278"/>
                  </a:lnTo>
                  <a:lnTo>
                    <a:pt x="724" y="280"/>
                  </a:lnTo>
                  <a:lnTo>
                    <a:pt x="728" y="280"/>
                  </a:lnTo>
                  <a:lnTo>
                    <a:pt x="728" y="282"/>
                  </a:lnTo>
                  <a:lnTo>
                    <a:pt x="731" y="282"/>
                  </a:lnTo>
                  <a:lnTo>
                    <a:pt x="731" y="288"/>
                  </a:lnTo>
                  <a:lnTo>
                    <a:pt x="726" y="288"/>
                  </a:lnTo>
                  <a:lnTo>
                    <a:pt x="726" y="293"/>
                  </a:lnTo>
                  <a:lnTo>
                    <a:pt x="718" y="293"/>
                  </a:lnTo>
                  <a:lnTo>
                    <a:pt x="718" y="290"/>
                  </a:lnTo>
                  <a:lnTo>
                    <a:pt x="714" y="290"/>
                  </a:lnTo>
                  <a:lnTo>
                    <a:pt x="714" y="288"/>
                  </a:lnTo>
                  <a:lnTo>
                    <a:pt x="711" y="288"/>
                  </a:lnTo>
                  <a:lnTo>
                    <a:pt x="711" y="282"/>
                  </a:lnTo>
                  <a:lnTo>
                    <a:pt x="715" y="282"/>
                  </a:lnTo>
                  <a:lnTo>
                    <a:pt x="715" y="278"/>
                  </a:lnTo>
                  <a:close/>
                  <a:moveTo>
                    <a:pt x="694" y="266"/>
                  </a:moveTo>
                  <a:lnTo>
                    <a:pt x="703" y="266"/>
                  </a:lnTo>
                  <a:lnTo>
                    <a:pt x="703" y="269"/>
                  </a:lnTo>
                  <a:lnTo>
                    <a:pt x="706" y="269"/>
                  </a:lnTo>
                  <a:lnTo>
                    <a:pt x="706" y="271"/>
                  </a:lnTo>
                  <a:lnTo>
                    <a:pt x="710" y="271"/>
                  </a:lnTo>
                  <a:lnTo>
                    <a:pt x="710" y="272"/>
                  </a:lnTo>
                  <a:lnTo>
                    <a:pt x="713" y="272"/>
                  </a:lnTo>
                  <a:lnTo>
                    <a:pt x="713" y="277"/>
                  </a:lnTo>
                  <a:lnTo>
                    <a:pt x="707" y="277"/>
                  </a:lnTo>
                  <a:lnTo>
                    <a:pt x="707" y="282"/>
                  </a:lnTo>
                  <a:lnTo>
                    <a:pt x="699" y="282"/>
                  </a:lnTo>
                  <a:lnTo>
                    <a:pt x="699" y="281"/>
                  </a:lnTo>
                  <a:lnTo>
                    <a:pt x="696" y="281"/>
                  </a:lnTo>
                  <a:lnTo>
                    <a:pt x="696" y="279"/>
                  </a:lnTo>
                  <a:lnTo>
                    <a:pt x="693" y="279"/>
                  </a:lnTo>
                  <a:lnTo>
                    <a:pt x="693" y="277"/>
                  </a:lnTo>
                  <a:lnTo>
                    <a:pt x="689" y="277"/>
                  </a:lnTo>
                  <a:lnTo>
                    <a:pt x="689" y="271"/>
                  </a:lnTo>
                  <a:lnTo>
                    <a:pt x="694" y="271"/>
                  </a:lnTo>
                  <a:lnTo>
                    <a:pt x="694" y="266"/>
                  </a:lnTo>
                  <a:close/>
                  <a:moveTo>
                    <a:pt x="14" y="258"/>
                  </a:moveTo>
                  <a:lnTo>
                    <a:pt x="24" y="258"/>
                  </a:lnTo>
                  <a:lnTo>
                    <a:pt x="24" y="282"/>
                  </a:lnTo>
                  <a:lnTo>
                    <a:pt x="17" y="282"/>
                  </a:lnTo>
                  <a:lnTo>
                    <a:pt x="17" y="278"/>
                  </a:lnTo>
                  <a:lnTo>
                    <a:pt x="13" y="278"/>
                  </a:lnTo>
                  <a:lnTo>
                    <a:pt x="13" y="272"/>
                  </a:lnTo>
                  <a:lnTo>
                    <a:pt x="14" y="272"/>
                  </a:lnTo>
                  <a:lnTo>
                    <a:pt x="14" y="258"/>
                  </a:lnTo>
                  <a:close/>
                  <a:moveTo>
                    <a:pt x="669" y="251"/>
                  </a:moveTo>
                  <a:lnTo>
                    <a:pt x="674" y="251"/>
                  </a:lnTo>
                  <a:lnTo>
                    <a:pt x="674" y="253"/>
                  </a:lnTo>
                  <a:lnTo>
                    <a:pt x="678" y="253"/>
                  </a:lnTo>
                  <a:lnTo>
                    <a:pt x="678" y="255"/>
                  </a:lnTo>
                  <a:lnTo>
                    <a:pt x="681" y="255"/>
                  </a:lnTo>
                  <a:lnTo>
                    <a:pt x="681" y="256"/>
                  </a:lnTo>
                  <a:lnTo>
                    <a:pt x="685" y="256"/>
                  </a:lnTo>
                  <a:lnTo>
                    <a:pt x="685" y="263"/>
                  </a:lnTo>
                  <a:lnTo>
                    <a:pt x="681" y="263"/>
                  </a:lnTo>
                  <a:lnTo>
                    <a:pt x="681" y="269"/>
                  </a:lnTo>
                  <a:lnTo>
                    <a:pt x="674" y="269"/>
                  </a:lnTo>
                  <a:lnTo>
                    <a:pt x="674" y="266"/>
                  </a:lnTo>
                  <a:lnTo>
                    <a:pt x="671" y="266"/>
                  </a:lnTo>
                  <a:lnTo>
                    <a:pt x="671" y="265"/>
                  </a:lnTo>
                  <a:lnTo>
                    <a:pt x="667" y="265"/>
                  </a:lnTo>
                  <a:lnTo>
                    <a:pt x="667" y="263"/>
                  </a:lnTo>
                  <a:lnTo>
                    <a:pt x="664" y="263"/>
                  </a:lnTo>
                  <a:lnTo>
                    <a:pt x="664" y="256"/>
                  </a:lnTo>
                  <a:lnTo>
                    <a:pt x="669" y="256"/>
                  </a:lnTo>
                  <a:lnTo>
                    <a:pt x="669" y="251"/>
                  </a:lnTo>
                  <a:close/>
                  <a:moveTo>
                    <a:pt x="646" y="239"/>
                  </a:moveTo>
                  <a:lnTo>
                    <a:pt x="653" y="239"/>
                  </a:lnTo>
                  <a:lnTo>
                    <a:pt x="653" y="241"/>
                  </a:lnTo>
                  <a:lnTo>
                    <a:pt x="657" y="241"/>
                  </a:lnTo>
                  <a:lnTo>
                    <a:pt x="657" y="243"/>
                  </a:lnTo>
                  <a:lnTo>
                    <a:pt x="661" y="243"/>
                  </a:lnTo>
                  <a:lnTo>
                    <a:pt x="661" y="245"/>
                  </a:lnTo>
                  <a:lnTo>
                    <a:pt x="664" y="245"/>
                  </a:lnTo>
                  <a:lnTo>
                    <a:pt x="664" y="250"/>
                  </a:lnTo>
                  <a:lnTo>
                    <a:pt x="658" y="250"/>
                  </a:lnTo>
                  <a:lnTo>
                    <a:pt x="658" y="255"/>
                  </a:lnTo>
                  <a:lnTo>
                    <a:pt x="650" y="255"/>
                  </a:lnTo>
                  <a:lnTo>
                    <a:pt x="650" y="254"/>
                  </a:lnTo>
                  <a:lnTo>
                    <a:pt x="647" y="254"/>
                  </a:lnTo>
                  <a:lnTo>
                    <a:pt x="647" y="251"/>
                  </a:lnTo>
                  <a:lnTo>
                    <a:pt x="642" y="251"/>
                  </a:lnTo>
                  <a:lnTo>
                    <a:pt x="642" y="243"/>
                  </a:lnTo>
                  <a:lnTo>
                    <a:pt x="646" y="243"/>
                  </a:lnTo>
                  <a:lnTo>
                    <a:pt x="646" y="239"/>
                  </a:lnTo>
                  <a:close/>
                  <a:moveTo>
                    <a:pt x="626" y="230"/>
                  </a:moveTo>
                  <a:lnTo>
                    <a:pt x="635" y="230"/>
                  </a:lnTo>
                  <a:lnTo>
                    <a:pt x="635" y="231"/>
                  </a:lnTo>
                  <a:lnTo>
                    <a:pt x="638" y="231"/>
                  </a:lnTo>
                  <a:lnTo>
                    <a:pt x="638" y="233"/>
                  </a:lnTo>
                  <a:lnTo>
                    <a:pt x="642" y="233"/>
                  </a:lnTo>
                  <a:lnTo>
                    <a:pt x="642" y="239"/>
                  </a:lnTo>
                  <a:lnTo>
                    <a:pt x="637" y="239"/>
                  </a:lnTo>
                  <a:lnTo>
                    <a:pt x="637" y="243"/>
                  </a:lnTo>
                  <a:lnTo>
                    <a:pt x="628" y="243"/>
                  </a:lnTo>
                  <a:lnTo>
                    <a:pt x="628" y="241"/>
                  </a:lnTo>
                  <a:lnTo>
                    <a:pt x="625" y="241"/>
                  </a:lnTo>
                  <a:lnTo>
                    <a:pt x="625" y="240"/>
                  </a:lnTo>
                  <a:lnTo>
                    <a:pt x="622" y="240"/>
                  </a:lnTo>
                  <a:lnTo>
                    <a:pt x="622" y="233"/>
                  </a:lnTo>
                  <a:lnTo>
                    <a:pt x="626" y="233"/>
                  </a:lnTo>
                  <a:lnTo>
                    <a:pt x="626" y="230"/>
                  </a:lnTo>
                  <a:close/>
                  <a:moveTo>
                    <a:pt x="16" y="221"/>
                  </a:moveTo>
                  <a:lnTo>
                    <a:pt x="26" y="221"/>
                  </a:lnTo>
                  <a:lnTo>
                    <a:pt x="26" y="234"/>
                  </a:lnTo>
                  <a:lnTo>
                    <a:pt x="24" y="234"/>
                  </a:lnTo>
                  <a:lnTo>
                    <a:pt x="24" y="239"/>
                  </a:lnTo>
                  <a:lnTo>
                    <a:pt x="14" y="239"/>
                  </a:lnTo>
                  <a:lnTo>
                    <a:pt x="14" y="224"/>
                  </a:lnTo>
                  <a:lnTo>
                    <a:pt x="16" y="224"/>
                  </a:lnTo>
                  <a:lnTo>
                    <a:pt x="16" y="221"/>
                  </a:lnTo>
                  <a:close/>
                  <a:moveTo>
                    <a:pt x="600" y="216"/>
                  </a:moveTo>
                  <a:lnTo>
                    <a:pt x="609" y="216"/>
                  </a:lnTo>
                  <a:lnTo>
                    <a:pt x="609" y="218"/>
                  </a:lnTo>
                  <a:lnTo>
                    <a:pt x="613" y="218"/>
                  </a:lnTo>
                  <a:lnTo>
                    <a:pt x="613" y="221"/>
                  </a:lnTo>
                  <a:lnTo>
                    <a:pt x="616" y="221"/>
                  </a:lnTo>
                  <a:lnTo>
                    <a:pt x="616" y="226"/>
                  </a:lnTo>
                  <a:lnTo>
                    <a:pt x="614" y="226"/>
                  </a:lnTo>
                  <a:lnTo>
                    <a:pt x="614" y="232"/>
                  </a:lnTo>
                  <a:lnTo>
                    <a:pt x="606" y="232"/>
                  </a:lnTo>
                  <a:lnTo>
                    <a:pt x="606" y="231"/>
                  </a:lnTo>
                  <a:lnTo>
                    <a:pt x="602" y="231"/>
                  </a:lnTo>
                  <a:lnTo>
                    <a:pt x="602" y="229"/>
                  </a:lnTo>
                  <a:lnTo>
                    <a:pt x="599" y="229"/>
                  </a:lnTo>
                  <a:lnTo>
                    <a:pt x="599" y="226"/>
                  </a:lnTo>
                  <a:lnTo>
                    <a:pt x="596" y="226"/>
                  </a:lnTo>
                  <a:lnTo>
                    <a:pt x="596" y="220"/>
                  </a:lnTo>
                  <a:lnTo>
                    <a:pt x="600" y="220"/>
                  </a:lnTo>
                  <a:lnTo>
                    <a:pt x="600" y="216"/>
                  </a:lnTo>
                  <a:close/>
                  <a:moveTo>
                    <a:pt x="573" y="202"/>
                  </a:moveTo>
                  <a:lnTo>
                    <a:pt x="583" y="202"/>
                  </a:lnTo>
                  <a:lnTo>
                    <a:pt x="583" y="205"/>
                  </a:lnTo>
                  <a:lnTo>
                    <a:pt x="585" y="205"/>
                  </a:lnTo>
                  <a:lnTo>
                    <a:pt x="585" y="207"/>
                  </a:lnTo>
                  <a:lnTo>
                    <a:pt x="590" y="207"/>
                  </a:lnTo>
                  <a:lnTo>
                    <a:pt x="590" y="213"/>
                  </a:lnTo>
                  <a:lnTo>
                    <a:pt x="588" y="213"/>
                  </a:lnTo>
                  <a:lnTo>
                    <a:pt x="588" y="218"/>
                  </a:lnTo>
                  <a:lnTo>
                    <a:pt x="580" y="218"/>
                  </a:lnTo>
                  <a:lnTo>
                    <a:pt x="580" y="217"/>
                  </a:lnTo>
                  <a:lnTo>
                    <a:pt x="575" y="217"/>
                  </a:lnTo>
                  <a:lnTo>
                    <a:pt x="575" y="215"/>
                  </a:lnTo>
                  <a:lnTo>
                    <a:pt x="573" y="215"/>
                  </a:lnTo>
                  <a:lnTo>
                    <a:pt x="573" y="202"/>
                  </a:lnTo>
                  <a:close/>
                  <a:moveTo>
                    <a:pt x="550" y="190"/>
                  </a:moveTo>
                  <a:lnTo>
                    <a:pt x="558" y="190"/>
                  </a:lnTo>
                  <a:lnTo>
                    <a:pt x="558" y="191"/>
                  </a:lnTo>
                  <a:lnTo>
                    <a:pt x="559" y="191"/>
                  </a:lnTo>
                  <a:lnTo>
                    <a:pt x="559" y="193"/>
                  </a:lnTo>
                  <a:lnTo>
                    <a:pt x="565" y="193"/>
                  </a:lnTo>
                  <a:lnTo>
                    <a:pt x="565" y="196"/>
                  </a:lnTo>
                  <a:lnTo>
                    <a:pt x="568" y="196"/>
                  </a:lnTo>
                  <a:lnTo>
                    <a:pt x="568" y="201"/>
                  </a:lnTo>
                  <a:lnTo>
                    <a:pt x="564" y="201"/>
                  </a:lnTo>
                  <a:lnTo>
                    <a:pt x="564" y="207"/>
                  </a:lnTo>
                  <a:lnTo>
                    <a:pt x="558" y="207"/>
                  </a:lnTo>
                  <a:lnTo>
                    <a:pt x="558" y="206"/>
                  </a:lnTo>
                  <a:lnTo>
                    <a:pt x="554" y="206"/>
                  </a:lnTo>
                  <a:lnTo>
                    <a:pt x="554" y="204"/>
                  </a:lnTo>
                  <a:lnTo>
                    <a:pt x="549" y="204"/>
                  </a:lnTo>
                  <a:lnTo>
                    <a:pt x="549" y="201"/>
                  </a:lnTo>
                  <a:lnTo>
                    <a:pt x="548" y="201"/>
                  </a:lnTo>
                  <a:lnTo>
                    <a:pt x="548" y="194"/>
                  </a:lnTo>
                  <a:lnTo>
                    <a:pt x="550" y="194"/>
                  </a:lnTo>
                  <a:lnTo>
                    <a:pt x="550" y="190"/>
                  </a:lnTo>
                  <a:close/>
                  <a:moveTo>
                    <a:pt x="19" y="185"/>
                  </a:moveTo>
                  <a:lnTo>
                    <a:pt x="31" y="185"/>
                  </a:lnTo>
                  <a:lnTo>
                    <a:pt x="31" y="196"/>
                  </a:lnTo>
                  <a:lnTo>
                    <a:pt x="30" y="196"/>
                  </a:lnTo>
                  <a:lnTo>
                    <a:pt x="30" y="206"/>
                  </a:lnTo>
                  <a:lnTo>
                    <a:pt x="22" y="206"/>
                  </a:lnTo>
                  <a:lnTo>
                    <a:pt x="22" y="201"/>
                  </a:lnTo>
                  <a:lnTo>
                    <a:pt x="17" y="201"/>
                  </a:lnTo>
                  <a:lnTo>
                    <a:pt x="17" y="196"/>
                  </a:lnTo>
                  <a:lnTo>
                    <a:pt x="19" y="196"/>
                  </a:lnTo>
                  <a:lnTo>
                    <a:pt x="19" y="185"/>
                  </a:lnTo>
                  <a:close/>
                  <a:moveTo>
                    <a:pt x="527" y="177"/>
                  </a:moveTo>
                  <a:lnTo>
                    <a:pt x="534" y="177"/>
                  </a:lnTo>
                  <a:lnTo>
                    <a:pt x="534" y="180"/>
                  </a:lnTo>
                  <a:lnTo>
                    <a:pt x="537" y="180"/>
                  </a:lnTo>
                  <a:lnTo>
                    <a:pt x="537" y="182"/>
                  </a:lnTo>
                  <a:lnTo>
                    <a:pt x="542" y="182"/>
                  </a:lnTo>
                  <a:lnTo>
                    <a:pt x="542" y="183"/>
                  </a:lnTo>
                  <a:lnTo>
                    <a:pt x="545" y="183"/>
                  </a:lnTo>
                  <a:lnTo>
                    <a:pt x="545" y="189"/>
                  </a:lnTo>
                  <a:lnTo>
                    <a:pt x="540" y="189"/>
                  </a:lnTo>
                  <a:lnTo>
                    <a:pt x="540" y="193"/>
                  </a:lnTo>
                  <a:lnTo>
                    <a:pt x="532" y="193"/>
                  </a:lnTo>
                  <a:lnTo>
                    <a:pt x="532" y="192"/>
                  </a:lnTo>
                  <a:lnTo>
                    <a:pt x="527" y="192"/>
                  </a:lnTo>
                  <a:lnTo>
                    <a:pt x="527" y="190"/>
                  </a:lnTo>
                  <a:lnTo>
                    <a:pt x="524" y="190"/>
                  </a:lnTo>
                  <a:lnTo>
                    <a:pt x="524" y="182"/>
                  </a:lnTo>
                  <a:lnTo>
                    <a:pt x="527" y="182"/>
                  </a:lnTo>
                  <a:lnTo>
                    <a:pt x="527" y="177"/>
                  </a:lnTo>
                  <a:close/>
                  <a:moveTo>
                    <a:pt x="501" y="164"/>
                  </a:moveTo>
                  <a:lnTo>
                    <a:pt x="508" y="164"/>
                  </a:lnTo>
                  <a:lnTo>
                    <a:pt x="508" y="166"/>
                  </a:lnTo>
                  <a:lnTo>
                    <a:pt x="511" y="166"/>
                  </a:lnTo>
                  <a:lnTo>
                    <a:pt x="511" y="168"/>
                  </a:lnTo>
                  <a:lnTo>
                    <a:pt x="515" y="168"/>
                  </a:lnTo>
                  <a:lnTo>
                    <a:pt x="515" y="170"/>
                  </a:lnTo>
                  <a:lnTo>
                    <a:pt x="519" y="170"/>
                  </a:lnTo>
                  <a:lnTo>
                    <a:pt x="519" y="175"/>
                  </a:lnTo>
                  <a:lnTo>
                    <a:pt x="513" y="175"/>
                  </a:lnTo>
                  <a:lnTo>
                    <a:pt x="513" y="181"/>
                  </a:lnTo>
                  <a:lnTo>
                    <a:pt x="504" y="181"/>
                  </a:lnTo>
                  <a:lnTo>
                    <a:pt x="504" y="178"/>
                  </a:lnTo>
                  <a:lnTo>
                    <a:pt x="501" y="178"/>
                  </a:lnTo>
                  <a:lnTo>
                    <a:pt x="501" y="176"/>
                  </a:lnTo>
                  <a:lnTo>
                    <a:pt x="497" y="176"/>
                  </a:lnTo>
                  <a:lnTo>
                    <a:pt x="497" y="168"/>
                  </a:lnTo>
                  <a:lnTo>
                    <a:pt x="501" y="168"/>
                  </a:lnTo>
                  <a:lnTo>
                    <a:pt x="501" y="164"/>
                  </a:lnTo>
                  <a:close/>
                  <a:moveTo>
                    <a:pt x="473" y="152"/>
                  </a:moveTo>
                  <a:lnTo>
                    <a:pt x="485" y="152"/>
                  </a:lnTo>
                  <a:lnTo>
                    <a:pt x="485" y="154"/>
                  </a:lnTo>
                  <a:lnTo>
                    <a:pt x="488" y="154"/>
                  </a:lnTo>
                  <a:lnTo>
                    <a:pt x="488" y="157"/>
                  </a:lnTo>
                  <a:lnTo>
                    <a:pt x="492" y="157"/>
                  </a:lnTo>
                  <a:lnTo>
                    <a:pt x="492" y="162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1" y="168"/>
                  </a:lnTo>
                  <a:lnTo>
                    <a:pt x="481" y="167"/>
                  </a:lnTo>
                  <a:lnTo>
                    <a:pt x="478" y="167"/>
                  </a:lnTo>
                  <a:lnTo>
                    <a:pt x="478" y="165"/>
                  </a:lnTo>
                  <a:lnTo>
                    <a:pt x="475" y="165"/>
                  </a:lnTo>
                  <a:lnTo>
                    <a:pt x="475" y="162"/>
                  </a:lnTo>
                  <a:lnTo>
                    <a:pt x="469" y="162"/>
                  </a:lnTo>
                  <a:lnTo>
                    <a:pt x="469" y="156"/>
                  </a:lnTo>
                  <a:lnTo>
                    <a:pt x="473" y="156"/>
                  </a:lnTo>
                  <a:lnTo>
                    <a:pt x="473" y="152"/>
                  </a:lnTo>
                  <a:close/>
                  <a:moveTo>
                    <a:pt x="23" y="148"/>
                  </a:moveTo>
                  <a:lnTo>
                    <a:pt x="33" y="148"/>
                  </a:lnTo>
                  <a:lnTo>
                    <a:pt x="33" y="167"/>
                  </a:lnTo>
                  <a:lnTo>
                    <a:pt x="23" y="167"/>
                  </a:lnTo>
                  <a:lnTo>
                    <a:pt x="23" y="148"/>
                  </a:lnTo>
                  <a:close/>
                  <a:moveTo>
                    <a:pt x="446" y="137"/>
                  </a:moveTo>
                  <a:lnTo>
                    <a:pt x="453" y="137"/>
                  </a:lnTo>
                  <a:lnTo>
                    <a:pt x="453" y="140"/>
                  </a:lnTo>
                  <a:lnTo>
                    <a:pt x="456" y="140"/>
                  </a:lnTo>
                  <a:lnTo>
                    <a:pt x="456" y="141"/>
                  </a:lnTo>
                  <a:lnTo>
                    <a:pt x="460" y="141"/>
                  </a:lnTo>
                  <a:lnTo>
                    <a:pt x="460" y="143"/>
                  </a:lnTo>
                  <a:lnTo>
                    <a:pt x="463" y="143"/>
                  </a:lnTo>
                  <a:lnTo>
                    <a:pt x="463" y="150"/>
                  </a:lnTo>
                  <a:lnTo>
                    <a:pt x="459" y="150"/>
                  </a:lnTo>
                  <a:lnTo>
                    <a:pt x="459" y="156"/>
                  </a:lnTo>
                  <a:lnTo>
                    <a:pt x="453" y="156"/>
                  </a:lnTo>
                  <a:lnTo>
                    <a:pt x="453" y="153"/>
                  </a:lnTo>
                  <a:lnTo>
                    <a:pt x="450" y="153"/>
                  </a:lnTo>
                  <a:lnTo>
                    <a:pt x="450" y="151"/>
                  </a:lnTo>
                  <a:lnTo>
                    <a:pt x="446" y="151"/>
                  </a:lnTo>
                  <a:lnTo>
                    <a:pt x="446" y="150"/>
                  </a:lnTo>
                  <a:lnTo>
                    <a:pt x="443" y="150"/>
                  </a:lnTo>
                  <a:lnTo>
                    <a:pt x="443" y="142"/>
                  </a:lnTo>
                  <a:lnTo>
                    <a:pt x="446" y="142"/>
                  </a:lnTo>
                  <a:lnTo>
                    <a:pt x="446" y="137"/>
                  </a:lnTo>
                  <a:close/>
                  <a:moveTo>
                    <a:pt x="418" y="126"/>
                  </a:moveTo>
                  <a:lnTo>
                    <a:pt x="428" y="126"/>
                  </a:lnTo>
                  <a:lnTo>
                    <a:pt x="428" y="127"/>
                  </a:lnTo>
                  <a:lnTo>
                    <a:pt x="431" y="127"/>
                  </a:lnTo>
                  <a:lnTo>
                    <a:pt x="431" y="129"/>
                  </a:lnTo>
                  <a:lnTo>
                    <a:pt x="435" y="129"/>
                  </a:lnTo>
                  <a:lnTo>
                    <a:pt x="435" y="136"/>
                  </a:lnTo>
                  <a:lnTo>
                    <a:pt x="432" y="136"/>
                  </a:lnTo>
                  <a:lnTo>
                    <a:pt x="432" y="142"/>
                  </a:lnTo>
                  <a:lnTo>
                    <a:pt x="424" y="142"/>
                  </a:lnTo>
                  <a:lnTo>
                    <a:pt x="424" y="140"/>
                  </a:lnTo>
                  <a:lnTo>
                    <a:pt x="421" y="140"/>
                  </a:lnTo>
                  <a:lnTo>
                    <a:pt x="421" y="137"/>
                  </a:lnTo>
                  <a:lnTo>
                    <a:pt x="418" y="137"/>
                  </a:lnTo>
                  <a:lnTo>
                    <a:pt x="418" y="126"/>
                  </a:lnTo>
                  <a:close/>
                  <a:moveTo>
                    <a:pt x="391" y="112"/>
                  </a:moveTo>
                  <a:lnTo>
                    <a:pt x="398" y="112"/>
                  </a:lnTo>
                  <a:lnTo>
                    <a:pt x="398" y="115"/>
                  </a:lnTo>
                  <a:lnTo>
                    <a:pt x="402" y="115"/>
                  </a:lnTo>
                  <a:lnTo>
                    <a:pt x="402" y="116"/>
                  </a:lnTo>
                  <a:lnTo>
                    <a:pt x="407" y="116"/>
                  </a:lnTo>
                  <a:lnTo>
                    <a:pt x="407" y="118"/>
                  </a:lnTo>
                  <a:lnTo>
                    <a:pt x="411" y="118"/>
                  </a:lnTo>
                  <a:lnTo>
                    <a:pt x="411" y="124"/>
                  </a:lnTo>
                  <a:lnTo>
                    <a:pt x="405" y="124"/>
                  </a:lnTo>
                  <a:lnTo>
                    <a:pt x="405" y="128"/>
                  </a:lnTo>
                  <a:lnTo>
                    <a:pt x="397" y="128"/>
                  </a:lnTo>
                  <a:lnTo>
                    <a:pt x="397" y="126"/>
                  </a:lnTo>
                  <a:lnTo>
                    <a:pt x="391" y="126"/>
                  </a:lnTo>
                  <a:lnTo>
                    <a:pt x="391" y="125"/>
                  </a:lnTo>
                  <a:lnTo>
                    <a:pt x="388" y="125"/>
                  </a:lnTo>
                  <a:lnTo>
                    <a:pt x="388" y="117"/>
                  </a:lnTo>
                  <a:lnTo>
                    <a:pt x="391" y="117"/>
                  </a:lnTo>
                  <a:lnTo>
                    <a:pt x="391" y="112"/>
                  </a:lnTo>
                  <a:close/>
                  <a:moveTo>
                    <a:pt x="24" y="109"/>
                  </a:moveTo>
                  <a:lnTo>
                    <a:pt x="34" y="109"/>
                  </a:lnTo>
                  <a:lnTo>
                    <a:pt x="34" y="128"/>
                  </a:lnTo>
                  <a:lnTo>
                    <a:pt x="24" y="128"/>
                  </a:lnTo>
                  <a:lnTo>
                    <a:pt x="24" y="109"/>
                  </a:lnTo>
                  <a:close/>
                  <a:moveTo>
                    <a:pt x="363" y="101"/>
                  </a:moveTo>
                  <a:lnTo>
                    <a:pt x="372" y="101"/>
                  </a:lnTo>
                  <a:lnTo>
                    <a:pt x="372" y="102"/>
                  </a:lnTo>
                  <a:lnTo>
                    <a:pt x="377" y="102"/>
                  </a:lnTo>
                  <a:lnTo>
                    <a:pt x="377" y="104"/>
                  </a:lnTo>
                  <a:lnTo>
                    <a:pt x="381" y="104"/>
                  </a:lnTo>
                  <a:lnTo>
                    <a:pt x="381" y="111"/>
                  </a:lnTo>
                  <a:lnTo>
                    <a:pt x="378" y="111"/>
                  </a:lnTo>
                  <a:lnTo>
                    <a:pt x="378" y="117"/>
                  </a:lnTo>
                  <a:lnTo>
                    <a:pt x="371" y="117"/>
                  </a:lnTo>
                  <a:lnTo>
                    <a:pt x="371" y="115"/>
                  </a:lnTo>
                  <a:lnTo>
                    <a:pt x="366" y="115"/>
                  </a:lnTo>
                  <a:lnTo>
                    <a:pt x="366" y="112"/>
                  </a:lnTo>
                  <a:lnTo>
                    <a:pt x="362" y="112"/>
                  </a:lnTo>
                  <a:lnTo>
                    <a:pt x="362" y="105"/>
                  </a:lnTo>
                  <a:lnTo>
                    <a:pt x="363" y="105"/>
                  </a:lnTo>
                  <a:lnTo>
                    <a:pt x="363" y="101"/>
                  </a:lnTo>
                  <a:close/>
                  <a:moveTo>
                    <a:pt x="335" y="89"/>
                  </a:moveTo>
                  <a:lnTo>
                    <a:pt x="345" y="89"/>
                  </a:lnTo>
                  <a:lnTo>
                    <a:pt x="345" y="91"/>
                  </a:lnTo>
                  <a:lnTo>
                    <a:pt x="350" y="91"/>
                  </a:lnTo>
                  <a:lnTo>
                    <a:pt x="350" y="93"/>
                  </a:lnTo>
                  <a:lnTo>
                    <a:pt x="354" y="93"/>
                  </a:lnTo>
                  <a:lnTo>
                    <a:pt x="354" y="99"/>
                  </a:lnTo>
                  <a:lnTo>
                    <a:pt x="350" y="99"/>
                  </a:lnTo>
                  <a:lnTo>
                    <a:pt x="350" y="104"/>
                  </a:lnTo>
                  <a:lnTo>
                    <a:pt x="343" y="104"/>
                  </a:lnTo>
                  <a:lnTo>
                    <a:pt x="343" y="103"/>
                  </a:lnTo>
                  <a:lnTo>
                    <a:pt x="340" y="103"/>
                  </a:lnTo>
                  <a:lnTo>
                    <a:pt x="340" y="101"/>
                  </a:lnTo>
                  <a:lnTo>
                    <a:pt x="334" y="101"/>
                  </a:lnTo>
                  <a:lnTo>
                    <a:pt x="334" y="100"/>
                  </a:lnTo>
                  <a:lnTo>
                    <a:pt x="331" y="100"/>
                  </a:lnTo>
                  <a:lnTo>
                    <a:pt x="331" y="93"/>
                  </a:lnTo>
                  <a:lnTo>
                    <a:pt x="335" y="93"/>
                  </a:lnTo>
                  <a:lnTo>
                    <a:pt x="335" y="89"/>
                  </a:lnTo>
                  <a:close/>
                  <a:moveTo>
                    <a:pt x="306" y="78"/>
                  </a:moveTo>
                  <a:lnTo>
                    <a:pt x="318" y="78"/>
                  </a:lnTo>
                  <a:lnTo>
                    <a:pt x="318" y="79"/>
                  </a:lnTo>
                  <a:lnTo>
                    <a:pt x="322" y="79"/>
                  </a:lnTo>
                  <a:lnTo>
                    <a:pt x="322" y="81"/>
                  </a:lnTo>
                  <a:lnTo>
                    <a:pt x="327" y="81"/>
                  </a:lnTo>
                  <a:lnTo>
                    <a:pt x="327" y="87"/>
                  </a:lnTo>
                  <a:lnTo>
                    <a:pt x="322" y="87"/>
                  </a:lnTo>
                  <a:lnTo>
                    <a:pt x="322" y="92"/>
                  </a:lnTo>
                  <a:lnTo>
                    <a:pt x="311" y="92"/>
                  </a:lnTo>
                  <a:lnTo>
                    <a:pt x="311" y="89"/>
                  </a:lnTo>
                  <a:lnTo>
                    <a:pt x="305" y="89"/>
                  </a:lnTo>
                  <a:lnTo>
                    <a:pt x="305" y="83"/>
                  </a:lnTo>
                  <a:lnTo>
                    <a:pt x="306" y="83"/>
                  </a:lnTo>
                  <a:lnTo>
                    <a:pt x="306" y="78"/>
                  </a:lnTo>
                  <a:close/>
                  <a:moveTo>
                    <a:pt x="26" y="71"/>
                  </a:moveTo>
                  <a:lnTo>
                    <a:pt x="37" y="71"/>
                  </a:lnTo>
                  <a:lnTo>
                    <a:pt x="37" y="91"/>
                  </a:lnTo>
                  <a:lnTo>
                    <a:pt x="26" y="91"/>
                  </a:lnTo>
                  <a:lnTo>
                    <a:pt x="26" y="71"/>
                  </a:lnTo>
                  <a:close/>
                  <a:moveTo>
                    <a:pt x="281" y="65"/>
                  </a:moveTo>
                  <a:lnTo>
                    <a:pt x="289" y="65"/>
                  </a:lnTo>
                  <a:lnTo>
                    <a:pt x="289" y="68"/>
                  </a:lnTo>
                  <a:lnTo>
                    <a:pt x="292" y="68"/>
                  </a:lnTo>
                  <a:lnTo>
                    <a:pt x="292" y="70"/>
                  </a:lnTo>
                  <a:lnTo>
                    <a:pt x="298" y="70"/>
                  </a:lnTo>
                  <a:lnTo>
                    <a:pt x="298" y="76"/>
                  </a:lnTo>
                  <a:lnTo>
                    <a:pt x="294" y="76"/>
                  </a:lnTo>
                  <a:lnTo>
                    <a:pt x="294" y="81"/>
                  </a:lnTo>
                  <a:lnTo>
                    <a:pt x="288" y="81"/>
                  </a:lnTo>
                  <a:lnTo>
                    <a:pt x="288" y="80"/>
                  </a:lnTo>
                  <a:lnTo>
                    <a:pt x="282" y="80"/>
                  </a:lnTo>
                  <a:lnTo>
                    <a:pt x="282" y="78"/>
                  </a:lnTo>
                  <a:lnTo>
                    <a:pt x="278" y="78"/>
                  </a:lnTo>
                  <a:lnTo>
                    <a:pt x="278" y="70"/>
                  </a:lnTo>
                  <a:lnTo>
                    <a:pt x="281" y="70"/>
                  </a:lnTo>
                  <a:lnTo>
                    <a:pt x="281" y="65"/>
                  </a:lnTo>
                  <a:close/>
                  <a:moveTo>
                    <a:pt x="251" y="56"/>
                  </a:moveTo>
                  <a:lnTo>
                    <a:pt x="261" y="56"/>
                  </a:lnTo>
                  <a:lnTo>
                    <a:pt x="261" y="59"/>
                  </a:lnTo>
                  <a:lnTo>
                    <a:pt x="267" y="59"/>
                  </a:lnTo>
                  <a:lnTo>
                    <a:pt x="267" y="60"/>
                  </a:lnTo>
                  <a:lnTo>
                    <a:pt x="272" y="60"/>
                  </a:lnTo>
                  <a:lnTo>
                    <a:pt x="272" y="64"/>
                  </a:lnTo>
                  <a:lnTo>
                    <a:pt x="266" y="64"/>
                  </a:lnTo>
                  <a:lnTo>
                    <a:pt x="266" y="70"/>
                  </a:lnTo>
                  <a:lnTo>
                    <a:pt x="257" y="70"/>
                  </a:lnTo>
                  <a:lnTo>
                    <a:pt x="257" y="69"/>
                  </a:lnTo>
                  <a:lnTo>
                    <a:pt x="251" y="69"/>
                  </a:lnTo>
                  <a:lnTo>
                    <a:pt x="251" y="67"/>
                  </a:lnTo>
                  <a:lnTo>
                    <a:pt x="246" y="67"/>
                  </a:lnTo>
                  <a:lnTo>
                    <a:pt x="246" y="60"/>
                  </a:lnTo>
                  <a:lnTo>
                    <a:pt x="251" y="60"/>
                  </a:lnTo>
                  <a:lnTo>
                    <a:pt x="251" y="56"/>
                  </a:lnTo>
                  <a:close/>
                  <a:moveTo>
                    <a:pt x="221" y="45"/>
                  </a:moveTo>
                  <a:lnTo>
                    <a:pt x="228" y="45"/>
                  </a:lnTo>
                  <a:lnTo>
                    <a:pt x="228" y="46"/>
                  </a:lnTo>
                  <a:lnTo>
                    <a:pt x="235" y="46"/>
                  </a:lnTo>
                  <a:lnTo>
                    <a:pt x="235" y="48"/>
                  </a:lnTo>
                  <a:lnTo>
                    <a:pt x="238" y="48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35" y="61"/>
                  </a:lnTo>
                  <a:lnTo>
                    <a:pt x="228" y="61"/>
                  </a:lnTo>
                  <a:lnTo>
                    <a:pt x="228" y="59"/>
                  </a:lnTo>
                  <a:lnTo>
                    <a:pt x="225" y="59"/>
                  </a:lnTo>
                  <a:lnTo>
                    <a:pt x="225" y="56"/>
                  </a:lnTo>
                  <a:lnTo>
                    <a:pt x="218" y="56"/>
                  </a:lnTo>
                  <a:lnTo>
                    <a:pt x="218" y="49"/>
                  </a:lnTo>
                  <a:lnTo>
                    <a:pt x="221" y="49"/>
                  </a:lnTo>
                  <a:lnTo>
                    <a:pt x="221" y="45"/>
                  </a:lnTo>
                  <a:close/>
                  <a:moveTo>
                    <a:pt x="191" y="35"/>
                  </a:moveTo>
                  <a:lnTo>
                    <a:pt x="197" y="35"/>
                  </a:lnTo>
                  <a:lnTo>
                    <a:pt x="197" y="37"/>
                  </a:lnTo>
                  <a:lnTo>
                    <a:pt x="205" y="37"/>
                  </a:lnTo>
                  <a:lnTo>
                    <a:pt x="205" y="39"/>
                  </a:lnTo>
                  <a:lnTo>
                    <a:pt x="210" y="39"/>
                  </a:lnTo>
                  <a:lnTo>
                    <a:pt x="210" y="45"/>
                  </a:lnTo>
                  <a:lnTo>
                    <a:pt x="205" y="45"/>
                  </a:lnTo>
                  <a:lnTo>
                    <a:pt x="205" y="51"/>
                  </a:lnTo>
                  <a:lnTo>
                    <a:pt x="200" y="51"/>
                  </a:lnTo>
                  <a:lnTo>
                    <a:pt x="200" y="49"/>
                  </a:lnTo>
                  <a:lnTo>
                    <a:pt x="195" y="49"/>
                  </a:lnTo>
                  <a:lnTo>
                    <a:pt x="195" y="47"/>
                  </a:lnTo>
                  <a:lnTo>
                    <a:pt x="187" y="47"/>
                  </a:lnTo>
                  <a:lnTo>
                    <a:pt x="187" y="39"/>
                  </a:lnTo>
                  <a:lnTo>
                    <a:pt x="191" y="39"/>
                  </a:lnTo>
                  <a:lnTo>
                    <a:pt x="191" y="35"/>
                  </a:lnTo>
                  <a:close/>
                  <a:moveTo>
                    <a:pt x="27" y="32"/>
                  </a:moveTo>
                  <a:lnTo>
                    <a:pt x="38" y="32"/>
                  </a:lnTo>
                  <a:lnTo>
                    <a:pt x="38" y="52"/>
                  </a:lnTo>
                  <a:lnTo>
                    <a:pt x="27" y="52"/>
                  </a:lnTo>
                  <a:lnTo>
                    <a:pt x="27" y="32"/>
                  </a:lnTo>
                  <a:close/>
                  <a:moveTo>
                    <a:pt x="159" y="28"/>
                  </a:moveTo>
                  <a:lnTo>
                    <a:pt x="173" y="28"/>
                  </a:lnTo>
                  <a:lnTo>
                    <a:pt x="173" y="29"/>
                  </a:lnTo>
                  <a:lnTo>
                    <a:pt x="179" y="29"/>
                  </a:lnTo>
                  <a:lnTo>
                    <a:pt x="179" y="36"/>
                  </a:lnTo>
                  <a:lnTo>
                    <a:pt x="175" y="36"/>
                  </a:lnTo>
                  <a:lnTo>
                    <a:pt x="175" y="41"/>
                  </a:lnTo>
                  <a:lnTo>
                    <a:pt x="169" y="41"/>
                  </a:lnTo>
                  <a:lnTo>
                    <a:pt x="169" y="39"/>
                  </a:lnTo>
                  <a:lnTo>
                    <a:pt x="163" y="39"/>
                  </a:lnTo>
                  <a:lnTo>
                    <a:pt x="163" y="38"/>
                  </a:lnTo>
                  <a:lnTo>
                    <a:pt x="154" y="38"/>
                  </a:lnTo>
                  <a:lnTo>
                    <a:pt x="154" y="31"/>
                  </a:lnTo>
                  <a:lnTo>
                    <a:pt x="159" y="31"/>
                  </a:lnTo>
                  <a:lnTo>
                    <a:pt x="159" y="28"/>
                  </a:lnTo>
                  <a:close/>
                  <a:moveTo>
                    <a:pt x="128" y="18"/>
                  </a:moveTo>
                  <a:lnTo>
                    <a:pt x="136" y="18"/>
                  </a:lnTo>
                  <a:lnTo>
                    <a:pt x="136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9" y="21"/>
                  </a:lnTo>
                  <a:lnTo>
                    <a:pt x="149" y="27"/>
                  </a:lnTo>
                  <a:lnTo>
                    <a:pt x="144" y="27"/>
                  </a:lnTo>
                  <a:lnTo>
                    <a:pt x="144" y="31"/>
                  </a:lnTo>
                  <a:lnTo>
                    <a:pt x="132" y="31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6" y="22"/>
                  </a:lnTo>
                  <a:lnTo>
                    <a:pt x="128" y="22"/>
                  </a:lnTo>
                  <a:lnTo>
                    <a:pt x="128" y="18"/>
                  </a:lnTo>
                  <a:close/>
                  <a:moveTo>
                    <a:pt x="96" y="12"/>
                  </a:moveTo>
                  <a:lnTo>
                    <a:pt x="113" y="12"/>
                  </a:lnTo>
                  <a:lnTo>
                    <a:pt x="113" y="23"/>
                  </a:lnTo>
                  <a:lnTo>
                    <a:pt x="103" y="23"/>
                  </a:lnTo>
                  <a:lnTo>
                    <a:pt x="103" y="22"/>
                  </a:lnTo>
                  <a:lnTo>
                    <a:pt x="91" y="22"/>
                  </a:lnTo>
                  <a:lnTo>
                    <a:pt x="91" y="14"/>
                  </a:lnTo>
                  <a:lnTo>
                    <a:pt x="96" y="14"/>
                  </a:lnTo>
                  <a:lnTo>
                    <a:pt x="96" y="12"/>
                  </a:lnTo>
                  <a:close/>
                  <a:moveTo>
                    <a:pt x="60" y="5"/>
                  </a:moveTo>
                  <a:lnTo>
                    <a:pt x="78" y="5"/>
                  </a:lnTo>
                  <a:lnTo>
                    <a:pt x="78" y="6"/>
                  </a:lnTo>
                  <a:lnTo>
                    <a:pt x="79" y="6"/>
                  </a:lnTo>
                  <a:lnTo>
                    <a:pt x="79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0" y="15"/>
                  </a:lnTo>
                  <a:lnTo>
                    <a:pt x="60" y="5"/>
                  </a:lnTo>
                  <a:close/>
                  <a:moveTo>
                    <a:pt x="33" y="0"/>
                  </a:moveTo>
                  <a:lnTo>
                    <a:pt x="44" y="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5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3 w 26"/>
                <a:gd name="T23" fmla="*/ 10 h 71"/>
                <a:gd name="T24" fmla="*/ 17 w 26"/>
                <a:gd name="T25" fmla="*/ 4 h 71"/>
                <a:gd name="T26" fmla="*/ 21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6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6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8 w 46"/>
                <a:gd name="T1" fmla="*/ 0 h 72"/>
                <a:gd name="T2" fmla="*/ 42 w 46"/>
                <a:gd name="T3" fmla="*/ 0 h 72"/>
                <a:gd name="T4" fmla="*/ 42 w 46"/>
                <a:gd name="T5" fmla="*/ 9 h 72"/>
                <a:gd name="T6" fmla="*/ 16 w 46"/>
                <a:gd name="T7" fmla="*/ 9 h 72"/>
                <a:gd name="T8" fmla="*/ 12 w 46"/>
                <a:gd name="T9" fmla="*/ 27 h 72"/>
                <a:gd name="T10" fmla="*/ 16 w 46"/>
                <a:gd name="T11" fmla="*/ 25 h 72"/>
                <a:gd name="T12" fmla="*/ 20 w 46"/>
                <a:gd name="T13" fmla="*/ 24 h 72"/>
                <a:gd name="T14" fmla="*/ 25 w 46"/>
                <a:gd name="T15" fmla="*/ 23 h 72"/>
                <a:gd name="T16" fmla="*/ 30 w 46"/>
                <a:gd name="T17" fmla="*/ 24 h 72"/>
                <a:gd name="T18" fmla="*/ 36 w 46"/>
                <a:gd name="T19" fmla="*/ 26 h 72"/>
                <a:gd name="T20" fmla="*/ 40 w 46"/>
                <a:gd name="T21" fmla="*/ 29 h 72"/>
                <a:gd name="T22" fmla="*/ 44 w 46"/>
                <a:gd name="T23" fmla="*/ 34 h 72"/>
                <a:gd name="T24" fmla="*/ 45 w 46"/>
                <a:gd name="T25" fmla="*/ 40 h 72"/>
                <a:gd name="T26" fmla="*/ 46 w 46"/>
                <a:gd name="T27" fmla="*/ 46 h 72"/>
                <a:gd name="T28" fmla="*/ 45 w 46"/>
                <a:gd name="T29" fmla="*/ 52 h 72"/>
                <a:gd name="T30" fmla="*/ 44 w 46"/>
                <a:gd name="T31" fmla="*/ 58 h 72"/>
                <a:gd name="T32" fmla="*/ 41 w 46"/>
                <a:gd name="T33" fmla="*/ 64 h 72"/>
                <a:gd name="T34" fmla="*/ 33 w 46"/>
                <a:gd name="T35" fmla="*/ 69 h 72"/>
                <a:gd name="T36" fmla="*/ 22 w 46"/>
                <a:gd name="T37" fmla="*/ 72 h 72"/>
                <a:gd name="T38" fmla="*/ 16 w 46"/>
                <a:gd name="T39" fmla="*/ 72 h 72"/>
                <a:gd name="T40" fmla="*/ 11 w 46"/>
                <a:gd name="T41" fmla="*/ 69 h 72"/>
                <a:gd name="T42" fmla="*/ 6 w 46"/>
                <a:gd name="T43" fmla="*/ 66 h 72"/>
                <a:gd name="T44" fmla="*/ 3 w 46"/>
                <a:gd name="T45" fmla="*/ 62 h 72"/>
                <a:gd name="T46" fmla="*/ 1 w 46"/>
                <a:gd name="T47" fmla="*/ 58 h 72"/>
                <a:gd name="T48" fmla="*/ 0 w 46"/>
                <a:gd name="T49" fmla="*/ 52 h 72"/>
                <a:gd name="T50" fmla="*/ 9 w 46"/>
                <a:gd name="T51" fmla="*/ 51 h 72"/>
                <a:gd name="T52" fmla="*/ 10 w 46"/>
                <a:gd name="T53" fmla="*/ 54 h 72"/>
                <a:gd name="T54" fmla="*/ 11 w 46"/>
                <a:gd name="T55" fmla="*/ 58 h 72"/>
                <a:gd name="T56" fmla="*/ 13 w 46"/>
                <a:gd name="T57" fmla="*/ 60 h 72"/>
                <a:gd name="T58" fmla="*/ 16 w 46"/>
                <a:gd name="T59" fmla="*/ 62 h 72"/>
                <a:gd name="T60" fmla="*/ 19 w 46"/>
                <a:gd name="T61" fmla="*/ 64 h 72"/>
                <a:gd name="T62" fmla="*/ 22 w 46"/>
                <a:gd name="T63" fmla="*/ 64 h 72"/>
                <a:gd name="T64" fmla="*/ 27 w 46"/>
                <a:gd name="T65" fmla="*/ 62 h 72"/>
                <a:gd name="T66" fmla="*/ 30 w 46"/>
                <a:gd name="T67" fmla="*/ 61 h 72"/>
                <a:gd name="T68" fmla="*/ 33 w 46"/>
                <a:gd name="T69" fmla="*/ 59 h 72"/>
                <a:gd name="T70" fmla="*/ 35 w 46"/>
                <a:gd name="T71" fmla="*/ 56 h 72"/>
                <a:gd name="T72" fmla="*/ 36 w 46"/>
                <a:gd name="T73" fmla="*/ 51 h 72"/>
                <a:gd name="T74" fmla="*/ 37 w 46"/>
                <a:gd name="T75" fmla="*/ 46 h 72"/>
                <a:gd name="T76" fmla="*/ 36 w 46"/>
                <a:gd name="T77" fmla="*/ 42 h 72"/>
                <a:gd name="T78" fmla="*/ 35 w 46"/>
                <a:gd name="T79" fmla="*/ 39 h 72"/>
                <a:gd name="T80" fmla="*/ 34 w 46"/>
                <a:gd name="T81" fmla="*/ 35 h 72"/>
                <a:gd name="T82" fmla="*/ 30 w 46"/>
                <a:gd name="T83" fmla="*/ 33 h 72"/>
                <a:gd name="T84" fmla="*/ 27 w 46"/>
                <a:gd name="T85" fmla="*/ 32 h 72"/>
                <a:gd name="T86" fmla="*/ 22 w 46"/>
                <a:gd name="T87" fmla="*/ 32 h 72"/>
                <a:gd name="T88" fmla="*/ 18 w 46"/>
                <a:gd name="T89" fmla="*/ 32 h 72"/>
                <a:gd name="T90" fmla="*/ 14 w 46"/>
                <a:gd name="T91" fmla="*/ 33 h 72"/>
                <a:gd name="T92" fmla="*/ 12 w 46"/>
                <a:gd name="T93" fmla="*/ 35 h 72"/>
                <a:gd name="T94" fmla="*/ 10 w 46"/>
                <a:gd name="T95" fmla="*/ 37 h 72"/>
                <a:gd name="T96" fmla="*/ 1 w 46"/>
                <a:gd name="T97" fmla="*/ 36 h 72"/>
                <a:gd name="T98" fmla="*/ 8 w 46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8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10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8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5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3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2 w 47"/>
                <a:gd name="T91" fmla="*/ 25 h 73"/>
                <a:gd name="T92" fmla="*/ 4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3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9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9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7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6 w 48"/>
                <a:gd name="T11" fmla="*/ 14 h 71"/>
                <a:gd name="T12" fmla="*/ 47 w 48"/>
                <a:gd name="T13" fmla="*/ 20 h 71"/>
                <a:gd name="T14" fmla="*/ 46 w 48"/>
                <a:gd name="T15" fmla="*/ 24 h 71"/>
                <a:gd name="T16" fmla="*/ 45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7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2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3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4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7 w 48"/>
                <a:gd name="T65" fmla="*/ 25 h 71"/>
                <a:gd name="T66" fmla="*/ 37 w 48"/>
                <a:gd name="T67" fmla="*/ 20 h 71"/>
                <a:gd name="T68" fmla="*/ 37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1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3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5 w 48"/>
                <a:gd name="T97" fmla="*/ 9 h 71"/>
                <a:gd name="T98" fmla="*/ 8 w 48"/>
                <a:gd name="T99" fmla="*/ 5 h 71"/>
                <a:gd name="T100" fmla="*/ 13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10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21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4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9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8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3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6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3 w 47"/>
                <a:gd name="T3" fmla="*/ 0 h 72"/>
                <a:gd name="T4" fmla="*/ 43 w 47"/>
                <a:gd name="T5" fmla="*/ 9 h 72"/>
                <a:gd name="T6" fmla="*/ 16 w 47"/>
                <a:gd name="T7" fmla="*/ 9 h 72"/>
                <a:gd name="T8" fmla="*/ 12 w 47"/>
                <a:gd name="T9" fmla="*/ 27 h 72"/>
                <a:gd name="T10" fmla="*/ 16 w 47"/>
                <a:gd name="T11" fmla="*/ 25 h 72"/>
                <a:gd name="T12" fmla="*/ 21 w 47"/>
                <a:gd name="T13" fmla="*/ 24 h 72"/>
                <a:gd name="T14" fmla="*/ 26 w 47"/>
                <a:gd name="T15" fmla="*/ 23 h 72"/>
                <a:gd name="T16" fmla="*/ 31 w 47"/>
                <a:gd name="T17" fmla="*/ 24 h 72"/>
                <a:gd name="T18" fmla="*/ 36 w 47"/>
                <a:gd name="T19" fmla="*/ 26 h 72"/>
                <a:gd name="T20" fmla="*/ 40 w 47"/>
                <a:gd name="T21" fmla="*/ 29 h 72"/>
                <a:gd name="T22" fmla="*/ 44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6 w 47"/>
                <a:gd name="T29" fmla="*/ 52 h 72"/>
                <a:gd name="T30" fmla="*/ 44 w 47"/>
                <a:gd name="T31" fmla="*/ 58 h 72"/>
                <a:gd name="T32" fmla="*/ 42 w 47"/>
                <a:gd name="T33" fmla="*/ 64 h 72"/>
                <a:gd name="T34" fmla="*/ 34 w 47"/>
                <a:gd name="T35" fmla="*/ 69 h 72"/>
                <a:gd name="T36" fmla="*/ 22 w 47"/>
                <a:gd name="T37" fmla="*/ 72 h 72"/>
                <a:gd name="T38" fmla="*/ 16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2 w 47"/>
                <a:gd name="T47" fmla="*/ 58 h 72"/>
                <a:gd name="T48" fmla="*/ 0 w 47"/>
                <a:gd name="T49" fmla="*/ 52 h 72"/>
                <a:gd name="T50" fmla="*/ 10 w 47"/>
                <a:gd name="T51" fmla="*/ 51 h 72"/>
                <a:gd name="T52" fmla="*/ 11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19 w 47"/>
                <a:gd name="T61" fmla="*/ 64 h 72"/>
                <a:gd name="T62" fmla="*/ 23 w 47"/>
                <a:gd name="T63" fmla="*/ 64 h 72"/>
                <a:gd name="T64" fmla="*/ 27 w 47"/>
                <a:gd name="T65" fmla="*/ 62 h 72"/>
                <a:gd name="T66" fmla="*/ 30 w 47"/>
                <a:gd name="T67" fmla="*/ 61 h 72"/>
                <a:gd name="T68" fmla="*/ 34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7 w 47"/>
                <a:gd name="T75" fmla="*/ 46 h 72"/>
                <a:gd name="T76" fmla="*/ 37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9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1 w 47"/>
                <a:gd name="T95" fmla="*/ 37 h 72"/>
                <a:gd name="T96" fmla="*/ 0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4 w 47"/>
                <a:gd name="T1" fmla="*/ 0 h 71"/>
                <a:gd name="T2" fmla="*/ 30 w 47"/>
                <a:gd name="T3" fmla="*/ 1 h 71"/>
                <a:gd name="T4" fmla="*/ 36 w 47"/>
                <a:gd name="T5" fmla="*/ 3 h 71"/>
                <a:gd name="T6" fmla="*/ 40 w 47"/>
                <a:gd name="T7" fmla="*/ 5 h 71"/>
                <a:gd name="T8" fmla="*/ 42 w 47"/>
                <a:gd name="T9" fmla="*/ 10 h 71"/>
                <a:gd name="T10" fmla="*/ 45 w 47"/>
                <a:gd name="T11" fmla="*/ 14 h 71"/>
                <a:gd name="T12" fmla="*/ 46 w 47"/>
                <a:gd name="T13" fmla="*/ 20 h 71"/>
                <a:gd name="T14" fmla="*/ 45 w 47"/>
                <a:gd name="T15" fmla="*/ 24 h 71"/>
                <a:gd name="T16" fmla="*/ 44 w 47"/>
                <a:gd name="T17" fmla="*/ 28 h 71"/>
                <a:gd name="T18" fmla="*/ 42 w 47"/>
                <a:gd name="T19" fmla="*/ 33 h 71"/>
                <a:gd name="T20" fmla="*/ 39 w 47"/>
                <a:gd name="T21" fmla="*/ 37 h 71"/>
                <a:gd name="T22" fmla="*/ 36 w 47"/>
                <a:gd name="T23" fmla="*/ 41 h 71"/>
                <a:gd name="T24" fmla="*/ 31 w 47"/>
                <a:gd name="T25" fmla="*/ 44 h 71"/>
                <a:gd name="T26" fmla="*/ 25 w 47"/>
                <a:gd name="T27" fmla="*/ 49 h 71"/>
                <a:gd name="T28" fmla="*/ 21 w 47"/>
                <a:gd name="T29" fmla="*/ 53 h 71"/>
                <a:gd name="T30" fmla="*/ 17 w 47"/>
                <a:gd name="T31" fmla="*/ 55 h 71"/>
                <a:gd name="T32" fmla="*/ 16 w 47"/>
                <a:gd name="T33" fmla="*/ 58 h 71"/>
                <a:gd name="T34" fmla="*/ 12 w 47"/>
                <a:gd name="T35" fmla="*/ 62 h 71"/>
                <a:gd name="T36" fmla="*/ 47 w 47"/>
                <a:gd name="T37" fmla="*/ 62 h 71"/>
                <a:gd name="T38" fmla="*/ 47 w 47"/>
                <a:gd name="T39" fmla="*/ 71 h 71"/>
                <a:gd name="T40" fmla="*/ 0 w 47"/>
                <a:gd name="T41" fmla="*/ 71 h 71"/>
                <a:gd name="T42" fmla="*/ 0 w 47"/>
                <a:gd name="T43" fmla="*/ 68 h 71"/>
                <a:gd name="T44" fmla="*/ 0 w 47"/>
                <a:gd name="T45" fmla="*/ 66 h 71"/>
                <a:gd name="T46" fmla="*/ 2 w 47"/>
                <a:gd name="T47" fmla="*/ 60 h 71"/>
                <a:gd name="T48" fmla="*/ 6 w 47"/>
                <a:gd name="T49" fmla="*/ 55 h 71"/>
                <a:gd name="T50" fmla="*/ 9 w 47"/>
                <a:gd name="T51" fmla="*/ 52 h 71"/>
                <a:gd name="T52" fmla="*/ 13 w 47"/>
                <a:gd name="T53" fmla="*/ 49 h 71"/>
                <a:gd name="T54" fmla="*/ 17 w 47"/>
                <a:gd name="T55" fmla="*/ 45 h 71"/>
                <a:gd name="T56" fmla="*/ 22 w 47"/>
                <a:gd name="T57" fmla="*/ 41 h 71"/>
                <a:gd name="T58" fmla="*/ 26 w 47"/>
                <a:gd name="T59" fmla="*/ 36 h 71"/>
                <a:gd name="T60" fmla="*/ 30 w 47"/>
                <a:gd name="T61" fmla="*/ 33 h 71"/>
                <a:gd name="T62" fmla="*/ 32 w 47"/>
                <a:gd name="T63" fmla="*/ 30 h 71"/>
                <a:gd name="T64" fmla="*/ 36 w 47"/>
                <a:gd name="T65" fmla="*/ 25 h 71"/>
                <a:gd name="T66" fmla="*/ 37 w 47"/>
                <a:gd name="T67" fmla="*/ 20 h 71"/>
                <a:gd name="T68" fmla="*/ 36 w 47"/>
                <a:gd name="T69" fmla="*/ 17 h 71"/>
                <a:gd name="T70" fmla="*/ 34 w 47"/>
                <a:gd name="T71" fmla="*/ 14 h 71"/>
                <a:gd name="T72" fmla="*/ 32 w 47"/>
                <a:gd name="T73" fmla="*/ 12 h 71"/>
                <a:gd name="T74" fmla="*/ 30 w 47"/>
                <a:gd name="T75" fmla="*/ 10 h 71"/>
                <a:gd name="T76" fmla="*/ 28 w 47"/>
                <a:gd name="T77" fmla="*/ 9 h 71"/>
                <a:gd name="T78" fmla="*/ 23 w 47"/>
                <a:gd name="T79" fmla="*/ 9 h 71"/>
                <a:gd name="T80" fmla="*/ 20 w 47"/>
                <a:gd name="T81" fmla="*/ 9 h 71"/>
                <a:gd name="T82" fmla="*/ 16 w 47"/>
                <a:gd name="T83" fmla="*/ 10 h 71"/>
                <a:gd name="T84" fmla="*/ 14 w 47"/>
                <a:gd name="T85" fmla="*/ 11 h 71"/>
                <a:gd name="T86" fmla="*/ 12 w 47"/>
                <a:gd name="T87" fmla="*/ 14 h 71"/>
                <a:gd name="T88" fmla="*/ 10 w 47"/>
                <a:gd name="T89" fmla="*/ 17 h 71"/>
                <a:gd name="T90" fmla="*/ 10 w 47"/>
                <a:gd name="T91" fmla="*/ 21 h 71"/>
                <a:gd name="T92" fmla="*/ 1 w 47"/>
                <a:gd name="T93" fmla="*/ 20 h 71"/>
                <a:gd name="T94" fmla="*/ 2 w 47"/>
                <a:gd name="T95" fmla="*/ 13 h 71"/>
                <a:gd name="T96" fmla="*/ 5 w 47"/>
                <a:gd name="T97" fmla="*/ 9 h 71"/>
                <a:gd name="T98" fmla="*/ 8 w 47"/>
                <a:gd name="T99" fmla="*/ 5 h 71"/>
                <a:gd name="T100" fmla="*/ 12 w 47"/>
                <a:gd name="T101" fmla="*/ 2 h 71"/>
                <a:gd name="T102" fmla="*/ 17 w 47"/>
                <a:gd name="T103" fmla="*/ 1 h 71"/>
                <a:gd name="T104" fmla="*/ 24 w 47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2 w 47"/>
                <a:gd name="T3" fmla="*/ 0 h 72"/>
                <a:gd name="T4" fmla="*/ 42 w 47"/>
                <a:gd name="T5" fmla="*/ 9 h 72"/>
                <a:gd name="T6" fmla="*/ 16 w 47"/>
                <a:gd name="T7" fmla="*/ 9 h 72"/>
                <a:gd name="T8" fmla="*/ 13 w 47"/>
                <a:gd name="T9" fmla="*/ 27 h 72"/>
                <a:gd name="T10" fmla="*/ 17 w 47"/>
                <a:gd name="T11" fmla="*/ 25 h 72"/>
                <a:gd name="T12" fmla="*/ 21 w 47"/>
                <a:gd name="T13" fmla="*/ 24 h 72"/>
                <a:gd name="T14" fmla="*/ 25 w 47"/>
                <a:gd name="T15" fmla="*/ 23 h 72"/>
                <a:gd name="T16" fmla="*/ 31 w 47"/>
                <a:gd name="T17" fmla="*/ 24 h 72"/>
                <a:gd name="T18" fmla="*/ 37 w 47"/>
                <a:gd name="T19" fmla="*/ 26 h 72"/>
                <a:gd name="T20" fmla="*/ 41 w 47"/>
                <a:gd name="T21" fmla="*/ 29 h 72"/>
                <a:gd name="T22" fmla="*/ 45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7 w 47"/>
                <a:gd name="T29" fmla="*/ 52 h 72"/>
                <a:gd name="T30" fmla="*/ 45 w 47"/>
                <a:gd name="T31" fmla="*/ 58 h 72"/>
                <a:gd name="T32" fmla="*/ 41 w 47"/>
                <a:gd name="T33" fmla="*/ 64 h 72"/>
                <a:gd name="T34" fmla="*/ 33 w 47"/>
                <a:gd name="T35" fmla="*/ 69 h 72"/>
                <a:gd name="T36" fmla="*/ 23 w 47"/>
                <a:gd name="T37" fmla="*/ 72 h 72"/>
                <a:gd name="T38" fmla="*/ 17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1 w 47"/>
                <a:gd name="T47" fmla="*/ 58 h 72"/>
                <a:gd name="T48" fmla="*/ 0 w 47"/>
                <a:gd name="T49" fmla="*/ 52 h 72"/>
                <a:gd name="T50" fmla="*/ 9 w 47"/>
                <a:gd name="T51" fmla="*/ 51 h 72"/>
                <a:gd name="T52" fmla="*/ 10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20 w 47"/>
                <a:gd name="T61" fmla="*/ 64 h 72"/>
                <a:gd name="T62" fmla="*/ 23 w 47"/>
                <a:gd name="T63" fmla="*/ 64 h 72"/>
                <a:gd name="T64" fmla="*/ 28 w 47"/>
                <a:gd name="T65" fmla="*/ 62 h 72"/>
                <a:gd name="T66" fmla="*/ 31 w 47"/>
                <a:gd name="T67" fmla="*/ 61 h 72"/>
                <a:gd name="T68" fmla="*/ 33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8 w 47"/>
                <a:gd name="T75" fmla="*/ 46 h 72"/>
                <a:gd name="T76" fmla="*/ 38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8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0 w 47"/>
                <a:gd name="T95" fmla="*/ 37 h 72"/>
                <a:gd name="T96" fmla="*/ 1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6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5 w 48"/>
                <a:gd name="T11" fmla="*/ 14 h 71"/>
                <a:gd name="T12" fmla="*/ 47 w 48"/>
                <a:gd name="T13" fmla="*/ 20 h 71"/>
                <a:gd name="T14" fmla="*/ 45 w 48"/>
                <a:gd name="T15" fmla="*/ 24 h 71"/>
                <a:gd name="T16" fmla="*/ 44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6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1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2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3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6 w 48"/>
                <a:gd name="T65" fmla="*/ 25 h 71"/>
                <a:gd name="T66" fmla="*/ 36 w 48"/>
                <a:gd name="T67" fmla="*/ 20 h 71"/>
                <a:gd name="T68" fmla="*/ 36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0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2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4 w 48"/>
                <a:gd name="T97" fmla="*/ 9 h 71"/>
                <a:gd name="T98" fmla="*/ 8 w 48"/>
                <a:gd name="T99" fmla="*/ 5 h 71"/>
                <a:gd name="T100" fmla="*/ 12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5266725" y="383069"/>
              <a:ext cx="641705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58" name="テキスト ボックス 1557"/>
            <p:cNvSpPr txBox="1"/>
            <p:nvPr/>
          </p:nvSpPr>
          <p:spPr>
            <a:xfrm>
              <a:off x="3269023" y="533264"/>
              <a:ext cx="454938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ZE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59" name="テキスト ボックス 1558"/>
            <p:cNvSpPr txBox="1"/>
            <p:nvPr/>
          </p:nvSpPr>
          <p:spPr>
            <a:xfrm>
              <a:off x="1307142" y="1783849"/>
              <a:ext cx="432031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467889" y="2836665"/>
              <a:ext cx="532463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684463" y="3428158"/>
              <a:ext cx="444366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1222706" y="3299279"/>
              <a:ext cx="608227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4000354" y="2997154"/>
              <a:ext cx="1298914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813130" y="4182185"/>
              <a:ext cx="1853930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5" name="テキスト ボックス 1564"/>
            <p:cNvSpPr txBox="1"/>
            <p:nvPr/>
          </p:nvSpPr>
          <p:spPr>
            <a:xfrm>
              <a:off x="3129723" y="4680691"/>
              <a:ext cx="1068098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r>
                <a:rPr lang="en-US" altLang="ja-JP" sz="1600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</a:t>
              </a:r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sz="1600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meV</a:t>
              </a:r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353535" y="2009361"/>
              <a:ext cx="3707507" cy="439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 flipH="1">
            <a:off x="4324487" y="1675415"/>
            <a:ext cx="113022" cy="351312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3925178" y="1384486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1569" name="Text Box 8"/>
          <p:cNvSpPr txBox="1">
            <a:spLocks noChangeArrowheads="1"/>
          </p:cNvSpPr>
          <p:nvPr/>
        </p:nvSpPr>
        <p:spPr bwMode="auto">
          <a:xfrm>
            <a:off x="4633703" y="1394011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0" name="Line 7"/>
          <p:cNvSpPr>
            <a:spLocks noChangeShapeType="1"/>
          </p:cNvSpPr>
          <p:nvPr/>
        </p:nvSpPr>
        <p:spPr bwMode="auto">
          <a:xfrm flipH="1">
            <a:off x="4694673" y="1675416"/>
            <a:ext cx="147598" cy="35131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6643424" y="3360614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26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Need continuous spectrum of photon energy around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(far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infrared photon)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highly precise accuracy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Photon-by-photon energy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to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achieve better S/N as well as to identify the sharp edge in the spectrum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round based experiment is impossible, so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ocket and/or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satellite experiment 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 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require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</a:t>
                </a:r>
                <a:endParaRPr lang="en-US" altLang="ja-JP" sz="20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rocket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 aiming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improvement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of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lower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 : O(10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yr) in a 200-sec measurement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for satellite experiment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  <a:blipFill rotWithShape="1">
                <a:blip r:embed="rId2"/>
                <a:stretch>
                  <a:fillRect l="-952" t="-9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2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STJ(Superconducting Tunnel Junction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）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 smtClean="0"/>
                  <a:t>A </a:t>
                </a:r>
                <a:r>
                  <a:rPr lang="en-US" altLang="ja-JP" sz="1800" dirty="0"/>
                  <a:t>photon absorbed in the superconductor breaks Cooper pairs and </a:t>
                </a:r>
                <a:r>
                  <a:rPr lang="en-US" altLang="ja-JP" sz="1800" dirty="0" smtClean="0"/>
                  <a:t>creates tunneling current of quasi-particles proportional to the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89" t="-3311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/Superconducting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4" y="201484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321896" y="259470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5881109" y="257962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1" name="直線矢印コネクタ 70"/>
          <p:cNvCxnSpPr>
            <a:stCxn id="68" idx="0"/>
            <a:endCxn id="65" idx="4"/>
          </p:cNvCxnSpPr>
          <p:nvPr/>
        </p:nvCxnSpPr>
        <p:spPr bwMode="auto">
          <a:xfrm flipV="1">
            <a:off x="6213884" y="2738724"/>
            <a:ext cx="180020" cy="43204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>
            <a:stCxn id="67" idx="0"/>
            <a:endCxn id="70" idx="5"/>
          </p:cNvCxnSpPr>
          <p:nvPr/>
        </p:nvCxnSpPr>
        <p:spPr bwMode="auto">
          <a:xfrm flipH="1" flipV="1">
            <a:off x="6004034" y="2702551"/>
            <a:ext cx="57450" cy="4682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046493" y="2245351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93261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1" name="直線矢印コネクタ 80"/>
          <p:cNvCxnSpPr>
            <a:stCxn id="65" idx="6"/>
          </p:cNvCxnSpPr>
          <p:nvPr/>
        </p:nvCxnSpPr>
        <p:spPr bwMode="auto">
          <a:xfrm>
            <a:off x="6465912" y="2666716"/>
            <a:ext cx="711819" cy="2659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395960" y="4035043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23969</TotalTime>
  <Words>2870</Words>
  <Application>Microsoft Office PowerPoint</Application>
  <PresentationFormat>画面に合わせる (4:3)</PresentationFormat>
  <Paragraphs>473</Paragraphs>
  <Slides>29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Office テーマ</vt:lpstr>
      <vt:lpstr>Experimental search for the cosmic background neutrino decay in the cosmic far-infrared background</vt:lpstr>
      <vt:lpstr>Contents</vt:lpstr>
      <vt:lpstr>Neutrino </vt:lpstr>
      <vt:lpstr>Cosmic neutrino background (CνB)</vt:lpstr>
      <vt:lpstr>Motivation of -decay search in CB</vt:lpstr>
      <vt:lpstr>Photon Energy in Neutrino Decay</vt:lpstr>
      <vt:lpstr>Backgrounds to CνB decay</vt:lpstr>
      <vt:lpstr>Detector requirements</vt:lpstr>
      <vt:lpstr>STJ(Superconducting Tunnel Junction）Detector</vt:lpstr>
      <vt:lpstr>STJ examples</vt:lpstr>
      <vt:lpstr>PowerPoint プレゼンテーション</vt:lpstr>
      <vt:lpstr>PowerPoint プレゼンテーション</vt:lpstr>
      <vt:lpstr>Expected accuracy in the spectrum measurement</vt:lpstr>
      <vt:lpstr>Summary</vt:lpstr>
      <vt:lpstr>Backup</vt:lpstr>
      <vt:lpstr>Energy/Wavelength/Frequency</vt:lpstr>
      <vt:lpstr>STJ I-V curve</vt:lpstr>
      <vt:lpstr>STJ back tunneling effect</vt:lpstr>
      <vt:lpstr>Feasibility of VIS/NIR single photon detection</vt:lpstr>
      <vt:lpstr>Feasibility of FIR single photon detection</vt:lpstr>
      <vt:lpstr>Temperature dependence of Nb/Al-STJ leak current</vt:lpstr>
      <vt:lpstr>100x100m2 Nb/Al-STJ response to NIR multi-photons</vt:lpstr>
      <vt:lpstr>4m2 Nb/Al-STJ response to VIS light at single photon level</vt:lpstr>
      <vt:lpstr>Development of SOI-STJ</vt:lpstr>
      <vt:lpstr>Hf-STJ development</vt:lpstr>
      <vt:lpstr>Hf-STJ Response to DC-like VIS light</vt:lpstr>
      <vt:lpstr>4m2 Nb/Al-STJ response to DC-like VIS light</vt:lpstr>
      <vt:lpstr>Development of SOI-STJ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594</cp:revision>
  <dcterms:created xsi:type="dcterms:W3CDTF">2012-12-07T05:48:16Z</dcterms:created>
  <dcterms:modified xsi:type="dcterms:W3CDTF">2014-09-29T06:18:51Z</dcterms:modified>
</cp:coreProperties>
</file>