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55" r:id="rId3"/>
    <p:sldId id="376" r:id="rId4"/>
    <p:sldId id="367" r:id="rId5"/>
    <p:sldId id="331" r:id="rId6"/>
    <p:sldId id="368" r:id="rId7"/>
    <p:sldId id="394" r:id="rId8"/>
    <p:sldId id="381" r:id="rId9"/>
    <p:sldId id="382" r:id="rId10"/>
    <p:sldId id="384" r:id="rId11"/>
    <p:sldId id="385" r:id="rId12"/>
    <p:sldId id="379" r:id="rId13"/>
    <p:sldId id="380" r:id="rId14"/>
    <p:sldId id="386" r:id="rId15"/>
    <p:sldId id="388" r:id="rId16"/>
    <p:sldId id="390" r:id="rId17"/>
    <p:sldId id="393" r:id="rId18"/>
    <p:sldId id="395" r:id="rId19"/>
    <p:sldId id="391" r:id="rId20"/>
    <p:sldId id="392" r:id="rId21"/>
    <p:sldId id="350" r:id="rId22"/>
    <p:sldId id="313" r:id="rId23"/>
    <p:sldId id="311" r:id="rId24"/>
    <p:sldId id="377" r:id="rId25"/>
    <p:sldId id="334" r:id="rId2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CCCC00"/>
    <a:srgbClr val="FCA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63" d="100"/>
          <a:sy n="63" d="100"/>
        </p:scale>
        <p:origin x="10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937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079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10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10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41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680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2015/9/29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57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13" Type="http://schemas.openxmlformats.org/officeDocument/2006/relationships/image" Target="../media/image90.png"/><Relationship Id="rId18" Type="http://schemas.openxmlformats.org/officeDocument/2006/relationships/image" Target="../media/image120.png"/><Relationship Id="rId26" Type="http://schemas.openxmlformats.org/officeDocument/2006/relationships/image" Target="../media/image24.png"/><Relationship Id="rId3" Type="http://schemas.openxmlformats.org/officeDocument/2006/relationships/image" Target="../media/image14.png"/><Relationship Id="rId21" Type="http://schemas.openxmlformats.org/officeDocument/2006/relationships/image" Target="../media/image19.png"/><Relationship Id="rId7" Type="http://schemas.openxmlformats.org/officeDocument/2006/relationships/image" Target="../media/image310.png"/><Relationship Id="rId12" Type="http://schemas.openxmlformats.org/officeDocument/2006/relationships/image" Target="../media/image82.png"/><Relationship Id="rId17" Type="http://schemas.openxmlformats.org/officeDocument/2006/relationships/image" Target="../media/image150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1.png"/><Relationship Id="rId20" Type="http://schemas.openxmlformats.org/officeDocument/2006/relationships/image" Target="../media/image18.png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0.png"/><Relationship Id="rId24" Type="http://schemas.openxmlformats.org/officeDocument/2006/relationships/image" Target="../media/image160.png"/><Relationship Id="rId5" Type="http://schemas.openxmlformats.org/officeDocument/2006/relationships/image" Target="../media/image211.png"/><Relationship Id="rId15" Type="http://schemas.openxmlformats.org/officeDocument/2006/relationships/image" Target="../media/image130.png"/><Relationship Id="rId28" Type="http://schemas.openxmlformats.org/officeDocument/2006/relationships/image" Target="../media/image95.png"/><Relationship Id="rId10" Type="http://schemas.openxmlformats.org/officeDocument/2006/relationships/image" Target="../media/image60.png"/><Relationship Id="rId4" Type="http://schemas.openxmlformats.org/officeDocument/2006/relationships/image" Target="../media/image210.png"/><Relationship Id="rId9" Type="http://schemas.openxmlformats.org/officeDocument/2006/relationships/image" Target="../media/image57.png"/><Relationship Id="rId14" Type="http://schemas.openxmlformats.org/officeDocument/2006/relationships/image" Target="../media/image100.png"/><Relationship Id="rId30" Type="http://schemas.openxmlformats.org/officeDocument/2006/relationships/image" Target="../media/image121.png"/><Relationship Id="rId27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0.png"/><Relationship Id="rId3" Type="http://schemas.openxmlformats.org/officeDocument/2006/relationships/image" Target="../media/image20.png"/><Relationship Id="rId21" Type="http://schemas.openxmlformats.org/officeDocument/2006/relationships/image" Target="../media/image21.png"/><Relationship Id="rId17" Type="http://schemas.openxmlformats.org/officeDocument/2006/relationships/image" Target="../media/image35.png"/><Relationship Id="rId25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4" Type="http://schemas.openxmlformats.org/officeDocument/2006/relationships/image" Target="../media/image27.png"/><Relationship Id="rId23" Type="http://schemas.openxmlformats.org/officeDocument/2006/relationships/image" Target="../media/image26.png"/><Relationship Id="rId28" Type="http://schemas.openxmlformats.org/officeDocument/2006/relationships/image" Target="../media/image300.png"/><Relationship Id="rId31" Type="http://schemas.openxmlformats.org/officeDocument/2006/relationships/image" Target="../media/image32.png"/><Relationship Id="rId4" Type="http://schemas.openxmlformats.org/officeDocument/2006/relationships/image" Target="../media/image17.png"/><Relationship Id="rId22" Type="http://schemas.openxmlformats.org/officeDocument/2006/relationships/image" Target="../media/image22.png"/><Relationship Id="rId27" Type="http://schemas.openxmlformats.org/officeDocument/2006/relationships/image" Target="../media/image29.png"/><Relationship Id="rId30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image" Target="../media/image290.png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7260" y="106844"/>
            <a:ext cx="8712968" cy="1440160"/>
          </a:xfrm>
        </p:spPr>
        <p:txBody>
          <a:bodyPr>
            <a:normAutofit fontScale="90000"/>
          </a:bodyPr>
          <a:lstStyle/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 of far-infrared single-photon spectrometers based on superconducting tunnel junction for search for the cosmic background neutrino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decay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47977" y="2911961"/>
            <a:ext cx="7011533" cy="1111547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Sep 28-30, 2015 / </a:t>
            </a:r>
            <a:r>
              <a:rPr lang="it-IT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it-IT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Epochal Tsukuba</a:t>
            </a:r>
            <a:endParaRPr lang="en-US" altLang="ja-JP" sz="20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Yuji Takeuchi (Univ. of Tsukuba)</a:t>
            </a:r>
          </a:p>
          <a:p>
            <a:pPr algn="r"/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 behalf of </a:t>
            </a:r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77868" y="4137382"/>
            <a:ext cx="8748464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H. Kim,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Takemasa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Nagata,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Kasahara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Moriuchi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R.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Senzaki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S. Murakami, S. Yagi (U. Tsukuba), S. Matsuura 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Kwansei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Gakuin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U.), H. Ikeda, T. Wada, K. Nagase (JAXA/ISAS), H.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Ishino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A.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Kibayashi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U.), S.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Mima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T. Yoshida, R. Hirose, Y. Kato, C. Asano, T. Nakamura (U. Fukui), Y. Kato (Kinki U.), Y. Arai,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Hazumi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I.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Kurachi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(KEK), S. Shiki,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G.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Fujii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M. Ohkubo (AIST), E.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Ramberg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J. H.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Yoo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Kozlovsky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P.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Rubinov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D.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Sergatskov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(FNAL), S. B. Kim (Seoul National U.)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Kawahito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(Shizuoka U.)</a:t>
            </a:r>
            <a:endParaRPr lang="en-US" altLang="ja-JP" sz="18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028" name="Picture 4" descr="http://www.kokuren.tsukuba.ac.jp/TGSW2015/j/images/icatch0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95736" y="1471801"/>
            <a:ext cx="2160241" cy="131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kokuren.tsukuba.ac.jp/TGSW2015/j/images/logo_07_0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885" y="1532294"/>
            <a:ext cx="1167478" cy="126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628800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143261" y="925691"/>
            <a:ext cx="8665698" cy="75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22345"/>
              </p:ext>
            </p:extLst>
          </p:nvPr>
        </p:nvGraphicFramePr>
        <p:xfrm>
          <a:off x="343373" y="2996952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1762993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922189" y="4387329"/>
            <a:ext cx="5245083" cy="176243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Hf-STJ is not </a:t>
            </a:r>
            <a:r>
              <a:rPr kumimoji="0" lang="en-GB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established as a practical photon detector 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yet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a single-photon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796136" y="3212976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424933"/>
            <a:ext cx="3422724" cy="1944216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Al-layers)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a single-photon detection is possible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04189" y="6396335"/>
            <a:ext cx="67438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lang="en-US" altLang="ja-JP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evelopments </a:t>
            </a:r>
            <a:r>
              <a:rPr lang="en-US" altLang="ja-JP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are </a:t>
            </a:r>
            <a:r>
              <a:rPr lang="en-US" altLang="ja-JP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challenging, yet worthwhile</a:t>
            </a:r>
            <a:endParaRPr lang="ja-JP" altLang="en-US" sz="2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02791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1756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Proposed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experiment</a:t>
            </a:r>
          </a:p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a diffraction grating and Nb/Al-STJ array combination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200-sec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diameter of 15cm</a:t>
                </a:r>
                <a:r>
                  <a:rPr lang="en-US" altLang="ja-JP" sz="18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at ~1.8K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the focal point, 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Nb/Al-STJ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 of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wavelength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spatial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 placed</a:t>
                </a:r>
                <a:endParaRPr lang="en-US" altLang="ja-JP" sz="20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ach Nb/Al-STJ pixel is used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18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ensitive area of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in viewing angle)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  <a:blipFill rotWithShape="0">
                <a:blip r:embed="rId2"/>
                <a:stretch>
                  <a:fillRect l="-204" t="-2296" b="-43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11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1145" y="635912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72904" y="632685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95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076052" y="3428999"/>
            <a:ext cx="648075" cy="612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blipFill rotWithShape="1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precision in the spectrum measurement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parameters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Main mirror</a:t>
                </a:r>
              </a:p>
              <a:p>
                <a:pPr lvl="1"/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D=15cm, F=1m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detector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m / pixel</a:t>
                </a:r>
              </a:p>
              <a:p>
                <a:pPr lvl="1"/>
                <a:r>
                  <a:rPr lang="en-US" altLang="ja-JP" sz="1800" b="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 x 8 array</a:t>
                </a:r>
              </a:p>
              <a:p>
                <a:pPr marL="457200" lvl="1" indent="0">
                  <a:buNone/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80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−40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  <a:blipFill rotWithShape="0">
                <a:blip r:embed="rId3"/>
                <a:stretch>
                  <a:fillRect l="-2488" t="-1446" b="-6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4" name="コンテンツ プレースホルダー 4"/>
              <p:cNvSpPr txBox="1">
                <a:spLocks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accuracy measurement for each wavelength: 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𝝂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=11kJy/sr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 statistical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ZE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  <a:blipFill rotWithShape="0">
                <a:blip r:embed="rId4"/>
                <a:stretch>
                  <a:fillRect l="-760" t="-16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7" name="Text Box 6"/>
              <p:cNvSpPr txBox="1">
                <a:spLocks noChangeArrowheads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7030A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decay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err="1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is possible to detect, or set lower limit!</a:t>
                </a:r>
              </a:p>
            </p:txBody>
          </p:sp>
        </mc:Choice>
        <mc:Fallback xmlns="">
          <p:sp>
            <p:nvSpPr>
              <p:cNvPr id="156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blipFill rotWithShape="1">
                <a:blip r:embed="rId5"/>
                <a:stretch>
                  <a:fillRect t="-4225" b="-21127"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0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620688"/>
            <a:ext cx="8367926" cy="1892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</a:t>
            </a:r>
            <a:endParaRPr kumimoji="1" lang="en-US" altLang="ja-JP" sz="16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array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1034" name="Picture 10" descr="\\130.158.105.2\Linux\yuji\work\root\nudecay\c51.gif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6763" r="7758" b="8959"/>
          <a:stretch/>
        </p:blipFill>
        <p:spPr bwMode="auto">
          <a:xfrm>
            <a:off x="0" y="2513491"/>
            <a:ext cx="4427984" cy="322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572000" y="2492896"/>
            <a:ext cx="4335478" cy="32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set lower limit on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4-6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if no neutrino decay observed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the signal significance is at 5 level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01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3635896" y="3382440"/>
            <a:ext cx="5074979" cy="3502944"/>
            <a:chOff x="66523" y="2265188"/>
            <a:chExt cx="2114884" cy="146032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2"/>
            <a:srcRect l="15756" t="2816" r="19755" b="14071"/>
            <a:stretch/>
          </p:blipFill>
          <p:spPr>
            <a:xfrm>
              <a:off x="383594" y="2276873"/>
              <a:ext cx="1624497" cy="1296144"/>
            </a:xfrm>
            <a:prstGeom prst="rect">
              <a:avLst/>
            </a:prstGeom>
            <a:ln w="127000" cap="rnd">
              <a:noFill/>
            </a:ln>
            <a:effectLst/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contourClr>
                <a:srgbClr val="C0C0C0"/>
              </a:contourClr>
            </a:sp3d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129113" y="3401030"/>
              <a:ext cx="1052294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Temperature(K)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02154" y="35449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0.3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71047" y="354442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040002" y="354301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405504" y="35468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773480" y="3542398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0.7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6200000">
              <a:off x="144644" y="2468001"/>
              <a:ext cx="616728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Leakage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6523" y="3194380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100pA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63589" y="2966233"/>
              <a:ext cx="289419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7677" y="2726055"/>
              <a:ext cx="349468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6523" y="246373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Status of Nb/Al-STJ photon detector development 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0120" y="908720"/>
            <a:ext cx="8784976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Requirements for Nb/Al-STJ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Single-photon detection for E</a:t>
            </a:r>
            <a:r>
              <a:rPr kumimoji="1"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=25meV (=50m)</a:t>
            </a:r>
          </a:p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Detection efficiency: ~1</a:t>
            </a:r>
            <a:endParaRPr kumimoji="1" lang="en-US" altLang="ja-JP" sz="22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Dark count rate &lt; 30Hz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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leak current &lt; 0.1nA</a:t>
            </a:r>
            <a:endParaRPr lang="en-US" altLang="ja-JP" sz="2000" b="1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Sensitive area: 100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100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 per pixel</a:t>
            </a:r>
          </a:p>
          <a:p>
            <a:pPr lvl="1"/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79512" y="5123376"/>
            <a:ext cx="3672408" cy="1501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50m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fabricated in CRAVITY at AIST</a:t>
            </a:r>
          </a:p>
          <a:p>
            <a:r>
              <a:rPr lang="en-US" altLang="ja-JP" sz="22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200" baseline="-250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leak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&lt;1nA achieved at AIST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Will test STJs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with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a smaller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junction size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432501" y="5802924"/>
            <a:ext cx="3863212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7658077" y="5466541"/>
            <a:ext cx="216024" cy="317102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624187" y="5066431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0.1nA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4" name="図 13" descr="AISTSTJ21_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8" t="7866" r="8494" b="6346"/>
          <a:stretch/>
        </p:blipFill>
        <p:spPr>
          <a:xfrm rot="5400000">
            <a:off x="1093741" y="2809434"/>
            <a:ext cx="2167337" cy="2232248"/>
          </a:xfrm>
          <a:prstGeom prst="rect">
            <a:avLst/>
          </a:prstGeom>
        </p:spPr>
      </p:pic>
      <p:cxnSp>
        <p:nvCxnSpPr>
          <p:cNvPr id="15" name="直線矢印コネクタ 14"/>
          <p:cNvCxnSpPr/>
          <p:nvPr/>
        </p:nvCxnSpPr>
        <p:spPr>
          <a:xfrm flipV="1">
            <a:off x="908885" y="2780928"/>
            <a:ext cx="0" cy="230830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2688682" y="3791066"/>
            <a:ext cx="14401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256142" y="359101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2.9mm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6" name="直線矢印コネクタ 5"/>
          <p:cNvCxnSpPr>
            <a:stCxn id="18" idx="4"/>
          </p:cNvCxnSpPr>
          <p:nvPr/>
        </p:nvCxnSpPr>
        <p:spPr>
          <a:xfrm flipH="1">
            <a:off x="2555776" y="4079098"/>
            <a:ext cx="204914" cy="328686"/>
          </a:xfrm>
          <a:prstGeom prst="straightConnector1">
            <a:avLst/>
          </a:prstGeom>
          <a:ln w="31750">
            <a:solidFill>
              <a:srgbClr val="FF000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3868545" y="2772482"/>
            <a:ext cx="5245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al.,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Jpn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Appl. Phys. 51, 010115 (2012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et al., IEEE Trans. Appl. Super, 24, 2400208 (2014)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4" name="Picture 2" descr="CRAVITYロ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818" y="3257725"/>
            <a:ext cx="2219366" cy="51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79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0" t="17213" r="10113" b="16326"/>
          <a:stretch/>
        </p:blipFill>
        <p:spPr bwMode="auto">
          <a:xfrm>
            <a:off x="4783182" y="1444198"/>
            <a:ext cx="3939084" cy="27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68442" y="221005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response to 465nm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multi-photons</a:t>
            </a:r>
            <a:endParaRPr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756407" y="1065608"/>
            <a:ext cx="2080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 pulse trigger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513" y="4581128"/>
            <a:ext cx="8962983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response from Nb/Al-STJs to NIR-VIS photons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single-photon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level was observed with a charge-sensitive amplifier at the room temperature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time of STJ: O(1μs)</a:t>
            </a:r>
          </a:p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the readout noise, a FIR single-photon detection is not achieved yet</a:t>
            </a:r>
          </a:p>
          <a:p>
            <a:pPr marL="342900" indent="-342900">
              <a:buFont typeface="Wingdings" panose="05000000000000000000" pitchFamily="2" charset="2"/>
              <a:buChar char="è"/>
              <a:defRPr/>
            </a:pP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ultra-low noise readout system for STJ signal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è"/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Considering a cryogenic pre-amplifier close to STJ </a:t>
            </a:r>
            <a:endParaRPr lang="en-US" altLang="ja-JP" sz="2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5221288" y="1444198"/>
            <a:ext cx="1024339" cy="1058844"/>
          </a:xfrm>
          <a:prstGeom prst="straightConnector1">
            <a:avLst/>
          </a:prstGeom>
          <a:ln w="31750">
            <a:solidFill>
              <a:srgbClr val="92D05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 flipV="1">
            <a:off x="7490421" y="1545788"/>
            <a:ext cx="9524" cy="374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490420" y="1930103"/>
            <a:ext cx="6099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6905500" y="1450313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7487105" y="1968858"/>
            <a:ext cx="1027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40μs/DIV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1667735" y="692696"/>
            <a:ext cx="559961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fabricated at CRAVITY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4822104" y="3763306"/>
            <a:ext cx="41543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ulse height dispersion is consistent with 10-photon detection in STJ</a:t>
            </a:r>
            <a:endParaRPr lang="en-US" altLang="ja-JP" sz="18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15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73513" y="1411925"/>
            <a:ext cx="4500521" cy="3242660"/>
            <a:chOff x="158121" y="1617803"/>
            <a:chExt cx="4500521" cy="3242660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158121" y="2517615"/>
              <a:ext cx="1908176" cy="1015663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465nm laser through optical fiber</a:t>
              </a:r>
              <a:r>
                <a: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6" name="角丸四角形 65"/>
            <p:cNvSpPr/>
            <p:nvPr/>
          </p:nvSpPr>
          <p:spPr bwMode="auto">
            <a:xfrm>
              <a:off x="1967034" y="3289152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8672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30100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40052"/>
              <a:ext cx="3966" cy="49676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960110"/>
              <a:ext cx="0" cy="6528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78209" y="3492351"/>
              <a:ext cx="64996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3128176" y="3289236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2278937" y="1617803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V="1">
              <a:off x="2477375" y="1628800"/>
              <a:ext cx="834" cy="478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9046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20071" y="326945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4374479" y="3478574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285062"/>
              <a:ext cx="1217613" cy="617499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 rot="5400000">
              <a:off x="2035292" y="2384964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589487" y="2255465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10M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68" name="テキスト ボックス 121"/>
            <p:cNvSpPr txBox="1">
              <a:spLocks noChangeArrowheads="1"/>
            </p:cNvSpPr>
            <p:nvPr/>
          </p:nvSpPr>
          <p:spPr bwMode="auto">
            <a:xfrm>
              <a:off x="2928516" y="4214132"/>
              <a:ext cx="16466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 </a:t>
              </a:r>
              <a:endPara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800" baseline="30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3" name="直線コネクタ 62"/>
            <p:cNvCxnSpPr/>
            <p:nvPr/>
          </p:nvCxnSpPr>
          <p:spPr bwMode="auto">
            <a:xfrm>
              <a:off x="3213373" y="3285062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 bwMode="auto">
            <a:xfrm>
              <a:off x="3213373" y="3492351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二等辺三角形 66"/>
            <p:cNvSpPr/>
            <p:nvPr/>
          </p:nvSpPr>
          <p:spPr bwMode="auto">
            <a:xfrm rot="5400000">
              <a:off x="3810122" y="3240135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5" name="直線コネクタ 74"/>
            <p:cNvCxnSpPr/>
            <p:nvPr/>
          </p:nvCxnSpPr>
          <p:spPr bwMode="auto">
            <a:xfrm>
              <a:off x="3797813" y="3497114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1" name="テキスト ボックス 110"/>
          <p:cNvSpPr txBox="1">
            <a:spLocks noChangeArrowheads="1"/>
          </p:cNvSpPr>
          <p:nvPr/>
        </p:nvSpPr>
        <p:spPr bwMode="auto">
          <a:xfrm>
            <a:off x="2834955" y="2197121"/>
            <a:ext cx="89570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Charge sensitive</a:t>
            </a:r>
          </a:p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pre-amp.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4" name="テキスト ボックス 110"/>
          <p:cNvSpPr txBox="1">
            <a:spLocks noChangeArrowheads="1"/>
          </p:cNvSpPr>
          <p:nvPr/>
        </p:nvSpPr>
        <p:spPr bwMode="auto">
          <a:xfrm>
            <a:off x="3633262" y="2388652"/>
            <a:ext cx="8957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shaper 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33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634082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7630" y="548680"/>
            <a:ext cx="8640960" cy="236662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FD-SOI is reported to work at 4K by T. Wada (JAXA), et al.  </a:t>
            </a:r>
          </a:p>
          <a:p>
            <a:pPr marL="457200" lvl="1" indent="0">
              <a:buNone/>
            </a:pP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SOI-STJ for our application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layers are fabricated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 board and cooled down together with the STJ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16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2786" y="4948270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35496" y="4329478"/>
            <a:ext cx="3460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 through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VIA</a:t>
            </a:r>
            <a:endParaRPr kumimoji="1" lang="en-US" altLang="ja-JP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5669824" y="1168908"/>
            <a:ext cx="29177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 </a:t>
            </a: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ow 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emp</a:t>
            </a:r>
            <a:r>
              <a:rPr kumimoji="1" lang="en-US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ja-JP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 167, 602 (2012</a:t>
            </a:r>
            <a:r>
              <a: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382625" y="2881243"/>
            <a:ext cx="4385965" cy="3632510"/>
            <a:chOff x="7841008" y="53692"/>
            <a:chExt cx="4385965" cy="3632510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7841008" y="798847"/>
              <a:ext cx="60301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VIA</a:t>
              </a:r>
              <a:endParaRPr kumimoji="1"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7" name="直線矢印コネクタ 46"/>
            <p:cNvCxnSpPr>
              <a:stCxn id="40" idx="3"/>
            </p:cNvCxnSpPr>
            <p:nvPr/>
          </p:nvCxnSpPr>
          <p:spPr>
            <a:xfrm>
              <a:off x="8444021" y="998902"/>
              <a:ext cx="488176" cy="2206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/>
            <p:cNvSpPr txBox="1"/>
            <p:nvPr/>
          </p:nvSpPr>
          <p:spPr>
            <a:xfrm>
              <a:off x="8778304" y="369655"/>
              <a:ext cx="6998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 smtClean="0">
                  <a:solidFill>
                    <a:srgbClr val="FFC000"/>
                  </a:solidFill>
                </a:rPr>
                <a:t>STJ</a:t>
              </a:r>
              <a:endParaRPr kumimoji="1" lang="ja-JP" altLang="en-US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9155728" y="1607930"/>
              <a:ext cx="1377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capacitor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968637" y="2410478"/>
              <a:ext cx="747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FET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5400000">
              <a:off x="11492957" y="178838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700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9713665" y="53692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640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422821" y="4561533"/>
            <a:ext cx="1821401" cy="1933620"/>
            <a:chOff x="3707012" y="4061042"/>
            <a:chExt cx="1821401" cy="1933620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</a:t>
              </a:r>
              <a:endParaRPr kumimoji="1" lang="ja-JP" altLang="en-US" sz="2000" b="1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07013" y="4081123"/>
              <a:ext cx="1312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 smtClean="0"/>
                <a:t>2</a:t>
              </a:r>
              <a:r>
                <a:rPr lang="ja-JP" altLang="en-US" sz="1400" b="1" dirty="0"/>
                <a:t> </a:t>
              </a:r>
              <a:r>
                <a:rPr lang="en-US" altLang="ja-JP" sz="1400" b="1" dirty="0" smtClean="0"/>
                <a:t>circuit</a:t>
              </a:r>
              <a:endParaRPr kumimoji="1" lang="ja-JP" altLang="en-US" sz="1400" b="1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265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3808" y="14436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FD-SOI on which STJ is fabricated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33408" y="4881620"/>
            <a:ext cx="8640960" cy="15101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-FET in FD-SOI wafer on which a STJ is fabricated work fine at temperature down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below 1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fabricated at KEK on FD-SOI works fine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are also developing SOI-STJ where STJ is fabricated at CRAVITY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6073538" y="1089327"/>
            <a:ext cx="2700830" cy="2479912"/>
            <a:chOff x="5204526" y="867697"/>
            <a:chExt cx="3649975" cy="335141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4526" y="1025741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715146" y="3279475"/>
              <a:ext cx="2139355" cy="499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580112" y="3636271"/>
            <a:ext cx="35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curve of a STJ fabricated at KEK on a FD-SOI wafer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7" y="4161274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nMOS</a:t>
            </a:r>
            <a:r>
              <a:rPr lang="en-US" altLang="ja-JP" sz="2000" dirty="0" smtClean="0"/>
              <a:t>-FET in FD-SOI wafer on which a STJ is fabricated at KEK</a:t>
            </a:r>
            <a:endParaRPr kumimoji="1" lang="ja-JP" altLang="en-US" sz="20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755577" y="974094"/>
            <a:ext cx="3646764" cy="3084473"/>
            <a:chOff x="2388909" y="1764189"/>
            <a:chExt cx="4936199" cy="4175083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97214" y="1811547"/>
              <a:ext cx="3647647" cy="3485072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53" r="10277"/>
            <a:stretch/>
          </p:blipFill>
          <p:spPr>
            <a:xfrm>
              <a:off x="3770621" y="1915967"/>
              <a:ext cx="1340859" cy="1656985"/>
            </a:xfrm>
            <a:prstGeom prst="rect">
              <a:avLst/>
            </a:prstGeom>
            <a:solidFill>
              <a:schemeClr val="bg1"/>
            </a:solidFill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3462436" y="5397691"/>
              <a:ext cx="3862672" cy="54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gate-source voltage</a:t>
              </a:r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981147" y="3283292"/>
              <a:ext cx="3357105" cy="541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drain-source current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131168" y="5166738"/>
              <a:ext cx="4040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67558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32263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596924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63767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0.8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242337" y="5166738"/>
              <a:ext cx="729486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835424" y="4751022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835423" y="3754535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831538" y="2763677"/>
              <a:ext cx="74901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754334" y="1764189"/>
              <a:ext cx="8206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7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7680" y="76036"/>
            <a:ext cx="8229600" cy="64340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Pre-amplifier development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16016" y="4672584"/>
            <a:ext cx="4327022" cy="1323439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readout circuit to apply a constant voltage on STJ as well as integrate the tunnel current from response to a photon.</a:t>
            </a:r>
          </a:p>
        </p:txBody>
      </p:sp>
      <p:sp>
        <p:nvSpPr>
          <p:cNvPr id="37" name="コンテンツ プレースホルダー 2"/>
          <p:cNvSpPr txBox="1">
            <a:spLocks/>
          </p:cNvSpPr>
          <p:nvPr/>
        </p:nvSpPr>
        <p:spPr>
          <a:xfrm>
            <a:off x="322458" y="1180541"/>
            <a:ext cx="4319543" cy="4714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charge-sensitive pre-amplifier in SOI for STJ readout is under development using the SPICE simulation supported by VDEC*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the circuit design, parameterization of MOSFET I</a:t>
            </a:r>
            <a:r>
              <a:rPr lang="en-US" altLang="ja-JP" sz="24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-V</a:t>
            </a:r>
            <a:r>
              <a:rPr lang="en-US" altLang="ja-JP" sz="24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4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 for the SPICE simulation is in progress with KEK and JAXA.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5466240" y="1287327"/>
            <a:ext cx="3576798" cy="3455532"/>
            <a:chOff x="5199714" y="1442590"/>
            <a:chExt cx="3576798" cy="3455532"/>
          </a:xfrm>
        </p:grpSpPr>
        <p:sp>
          <p:nvSpPr>
            <p:cNvPr id="7" name="テキスト ボックス 110"/>
            <p:cNvSpPr txBox="1">
              <a:spLocks noChangeArrowheads="1"/>
            </p:cNvSpPr>
            <p:nvPr/>
          </p:nvSpPr>
          <p:spPr bwMode="auto">
            <a:xfrm>
              <a:off x="5587055" y="3089182"/>
              <a:ext cx="556389" cy="339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 bwMode="auto">
            <a:xfrm flipH="1">
              <a:off x="6051864" y="3736498"/>
              <a:ext cx="4381" cy="548764"/>
            </a:xfrm>
            <a:prstGeom prst="line">
              <a:avLst/>
            </a:prstGeom>
            <a:ln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 bwMode="auto">
            <a:xfrm>
              <a:off x="6051864" y="3294504"/>
              <a:ext cx="9347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 bwMode="auto">
            <a:xfrm>
              <a:off x="6056246" y="3731627"/>
              <a:ext cx="94172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 bwMode="auto">
            <a:xfrm flipH="1" flipV="1">
              <a:off x="6051863" y="1442590"/>
              <a:ext cx="1" cy="94610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3" name="グループ化 59"/>
            <p:cNvGrpSpPr>
              <a:grpSpLocks/>
            </p:cNvGrpSpPr>
            <p:nvPr/>
          </p:nvGrpSpPr>
          <p:grpSpPr bwMode="auto">
            <a:xfrm>
              <a:off x="5459697" y="1722817"/>
              <a:ext cx="439022" cy="143091"/>
              <a:chOff x="6876256" y="6381328"/>
              <a:chExt cx="504056" cy="144016"/>
            </a:xfrm>
          </p:grpSpPr>
          <p:cxnSp>
            <p:nvCxnSpPr>
              <p:cNvPr id="31" name="直線コネクタ 3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" name="二等辺三角形 13"/>
            <p:cNvSpPr/>
            <p:nvPr/>
          </p:nvSpPr>
          <p:spPr bwMode="auto">
            <a:xfrm rot="5400000">
              <a:off x="6856802" y="3263847"/>
              <a:ext cx="785650" cy="503308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5" name="直線コネクタ 14"/>
            <p:cNvCxnSpPr/>
            <p:nvPr/>
          </p:nvCxnSpPr>
          <p:spPr bwMode="auto">
            <a:xfrm flipV="1">
              <a:off x="6051863" y="2953544"/>
              <a:ext cx="1" cy="3409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680604" y="2224974"/>
              <a:ext cx="1016400" cy="293075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 bwMode="auto">
            <a:xfrm flipV="1">
              <a:off x="7708978" y="2873046"/>
              <a:ext cx="1" cy="65381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 bwMode="auto">
            <a:xfrm flipV="1">
              <a:off x="6680604" y="2371513"/>
              <a:ext cx="0" cy="92299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6945248" y="3043991"/>
              <a:ext cx="317329" cy="509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921278" y="3437916"/>
              <a:ext cx="402327" cy="509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+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 bwMode="auto">
            <a:xfrm flipH="1">
              <a:off x="7329182" y="2805432"/>
              <a:ext cx="379797" cy="283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 bwMode="auto">
            <a:xfrm flipH="1">
              <a:off x="6678868" y="2811640"/>
              <a:ext cx="513158" cy="7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 bwMode="auto">
            <a:xfrm flipH="1" flipV="1">
              <a:off x="7697005" y="2371513"/>
              <a:ext cx="11974" cy="52779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 bwMode="auto">
            <a:xfrm>
              <a:off x="5678637" y="1442590"/>
              <a:ext cx="3732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 bwMode="auto">
            <a:xfrm flipV="1">
              <a:off x="5678637" y="1442590"/>
              <a:ext cx="0" cy="27776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5798887" y="4388129"/>
              <a:ext cx="1725122" cy="509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V=-0.4mV</a:t>
              </a:r>
              <a:endParaRPr kumimoji="1" lang="ja-JP" altLang="en-US" sz="24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9" name="直線コネクタ 28"/>
            <p:cNvCxnSpPr>
              <a:stCxn id="14" idx="0"/>
            </p:cNvCxnSpPr>
            <p:nvPr/>
          </p:nvCxnSpPr>
          <p:spPr bwMode="auto">
            <a:xfrm flipV="1">
              <a:off x="7501281" y="3515500"/>
              <a:ext cx="943734" cy="1"/>
            </a:xfrm>
            <a:prstGeom prst="line">
              <a:avLst/>
            </a:prstGeom>
            <a:ln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7974688" y="3016867"/>
              <a:ext cx="8018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Output</a:t>
              </a:r>
              <a:endParaRPr kumimoji="1" lang="ja-JP" altLang="en-US" sz="16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7203854" y="2574263"/>
              <a:ext cx="123591" cy="442452"/>
              <a:chOff x="7203854" y="2574263"/>
              <a:chExt cx="123591" cy="442452"/>
            </a:xfrm>
          </p:grpSpPr>
          <p:cxnSp>
            <p:nvCxnSpPr>
              <p:cNvPr id="22" name="直線コネクタ 21"/>
              <p:cNvCxnSpPr/>
              <p:nvPr/>
            </p:nvCxnSpPr>
            <p:spPr bwMode="auto">
              <a:xfrm flipV="1">
                <a:off x="7203854" y="2574263"/>
                <a:ext cx="0" cy="442452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 bwMode="auto">
              <a:xfrm flipV="1">
                <a:off x="7327445" y="2574263"/>
                <a:ext cx="0" cy="442452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直線コネクタ 53"/>
            <p:cNvCxnSpPr/>
            <p:nvPr/>
          </p:nvCxnSpPr>
          <p:spPr bwMode="auto">
            <a:xfrm flipH="1">
              <a:off x="5897847" y="2382420"/>
              <a:ext cx="323855" cy="22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直線コネクタ 59"/>
            <p:cNvCxnSpPr/>
            <p:nvPr/>
          </p:nvCxnSpPr>
          <p:spPr bwMode="auto">
            <a:xfrm flipH="1">
              <a:off x="5897847" y="2955278"/>
              <a:ext cx="323855" cy="22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9" name="グループ化 68"/>
            <p:cNvGrpSpPr/>
            <p:nvPr/>
          </p:nvGrpSpPr>
          <p:grpSpPr>
            <a:xfrm>
              <a:off x="6076529" y="2383205"/>
              <a:ext cx="267443" cy="571206"/>
              <a:chOff x="5754474" y="2383205"/>
              <a:chExt cx="267443" cy="571206"/>
            </a:xfrm>
          </p:grpSpPr>
          <p:cxnSp>
            <p:nvCxnSpPr>
              <p:cNvPr id="47" name="直線コネクタ 46"/>
              <p:cNvCxnSpPr/>
              <p:nvPr/>
            </p:nvCxnSpPr>
            <p:spPr bwMode="auto">
              <a:xfrm>
                <a:off x="5754474" y="257426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 bwMode="auto">
              <a:xfrm>
                <a:off x="5760942" y="268857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直線コネクタ 61"/>
              <p:cNvCxnSpPr/>
              <p:nvPr/>
            </p:nvCxnSpPr>
            <p:spPr bwMode="auto">
              <a:xfrm flipH="1" flipV="1">
                <a:off x="5896503" y="2684723"/>
                <a:ext cx="954" cy="2696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 bwMode="auto">
              <a:xfrm flipH="1" flipV="1">
                <a:off x="5895157" y="2383205"/>
                <a:ext cx="954" cy="1814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グループ化 70"/>
            <p:cNvGrpSpPr/>
            <p:nvPr/>
          </p:nvGrpSpPr>
          <p:grpSpPr>
            <a:xfrm>
              <a:off x="5761482" y="2377452"/>
              <a:ext cx="288032" cy="575908"/>
              <a:chOff x="6084168" y="2382481"/>
              <a:chExt cx="288032" cy="575908"/>
            </a:xfrm>
          </p:grpSpPr>
          <p:sp>
            <p:nvSpPr>
              <p:cNvPr id="40" name="Freeform 11"/>
              <p:cNvSpPr>
                <a:spLocks/>
              </p:cNvSpPr>
              <p:nvPr/>
            </p:nvSpPr>
            <p:spPr bwMode="auto">
              <a:xfrm rot="16200000">
                <a:off x="5992524" y="2606884"/>
                <a:ext cx="458356" cy="132165"/>
              </a:xfrm>
              <a:custGeom>
                <a:avLst/>
                <a:gdLst>
                  <a:gd name="T0" fmla="*/ 0 w 1410"/>
                  <a:gd name="T1" fmla="*/ 258 h 456"/>
                  <a:gd name="T2" fmla="*/ 222 w 1410"/>
                  <a:gd name="T3" fmla="*/ 258 h 456"/>
                  <a:gd name="T4" fmla="*/ 318 w 1410"/>
                  <a:gd name="T5" fmla="*/ 30 h 456"/>
                  <a:gd name="T6" fmla="*/ 468 w 1410"/>
                  <a:gd name="T7" fmla="*/ 456 h 456"/>
                  <a:gd name="T8" fmla="*/ 672 w 1410"/>
                  <a:gd name="T9" fmla="*/ 12 h 456"/>
                  <a:gd name="T10" fmla="*/ 858 w 1410"/>
                  <a:gd name="T11" fmla="*/ 450 h 456"/>
                  <a:gd name="T12" fmla="*/ 1020 w 1410"/>
                  <a:gd name="T13" fmla="*/ 0 h 456"/>
                  <a:gd name="T14" fmla="*/ 1176 w 1410"/>
                  <a:gd name="T15" fmla="*/ 246 h 456"/>
                  <a:gd name="T16" fmla="*/ 1410 w 1410"/>
                  <a:gd name="T17" fmla="*/ 246 h 456"/>
                  <a:gd name="connsiteX0" fmla="*/ 0 w 10000"/>
                  <a:gd name="connsiteY0" fmla="*/ 5658 h 10000"/>
                  <a:gd name="connsiteX1" fmla="*/ 1574 w 10000"/>
                  <a:gd name="connsiteY1" fmla="*/ 5658 h 10000"/>
                  <a:gd name="connsiteX2" fmla="*/ 2255 w 10000"/>
                  <a:gd name="connsiteY2" fmla="*/ 658 h 10000"/>
                  <a:gd name="connsiteX3" fmla="*/ 3319 w 10000"/>
                  <a:gd name="connsiteY3" fmla="*/ 10000 h 10000"/>
                  <a:gd name="connsiteX4" fmla="*/ 4766 w 10000"/>
                  <a:gd name="connsiteY4" fmla="*/ 263 h 10000"/>
                  <a:gd name="connsiteX5" fmla="*/ 6085 w 10000"/>
                  <a:gd name="connsiteY5" fmla="*/ 9868 h 10000"/>
                  <a:gd name="connsiteX6" fmla="*/ 7234 w 10000"/>
                  <a:gd name="connsiteY6" fmla="*/ 0 h 10000"/>
                  <a:gd name="connsiteX7" fmla="*/ 9171 w 10000"/>
                  <a:gd name="connsiteY7" fmla="*/ 9677 h 10000"/>
                  <a:gd name="connsiteX8" fmla="*/ 10000 w 10000"/>
                  <a:gd name="connsiteY8" fmla="*/ 5395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4539 h 10000"/>
                  <a:gd name="connsiteX0" fmla="*/ 0 w 11631"/>
                  <a:gd name="connsiteY0" fmla="*/ 5658 h 10000"/>
                  <a:gd name="connsiteX1" fmla="*/ 1574 w 11631"/>
                  <a:gd name="connsiteY1" fmla="*/ 5658 h 10000"/>
                  <a:gd name="connsiteX2" fmla="*/ 2255 w 11631"/>
                  <a:gd name="connsiteY2" fmla="*/ 658 h 10000"/>
                  <a:gd name="connsiteX3" fmla="*/ 3319 w 11631"/>
                  <a:gd name="connsiteY3" fmla="*/ 10000 h 10000"/>
                  <a:gd name="connsiteX4" fmla="*/ 4766 w 11631"/>
                  <a:gd name="connsiteY4" fmla="*/ 263 h 10000"/>
                  <a:gd name="connsiteX5" fmla="*/ 6085 w 11631"/>
                  <a:gd name="connsiteY5" fmla="*/ 9868 h 10000"/>
                  <a:gd name="connsiteX6" fmla="*/ 7234 w 11631"/>
                  <a:gd name="connsiteY6" fmla="*/ 0 h 10000"/>
                  <a:gd name="connsiteX7" fmla="*/ 8548 w 11631"/>
                  <a:gd name="connsiteY7" fmla="*/ 9463 h 10000"/>
                  <a:gd name="connsiteX8" fmla="*/ 10065 w 11631"/>
                  <a:gd name="connsiteY8" fmla="*/ 5087 h 10000"/>
                  <a:gd name="connsiteX9" fmla="*/ 11592 w 11631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180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10065 w 11592"/>
                  <a:gd name="connsiteY8" fmla="*/ 5087 h 10000"/>
                  <a:gd name="connsiteX9" fmla="*/ 11592 w 11592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9577 w 11592"/>
                  <a:gd name="connsiteY8" fmla="*/ 5464 h 10000"/>
                  <a:gd name="connsiteX9" fmla="*/ 11592 w 11592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20256"/>
                  <a:gd name="connsiteX1" fmla="*/ 1543 w 12933"/>
                  <a:gd name="connsiteY1" fmla="*/ 10373 h 20256"/>
                  <a:gd name="connsiteX2" fmla="*/ 3230 w 12933"/>
                  <a:gd name="connsiteY2" fmla="*/ 0 h 20256"/>
                  <a:gd name="connsiteX3" fmla="*/ 4660 w 12933"/>
                  <a:gd name="connsiteY3" fmla="*/ 17260 h 20256"/>
                  <a:gd name="connsiteX4" fmla="*/ 6469 w 12933"/>
                  <a:gd name="connsiteY4" fmla="*/ 20252 h 20256"/>
                  <a:gd name="connsiteX5" fmla="*/ 6107 w 12933"/>
                  <a:gd name="connsiteY5" fmla="*/ 7523 h 20256"/>
                  <a:gd name="connsiteX6" fmla="*/ 7426 w 12933"/>
                  <a:gd name="connsiteY6" fmla="*/ 17128 h 20256"/>
                  <a:gd name="connsiteX7" fmla="*/ 8575 w 12933"/>
                  <a:gd name="connsiteY7" fmla="*/ 7260 h 20256"/>
                  <a:gd name="connsiteX8" fmla="*/ 9919 w 12933"/>
                  <a:gd name="connsiteY8" fmla="*/ 17006 h 20256"/>
                  <a:gd name="connsiteX9" fmla="*/ 10918 w 12933"/>
                  <a:gd name="connsiteY9" fmla="*/ 12724 h 20256"/>
                  <a:gd name="connsiteX10" fmla="*/ 12933 w 12933"/>
                  <a:gd name="connsiteY10" fmla="*/ 12270 h 20256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0918 w 16195"/>
                  <a:gd name="connsiteY8" fmla="*/ 12742 h 20270"/>
                  <a:gd name="connsiteX9" fmla="*/ 16195 w 16195"/>
                  <a:gd name="connsiteY9" fmla="*/ 10214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2961 w 16195"/>
                  <a:gd name="connsiteY8" fmla="*/ 10103 h 20270"/>
                  <a:gd name="connsiteX9" fmla="*/ 16195 w 16195"/>
                  <a:gd name="connsiteY9" fmla="*/ 10214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2961 w 19335"/>
                  <a:gd name="connsiteY8" fmla="*/ 10103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6165 w 19335"/>
                  <a:gd name="connsiteY6" fmla="*/ 20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323"/>
                  <a:gd name="connsiteX1" fmla="*/ 1543 w 19335"/>
                  <a:gd name="connsiteY1" fmla="*/ 10391 h 20323"/>
                  <a:gd name="connsiteX2" fmla="*/ 3230 w 19335"/>
                  <a:gd name="connsiteY2" fmla="*/ 18 h 20323"/>
                  <a:gd name="connsiteX3" fmla="*/ 6469 w 19335"/>
                  <a:gd name="connsiteY3" fmla="*/ 20270 h 20323"/>
                  <a:gd name="connsiteX4" fmla="*/ 9735 w 19335"/>
                  <a:gd name="connsiteY4" fmla="*/ 0 h 20323"/>
                  <a:gd name="connsiteX5" fmla="*/ 12944 w 19335"/>
                  <a:gd name="connsiteY5" fmla="*/ 20162 h 20323"/>
                  <a:gd name="connsiteX6" fmla="*/ 16165 w 19335"/>
                  <a:gd name="connsiteY6" fmla="*/ 208 h 20323"/>
                  <a:gd name="connsiteX7" fmla="*/ 19309 w 19335"/>
                  <a:gd name="connsiteY7" fmla="*/ 20323 h 20323"/>
                  <a:gd name="connsiteX8" fmla="*/ 17900 w 19335"/>
                  <a:gd name="connsiteY8" fmla="*/ 10386 h 20323"/>
                  <a:gd name="connsiteX9" fmla="*/ 19335 w 19335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17900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67" h="20323">
                    <a:moveTo>
                      <a:pt x="0" y="10202"/>
                    </a:moveTo>
                    <a:cubicBezTo>
                      <a:pt x="27" y="10170"/>
                      <a:pt x="1486" y="10328"/>
                      <a:pt x="1543" y="10391"/>
                    </a:cubicBezTo>
                    <a:cubicBezTo>
                      <a:pt x="1526" y="10139"/>
                      <a:pt x="3202" y="68"/>
                      <a:pt x="3230" y="18"/>
                    </a:cubicBezTo>
                    <a:cubicBezTo>
                      <a:pt x="3258" y="-32"/>
                      <a:pt x="6447" y="20430"/>
                      <a:pt x="6469" y="20270"/>
                    </a:cubicBezTo>
                    <a:cubicBezTo>
                      <a:pt x="6439" y="20269"/>
                      <a:pt x="9734" y="190"/>
                      <a:pt x="9735" y="0"/>
                    </a:cubicBezTo>
                    <a:cubicBezTo>
                      <a:pt x="9738" y="122"/>
                      <a:pt x="12911" y="19851"/>
                      <a:pt x="12944" y="20162"/>
                    </a:cubicBezTo>
                    <a:cubicBezTo>
                      <a:pt x="12911" y="19890"/>
                      <a:pt x="16138" y="386"/>
                      <a:pt x="16165" y="208"/>
                    </a:cubicBezTo>
                    <a:cubicBezTo>
                      <a:pt x="16146" y="440"/>
                      <a:pt x="19364" y="20354"/>
                      <a:pt x="19309" y="20323"/>
                    </a:cubicBezTo>
                    <a:cubicBezTo>
                      <a:pt x="19419" y="20430"/>
                      <a:pt x="20927" y="10030"/>
                      <a:pt x="20949" y="10386"/>
                    </a:cubicBezTo>
                    <a:cubicBezTo>
                      <a:pt x="20902" y="10100"/>
                      <a:pt x="22580" y="10210"/>
                      <a:pt x="22567" y="10308"/>
                    </a:cubicBezTo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ja-JP" altLang="en-US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cxnSp>
            <p:nvCxnSpPr>
              <p:cNvPr id="58" name="直線コネクタ 57"/>
              <p:cNvCxnSpPr>
                <a:stCxn id="40" idx="9"/>
              </p:cNvCxnSpPr>
              <p:nvPr/>
            </p:nvCxnSpPr>
            <p:spPr bwMode="auto">
              <a:xfrm flipH="1" flipV="1">
                <a:off x="6221702" y="2382481"/>
                <a:ext cx="953" cy="613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 bwMode="auto">
              <a:xfrm flipH="1" flipV="1">
                <a:off x="6220653" y="2897081"/>
                <a:ext cx="953" cy="6130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 bwMode="auto">
              <a:xfrm flipV="1">
                <a:off x="6084168" y="2473909"/>
                <a:ext cx="288032" cy="399137"/>
              </a:xfrm>
              <a:prstGeom prst="line">
                <a:avLst/>
              </a:prstGeom>
              <a:ln w="2540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Freeform 82"/>
            <p:cNvSpPr>
              <a:spLocks/>
            </p:cNvSpPr>
            <p:nvPr/>
          </p:nvSpPr>
          <p:spPr bwMode="auto">
            <a:xfrm rot="18824774">
              <a:off x="4691763" y="2983675"/>
              <a:ext cx="1161922" cy="14602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5678636" y="2224974"/>
              <a:ext cx="765572" cy="89770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/>
          <p:cNvSpPr txBox="1"/>
          <p:nvPr/>
        </p:nvSpPr>
        <p:spPr>
          <a:xfrm>
            <a:off x="84989" y="6138230"/>
            <a:ext cx="8154685" cy="61555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VLSI Design and Education Center(VDEC), the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U.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Tokyo in collaboration with Synopsys,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Inc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., Cadence Design Systems, Inc., and Mentor Graphics, Inc.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11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121331"/>
            <a:ext cx="6080033" cy="1195931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succeeded in observation of Josephson current by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Hf-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-Hf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layer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2010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                     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S.H.Kim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et. al, TIPP2011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However,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this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a detector, 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required to be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pA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level or less)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  <a:blipFill rotWithShape="1">
                <a:blip r:embed="rId2"/>
                <a:stretch>
                  <a:fillRect l="-957" t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19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4" y="272524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78" y="271740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線矢印コネクタ 25"/>
          <p:cNvCxnSpPr/>
          <p:nvPr/>
        </p:nvCxnSpPr>
        <p:spPr>
          <a:xfrm>
            <a:off x="2700801" y="393937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330495" y="286234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1470" y="287606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375932" y="2779269"/>
            <a:ext cx="2278581" cy="7937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20Torr,1hour</a:t>
            </a: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anodic oxidation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45nm</a:t>
            </a:r>
            <a:endParaRPr kumimoji="1" lang="en-US" altLang="ja-JP" sz="16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868144" y="1268612"/>
            <a:ext cx="3052082" cy="1394750"/>
            <a:chOff x="5921604" y="941897"/>
            <a:chExt cx="3052082" cy="1394750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8602305" y="1253563"/>
              <a:ext cx="105668" cy="53421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8662408" y="1253563"/>
              <a:ext cx="235696" cy="538766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817823" y="941897"/>
              <a:ext cx="376487" cy="33369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7865165" y="946510"/>
              <a:ext cx="658292" cy="31068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>
              <a:off x="5921604" y="1277091"/>
              <a:ext cx="3052082" cy="1059556"/>
              <a:chOff x="3606397" y="2379611"/>
              <a:chExt cx="4093428" cy="147961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3606397" y="2379611"/>
                <a:ext cx="4093428" cy="1479613"/>
                <a:chOff x="3665198" y="2816636"/>
                <a:chExt cx="3817528" cy="147961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40" name="1 つの角を丸めた四角形 39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(350nm)</a:t>
                    </a:r>
                    <a:endParaRPr kumimoji="1" lang="ja-JP" altLang="en-US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2" name="1 つの角を丸めた四角形 41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p:grpSp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/>
              <p:cNvCxnSpPr/>
              <p:nvPr/>
            </p:nvCxnSpPr>
            <p:spPr>
              <a:xfrm flipV="1">
                <a:off x="6640462" y="3111082"/>
                <a:ext cx="246168" cy="11166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 flipV="1">
              <a:off x="8189062" y="1253563"/>
              <a:ext cx="5248" cy="52660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6428645" y="1257197"/>
              <a:ext cx="0" cy="564949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8820472" y="1772816"/>
              <a:ext cx="152400" cy="195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8063" y="2493012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sample in 2012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8144" y="3717032"/>
            <a:ext cx="2943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algn="ctr"/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A@V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=10V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289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4896544"/>
          </a:xfrm>
        </p:spPr>
        <p:txBody>
          <a:bodyPr/>
          <a:lstStyle/>
          <a:p>
            <a:r>
              <a:rPr lang="en-US" altLang="ja-JP" dirty="0" smtClean="0"/>
              <a:t>Introduction to neutrino decay search</a:t>
            </a:r>
          </a:p>
          <a:p>
            <a:pPr lvl="1"/>
            <a:r>
              <a:rPr lang="en-US" altLang="ja-JP" dirty="0" smtClean="0"/>
              <a:t>Proposed </a:t>
            </a:r>
            <a:r>
              <a:rPr lang="en-US" altLang="ja-JP" dirty="0"/>
              <a:t>r</a:t>
            </a:r>
            <a:r>
              <a:rPr lang="en-US" altLang="ja-JP" dirty="0" smtClean="0"/>
              <a:t>ocket experiment</a:t>
            </a:r>
          </a:p>
          <a:p>
            <a:pPr lvl="1"/>
            <a:r>
              <a:rPr lang="en-US" altLang="ja-JP" dirty="0" smtClean="0"/>
              <a:t>Prospects for the neutrino decay search</a:t>
            </a:r>
          </a:p>
          <a:p>
            <a:r>
              <a:rPr lang="en-US" altLang="ja-JP" dirty="0" smtClean="0"/>
              <a:t>Candidates for far-infrared single-photon spectrometer</a:t>
            </a:r>
          </a:p>
          <a:p>
            <a:pPr lvl="1"/>
            <a:r>
              <a:rPr kumimoji="1" lang="en-US" altLang="ja-JP" dirty="0" smtClean="0"/>
              <a:t>Nb/Al-STJ with diffraction grating</a:t>
            </a:r>
          </a:p>
          <a:p>
            <a:pPr lvl="1"/>
            <a:r>
              <a:rPr lang="en-US" altLang="ja-JP" dirty="0" smtClean="0"/>
              <a:t>Hf-STJ</a:t>
            </a:r>
            <a:endParaRPr kumimoji="1" lang="en-US" altLang="ja-JP" dirty="0" smtClean="0"/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14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505" r="49015" b="25840"/>
          <a:stretch/>
        </p:blipFill>
        <p:spPr>
          <a:xfrm>
            <a:off x="676351" y="1122653"/>
            <a:ext cx="7975389" cy="4843693"/>
          </a:xfr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" t="34740" r="49234" b="25876"/>
          <a:stretch/>
        </p:blipFill>
        <p:spPr>
          <a:xfrm>
            <a:off x="683568" y="1134332"/>
            <a:ext cx="7939573" cy="4821803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7544"/>
          </a:xfrm>
        </p:spPr>
        <p:txBody>
          <a:bodyPr/>
          <a:lstStyle/>
          <a:p>
            <a:r>
              <a:rPr kumimoji="1"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DC-like VIS light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489302" y="4399501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489302" y="5145206"/>
            <a:ext cx="810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417841" y="5270544"/>
            <a:ext cx="1530423" cy="41017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20μV/DIV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 rot="5400000">
            <a:off x="4345322" y="4807762"/>
            <a:ext cx="1688763" cy="4103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3" name="直線矢印コネクタ 12"/>
          <p:cNvCxnSpPr>
            <a:stCxn id="17" idx="1"/>
          </p:cNvCxnSpPr>
          <p:nvPr/>
        </p:nvCxnSpPr>
        <p:spPr bwMode="auto">
          <a:xfrm flipH="1">
            <a:off x="5709802" y="943001"/>
            <a:ext cx="590390" cy="14253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テキスト ボックス 16"/>
          <p:cNvSpPr txBox="1"/>
          <p:nvPr/>
        </p:nvSpPr>
        <p:spPr>
          <a:xfrm>
            <a:off x="6300192" y="712168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ON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84161" y="2872408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OFF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0" name="直線矢印コネクタ 19"/>
          <p:cNvCxnSpPr/>
          <p:nvPr/>
        </p:nvCxnSpPr>
        <p:spPr bwMode="auto">
          <a:xfrm flipH="1" flipV="1">
            <a:off x="6183052" y="2728392"/>
            <a:ext cx="405172" cy="374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02178" y="773723"/>
            <a:ext cx="3906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pulse: 465nm, 100kHz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161571" y="1771561"/>
            <a:ext cx="3402317" cy="3231305"/>
            <a:chOff x="1547664" y="382748"/>
            <a:chExt cx="3046270" cy="2893155"/>
          </a:xfrm>
        </p:grpSpPr>
        <p:sp>
          <p:nvSpPr>
            <p:cNvPr id="22" name="正方形/長方形 21"/>
            <p:cNvSpPr/>
            <p:nvPr/>
          </p:nvSpPr>
          <p:spPr>
            <a:xfrm>
              <a:off x="1547664" y="413744"/>
              <a:ext cx="3046270" cy="286215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9" name="コンテンツ プレースホルダー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5" t="44703" r="65941" b="42738"/>
            <a:stretch/>
          </p:blipFill>
          <p:spPr>
            <a:xfrm>
              <a:off x="1547664" y="382748"/>
              <a:ext cx="3046270" cy="2862159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3" t="44819" r="65946" b="42651"/>
            <a:stretch/>
          </p:blipFill>
          <p:spPr>
            <a:xfrm>
              <a:off x="1547664" y="413744"/>
              <a:ext cx="3046270" cy="2862159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>
            <a:off x="4427984" y="2512368"/>
            <a:ext cx="128181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 flipV="1">
            <a:off x="3563888" y="1806180"/>
            <a:ext cx="864096" cy="7061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3563888" y="3808512"/>
            <a:ext cx="864096" cy="11943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2689776" y="3047168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689776" y="2003529"/>
            <a:ext cx="0" cy="82238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72629" y="4643602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10uA/100kHz=6.2×10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e/pulse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550" y="5978150"/>
            <a:ext cx="8816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an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increase of tunnel current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Hf-STJ response to visible light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スライド番号プレースホルダー 2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16200000">
            <a:off x="1874971" y="2163994"/>
            <a:ext cx="1188270" cy="41034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05747" y="355945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58" y="1134332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51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1716" y="1124744"/>
                <a:ext cx="8792772" cy="504056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propose an experiment to search for neutrino radiative decay in cosmic neutrino background.</a:t>
                </a: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Requirements for the detector is an ability of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photon-by-photon spectroscopy with 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better than 2%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energy resolution at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=50m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=25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400" dirty="0" err="1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meV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with low dark count rate (&lt;30Hz)</a:t>
                </a:r>
                <a:endParaRPr kumimoji="1"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array with a diffractive grating and Hf-STJ are considered for the experiment.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fabricated at CRAVITY meets our requirements.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FD-SOI readout for STJ signal is under development.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Hf-STJ development is in progress, yet need much improvement.</a:t>
                </a: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Improvement of the neutrino lifetime lower limit up to O(10</a:t>
                </a:r>
                <a:r>
                  <a:rPr lang="en-US" altLang="ja-JP" sz="24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 is feasible for 200-sec measurement in a rocket-borne experiment with the detector.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716" y="1124744"/>
                <a:ext cx="8792772" cy="5040560"/>
              </a:xfrm>
              <a:blipFill rotWithShape="0">
                <a:blip r:embed="rId2"/>
                <a:stretch>
                  <a:fillRect l="-901" t="-847" b="-41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I-V curve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0714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back-tunneling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ja-JP" dirty="0" smtClean="0"/>
              <a:t>N</a:t>
            </a:r>
            <a:r>
              <a:rPr kumimoji="1" lang="en-US" altLang="ja-JP" dirty="0" smtClean="0"/>
              <a:t>eutrino 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has 3 mass generations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</a:t>
                </a:r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states 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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are not  mass </a:t>
                </a:r>
                <a:r>
                  <a:rPr lang="en-US" altLang="ja-JP" sz="24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eigenstates</a:t>
                </a:r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flavor oscillates during the flight, and squared mass differences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have been measured, 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but their absolute masses 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not measured yet!</a:t>
                </a:r>
                <a:endParaRPr lang="en-US" altLang="ja-JP" sz="24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Heavier neutrinos (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are not stable</a:t>
                </a:r>
              </a:p>
              <a:p>
                <a:pPr lvl="1">
                  <a:buFont typeface="Arial Unicode MS" panose="020B0604020202020204" pitchFamily="50" charset="-128"/>
                  <a:buChar char="─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can decay through the loop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diagrams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→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1,2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+</m:t>
                    </m:r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𝛾</m:t>
                    </m:r>
                  </m:oMath>
                </a14:m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kumimoji="1" lang="en-US" altLang="ja-JP" sz="22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mass can be determined from the decay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However,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lifetime is expected to be very long (much longer than the age of universe)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adopt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Cosmic neutrino background (C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the neutrino source for neutrino decay search</a:t>
                </a:r>
                <a:endParaRPr kumimoji="1" lang="ja-JP" altLang="en-US" sz="24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  <a:blipFill rotWithShape="0">
                <a:blip r:embed="rId2"/>
                <a:stretch>
                  <a:fillRect l="-765" t="-20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580045" y="3429000"/>
            <a:ext cx="2384443" cy="1619849"/>
            <a:chOff x="1316887" y="4534031"/>
            <a:chExt cx="1716456" cy="1166058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 rot="12740918">
              <a:off x="2355957" y="5656091"/>
              <a:ext cx="491724" cy="26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2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9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 rotWithShape="1">
                <a:blip r:embed="rId3"/>
                <a:stretch>
                  <a:fillRect t="-7759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096191"/>
            <a:ext cx="6075332" cy="3806463"/>
            <a:chOff x="12961342" y="7056761"/>
            <a:chExt cx="7965847" cy="4764139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0070C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1" y="9940747"/>
              <a:ext cx="396183" cy="1880153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110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1717988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365802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908720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297752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85882" y="4734139"/>
            <a:ext cx="45656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</a:t>
            </a:r>
            <a:r>
              <a:rPr lang="en-US" altLang="ja-JP" sz="2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(=neutrino decoupling)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solidFill>
                            <a:srgbClr val="FF000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blipFill rotWithShape="0">
                <a:blip r:embed="rId12"/>
                <a:stretch>
                  <a:fillRect b="-184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上矢印吹き出し 16"/>
          <p:cNvSpPr/>
          <p:nvPr/>
        </p:nvSpPr>
        <p:spPr>
          <a:xfrm>
            <a:off x="6804248" y="1863939"/>
            <a:ext cx="2212072" cy="2019016"/>
          </a:xfrm>
          <a:prstGeom prst="upArrowCallout">
            <a:avLst>
              <a:gd name="adj1" fmla="val 16672"/>
              <a:gd name="adj2" fmla="val 25843"/>
              <a:gd name="adj3" fmla="val 16700"/>
              <a:gd name="adj4" fmla="val 716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universe is filled with neutrinos.</a:t>
            </a:r>
          </a:p>
          <a:p>
            <a:pPr algn="ctr"/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However,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they have not been  detected yet!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284154" y="3181867"/>
            <a:ext cx="17780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Density (cm</a:t>
            </a:r>
            <a:r>
              <a:rPr kumimoji="1" lang="en-US" altLang="ja-JP" sz="2000" b="1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-3</a:t>
            </a:r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0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r="-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正方形/長方形 20"/>
          <p:cNvSpPr/>
          <p:nvPr/>
        </p:nvSpPr>
        <p:spPr>
          <a:xfrm>
            <a:off x="1256919" y="5142865"/>
            <a:ext cx="3171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~1s after the big bang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428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16632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anomalous magnetic moment of neutrino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C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Determination of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sensitivity to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lifetime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Standard Model expectation: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xperimental lower limit: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  <a:blipFill rotWithShape="0">
                <a:blip r:embed="rId3"/>
                <a:stretch>
                  <a:fillRect l="-881" t="-23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  <a:blipFill rotWithShape="1">
                <a:blip r:embed="rId28"/>
                <a:stretch>
                  <a:fillRect l="-508" t="-1961" r="-254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suppressed  by L-R mixing (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  <a:blipFill rotWithShape="1">
                <a:blip r:embed="rId29"/>
                <a:stretch>
                  <a:fillRect l="-408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370524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</a:t>
                </a:r>
              </a:p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(need L-R coupling)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𝑗𝐿</m:t>
                          </m:r>
                        </m:sub>
                      </m:sSub>
                      <m:sSub>
                        <m:sSubPr>
                          <m:ctrlPr>
                            <a:rPr lang="en-US" altLang="ja-JP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ja-JP" sz="2400" i="1" dirty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400" i="1" dirty="0">
                              <a:latin typeface="Cambria Math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𝜈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𝑖𝑅</m:t>
                          </m:r>
                        </m:sub>
                      </m:sSub>
                    </m:oMath>
                  </m:oMathPara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  <a:blipFill rotWithShape="1">
                <a:blip r:embed="rId24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9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1848" y="127654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Energy (Wavelength)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606908" y="4004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683108" y="58335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683108" y="6290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82908" y="3776142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161508" y="6042487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131109" y="5630094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520132" y="4004742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2826108" y="583354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2920840" y="5862087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049821" y="401268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605830" y="4531367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432" t="-11842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6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463894" y="4531367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90266" y="2962905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blipFill rotWithShape="0">
                <a:blip r:embed="rId21"/>
                <a:stretch>
                  <a:fillRect l="-4564" t="-7576" r="-3734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=51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blipFill rotWithShape="0">
                <a:blip r:embed="rId22"/>
                <a:stretch>
                  <a:fillRect l="-4132" t="-7576" r="-3719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882" t="-7692" r="-4813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16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 ~ 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</a:rPr>
                      <m:t> ~ </m:t>
                    </m:r>
                    <m:r>
                      <a:rPr lang="en-US" altLang="ja-JP" sz="1600" i="1">
                        <a:latin typeface="Cambria Math"/>
                      </a:rPr>
                      <m:t>7.65×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rest</m:t>
                        </m:r>
                      </m:sup>
                    </m:sSubSup>
                    <m:r>
                      <a:rPr lang="en-US" altLang="ja-JP" sz="18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  <a:blipFill rotWithShape="0">
                <a:blip r:embed="rId23"/>
                <a:stretch>
                  <a:fillRect l="-1240" t="-1299" b="-49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dirty="0">
                  <a:ln w="9525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139700" dist="165100" dir="16440000" sx="95000" sy="95000" kx="-1800000" algn="bl" rotWithShape="0">
                      <a:srgbClr val="00B050">
                        <a:alpha val="1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グループ化 49"/>
          <p:cNvGrpSpPr/>
          <p:nvPr/>
        </p:nvGrpSpPr>
        <p:grpSpPr>
          <a:xfrm>
            <a:off x="344794" y="1617377"/>
            <a:ext cx="2159915" cy="1991871"/>
            <a:chOff x="344794" y="1617377"/>
            <a:chExt cx="2159915" cy="1991871"/>
          </a:xfrm>
        </p:grpSpPr>
        <p:pic>
          <p:nvPicPr>
            <p:cNvPr id="51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03" y="3212976"/>
              <a:ext cx="397606" cy="396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3" name="Picture 18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54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5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56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632" y="2325044"/>
              <a:ext cx="537691" cy="53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グループ化 46"/>
          <p:cNvGrpSpPr/>
          <p:nvPr/>
        </p:nvGrpSpPr>
        <p:grpSpPr>
          <a:xfrm>
            <a:off x="4952910" y="3717032"/>
            <a:ext cx="3753742" cy="2792348"/>
            <a:chOff x="1439970" y="2270437"/>
            <a:chExt cx="4428174" cy="3294047"/>
          </a:xfrm>
        </p:grpSpPr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1968674" y="2277071"/>
              <a:ext cx="3598863" cy="243998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1968674" y="4717058"/>
              <a:ext cx="35988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56"/>
            <p:cNvSpPr>
              <a:spLocks noChangeShapeType="1"/>
            </p:cNvSpPr>
            <p:nvPr/>
          </p:nvSpPr>
          <p:spPr bwMode="auto">
            <a:xfrm>
              <a:off x="26052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57"/>
            <p:cNvSpPr>
              <a:spLocks noChangeShapeType="1"/>
            </p:cNvSpPr>
            <p:nvPr/>
          </p:nvSpPr>
          <p:spPr bwMode="auto">
            <a:xfrm>
              <a:off x="29783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58"/>
            <p:cNvSpPr>
              <a:spLocks noChangeShapeType="1"/>
            </p:cNvSpPr>
            <p:nvPr/>
          </p:nvSpPr>
          <p:spPr bwMode="auto">
            <a:xfrm>
              <a:off x="32434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>
              <a:off x="34482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60"/>
            <p:cNvSpPr>
              <a:spLocks noChangeShapeType="1"/>
            </p:cNvSpPr>
            <p:nvPr/>
          </p:nvSpPr>
          <p:spPr bwMode="auto">
            <a:xfrm>
              <a:off x="3616499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375778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>
              <a:off x="38800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9895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4087987" y="4644033"/>
              <a:ext cx="0" cy="730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65"/>
            <p:cNvSpPr>
              <a:spLocks noChangeShapeType="1"/>
            </p:cNvSpPr>
            <p:nvPr/>
          </p:nvSpPr>
          <p:spPr bwMode="auto">
            <a:xfrm>
              <a:off x="472457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66"/>
            <p:cNvSpPr>
              <a:spLocks noChangeShapeType="1"/>
            </p:cNvSpPr>
            <p:nvPr/>
          </p:nvSpPr>
          <p:spPr bwMode="auto">
            <a:xfrm>
              <a:off x="50976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>
              <a:off x="53611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 flipV="1">
              <a:off x="1968674" y="2277071"/>
              <a:ext cx="0" cy="24399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 flipH="1">
              <a:off x="1968674" y="47170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70"/>
            <p:cNvSpPr>
              <a:spLocks noChangeShapeType="1"/>
            </p:cNvSpPr>
            <p:nvPr/>
          </p:nvSpPr>
          <p:spPr bwMode="auto">
            <a:xfrm flipH="1">
              <a:off x="1968674" y="4472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71"/>
            <p:cNvSpPr>
              <a:spLocks noChangeShapeType="1"/>
            </p:cNvSpPr>
            <p:nvPr/>
          </p:nvSpPr>
          <p:spPr bwMode="auto">
            <a:xfrm flipH="1">
              <a:off x="1968674" y="43312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H="1">
              <a:off x="1968674" y="42265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 flipH="1">
              <a:off x="1968674" y="41503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74"/>
            <p:cNvSpPr>
              <a:spLocks noChangeShapeType="1"/>
            </p:cNvSpPr>
            <p:nvPr/>
          </p:nvSpPr>
          <p:spPr bwMode="auto">
            <a:xfrm flipH="1">
              <a:off x="1968674" y="40852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75"/>
            <p:cNvSpPr>
              <a:spLocks noChangeShapeType="1"/>
            </p:cNvSpPr>
            <p:nvPr/>
          </p:nvSpPr>
          <p:spPr bwMode="auto">
            <a:xfrm flipH="1">
              <a:off x="1968674" y="40312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76"/>
            <p:cNvSpPr>
              <a:spLocks noChangeShapeType="1"/>
            </p:cNvSpPr>
            <p:nvPr/>
          </p:nvSpPr>
          <p:spPr bwMode="auto">
            <a:xfrm flipH="1">
              <a:off x="1968674" y="39836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 flipH="1">
              <a:off x="1968674" y="39407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 flipH="1">
              <a:off x="1968674" y="39042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 flipH="1">
              <a:off x="1968674" y="36597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0"/>
            <p:cNvSpPr>
              <a:spLocks noChangeShapeType="1"/>
            </p:cNvSpPr>
            <p:nvPr/>
          </p:nvSpPr>
          <p:spPr bwMode="auto">
            <a:xfrm flipH="1">
              <a:off x="1968674" y="35137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81"/>
            <p:cNvSpPr>
              <a:spLocks noChangeShapeType="1"/>
            </p:cNvSpPr>
            <p:nvPr/>
          </p:nvSpPr>
          <p:spPr bwMode="auto">
            <a:xfrm flipH="1">
              <a:off x="1968674" y="34137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82"/>
            <p:cNvSpPr>
              <a:spLocks noChangeShapeType="1"/>
            </p:cNvSpPr>
            <p:nvPr/>
          </p:nvSpPr>
          <p:spPr bwMode="auto">
            <a:xfrm flipH="1">
              <a:off x="1968674" y="33343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Line 83"/>
            <p:cNvSpPr>
              <a:spLocks noChangeShapeType="1"/>
            </p:cNvSpPr>
            <p:nvPr/>
          </p:nvSpPr>
          <p:spPr bwMode="auto">
            <a:xfrm flipH="1">
              <a:off x="1968674" y="32708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84"/>
            <p:cNvSpPr>
              <a:spLocks noChangeShapeType="1"/>
            </p:cNvSpPr>
            <p:nvPr/>
          </p:nvSpPr>
          <p:spPr bwMode="auto">
            <a:xfrm flipH="1">
              <a:off x="1968674" y="32168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Line 85"/>
            <p:cNvSpPr>
              <a:spLocks noChangeShapeType="1"/>
            </p:cNvSpPr>
            <p:nvPr/>
          </p:nvSpPr>
          <p:spPr bwMode="auto">
            <a:xfrm flipH="1">
              <a:off x="1968674" y="31692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Line 86"/>
            <p:cNvSpPr>
              <a:spLocks noChangeShapeType="1"/>
            </p:cNvSpPr>
            <p:nvPr/>
          </p:nvSpPr>
          <p:spPr bwMode="auto">
            <a:xfrm flipH="1">
              <a:off x="1968674" y="31279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Line 87"/>
            <p:cNvSpPr>
              <a:spLocks noChangeShapeType="1"/>
            </p:cNvSpPr>
            <p:nvPr/>
          </p:nvSpPr>
          <p:spPr bwMode="auto">
            <a:xfrm flipH="1">
              <a:off x="1968674" y="3089871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Line 88"/>
            <p:cNvSpPr>
              <a:spLocks noChangeShapeType="1"/>
            </p:cNvSpPr>
            <p:nvPr/>
          </p:nvSpPr>
          <p:spPr bwMode="auto">
            <a:xfrm flipH="1">
              <a:off x="1968674" y="28453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Line 89"/>
            <p:cNvSpPr>
              <a:spLocks noChangeShapeType="1"/>
            </p:cNvSpPr>
            <p:nvPr/>
          </p:nvSpPr>
          <p:spPr bwMode="auto">
            <a:xfrm flipH="1">
              <a:off x="1968674" y="27009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Line 90"/>
            <p:cNvSpPr>
              <a:spLocks noChangeShapeType="1"/>
            </p:cNvSpPr>
            <p:nvPr/>
          </p:nvSpPr>
          <p:spPr bwMode="auto">
            <a:xfrm flipH="1">
              <a:off x="1968674" y="25993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Line 91"/>
            <p:cNvSpPr>
              <a:spLocks noChangeShapeType="1"/>
            </p:cNvSpPr>
            <p:nvPr/>
          </p:nvSpPr>
          <p:spPr bwMode="auto">
            <a:xfrm flipH="1">
              <a:off x="1968674" y="25199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 flipH="1">
              <a:off x="1968674" y="24580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 flipH="1">
              <a:off x="1968674" y="24008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 flipH="1">
              <a:off x="1968674" y="23564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1968674" y="2313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テキスト ボックス 100"/>
                <p:cNvSpPr txBox="1"/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1" name="テキスト ボックス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blipFill rotWithShape="0">
                  <a:blip r:embed="rId30"/>
                  <a:stretch>
                    <a:fillRect l="-2581" r="-15484" b="-40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 flipV="1">
              <a:off x="3450627" y="4783908"/>
              <a:ext cx="8709" cy="37328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 rot="16200000">
              <a:off x="855195" y="3159719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dN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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/d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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a.u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898603" y="4911697"/>
              <a:ext cx="9669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[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m]</a:t>
              </a:r>
              <a:endPara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765832" y="4680545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55476" y="4685016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5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717807" y="4680545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8" name="Text Box 8"/>
            <p:cNvSpPr txBox="1">
              <a:spLocks noChangeArrowheads="1"/>
            </p:cNvSpPr>
            <p:nvPr/>
          </p:nvSpPr>
          <p:spPr bwMode="auto">
            <a:xfrm>
              <a:off x="4004865" y="2751317"/>
              <a:ext cx="1860669" cy="382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Red Shift effect</a:t>
              </a:r>
              <a:endPara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4855935" y="3044825"/>
              <a:ext cx="42668" cy="37866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0" name="Text Box 7"/>
            <p:cNvSpPr txBox="1">
              <a:spLocks noChangeArrowheads="1"/>
            </p:cNvSpPr>
            <p:nvPr/>
          </p:nvSpPr>
          <p:spPr bwMode="auto">
            <a:xfrm>
              <a:off x="2032176" y="2322176"/>
              <a:ext cx="1652884" cy="871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Sharp Edge with 1.9K smearing</a:t>
              </a:r>
              <a:endPara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1" name="Line 5"/>
            <p:cNvSpPr>
              <a:spLocks noChangeShapeType="1"/>
            </p:cNvSpPr>
            <p:nvPr/>
          </p:nvSpPr>
          <p:spPr bwMode="auto">
            <a:xfrm>
              <a:off x="3158728" y="2845397"/>
              <a:ext cx="232341" cy="4254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112" name="テキスト ボックス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blipFill rotWithShape="0">
                  <a:blip r:embed="rId31"/>
                  <a:stretch>
                    <a:fillRect r="-11969" b="-218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テキスト ボックス 113"/>
          <p:cNvSpPr txBox="1"/>
          <p:nvPr/>
        </p:nvSpPr>
        <p:spPr>
          <a:xfrm>
            <a:off x="2105719" y="1255297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 rest frame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148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" name="正方形/長方形 2885"/>
          <p:cNvSpPr/>
          <p:nvPr/>
        </p:nvSpPr>
        <p:spPr>
          <a:xfrm>
            <a:off x="3323931" y="979770"/>
            <a:ext cx="599101" cy="3889390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4860031" y="2794372"/>
            <a:ext cx="1007763" cy="158864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60032" y="3646206"/>
            <a:ext cx="1057944" cy="197628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 signal and Backgrounds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2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078568" y="764704"/>
            <a:ext cx="1986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Emission(ZE)</a:t>
                </a:r>
                <a:endParaRPr lang="en-US" altLang="ja-JP" sz="24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8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MJy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blipFill rotWithShape="1">
                <a:blip r:embed="rId3"/>
                <a:stretch>
                  <a:fillRect l="-1645" t="-4965" r="-1645" b="-85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0.1-0.5 MJy/sr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blipFill rotWithShape="1">
                <a:blip r:embed="rId4"/>
                <a:stretch>
                  <a:fillRect t="-5036" b="-10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0.8MJy/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  <a:blipFill rotWithShape="1">
                <a:blip r:embed="rId16"/>
                <a:stretch>
                  <a:fillRect l="-1435" t="-25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6" name="テキスト ボックス 1565"/>
          <p:cNvSpPr txBox="1"/>
          <p:nvPr/>
        </p:nvSpPr>
        <p:spPr>
          <a:xfrm rot="16200000">
            <a:off x="-1724968" y="2563541"/>
            <a:ext cx="393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Surface brightness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</a:t>
            </a:r>
            <a:r>
              <a:rPr lang="en-US" altLang="ja-JP" sz="20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000" b="1" i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MJy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/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5917975" y="3282041"/>
            <a:ext cx="1431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2" name="Line 7"/>
          <p:cNvSpPr>
            <a:spLocks noChangeShapeType="1"/>
          </p:cNvSpPr>
          <p:nvPr/>
        </p:nvSpPr>
        <p:spPr bwMode="auto">
          <a:xfrm flipH="1" flipV="1">
            <a:off x="3550240" y="4439999"/>
            <a:ext cx="0" cy="11001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3" name="Text Box 5"/>
          <p:cNvSpPr txBox="1">
            <a:spLocks noChangeArrowheads="1"/>
          </p:cNvSpPr>
          <p:nvPr/>
        </p:nvSpPr>
        <p:spPr bwMode="auto">
          <a:xfrm>
            <a:off x="2556863" y="5540160"/>
            <a:ext cx="19867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μm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4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Text Box 5"/>
          <p:cNvSpPr txBox="1">
            <a:spLocks noChangeArrowheads="1"/>
          </p:cNvSpPr>
          <p:nvPr/>
        </p:nvSpPr>
        <p:spPr bwMode="auto">
          <a:xfrm>
            <a:off x="6011356" y="5030766"/>
            <a:ext cx="31326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xcluded by </a:t>
            </a:r>
            <a:r>
              <a:rPr lang="en-US" altLang="ja-JP" sz="1600" b="1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et. al 2012</a:t>
            </a:r>
            <a:endParaRPr lang="en-US" altLang="ja-JP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887" name="グループ化 2886"/>
          <p:cNvGrpSpPr/>
          <p:nvPr/>
        </p:nvGrpSpPr>
        <p:grpSpPr>
          <a:xfrm>
            <a:off x="401638" y="911225"/>
            <a:ext cx="5291138" cy="4111626"/>
            <a:chOff x="401638" y="911225"/>
            <a:chExt cx="5291138" cy="4111626"/>
          </a:xfrm>
        </p:grpSpPr>
        <p:sp>
          <p:nvSpPr>
            <p:cNvPr id="2687" name="Freeform 7"/>
            <p:cNvSpPr>
              <a:spLocks/>
            </p:cNvSpPr>
            <p:nvPr/>
          </p:nvSpPr>
          <p:spPr bwMode="auto">
            <a:xfrm>
              <a:off x="1133476" y="2909888"/>
              <a:ext cx="690563" cy="365125"/>
            </a:xfrm>
            <a:custGeom>
              <a:avLst/>
              <a:gdLst>
                <a:gd name="T0" fmla="*/ 24 w 435"/>
                <a:gd name="T1" fmla="*/ 0 h 230"/>
                <a:gd name="T2" fmla="*/ 54 w 435"/>
                <a:gd name="T3" fmla="*/ 6 h 230"/>
                <a:gd name="T4" fmla="*/ 103 w 435"/>
                <a:gd name="T5" fmla="*/ 24 h 230"/>
                <a:gd name="T6" fmla="*/ 127 w 435"/>
                <a:gd name="T7" fmla="*/ 44 h 230"/>
                <a:gd name="T8" fmla="*/ 147 w 435"/>
                <a:gd name="T9" fmla="*/ 49 h 230"/>
                <a:gd name="T10" fmla="*/ 170 w 435"/>
                <a:gd name="T11" fmla="*/ 59 h 230"/>
                <a:gd name="T12" fmla="*/ 201 w 435"/>
                <a:gd name="T13" fmla="*/ 79 h 230"/>
                <a:gd name="T14" fmla="*/ 230 w 435"/>
                <a:gd name="T15" fmla="*/ 103 h 230"/>
                <a:gd name="T16" fmla="*/ 250 w 435"/>
                <a:gd name="T17" fmla="*/ 103 h 230"/>
                <a:gd name="T18" fmla="*/ 298 w 435"/>
                <a:gd name="T19" fmla="*/ 107 h 230"/>
                <a:gd name="T20" fmla="*/ 328 w 435"/>
                <a:gd name="T21" fmla="*/ 103 h 230"/>
                <a:gd name="T22" fmla="*/ 348 w 435"/>
                <a:gd name="T23" fmla="*/ 118 h 230"/>
                <a:gd name="T24" fmla="*/ 367 w 435"/>
                <a:gd name="T25" fmla="*/ 127 h 230"/>
                <a:gd name="T26" fmla="*/ 386 w 435"/>
                <a:gd name="T27" fmla="*/ 107 h 230"/>
                <a:gd name="T28" fmla="*/ 416 w 435"/>
                <a:gd name="T29" fmla="*/ 98 h 230"/>
                <a:gd name="T30" fmla="*/ 435 w 435"/>
                <a:gd name="T31" fmla="*/ 79 h 230"/>
                <a:gd name="T32" fmla="*/ 435 w 435"/>
                <a:gd name="T33" fmla="*/ 177 h 230"/>
                <a:gd name="T34" fmla="*/ 420 w 435"/>
                <a:gd name="T35" fmla="*/ 207 h 230"/>
                <a:gd name="T36" fmla="*/ 406 w 435"/>
                <a:gd name="T37" fmla="*/ 230 h 230"/>
                <a:gd name="T38" fmla="*/ 386 w 435"/>
                <a:gd name="T39" fmla="*/ 216 h 230"/>
                <a:gd name="T40" fmla="*/ 357 w 435"/>
                <a:gd name="T41" fmla="*/ 225 h 230"/>
                <a:gd name="T42" fmla="*/ 343 w 435"/>
                <a:gd name="T43" fmla="*/ 190 h 230"/>
                <a:gd name="T44" fmla="*/ 317 w 435"/>
                <a:gd name="T45" fmla="*/ 167 h 230"/>
                <a:gd name="T46" fmla="*/ 288 w 435"/>
                <a:gd name="T47" fmla="*/ 162 h 230"/>
                <a:gd name="T48" fmla="*/ 255 w 435"/>
                <a:gd name="T49" fmla="*/ 162 h 230"/>
                <a:gd name="T50" fmla="*/ 230 w 435"/>
                <a:gd name="T51" fmla="*/ 177 h 230"/>
                <a:gd name="T52" fmla="*/ 215 w 435"/>
                <a:gd name="T53" fmla="*/ 177 h 230"/>
                <a:gd name="T54" fmla="*/ 161 w 435"/>
                <a:gd name="T55" fmla="*/ 123 h 230"/>
                <a:gd name="T56" fmla="*/ 137 w 435"/>
                <a:gd name="T57" fmla="*/ 112 h 230"/>
                <a:gd name="T58" fmla="*/ 103 w 435"/>
                <a:gd name="T59" fmla="*/ 89 h 230"/>
                <a:gd name="T60" fmla="*/ 63 w 435"/>
                <a:gd name="T61" fmla="*/ 64 h 230"/>
                <a:gd name="T62" fmla="*/ 24 w 435"/>
                <a:gd name="T63" fmla="*/ 64 h 230"/>
                <a:gd name="T64" fmla="*/ 0 w 435"/>
                <a:gd name="T65" fmla="*/ 79 h 230"/>
                <a:gd name="T66" fmla="*/ 0 w 435"/>
                <a:gd name="T67" fmla="*/ 15 h 230"/>
                <a:gd name="T68" fmla="*/ 24 w 435"/>
                <a:gd name="T6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5" h="230">
                  <a:moveTo>
                    <a:pt x="24" y="0"/>
                  </a:moveTo>
                  <a:lnTo>
                    <a:pt x="54" y="6"/>
                  </a:lnTo>
                  <a:lnTo>
                    <a:pt x="103" y="24"/>
                  </a:lnTo>
                  <a:lnTo>
                    <a:pt x="127" y="44"/>
                  </a:lnTo>
                  <a:lnTo>
                    <a:pt x="147" y="49"/>
                  </a:lnTo>
                  <a:lnTo>
                    <a:pt x="170" y="59"/>
                  </a:lnTo>
                  <a:lnTo>
                    <a:pt x="201" y="79"/>
                  </a:lnTo>
                  <a:lnTo>
                    <a:pt x="230" y="103"/>
                  </a:lnTo>
                  <a:lnTo>
                    <a:pt x="250" y="103"/>
                  </a:lnTo>
                  <a:lnTo>
                    <a:pt x="298" y="107"/>
                  </a:lnTo>
                  <a:lnTo>
                    <a:pt x="328" y="103"/>
                  </a:lnTo>
                  <a:lnTo>
                    <a:pt x="348" y="118"/>
                  </a:lnTo>
                  <a:lnTo>
                    <a:pt x="367" y="127"/>
                  </a:lnTo>
                  <a:lnTo>
                    <a:pt x="386" y="107"/>
                  </a:lnTo>
                  <a:lnTo>
                    <a:pt x="416" y="98"/>
                  </a:lnTo>
                  <a:lnTo>
                    <a:pt x="435" y="79"/>
                  </a:lnTo>
                  <a:lnTo>
                    <a:pt x="435" y="177"/>
                  </a:lnTo>
                  <a:lnTo>
                    <a:pt x="420" y="207"/>
                  </a:lnTo>
                  <a:lnTo>
                    <a:pt x="406" y="230"/>
                  </a:lnTo>
                  <a:lnTo>
                    <a:pt x="386" y="216"/>
                  </a:lnTo>
                  <a:lnTo>
                    <a:pt x="357" y="225"/>
                  </a:lnTo>
                  <a:lnTo>
                    <a:pt x="343" y="190"/>
                  </a:lnTo>
                  <a:lnTo>
                    <a:pt x="317" y="167"/>
                  </a:lnTo>
                  <a:lnTo>
                    <a:pt x="288" y="162"/>
                  </a:lnTo>
                  <a:lnTo>
                    <a:pt x="255" y="162"/>
                  </a:lnTo>
                  <a:lnTo>
                    <a:pt x="230" y="177"/>
                  </a:lnTo>
                  <a:lnTo>
                    <a:pt x="215" y="177"/>
                  </a:lnTo>
                  <a:lnTo>
                    <a:pt x="161" y="123"/>
                  </a:lnTo>
                  <a:lnTo>
                    <a:pt x="137" y="112"/>
                  </a:lnTo>
                  <a:lnTo>
                    <a:pt x="103" y="89"/>
                  </a:lnTo>
                  <a:lnTo>
                    <a:pt x="63" y="64"/>
                  </a:lnTo>
                  <a:lnTo>
                    <a:pt x="24" y="64"/>
                  </a:lnTo>
                  <a:lnTo>
                    <a:pt x="0" y="79"/>
                  </a:lnTo>
                  <a:lnTo>
                    <a:pt x="0" y="1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8" name="Freeform 8"/>
            <p:cNvSpPr>
              <a:spLocks/>
            </p:cNvSpPr>
            <p:nvPr/>
          </p:nvSpPr>
          <p:spPr bwMode="auto">
            <a:xfrm>
              <a:off x="4156076" y="2024063"/>
              <a:ext cx="1360488" cy="644525"/>
            </a:xfrm>
            <a:custGeom>
              <a:avLst/>
              <a:gdLst>
                <a:gd name="T0" fmla="*/ 205 w 857"/>
                <a:gd name="T1" fmla="*/ 0 h 406"/>
                <a:gd name="T2" fmla="*/ 275 w 857"/>
                <a:gd name="T3" fmla="*/ 6 h 406"/>
                <a:gd name="T4" fmla="*/ 339 w 857"/>
                <a:gd name="T5" fmla="*/ 29 h 406"/>
                <a:gd name="T6" fmla="*/ 402 w 857"/>
                <a:gd name="T7" fmla="*/ 49 h 406"/>
                <a:gd name="T8" fmla="*/ 481 w 857"/>
                <a:gd name="T9" fmla="*/ 87 h 406"/>
                <a:gd name="T10" fmla="*/ 569 w 857"/>
                <a:gd name="T11" fmla="*/ 142 h 406"/>
                <a:gd name="T12" fmla="*/ 671 w 857"/>
                <a:gd name="T13" fmla="*/ 211 h 406"/>
                <a:gd name="T14" fmla="*/ 774 w 857"/>
                <a:gd name="T15" fmla="*/ 294 h 406"/>
                <a:gd name="T16" fmla="*/ 852 w 857"/>
                <a:gd name="T17" fmla="*/ 348 h 406"/>
                <a:gd name="T18" fmla="*/ 857 w 857"/>
                <a:gd name="T19" fmla="*/ 406 h 406"/>
                <a:gd name="T20" fmla="*/ 735 w 857"/>
                <a:gd name="T21" fmla="*/ 318 h 406"/>
                <a:gd name="T22" fmla="*/ 607 w 857"/>
                <a:gd name="T23" fmla="*/ 245 h 406"/>
                <a:gd name="T24" fmla="*/ 510 w 857"/>
                <a:gd name="T25" fmla="*/ 196 h 406"/>
                <a:gd name="T26" fmla="*/ 412 w 857"/>
                <a:gd name="T27" fmla="*/ 156 h 406"/>
                <a:gd name="T28" fmla="*/ 309 w 857"/>
                <a:gd name="T29" fmla="*/ 147 h 406"/>
                <a:gd name="T30" fmla="*/ 217 w 857"/>
                <a:gd name="T31" fmla="*/ 152 h 406"/>
                <a:gd name="T32" fmla="*/ 118 w 857"/>
                <a:gd name="T33" fmla="*/ 196 h 406"/>
                <a:gd name="T34" fmla="*/ 4 w 857"/>
                <a:gd name="T35" fmla="*/ 288 h 406"/>
                <a:gd name="T36" fmla="*/ 0 w 857"/>
                <a:gd name="T37" fmla="*/ 73 h 406"/>
                <a:gd name="T38" fmla="*/ 35 w 857"/>
                <a:gd name="T39" fmla="*/ 58 h 406"/>
                <a:gd name="T40" fmla="*/ 89 w 857"/>
                <a:gd name="T41" fmla="*/ 29 h 406"/>
                <a:gd name="T42" fmla="*/ 138 w 857"/>
                <a:gd name="T43" fmla="*/ 10 h 406"/>
                <a:gd name="T44" fmla="*/ 205 w 857"/>
                <a:gd name="T4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7" h="406">
                  <a:moveTo>
                    <a:pt x="205" y="0"/>
                  </a:moveTo>
                  <a:lnTo>
                    <a:pt x="275" y="6"/>
                  </a:lnTo>
                  <a:lnTo>
                    <a:pt x="339" y="29"/>
                  </a:lnTo>
                  <a:lnTo>
                    <a:pt x="402" y="49"/>
                  </a:lnTo>
                  <a:lnTo>
                    <a:pt x="481" y="87"/>
                  </a:lnTo>
                  <a:lnTo>
                    <a:pt x="569" y="142"/>
                  </a:lnTo>
                  <a:lnTo>
                    <a:pt x="671" y="211"/>
                  </a:lnTo>
                  <a:lnTo>
                    <a:pt x="774" y="294"/>
                  </a:lnTo>
                  <a:lnTo>
                    <a:pt x="852" y="348"/>
                  </a:lnTo>
                  <a:lnTo>
                    <a:pt x="857" y="406"/>
                  </a:lnTo>
                  <a:lnTo>
                    <a:pt x="735" y="318"/>
                  </a:lnTo>
                  <a:lnTo>
                    <a:pt x="607" y="245"/>
                  </a:lnTo>
                  <a:lnTo>
                    <a:pt x="510" y="196"/>
                  </a:lnTo>
                  <a:lnTo>
                    <a:pt x="412" y="156"/>
                  </a:lnTo>
                  <a:lnTo>
                    <a:pt x="309" y="147"/>
                  </a:lnTo>
                  <a:lnTo>
                    <a:pt x="217" y="152"/>
                  </a:lnTo>
                  <a:lnTo>
                    <a:pt x="118" y="196"/>
                  </a:lnTo>
                  <a:lnTo>
                    <a:pt x="4" y="288"/>
                  </a:lnTo>
                  <a:lnTo>
                    <a:pt x="0" y="73"/>
                  </a:lnTo>
                  <a:lnTo>
                    <a:pt x="35" y="58"/>
                  </a:lnTo>
                  <a:lnTo>
                    <a:pt x="89" y="29"/>
                  </a:lnTo>
                  <a:lnTo>
                    <a:pt x="138" y="1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9" name="Freeform 9"/>
            <p:cNvSpPr>
              <a:spLocks/>
            </p:cNvSpPr>
            <p:nvPr/>
          </p:nvSpPr>
          <p:spPr bwMode="auto">
            <a:xfrm>
              <a:off x="4156076" y="2139950"/>
              <a:ext cx="9525" cy="344488"/>
            </a:xfrm>
            <a:custGeom>
              <a:avLst/>
              <a:gdLst>
                <a:gd name="T0" fmla="*/ 0 w 6"/>
                <a:gd name="T1" fmla="*/ 0 h 217"/>
                <a:gd name="T2" fmla="*/ 1 w 6"/>
                <a:gd name="T3" fmla="*/ 0 h 217"/>
                <a:gd name="T4" fmla="*/ 6 w 6"/>
                <a:gd name="T5" fmla="*/ 215 h 217"/>
                <a:gd name="T6" fmla="*/ 6 w 6"/>
                <a:gd name="T7" fmla="*/ 217 h 217"/>
                <a:gd name="T8" fmla="*/ 4 w 6"/>
                <a:gd name="T9" fmla="*/ 217 h 217"/>
                <a:gd name="T10" fmla="*/ 0 w 6"/>
                <a:gd name="T11" fmla="*/ 2 h 217"/>
                <a:gd name="T12" fmla="*/ 0 w 6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17">
                  <a:moveTo>
                    <a:pt x="0" y="0"/>
                  </a:moveTo>
                  <a:lnTo>
                    <a:pt x="1" y="0"/>
                  </a:lnTo>
                  <a:lnTo>
                    <a:pt x="6" y="215"/>
                  </a:lnTo>
                  <a:lnTo>
                    <a:pt x="6" y="217"/>
                  </a:lnTo>
                  <a:lnTo>
                    <a:pt x="4" y="2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0" name="Freeform 10"/>
            <p:cNvSpPr>
              <a:spLocks/>
            </p:cNvSpPr>
            <p:nvPr/>
          </p:nvSpPr>
          <p:spPr bwMode="auto">
            <a:xfrm>
              <a:off x="4162426" y="2335213"/>
              <a:ext cx="182563" cy="149225"/>
            </a:xfrm>
            <a:custGeom>
              <a:avLst/>
              <a:gdLst>
                <a:gd name="T0" fmla="*/ 114 w 115"/>
                <a:gd name="T1" fmla="*/ 0 h 94"/>
                <a:gd name="T2" fmla="*/ 115 w 115"/>
                <a:gd name="T3" fmla="*/ 0 h 94"/>
                <a:gd name="T4" fmla="*/ 115 w 115"/>
                <a:gd name="T5" fmla="*/ 1 h 94"/>
                <a:gd name="T6" fmla="*/ 2 w 115"/>
                <a:gd name="T7" fmla="*/ 94 h 94"/>
                <a:gd name="T8" fmla="*/ 0 w 115"/>
                <a:gd name="T9" fmla="*/ 94 h 94"/>
                <a:gd name="T10" fmla="*/ 0 w 115"/>
                <a:gd name="T11" fmla="*/ 92 h 94"/>
                <a:gd name="T12" fmla="*/ 114 w 115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94">
                  <a:moveTo>
                    <a:pt x="114" y="0"/>
                  </a:moveTo>
                  <a:lnTo>
                    <a:pt x="115" y="0"/>
                  </a:lnTo>
                  <a:lnTo>
                    <a:pt x="115" y="1"/>
                  </a:lnTo>
                  <a:lnTo>
                    <a:pt x="2" y="94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1" name="Freeform 11"/>
            <p:cNvSpPr>
              <a:spLocks/>
            </p:cNvSpPr>
            <p:nvPr/>
          </p:nvSpPr>
          <p:spPr bwMode="auto">
            <a:xfrm>
              <a:off x="4343401" y="2265363"/>
              <a:ext cx="158750" cy="71438"/>
            </a:xfrm>
            <a:custGeom>
              <a:avLst/>
              <a:gdLst>
                <a:gd name="T0" fmla="*/ 99 w 100"/>
                <a:gd name="T1" fmla="*/ 0 h 45"/>
                <a:gd name="T2" fmla="*/ 100 w 100"/>
                <a:gd name="T3" fmla="*/ 0 h 45"/>
                <a:gd name="T4" fmla="*/ 100 w 100"/>
                <a:gd name="T5" fmla="*/ 1 h 45"/>
                <a:gd name="T6" fmla="*/ 1 w 100"/>
                <a:gd name="T7" fmla="*/ 45 h 45"/>
                <a:gd name="T8" fmla="*/ 0 w 100"/>
                <a:gd name="T9" fmla="*/ 45 h 45"/>
                <a:gd name="T10" fmla="*/ 0 w 100"/>
                <a:gd name="T11" fmla="*/ 44 h 45"/>
                <a:gd name="T12" fmla="*/ 99 w 10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5">
                  <a:moveTo>
                    <a:pt x="99" y="0"/>
                  </a:moveTo>
                  <a:lnTo>
                    <a:pt x="100" y="0"/>
                  </a:lnTo>
                  <a:lnTo>
                    <a:pt x="100" y="1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2" name="Freeform 12"/>
            <p:cNvSpPr>
              <a:spLocks/>
            </p:cNvSpPr>
            <p:nvPr/>
          </p:nvSpPr>
          <p:spPr bwMode="auto">
            <a:xfrm>
              <a:off x="4500563" y="2257425"/>
              <a:ext cx="149225" cy="9525"/>
            </a:xfrm>
            <a:custGeom>
              <a:avLst/>
              <a:gdLst>
                <a:gd name="T0" fmla="*/ 92 w 94"/>
                <a:gd name="T1" fmla="*/ 0 h 6"/>
                <a:gd name="T2" fmla="*/ 94 w 94"/>
                <a:gd name="T3" fmla="*/ 0 h 6"/>
                <a:gd name="T4" fmla="*/ 94 w 94"/>
                <a:gd name="T5" fmla="*/ 2 h 6"/>
                <a:gd name="T6" fmla="*/ 1 w 94"/>
                <a:gd name="T7" fmla="*/ 6 h 6"/>
                <a:gd name="T8" fmla="*/ 0 w 94"/>
                <a:gd name="T9" fmla="*/ 6 h 6"/>
                <a:gd name="T10" fmla="*/ 0 w 94"/>
                <a:gd name="T11" fmla="*/ 5 h 6"/>
                <a:gd name="T12" fmla="*/ 92 w 9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">
                  <a:moveTo>
                    <a:pt x="92" y="0"/>
                  </a:moveTo>
                  <a:lnTo>
                    <a:pt x="94" y="0"/>
                  </a:lnTo>
                  <a:lnTo>
                    <a:pt x="94" y="2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3" name="Freeform 13"/>
            <p:cNvSpPr>
              <a:spLocks/>
            </p:cNvSpPr>
            <p:nvPr/>
          </p:nvSpPr>
          <p:spPr bwMode="auto">
            <a:xfrm>
              <a:off x="4646613" y="2257425"/>
              <a:ext cx="165100" cy="15875"/>
            </a:xfrm>
            <a:custGeom>
              <a:avLst/>
              <a:gdLst>
                <a:gd name="T0" fmla="*/ 0 w 104"/>
                <a:gd name="T1" fmla="*/ 0 h 10"/>
                <a:gd name="T2" fmla="*/ 2 w 104"/>
                <a:gd name="T3" fmla="*/ 0 h 10"/>
                <a:gd name="T4" fmla="*/ 104 w 104"/>
                <a:gd name="T5" fmla="*/ 9 h 10"/>
                <a:gd name="T6" fmla="*/ 104 w 104"/>
                <a:gd name="T7" fmla="*/ 10 h 10"/>
                <a:gd name="T8" fmla="*/ 103 w 104"/>
                <a:gd name="T9" fmla="*/ 10 h 10"/>
                <a:gd name="T10" fmla="*/ 0 w 104"/>
                <a:gd name="T11" fmla="*/ 2 h 10"/>
                <a:gd name="T12" fmla="*/ 0 w 10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0">
                  <a:moveTo>
                    <a:pt x="0" y="0"/>
                  </a:moveTo>
                  <a:lnTo>
                    <a:pt x="2" y="0"/>
                  </a:lnTo>
                  <a:lnTo>
                    <a:pt x="104" y="9"/>
                  </a:lnTo>
                  <a:lnTo>
                    <a:pt x="104" y="10"/>
                  </a:lnTo>
                  <a:lnTo>
                    <a:pt x="10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4" name="Freeform 14"/>
            <p:cNvSpPr>
              <a:spLocks/>
            </p:cNvSpPr>
            <p:nvPr/>
          </p:nvSpPr>
          <p:spPr bwMode="auto">
            <a:xfrm>
              <a:off x="4810126" y="2271713"/>
              <a:ext cx="158750" cy="65088"/>
            </a:xfrm>
            <a:custGeom>
              <a:avLst/>
              <a:gdLst>
                <a:gd name="T0" fmla="*/ 0 w 100"/>
                <a:gd name="T1" fmla="*/ 0 h 41"/>
                <a:gd name="T2" fmla="*/ 1 w 100"/>
                <a:gd name="T3" fmla="*/ 0 h 41"/>
                <a:gd name="T4" fmla="*/ 100 w 100"/>
                <a:gd name="T5" fmla="*/ 40 h 41"/>
                <a:gd name="T6" fmla="*/ 100 w 100"/>
                <a:gd name="T7" fmla="*/ 41 h 41"/>
                <a:gd name="T8" fmla="*/ 98 w 100"/>
                <a:gd name="T9" fmla="*/ 41 h 41"/>
                <a:gd name="T10" fmla="*/ 0 w 100"/>
                <a:gd name="T11" fmla="*/ 1 h 41"/>
                <a:gd name="T12" fmla="*/ 0 w 100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1">
                  <a:moveTo>
                    <a:pt x="0" y="0"/>
                  </a:moveTo>
                  <a:lnTo>
                    <a:pt x="1" y="0"/>
                  </a:lnTo>
                  <a:lnTo>
                    <a:pt x="100" y="40"/>
                  </a:lnTo>
                  <a:lnTo>
                    <a:pt x="100" y="41"/>
                  </a:lnTo>
                  <a:lnTo>
                    <a:pt x="98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5" name="Freeform 15"/>
            <p:cNvSpPr>
              <a:spLocks/>
            </p:cNvSpPr>
            <p:nvPr/>
          </p:nvSpPr>
          <p:spPr bwMode="auto">
            <a:xfrm>
              <a:off x="4965701" y="2335213"/>
              <a:ext cx="157163" cy="80963"/>
            </a:xfrm>
            <a:custGeom>
              <a:avLst/>
              <a:gdLst>
                <a:gd name="T0" fmla="*/ 0 w 99"/>
                <a:gd name="T1" fmla="*/ 0 h 51"/>
                <a:gd name="T2" fmla="*/ 2 w 99"/>
                <a:gd name="T3" fmla="*/ 0 h 51"/>
                <a:gd name="T4" fmla="*/ 99 w 99"/>
                <a:gd name="T5" fmla="*/ 49 h 51"/>
                <a:gd name="T6" fmla="*/ 99 w 99"/>
                <a:gd name="T7" fmla="*/ 51 h 51"/>
                <a:gd name="T8" fmla="*/ 97 w 99"/>
                <a:gd name="T9" fmla="*/ 51 h 51"/>
                <a:gd name="T10" fmla="*/ 0 w 99"/>
                <a:gd name="T11" fmla="*/ 1 h 51"/>
                <a:gd name="T12" fmla="*/ 0 w 9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1">
                  <a:moveTo>
                    <a:pt x="0" y="0"/>
                  </a:moveTo>
                  <a:lnTo>
                    <a:pt x="2" y="0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7" y="5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6" name="Freeform 16"/>
            <p:cNvSpPr>
              <a:spLocks/>
            </p:cNvSpPr>
            <p:nvPr/>
          </p:nvSpPr>
          <p:spPr bwMode="auto">
            <a:xfrm>
              <a:off x="5119688" y="2413000"/>
              <a:ext cx="204788" cy="119063"/>
            </a:xfrm>
            <a:custGeom>
              <a:avLst/>
              <a:gdLst>
                <a:gd name="T0" fmla="*/ 0 w 129"/>
                <a:gd name="T1" fmla="*/ 0 h 75"/>
                <a:gd name="T2" fmla="*/ 2 w 129"/>
                <a:gd name="T3" fmla="*/ 0 h 75"/>
                <a:gd name="T4" fmla="*/ 129 w 129"/>
                <a:gd name="T5" fmla="*/ 73 h 75"/>
                <a:gd name="T6" fmla="*/ 129 w 129"/>
                <a:gd name="T7" fmla="*/ 75 h 75"/>
                <a:gd name="T8" fmla="*/ 128 w 129"/>
                <a:gd name="T9" fmla="*/ 75 h 75"/>
                <a:gd name="T10" fmla="*/ 0 w 129"/>
                <a:gd name="T11" fmla="*/ 2 h 75"/>
                <a:gd name="T12" fmla="*/ 0 w 12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75">
                  <a:moveTo>
                    <a:pt x="0" y="0"/>
                  </a:moveTo>
                  <a:lnTo>
                    <a:pt x="2" y="0"/>
                  </a:lnTo>
                  <a:lnTo>
                    <a:pt x="129" y="73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7" name="Freeform 17"/>
            <p:cNvSpPr>
              <a:spLocks/>
            </p:cNvSpPr>
            <p:nvPr/>
          </p:nvSpPr>
          <p:spPr bwMode="auto">
            <a:xfrm>
              <a:off x="5322888" y="2528888"/>
              <a:ext cx="195263" cy="142875"/>
            </a:xfrm>
            <a:custGeom>
              <a:avLst/>
              <a:gdLst>
                <a:gd name="T0" fmla="*/ 0 w 123"/>
                <a:gd name="T1" fmla="*/ 0 h 90"/>
                <a:gd name="T2" fmla="*/ 1 w 123"/>
                <a:gd name="T3" fmla="*/ 0 h 90"/>
                <a:gd name="T4" fmla="*/ 123 w 123"/>
                <a:gd name="T5" fmla="*/ 88 h 90"/>
                <a:gd name="T6" fmla="*/ 123 w 123"/>
                <a:gd name="T7" fmla="*/ 90 h 90"/>
                <a:gd name="T8" fmla="*/ 122 w 123"/>
                <a:gd name="T9" fmla="*/ 90 h 90"/>
                <a:gd name="T10" fmla="*/ 0 w 123"/>
                <a:gd name="T11" fmla="*/ 2 h 90"/>
                <a:gd name="T12" fmla="*/ 0 w 123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0" y="0"/>
                  </a:moveTo>
                  <a:lnTo>
                    <a:pt x="1" y="0"/>
                  </a:lnTo>
                  <a:lnTo>
                    <a:pt x="123" y="88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8" name="Freeform 18"/>
            <p:cNvSpPr>
              <a:spLocks/>
            </p:cNvSpPr>
            <p:nvPr/>
          </p:nvSpPr>
          <p:spPr bwMode="auto">
            <a:xfrm>
              <a:off x="5508626" y="2576513"/>
              <a:ext cx="9525" cy="95250"/>
            </a:xfrm>
            <a:custGeom>
              <a:avLst/>
              <a:gdLst>
                <a:gd name="T0" fmla="*/ 0 w 6"/>
                <a:gd name="T1" fmla="*/ 0 h 60"/>
                <a:gd name="T2" fmla="*/ 1 w 6"/>
                <a:gd name="T3" fmla="*/ 0 h 60"/>
                <a:gd name="T4" fmla="*/ 6 w 6"/>
                <a:gd name="T5" fmla="*/ 58 h 60"/>
                <a:gd name="T6" fmla="*/ 6 w 6"/>
                <a:gd name="T7" fmla="*/ 60 h 60"/>
                <a:gd name="T8" fmla="*/ 5 w 6"/>
                <a:gd name="T9" fmla="*/ 60 h 60"/>
                <a:gd name="T10" fmla="*/ 0 w 6"/>
                <a:gd name="T11" fmla="*/ 0 h 60"/>
                <a:gd name="T12" fmla="*/ 0 w 6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0">
                  <a:moveTo>
                    <a:pt x="0" y="0"/>
                  </a:moveTo>
                  <a:lnTo>
                    <a:pt x="1" y="0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5" y="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9" name="Freeform 19"/>
            <p:cNvSpPr>
              <a:spLocks/>
            </p:cNvSpPr>
            <p:nvPr/>
          </p:nvSpPr>
          <p:spPr bwMode="auto">
            <a:xfrm>
              <a:off x="5384801" y="2490788"/>
              <a:ext cx="125413" cy="85725"/>
            </a:xfrm>
            <a:custGeom>
              <a:avLst/>
              <a:gdLst>
                <a:gd name="T0" fmla="*/ 0 w 79"/>
                <a:gd name="T1" fmla="*/ 0 h 54"/>
                <a:gd name="T2" fmla="*/ 2 w 79"/>
                <a:gd name="T3" fmla="*/ 0 h 54"/>
                <a:gd name="T4" fmla="*/ 79 w 79"/>
                <a:gd name="T5" fmla="*/ 54 h 54"/>
                <a:gd name="T6" fmla="*/ 79 w 79"/>
                <a:gd name="T7" fmla="*/ 54 h 54"/>
                <a:gd name="T8" fmla="*/ 78 w 79"/>
                <a:gd name="T9" fmla="*/ 54 h 54"/>
                <a:gd name="T10" fmla="*/ 0 w 79"/>
                <a:gd name="T11" fmla="*/ 1 h 54"/>
                <a:gd name="T12" fmla="*/ 0 w 7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4">
                  <a:moveTo>
                    <a:pt x="0" y="0"/>
                  </a:moveTo>
                  <a:lnTo>
                    <a:pt x="2" y="0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8" y="5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0" name="Freeform 20"/>
            <p:cNvSpPr>
              <a:spLocks/>
            </p:cNvSpPr>
            <p:nvPr/>
          </p:nvSpPr>
          <p:spPr bwMode="auto">
            <a:xfrm>
              <a:off x="5221288" y="2359025"/>
              <a:ext cx="166688" cy="133350"/>
            </a:xfrm>
            <a:custGeom>
              <a:avLst/>
              <a:gdLst>
                <a:gd name="T0" fmla="*/ 0 w 105"/>
                <a:gd name="T1" fmla="*/ 0 h 84"/>
                <a:gd name="T2" fmla="*/ 1 w 105"/>
                <a:gd name="T3" fmla="*/ 0 h 84"/>
                <a:gd name="T4" fmla="*/ 105 w 105"/>
                <a:gd name="T5" fmla="*/ 83 h 84"/>
                <a:gd name="T6" fmla="*/ 105 w 105"/>
                <a:gd name="T7" fmla="*/ 84 h 84"/>
                <a:gd name="T8" fmla="*/ 103 w 105"/>
                <a:gd name="T9" fmla="*/ 84 h 84"/>
                <a:gd name="T10" fmla="*/ 0 w 105"/>
                <a:gd name="T11" fmla="*/ 1 h 84"/>
                <a:gd name="T12" fmla="*/ 0 w 105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4">
                  <a:moveTo>
                    <a:pt x="0" y="0"/>
                  </a:moveTo>
                  <a:lnTo>
                    <a:pt x="1" y="0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3" y="8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1" name="Freeform 21"/>
            <p:cNvSpPr>
              <a:spLocks/>
            </p:cNvSpPr>
            <p:nvPr/>
          </p:nvSpPr>
          <p:spPr bwMode="auto">
            <a:xfrm>
              <a:off x="5059363" y="2249488"/>
              <a:ext cx="163513" cy="111125"/>
            </a:xfrm>
            <a:custGeom>
              <a:avLst/>
              <a:gdLst>
                <a:gd name="T0" fmla="*/ 0 w 103"/>
                <a:gd name="T1" fmla="*/ 0 h 70"/>
                <a:gd name="T2" fmla="*/ 1 w 103"/>
                <a:gd name="T3" fmla="*/ 0 h 70"/>
                <a:gd name="T4" fmla="*/ 103 w 103"/>
                <a:gd name="T5" fmla="*/ 69 h 70"/>
                <a:gd name="T6" fmla="*/ 103 w 103"/>
                <a:gd name="T7" fmla="*/ 70 h 70"/>
                <a:gd name="T8" fmla="*/ 102 w 103"/>
                <a:gd name="T9" fmla="*/ 70 h 70"/>
                <a:gd name="T10" fmla="*/ 0 w 103"/>
                <a:gd name="T11" fmla="*/ 0 h 70"/>
                <a:gd name="T12" fmla="*/ 0 w 103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0">
                  <a:moveTo>
                    <a:pt x="0" y="0"/>
                  </a:moveTo>
                  <a:lnTo>
                    <a:pt x="1" y="0"/>
                  </a:lnTo>
                  <a:lnTo>
                    <a:pt x="103" y="69"/>
                  </a:lnTo>
                  <a:lnTo>
                    <a:pt x="103" y="70"/>
                  </a:lnTo>
                  <a:lnTo>
                    <a:pt x="102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2" name="Freeform 22"/>
            <p:cNvSpPr>
              <a:spLocks/>
            </p:cNvSpPr>
            <p:nvPr/>
          </p:nvSpPr>
          <p:spPr bwMode="auto">
            <a:xfrm>
              <a:off x="4919663" y="2162175"/>
              <a:ext cx="141288" cy="87313"/>
            </a:xfrm>
            <a:custGeom>
              <a:avLst/>
              <a:gdLst>
                <a:gd name="T0" fmla="*/ 0 w 89"/>
                <a:gd name="T1" fmla="*/ 0 h 55"/>
                <a:gd name="T2" fmla="*/ 1 w 89"/>
                <a:gd name="T3" fmla="*/ 0 h 55"/>
                <a:gd name="T4" fmla="*/ 89 w 89"/>
                <a:gd name="T5" fmla="*/ 55 h 55"/>
                <a:gd name="T6" fmla="*/ 89 w 89"/>
                <a:gd name="T7" fmla="*/ 55 h 55"/>
                <a:gd name="T8" fmla="*/ 88 w 89"/>
                <a:gd name="T9" fmla="*/ 55 h 55"/>
                <a:gd name="T10" fmla="*/ 0 w 89"/>
                <a:gd name="T11" fmla="*/ 2 h 55"/>
                <a:gd name="T12" fmla="*/ 0 w 8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5">
                  <a:moveTo>
                    <a:pt x="0" y="0"/>
                  </a:moveTo>
                  <a:lnTo>
                    <a:pt x="1" y="0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3" name="Freeform 23"/>
            <p:cNvSpPr>
              <a:spLocks/>
            </p:cNvSpPr>
            <p:nvPr/>
          </p:nvSpPr>
          <p:spPr bwMode="auto">
            <a:xfrm>
              <a:off x="4794251" y="2101850"/>
              <a:ext cx="127000" cy="63500"/>
            </a:xfrm>
            <a:custGeom>
              <a:avLst/>
              <a:gdLst>
                <a:gd name="T0" fmla="*/ 0 w 80"/>
                <a:gd name="T1" fmla="*/ 0 h 40"/>
                <a:gd name="T2" fmla="*/ 1 w 80"/>
                <a:gd name="T3" fmla="*/ 0 h 40"/>
                <a:gd name="T4" fmla="*/ 80 w 80"/>
                <a:gd name="T5" fmla="*/ 38 h 40"/>
                <a:gd name="T6" fmla="*/ 80 w 80"/>
                <a:gd name="T7" fmla="*/ 40 h 40"/>
                <a:gd name="T8" fmla="*/ 79 w 80"/>
                <a:gd name="T9" fmla="*/ 40 h 40"/>
                <a:gd name="T10" fmla="*/ 0 w 80"/>
                <a:gd name="T11" fmla="*/ 1 h 40"/>
                <a:gd name="T12" fmla="*/ 0 w 8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0" y="0"/>
                  </a:moveTo>
                  <a:lnTo>
                    <a:pt x="1" y="0"/>
                  </a:lnTo>
                  <a:lnTo>
                    <a:pt x="80" y="38"/>
                  </a:lnTo>
                  <a:lnTo>
                    <a:pt x="80" y="40"/>
                  </a:lnTo>
                  <a:lnTo>
                    <a:pt x="79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4" name="Freeform 24"/>
            <p:cNvSpPr>
              <a:spLocks/>
            </p:cNvSpPr>
            <p:nvPr/>
          </p:nvSpPr>
          <p:spPr bwMode="auto">
            <a:xfrm>
              <a:off x="4694238" y="2070100"/>
              <a:ext cx="101600" cy="33338"/>
            </a:xfrm>
            <a:custGeom>
              <a:avLst/>
              <a:gdLst>
                <a:gd name="T0" fmla="*/ 0 w 64"/>
                <a:gd name="T1" fmla="*/ 0 h 21"/>
                <a:gd name="T2" fmla="*/ 0 w 64"/>
                <a:gd name="T3" fmla="*/ 0 h 21"/>
                <a:gd name="T4" fmla="*/ 64 w 64"/>
                <a:gd name="T5" fmla="*/ 20 h 21"/>
                <a:gd name="T6" fmla="*/ 64 w 64"/>
                <a:gd name="T7" fmla="*/ 21 h 21"/>
                <a:gd name="T8" fmla="*/ 63 w 64"/>
                <a:gd name="T9" fmla="*/ 21 h 21"/>
                <a:gd name="T10" fmla="*/ 0 w 64"/>
                <a:gd name="T11" fmla="*/ 0 h 21"/>
                <a:gd name="T12" fmla="*/ 0 w 6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">
                  <a:moveTo>
                    <a:pt x="0" y="0"/>
                  </a:moveTo>
                  <a:lnTo>
                    <a:pt x="0" y="0"/>
                  </a:lnTo>
                  <a:lnTo>
                    <a:pt x="64" y="20"/>
                  </a:lnTo>
                  <a:lnTo>
                    <a:pt x="64" y="21"/>
                  </a:lnTo>
                  <a:lnTo>
                    <a:pt x="63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5" name="Freeform 25"/>
            <p:cNvSpPr>
              <a:spLocks/>
            </p:cNvSpPr>
            <p:nvPr/>
          </p:nvSpPr>
          <p:spPr bwMode="auto">
            <a:xfrm>
              <a:off x="4592638" y="2033588"/>
              <a:ext cx="101600" cy="36513"/>
            </a:xfrm>
            <a:custGeom>
              <a:avLst/>
              <a:gdLst>
                <a:gd name="T0" fmla="*/ 0 w 64"/>
                <a:gd name="T1" fmla="*/ 0 h 23"/>
                <a:gd name="T2" fmla="*/ 1 w 64"/>
                <a:gd name="T3" fmla="*/ 0 h 23"/>
                <a:gd name="T4" fmla="*/ 64 w 64"/>
                <a:gd name="T5" fmla="*/ 23 h 23"/>
                <a:gd name="T6" fmla="*/ 64 w 64"/>
                <a:gd name="T7" fmla="*/ 23 h 23"/>
                <a:gd name="T8" fmla="*/ 64 w 64"/>
                <a:gd name="T9" fmla="*/ 23 h 23"/>
                <a:gd name="T10" fmla="*/ 0 w 64"/>
                <a:gd name="T11" fmla="*/ 0 h 23"/>
                <a:gd name="T12" fmla="*/ 0 w 6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3">
                  <a:moveTo>
                    <a:pt x="0" y="0"/>
                  </a:moveTo>
                  <a:lnTo>
                    <a:pt x="1" y="0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6" name="Freeform 26"/>
            <p:cNvSpPr>
              <a:spLocks/>
            </p:cNvSpPr>
            <p:nvPr/>
          </p:nvSpPr>
          <p:spPr bwMode="auto">
            <a:xfrm>
              <a:off x="4481513" y="2024063"/>
              <a:ext cx="112713" cy="9525"/>
            </a:xfrm>
            <a:custGeom>
              <a:avLst/>
              <a:gdLst>
                <a:gd name="T0" fmla="*/ 0 w 71"/>
                <a:gd name="T1" fmla="*/ 0 h 6"/>
                <a:gd name="T2" fmla="*/ 2 w 71"/>
                <a:gd name="T3" fmla="*/ 0 h 6"/>
                <a:gd name="T4" fmla="*/ 71 w 71"/>
                <a:gd name="T5" fmla="*/ 6 h 6"/>
                <a:gd name="T6" fmla="*/ 71 w 71"/>
                <a:gd name="T7" fmla="*/ 6 h 6"/>
                <a:gd name="T8" fmla="*/ 70 w 71"/>
                <a:gd name="T9" fmla="*/ 6 h 6"/>
                <a:gd name="T10" fmla="*/ 0 w 71"/>
                <a:gd name="T11" fmla="*/ 1 h 6"/>
                <a:gd name="T12" fmla="*/ 0 w 7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">
                  <a:moveTo>
                    <a:pt x="0" y="0"/>
                  </a:moveTo>
                  <a:lnTo>
                    <a:pt x="2" y="0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7" name="Freeform 27"/>
            <p:cNvSpPr>
              <a:spLocks/>
            </p:cNvSpPr>
            <p:nvPr/>
          </p:nvSpPr>
          <p:spPr bwMode="auto">
            <a:xfrm>
              <a:off x="4375151" y="2024063"/>
              <a:ext cx="109538" cy="17463"/>
            </a:xfrm>
            <a:custGeom>
              <a:avLst/>
              <a:gdLst>
                <a:gd name="T0" fmla="*/ 67 w 69"/>
                <a:gd name="T1" fmla="*/ 0 h 11"/>
                <a:gd name="T2" fmla="*/ 69 w 69"/>
                <a:gd name="T3" fmla="*/ 0 h 11"/>
                <a:gd name="T4" fmla="*/ 69 w 69"/>
                <a:gd name="T5" fmla="*/ 1 h 11"/>
                <a:gd name="T6" fmla="*/ 0 w 69"/>
                <a:gd name="T7" fmla="*/ 11 h 11"/>
                <a:gd name="T8" fmla="*/ 0 w 69"/>
                <a:gd name="T9" fmla="*/ 11 h 11"/>
                <a:gd name="T10" fmla="*/ 0 w 69"/>
                <a:gd name="T11" fmla="*/ 10 h 11"/>
                <a:gd name="T12" fmla="*/ 67 w 6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">
                  <a:moveTo>
                    <a:pt x="67" y="0"/>
                  </a:moveTo>
                  <a:lnTo>
                    <a:pt x="69" y="0"/>
                  </a:lnTo>
                  <a:lnTo>
                    <a:pt x="69" y="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8" name="Freeform 28"/>
            <p:cNvSpPr>
              <a:spLocks/>
            </p:cNvSpPr>
            <p:nvPr/>
          </p:nvSpPr>
          <p:spPr bwMode="auto">
            <a:xfrm>
              <a:off x="4297363" y="2039938"/>
              <a:ext cx="77788" cy="30163"/>
            </a:xfrm>
            <a:custGeom>
              <a:avLst/>
              <a:gdLst>
                <a:gd name="T0" fmla="*/ 49 w 49"/>
                <a:gd name="T1" fmla="*/ 0 h 19"/>
                <a:gd name="T2" fmla="*/ 49 w 49"/>
                <a:gd name="T3" fmla="*/ 0 h 19"/>
                <a:gd name="T4" fmla="*/ 49 w 49"/>
                <a:gd name="T5" fmla="*/ 1 h 19"/>
                <a:gd name="T6" fmla="*/ 1 w 49"/>
                <a:gd name="T7" fmla="*/ 19 h 19"/>
                <a:gd name="T8" fmla="*/ 0 w 49"/>
                <a:gd name="T9" fmla="*/ 19 h 19"/>
                <a:gd name="T10" fmla="*/ 0 w 49"/>
                <a:gd name="T11" fmla="*/ 19 h 19"/>
                <a:gd name="T12" fmla="*/ 49 w 4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0"/>
                  </a:moveTo>
                  <a:lnTo>
                    <a:pt x="49" y="0"/>
                  </a:lnTo>
                  <a:lnTo>
                    <a:pt x="49" y="1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9" name="Freeform 29"/>
            <p:cNvSpPr>
              <a:spLocks/>
            </p:cNvSpPr>
            <p:nvPr/>
          </p:nvSpPr>
          <p:spPr bwMode="auto">
            <a:xfrm>
              <a:off x="4211638" y="2070100"/>
              <a:ext cx="87313" cy="49213"/>
            </a:xfrm>
            <a:custGeom>
              <a:avLst/>
              <a:gdLst>
                <a:gd name="T0" fmla="*/ 54 w 55"/>
                <a:gd name="T1" fmla="*/ 0 h 31"/>
                <a:gd name="T2" fmla="*/ 55 w 55"/>
                <a:gd name="T3" fmla="*/ 0 h 31"/>
                <a:gd name="T4" fmla="*/ 55 w 55"/>
                <a:gd name="T5" fmla="*/ 0 h 31"/>
                <a:gd name="T6" fmla="*/ 0 w 55"/>
                <a:gd name="T7" fmla="*/ 31 h 31"/>
                <a:gd name="T8" fmla="*/ 0 w 55"/>
                <a:gd name="T9" fmla="*/ 31 h 31"/>
                <a:gd name="T10" fmla="*/ 0 w 55"/>
                <a:gd name="T11" fmla="*/ 29 h 31"/>
                <a:gd name="T12" fmla="*/ 54 w 5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1">
                  <a:moveTo>
                    <a:pt x="54" y="0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0" name="Freeform 30"/>
            <p:cNvSpPr>
              <a:spLocks/>
            </p:cNvSpPr>
            <p:nvPr/>
          </p:nvSpPr>
          <p:spPr bwMode="auto">
            <a:xfrm>
              <a:off x="4156076" y="2116138"/>
              <a:ext cx="55563" cy="26988"/>
            </a:xfrm>
            <a:custGeom>
              <a:avLst/>
              <a:gdLst>
                <a:gd name="T0" fmla="*/ 35 w 35"/>
                <a:gd name="T1" fmla="*/ 0 h 17"/>
                <a:gd name="T2" fmla="*/ 35 w 35"/>
                <a:gd name="T3" fmla="*/ 0 h 17"/>
                <a:gd name="T4" fmla="*/ 35 w 35"/>
                <a:gd name="T5" fmla="*/ 2 h 17"/>
                <a:gd name="T6" fmla="*/ 1 w 35"/>
                <a:gd name="T7" fmla="*/ 17 h 17"/>
                <a:gd name="T8" fmla="*/ 0 w 35"/>
                <a:gd name="T9" fmla="*/ 17 h 17"/>
                <a:gd name="T10" fmla="*/ 0 w 35"/>
                <a:gd name="T11" fmla="*/ 15 h 17"/>
                <a:gd name="T12" fmla="*/ 35 w 3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35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1" name="Freeform 31"/>
            <p:cNvSpPr>
              <a:spLocks/>
            </p:cNvSpPr>
            <p:nvPr/>
          </p:nvSpPr>
          <p:spPr bwMode="auto">
            <a:xfrm>
              <a:off x="1874838" y="4287838"/>
              <a:ext cx="33338" cy="125413"/>
            </a:xfrm>
            <a:custGeom>
              <a:avLst/>
              <a:gdLst>
                <a:gd name="T0" fmla="*/ 19 w 21"/>
                <a:gd name="T1" fmla="*/ 0 h 79"/>
                <a:gd name="T2" fmla="*/ 21 w 21"/>
                <a:gd name="T3" fmla="*/ 0 h 79"/>
                <a:gd name="T4" fmla="*/ 21 w 21"/>
                <a:gd name="T5" fmla="*/ 3 h 79"/>
                <a:gd name="T6" fmla="*/ 2 w 21"/>
                <a:gd name="T7" fmla="*/ 79 h 79"/>
                <a:gd name="T8" fmla="*/ 0 w 21"/>
                <a:gd name="T9" fmla="*/ 79 h 79"/>
                <a:gd name="T10" fmla="*/ 0 w 21"/>
                <a:gd name="T11" fmla="*/ 76 h 79"/>
                <a:gd name="T12" fmla="*/ 19 w 21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9">
                  <a:moveTo>
                    <a:pt x="19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2" name="Freeform 32"/>
            <p:cNvSpPr>
              <a:spLocks/>
            </p:cNvSpPr>
            <p:nvPr/>
          </p:nvSpPr>
          <p:spPr bwMode="auto">
            <a:xfrm>
              <a:off x="1922463" y="4211638"/>
              <a:ext cx="9525" cy="25400"/>
            </a:xfrm>
            <a:custGeom>
              <a:avLst/>
              <a:gdLst>
                <a:gd name="T0" fmla="*/ 5 w 6"/>
                <a:gd name="T1" fmla="*/ 0 h 16"/>
                <a:gd name="T2" fmla="*/ 6 w 6"/>
                <a:gd name="T3" fmla="*/ 0 h 16"/>
                <a:gd name="T4" fmla="*/ 6 w 6"/>
                <a:gd name="T5" fmla="*/ 2 h 16"/>
                <a:gd name="T6" fmla="*/ 2 w 6"/>
                <a:gd name="T7" fmla="*/ 16 h 16"/>
                <a:gd name="T8" fmla="*/ 0 w 6"/>
                <a:gd name="T9" fmla="*/ 16 h 16"/>
                <a:gd name="T10" fmla="*/ 0 w 6"/>
                <a:gd name="T11" fmla="*/ 14 h 16"/>
                <a:gd name="T12" fmla="*/ 5 w 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3" name="Freeform 33"/>
            <p:cNvSpPr>
              <a:spLocks/>
            </p:cNvSpPr>
            <p:nvPr/>
          </p:nvSpPr>
          <p:spPr bwMode="auto">
            <a:xfrm>
              <a:off x="1949451" y="4070350"/>
              <a:ext cx="33338" cy="95250"/>
            </a:xfrm>
            <a:custGeom>
              <a:avLst/>
              <a:gdLst>
                <a:gd name="T0" fmla="*/ 19 w 21"/>
                <a:gd name="T1" fmla="*/ 0 h 60"/>
                <a:gd name="T2" fmla="*/ 21 w 21"/>
                <a:gd name="T3" fmla="*/ 0 h 60"/>
                <a:gd name="T4" fmla="*/ 21 w 21"/>
                <a:gd name="T5" fmla="*/ 2 h 60"/>
                <a:gd name="T6" fmla="*/ 2 w 21"/>
                <a:gd name="T7" fmla="*/ 60 h 60"/>
                <a:gd name="T8" fmla="*/ 0 w 21"/>
                <a:gd name="T9" fmla="*/ 60 h 60"/>
                <a:gd name="T10" fmla="*/ 0 w 21"/>
                <a:gd name="T11" fmla="*/ 58 h 60"/>
                <a:gd name="T12" fmla="*/ 19 w 21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4" name="Freeform 34"/>
            <p:cNvSpPr>
              <a:spLocks/>
            </p:cNvSpPr>
            <p:nvPr/>
          </p:nvSpPr>
          <p:spPr bwMode="auto">
            <a:xfrm>
              <a:off x="1979613" y="4038600"/>
              <a:ext cx="17463" cy="34925"/>
            </a:xfrm>
            <a:custGeom>
              <a:avLst/>
              <a:gdLst>
                <a:gd name="T0" fmla="*/ 8 w 11"/>
                <a:gd name="T1" fmla="*/ 0 h 22"/>
                <a:gd name="T2" fmla="*/ 11 w 11"/>
                <a:gd name="T3" fmla="*/ 0 h 22"/>
                <a:gd name="T4" fmla="*/ 11 w 11"/>
                <a:gd name="T5" fmla="*/ 3 h 22"/>
                <a:gd name="T6" fmla="*/ 2 w 11"/>
                <a:gd name="T7" fmla="*/ 22 h 22"/>
                <a:gd name="T8" fmla="*/ 0 w 11"/>
                <a:gd name="T9" fmla="*/ 22 h 22"/>
                <a:gd name="T10" fmla="*/ 0 w 11"/>
                <a:gd name="T11" fmla="*/ 20 h 22"/>
                <a:gd name="T12" fmla="*/ 8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8" y="0"/>
                  </a:moveTo>
                  <a:lnTo>
                    <a:pt x="11" y="0"/>
                  </a:lnTo>
                  <a:lnTo>
                    <a:pt x="11" y="3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5" name="Freeform 35"/>
            <p:cNvSpPr>
              <a:spLocks/>
            </p:cNvSpPr>
            <p:nvPr/>
          </p:nvSpPr>
          <p:spPr bwMode="auto">
            <a:xfrm>
              <a:off x="2017713" y="3965575"/>
              <a:ext cx="11113" cy="25400"/>
            </a:xfrm>
            <a:custGeom>
              <a:avLst/>
              <a:gdLst>
                <a:gd name="T0" fmla="*/ 5 w 7"/>
                <a:gd name="T1" fmla="*/ 0 h 16"/>
                <a:gd name="T2" fmla="*/ 7 w 7"/>
                <a:gd name="T3" fmla="*/ 0 h 16"/>
                <a:gd name="T4" fmla="*/ 7 w 7"/>
                <a:gd name="T5" fmla="*/ 2 h 16"/>
                <a:gd name="T6" fmla="*/ 2 w 7"/>
                <a:gd name="T7" fmla="*/ 16 h 16"/>
                <a:gd name="T8" fmla="*/ 0 w 7"/>
                <a:gd name="T9" fmla="*/ 16 h 16"/>
                <a:gd name="T10" fmla="*/ 0 w 7"/>
                <a:gd name="T11" fmla="*/ 14 h 16"/>
                <a:gd name="T12" fmla="*/ 5 w 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6" name="Freeform 36"/>
            <p:cNvSpPr>
              <a:spLocks/>
            </p:cNvSpPr>
            <p:nvPr/>
          </p:nvSpPr>
          <p:spPr bwMode="auto">
            <a:xfrm>
              <a:off x="2051051" y="3795713"/>
              <a:ext cx="57150" cy="120650"/>
            </a:xfrm>
            <a:custGeom>
              <a:avLst/>
              <a:gdLst>
                <a:gd name="T0" fmla="*/ 34 w 36"/>
                <a:gd name="T1" fmla="*/ 0 h 76"/>
                <a:gd name="T2" fmla="*/ 36 w 36"/>
                <a:gd name="T3" fmla="*/ 0 h 76"/>
                <a:gd name="T4" fmla="*/ 36 w 36"/>
                <a:gd name="T5" fmla="*/ 2 h 76"/>
                <a:gd name="T6" fmla="*/ 3 w 36"/>
                <a:gd name="T7" fmla="*/ 76 h 76"/>
                <a:gd name="T8" fmla="*/ 0 w 36"/>
                <a:gd name="T9" fmla="*/ 76 h 76"/>
                <a:gd name="T10" fmla="*/ 0 w 36"/>
                <a:gd name="T11" fmla="*/ 74 h 76"/>
                <a:gd name="T12" fmla="*/ 3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34" y="0"/>
                  </a:moveTo>
                  <a:lnTo>
                    <a:pt x="36" y="0"/>
                  </a:lnTo>
                  <a:lnTo>
                    <a:pt x="36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7" name="Freeform 37"/>
            <p:cNvSpPr>
              <a:spLocks/>
            </p:cNvSpPr>
            <p:nvPr/>
          </p:nvSpPr>
          <p:spPr bwMode="auto">
            <a:xfrm>
              <a:off x="2112963" y="3714750"/>
              <a:ext cx="6350" cy="30163"/>
            </a:xfrm>
            <a:custGeom>
              <a:avLst/>
              <a:gdLst>
                <a:gd name="T0" fmla="*/ 1 w 4"/>
                <a:gd name="T1" fmla="*/ 0 h 19"/>
                <a:gd name="T2" fmla="*/ 4 w 4"/>
                <a:gd name="T3" fmla="*/ 0 h 19"/>
                <a:gd name="T4" fmla="*/ 4 w 4"/>
                <a:gd name="T5" fmla="*/ 2 h 19"/>
                <a:gd name="T6" fmla="*/ 1 w 4"/>
                <a:gd name="T7" fmla="*/ 19 h 19"/>
                <a:gd name="T8" fmla="*/ 0 w 4"/>
                <a:gd name="T9" fmla="*/ 19 h 19"/>
                <a:gd name="T10" fmla="*/ 0 w 4"/>
                <a:gd name="T11" fmla="*/ 16 h 19"/>
                <a:gd name="T12" fmla="*/ 1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8" name="Freeform 38"/>
            <p:cNvSpPr>
              <a:spLocks/>
            </p:cNvSpPr>
            <p:nvPr/>
          </p:nvSpPr>
          <p:spPr bwMode="auto">
            <a:xfrm>
              <a:off x="2117726" y="3549650"/>
              <a:ext cx="4763" cy="120650"/>
            </a:xfrm>
            <a:custGeom>
              <a:avLst/>
              <a:gdLst>
                <a:gd name="T0" fmla="*/ 1 w 3"/>
                <a:gd name="T1" fmla="*/ 0 h 76"/>
                <a:gd name="T2" fmla="*/ 3 w 3"/>
                <a:gd name="T3" fmla="*/ 0 h 76"/>
                <a:gd name="T4" fmla="*/ 3 w 3"/>
                <a:gd name="T5" fmla="*/ 3 h 76"/>
                <a:gd name="T6" fmla="*/ 3 w 3"/>
                <a:gd name="T7" fmla="*/ 76 h 76"/>
                <a:gd name="T8" fmla="*/ 0 w 3"/>
                <a:gd name="T9" fmla="*/ 76 h 76"/>
                <a:gd name="T10" fmla="*/ 0 w 3"/>
                <a:gd name="T11" fmla="*/ 73 h 76"/>
                <a:gd name="T12" fmla="*/ 1 w 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6">
                  <a:moveTo>
                    <a:pt x="1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9" name="Line 39"/>
            <p:cNvSpPr>
              <a:spLocks noChangeShapeType="1"/>
            </p:cNvSpPr>
            <p:nvPr/>
          </p:nvSpPr>
          <p:spPr bwMode="auto">
            <a:xfrm>
              <a:off x="2122488" y="3471863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0" name="Freeform 40"/>
            <p:cNvSpPr>
              <a:spLocks/>
            </p:cNvSpPr>
            <p:nvPr/>
          </p:nvSpPr>
          <p:spPr bwMode="auto">
            <a:xfrm>
              <a:off x="2122488" y="3298825"/>
              <a:ext cx="7938" cy="120650"/>
            </a:xfrm>
            <a:custGeom>
              <a:avLst/>
              <a:gdLst>
                <a:gd name="T0" fmla="*/ 3 w 5"/>
                <a:gd name="T1" fmla="*/ 0 h 76"/>
                <a:gd name="T2" fmla="*/ 5 w 5"/>
                <a:gd name="T3" fmla="*/ 0 h 76"/>
                <a:gd name="T4" fmla="*/ 5 w 5"/>
                <a:gd name="T5" fmla="*/ 2 h 76"/>
                <a:gd name="T6" fmla="*/ 3 w 5"/>
                <a:gd name="T7" fmla="*/ 76 h 76"/>
                <a:gd name="T8" fmla="*/ 0 w 5"/>
                <a:gd name="T9" fmla="*/ 76 h 76"/>
                <a:gd name="T10" fmla="*/ 0 w 5"/>
                <a:gd name="T11" fmla="*/ 74 h 76"/>
                <a:gd name="T12" fmla="*/ 3 w 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6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1" name="Line 41"/>
            <p:cNvSpPr>
              <a:spLocks noChangeShapeType="1"/>
            </p:cNvSpPr>
            <p:nvPr/>
          </p:nvSpPr>
          <p:spPr bwMode="auto">
            <a:xfrm>
              <a:off x="2128838" y="3290888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2" name="Freeform 42"/>
            <p:cNvSpPr>
              <a:spLocks/>
            </p:cNvSpPr>
            <p:nvPr/>
          </p:nvSpPr>
          <p:spPr bwMode="auto">
            <a:xfrm>
              <a:off x="2128838" y="3367088"/>
              <a:ext cx="4763" cy="119063"/>
            </a:xfrm>
            <a:custGeom>
              <a:avLst/>
              <a:gdLst>
                <a:gd name="T0" fmla="*/ 0 w 3"/>
                <a:gd name="T1" fmla="*/ 0 h 75"/>
                <a:gd name="T2" fmla="*/ 2 w 3"/>
                <a:gd name="T3" fmla="*/ 0 h 75"/>
                <a:gd name="T4" fmla="*/ 3 w 3"/>
                <a:gd name="T5" fmla="*/ 73 h 75"/>
                <a:gd name="T6" fmla="*/ 3 w 3"/>
                <a:gd name="T7" fmla="*/ 75 h 75"/>
                <a:gd name="T8" fmla="*/ 1 w 3"/>
                <a:gd name="T9" fmla="*/ 75 h 75"/>
                <a:gd name="T10" fmla="*/ 0 w 3"/>
                <a:gd name="T11" fmla="*/ 2 h 75"/>
                <a:gd name="T12" fmla="*/ 0 w 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5">
                  <a:moveTo>
                    <a:pt x="0" y="0"/>
                  </a:moveTo>
                  <a:lnTo>
                    <a:pt x="2" y="0"/>
                  </a:lnTo>
                  <a:lnTo>
                    <a:pt x="3" y="73"/>
                  </a:lnTo>
                  <a:lnTo>
                    <a:pt x="3" y="75"/>
                  </a:lnTo>
                  <a:lnTo>
                    <a:pt x="1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3" name="Line 43"/>
            <p:cNvSpPr>
              <a:spLocks noChangeShapeType="1"/>
            </p:cNvSpPr>
            <p:nvPr/>
          </p:nvSpPr>
          <p:spPr bwMode="auto">
            <a:xfrm>
              <a:off x="2133601" y="3536950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4" name="Freeform 44"/>
            <p:cNvSpPr>
              <a:spLocks/>
            </p:cNvSpPr>
            <p:nvPr/>
          </p:nvSpPr>
          <p:spPr bwMode="auto">
            <a:xfrm>
              <a:off x="2133601" y="3614738"/>
              <a:ext cx="6350" cy="127000"/>
            </a:xfrm>
            <a:custGeom>
              <a:avLst/>
              <a:gdLst>
                <a:gd name="T0" fmla="*/ 0 w 4"/>
                <a:gd name="T1" fmla="*/ 0 h 80"/>
                <a:gd name="T2" fmla="*/ 2 w 4"/>
                <a:gd name="T3" fmla="*/ 0 h 80"/>
                <a:gd name="T4" fmla="*/ 4 w 4"/>
                <a:gd name="T5" fmla="*/ 79 h 80"/>
                <a:gd name="T6" fmla="*/ 4 w 4"/>
                <a:gd name="T7" fmla="*/ 80 h 80"/>
                <a:gd name="T8" fmla="*/ 2 w 4"/>
                <a:gd name="T9" fmla="*/ 80 h 80"/>
                <a:gd name="T10" fmla="*/ 0 w 4"/>
                <a:gd name="T11" fmla="*/ 2 h 80"/>
                <a:gd name="T12" fmla="*/ 0 w 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0">
                  <a:moveTo>
                    <a:pt x="0" y="0"/>
                  </a:moveTo>
                  <a:lnTo>
                    <a:pt x="2" y="0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5" name="Freeform 45"/>
            <p:cNvSpPr>
              <a:spLocks/>
            </p:cNvSpPr>
            <p:nvPr/>
          </p:nvSpPr>
          <p:spPr bwMode="auto">
            <a:xfrm>
              <a:off x="2176463" y="3663950"/>
              <a:ext cx="20638" cy="25400"/>
            </a:xfrm>
            <a:custGeom>
              <a:avLst/>
              <a:gdLst>
                <a:gd name="T0" fmla="*/ 10 w 13"/>
                <a:gd name="T1" fmla="*/ 0 h 16"/>
                <a:gd name="T2" fmla="*/ 13 w 13"/>
                <a:gd name="T3" fmla="*/ 0 h 16"/>
                <a:gd name="T4" fmla="*/ 13 w 13"/>
                <a:gd name="T5" fmla="*/ 2 h 16"/>
                <a:gd name="T6" fmla="*/ 2 w 13"/>
                <a:gd name="T7" fmla="*/ 16 h 16"/>
                <a:gd name="T8" fmla="*/ 0 w 13"/>
                <a:gd name="T9" fmla="*/ 16 h 16"/>
                <a:gd name="T10" fmla="*/ 0 w 13"/>
                <a:gd name="T11" fmla="*/ 14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lnTo>
                    <a:pt x="13" y="0"/>
                  </a:lnTo>
                  <a:lnTo>
                    <a:pt x="13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6" name="Freeform 46"/>
            <p:cNvSpPr>
              <a:spLocks/>
            </p:cNvSpPr>
            <p:nvPr/>
          </p:nvSpPr>
          <p:spPr bwMode="auto">
            <a:xfrm>
              <a:off x="3524251" y="3032125"/>
              <a:ext cx="2055813" cy="1381125"/>
            </a:xfrm>
            <a:custGeom>
              <a:avLst/>
              <a:gdLst>
                <a:gd name="T0" fmla="*/ 128 w 1295"/>
                <a:gd name="T1" fmla="*/ 19 h 870"/>
                <a:gd name="T2" fmla="*/ 201 w 1295"/>
                <a:gd name="T3" fmla="*/ 38 h 870"/>
                <a:gd name="T4" fmla="*/ 255 w 1295"/>
                <a:gd name="T5" fmla="*/ 60 h 870"/>
                <a:gd name="T6" fmla="*/ 309 w 1295"/>
                <a:gd name="T7" fmla="*/ 79 h 870"/>
                <a:gd name="T8" fmla="*/ 355 w 1295"/>
                <a:gd name="T9" fmla="*/ 100 h 870"/>
                <a:gd name="T10" fmla="*/ 400 w 1295"/>
                <a:gd name="T11" fmla="*/ 119 h 870"/>
                <a:gd name="T12" fmla="*/ 441 w 1295"/>
                <a:gd name="T13" fmla="*/ 141 h 870"/>
                <a:gd name="T14" fmla="*/ 483 w 1295"/>
                <a:gd name="T15" fmla="*/ 160 h 870"/>
                <a:gd name="T16" fmla="*/ 522 w 1295"/>
                <a:gd name="T17" fmla="*/ 181 h 870"/>
                <a:gd name="T18" fmla="*/ 561 w 1295"/>
                <a:gd name="T19" fmla="*/ 201 h 870"/>
                <a:gd name="T20" fmla="*/ 598 w 1295"/>
                <a:gd name="T21" fmla="*/ 222 h 870"/>
                <a:gd name="T22" fmla="*/ 639 w 1295"/>
                <a:gd name="T23" fmla="*/ 241 h 870"/>
                <a:gd name="T24" fmla="*/ 674 w 1295"/>
                <a:gd name="T25" fmla="*/ 263 h 870"/>
                <a:gd name="T26" fmla="*/ 713 w 1295"/>
                <a:gd name="T27" fmla="*/ 282 h 870"/>
                <a:gd name="T28" fmla="*/ 750 w 1295"/>
                <a:gd name="T29" fmla="*/ 303 h 870"/>
                <a:gd name="T30" fmla="*/ 788 w 1295"/>
                <a:gd name="T31" fmla="*/ 323 h 870"/>
                <a:gd name="T32" fmla="*/ 824 w 1295"/>
                <a:gd name="T33" fmla="*/ 344 h 870"/>
                <a:gd name="T34" fmla="*/ 861 w 1295"/>
                <a:gd name="T35" fmla="*/ 363 h 870"/>
                <a:gd name="T36" fmla="*/ 897 w 1295"/>
                <a:gd name="T37" fmla="*/ 385 h 870"/>
                <a:gd name="T38" fmla="*/ 936 w 1295"/>
                <a:gd name="T39" fmla="*/ 404 h 870"/>
                <a:gd name="T40" fmla="*/ 972 w 1295"/>
                <a:gd name="T41" fmla="*/ 426 h 870"/>
                <a:gd name="T42" fmla="*/ 1009 w 1295"/>
                <a:gd name="T43" fmla="*/ 446 h 870"/>
                <a:gd name="T44" fmla="*/ 1045 w 1295"/>
                <a:gd name="T45" fmla="*/ 467 h 870"/>
                <a:gd name="T46" fmla="*/ 1084 w 1295"/>
                <a:gd name="T47" fmla="*/ 486 h 870"/>
                <a:gd name="T48" fmla="*/ 1118 w 1295"/>
                <a:gd name="T49" fmla="*/ 507 h 870"/>
                <a:gd name="T50" fmla="*/ 1157 w 1295"/>
                <a:gd name="T51" fmla="*/ 527 h 870"/>
                <a:gd name="T52" fmla="*/ 1193 w 1295"/>
                <a:gd name="T53" fmla="*/ 547 h 870"/>
                <a:gd name="T54" fmla="*/ 1230 w 1295"/>
                <a:gd name="T55" fmla="*/ 567 h 870"/>
                <a:gd name="T56" fmla="*/ 1264 w 1295"/>
                <a:gd name="T57" fmla="*/ 589 h 870"/>
                <a:gd name="T58" fmla="*/ 1283 w 1295"/>
                <a:gd name="T59" fmla="*/ 613 h 870"/>
                <a:gd name="T60" fmla="*/ 1249 w 1295"/>
                <a:gd name="T61" fmla="*/ 592 h 870"/>
                <a:gd name="T62" fmla="*/ 1212 w 1295"/>
                <a:gd name="T63" fmla="*/ 572 h 870"/>
                <a:gd name="T64" fmla="*/ 1176 w 1295"/>
                <a:gd name="T65" fmla="*/ 551 h 870"/>
                <a:gd name="T66" fmla="*/ 1138 w 1295"/>
                <a:gd name="T67" fmla="*/ 532 h 870"/>
                <a:gd name="T68" fmla="*/ 1104 w 1295"/>
                <a:gd name="T69" fmla="*/ 511 h 870"/>
                <a:gd name="T70" fmla="*/ 1065 w 1295"/>
                <a:gd name="T71" fmla="*/ 491 h 870"/>
                <a:gd name="T72" fmla="*/ 1029 w 1295"/>
                <a:gd name="T73" fmla="*/ 470 h 870"/>
                <a:gd name="T74" fmla="*/ 992 w 1295"/>
                <a:gd name="T75" fmla="*/ 451 h 870"/>
                <a:gd name="T76" fmla="*/ 957 w 1295"/>
                <a:gd name="T77" fmla="*/ 429 h 870"/>
                <a:gd name="T78" fmla="*/ 917 w 1295"/>
                <a:gd name="T79" fmla="*/ 410 h 870"/>
                <a:gd name="T80" fmla="*/ 882 w 1295"/>
                <a:gd name="T81" fmla="*/ 389 h 870"/>
                <a:gd name="T82" fmla="*/ 844 w 1295"/>
                <a:gd name="T83" fmla="*/ 369 h 870"/>
                <a:gd name="T84" fmla="*/ 808 w 1295"/>
                <a:gd name="T85" fmla="*/ 348 h 870"/>
                <a:gd name="T86" fmla="*/ 769 w 1295"/>
                <a:gd name="T87" fmla="*/ 329 h 870"/>
                <a:gd name="T88" fmla="*/ 733 w 1295"/>
                <a:gd name="T89" fmla="*/ 307 h 870"/>
                <a:gd name="T90" fmla="*/ 695 w 1295"/>
                <a:gd name="T91" fmla="*/ 288 h 870"/>
                <a:gd name="T92" fmla="*/ 659 w 1295"/>
                <a:gd name="T93" fmla="*/ 267 h 870"/>
                <a:gd name="T94" fmla="*/ 620 w 1295"/>
                <a:gd name="T95" fmla="*/ 247 h 870"/>
                <a:gd name="T96" fmla="*/ 583 w 1295"/>
                <a:gd name="T97" fmla="*/ 226 h 870"/>
                <a:gd name="T98" fmla="*/ 543 w 1295"/>
                <a:gd name="T99" fmla="*/ 207 h 870"/>
                <a:gd name="T100" fmla="*/ 505 w 1295"/>
                <a:gd name="T101" fmla="*/ 186 h 870"/>
                <a:gd name="T102" fmla="*/ 464 w 1295"/>
                <a:gd name="T103" fmla="*/ 166 h 870"/>
                <a:gd name="T104" fmla="*/ 424 w 1295"/>
                <a:gd name="T105" fmla="*/ 145 h 870"/>
                <a:gd name="T106" fmla="*/ 379 w 1295"/>
                <a:gd name="T107" fmla="*/ 126 h 870"/>
                <a:gd name="T108" fmla="*/ 337 w 1295"/>
                <a:gd name="T109" fmla="*/ 104 h 870"/>
                <a:gd name="T110" fmla="*/ 287 w 1295"/>
                <a:gd name="T111" fmla="*/ 85 h 870"/>
                <a:gd name="T112" fmla="*/ 236 w 1295"/>
                <a:gd name="T113" fmla="*/ 64 h 870"/>
                <a:gd name="T114" fmla="*/ 175 w 1295"/>
                <a:gd name="T115" fmla="*/ 44 h 870"/>
                <a:gd name="T116" fmla="*/ 105 w 1295"/>
                <a:gd name="T117" fmla="*/ 23 h 870"/>
                <a:gd name="T118" fmla="*/ 31 w 1295"/>
                <a:gd name="T119" fmla="*/ 28 h 870"/>
                <a:gd name="T120" fmla="*/ 14 w 1295"/>
                <a:gd name="T121" fmla="*/ 612 h 870"/>
                <a:gd name="T122" fmla="*/ 16 w 1295"/>
                <a:gd name="T123" fmla="*/ 1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5" h="870">
                  <a:moveTo>
                    <a:pt x="27" y="0"/>
                  </a:moveTo>
                  <a:lnTo>
                    <a:pt x="49" y="0"/>
                  </a:lnTo>
                  <a:lnTo>
                    <a:pt x="49" y="2"/>
                  </a:lnTo>
                  <a:lnTo>
                    <a:pt x="57" y="2"/>
                  </a:lnTo>
                  <a:lnTo>
                    <a:pt x="57" y="3"/>
                  </a:lnTo>
                  <a:lnTo>
                    <a:pt x="67" y="3"/>
                  </a:lnTo>
                  <a:lnTo>
                    <a:pt x="6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92" y="9"/>
                  </a:lnTo>
                  <a:lnTo>
                    <a:pt x="92" y="10"/>
                  </a:lnTo>
                  <a:lnTo>
                    <a:pt x="101" y="10"/>
                  </a:lnTo>
                  <a:lnTo>
                    <a:pt x="101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4" y="14"/>
                  </a:lnTo>
                  <a:lnTo>
                    <a:pt x="114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8" y="17"/>
                  </a:lnTo>
                  <a:lnTo>
                    <a:pt x="128" y="19"/>
                  </a:lnTo>
                  <a:lnTo>
                    <a:pt x="135" y="19"/>
                  </a:lnTo>
                  <a:lnTo>
                    <a:pt x="135" y="21"/>
                  </a:lnTo>
                  <a:lnTo>
                    <a:pt x="144" y="21"/>
                  </a:lnTo>
                  <a:lnTo>
                    <a:pt x="144" y="23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62" y="26"/>
                  </a:lnTo>
                  <a:lnTo>
                    <a:pt x="162" y="27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3" y="30"/>
                  </a:lnTo>
                  <a:lnTo>
                    <a:pt x="173" y="31"/>
                  </a:lnTo>
                  <a:lnTo>
                    <a:pt x="179" y="31"/>
                  </a:lnTo>
                  <a:lnTo>
                    <a:pt x="179" y="33"/>
                  </a:lnTo>
                  <a:lnTo>
                    <a:pt x="184" y="33"/>
                  </a:lnTo>
                  <a:lnTo>
                    <a:pt x="184" y="35"/>
                  </a:lnTo>
                  <a:lnTo>
                    <a:pt x="189" y="35"/>
                  </a:lnTo>
                  <a:lnTo>
                    <a:pt x="189" y="36"/>
                  </a:lnTo>
                  <a:lnTo>
                    <a:pt x="195" y="36"/>
                  </a:lnTo>
                  <a:lnTo>
                    <a:pt x="195" y="38"/>
                  </a:lnTo>
                  <a:lnTo>
                    <a:pt x="201" y="38"/>
                  </a:lnTo>
                  <a:lnTo>
                    <a:pt x="201" y="40"/>
                  </a:lnTo>
                  <a:lnTo>
                    <a:pt x="207" y="40"/>
                  </a:lnTo>
                  <a:lnTo>
                    <a:pt x="207" y="42"/>
                  </a:lnTo>
                  <a:lnTo>
                    <a:pt x="212" y="42"/>
                  </a:lnTo>
                  <a:lnTo>
                    <a:pt x="212" y="43"/>
                  </a:lnTo>
                  <a:lnTo>
                    <a:pt x="219" y="43"/>
                  </a:lnTo>
                  <a:lnTo>
                    <a:pt x="219" y="45"/>
                  </a:lnTo>
                  <a:lnTo>
                    <a:pt x="223" y="45"/>
                  </a:lnTo>
                  <a:lnTo>
                    <a:pt x="223" y="47"/>
                  </a:lnTo>
                  <a:lnTo>
                    <a:pt x="228" y="47"/>
                  </a:lnTo>
                  <a:lnTo>
                    <a:pt x="228" y="48"/>
                  </a:lnTo>
                  <a:lnTo>
                    <a:pt x="233" y="48"/>
                  </a:lnTo>
                  <a:lnTo>
                    <a:pt x="233" y="51"/>
                  </a:lnTo>
                  <a:lnTo>
                    <a:pt x="238" y="51"/>
                  </a:lnTo>
                  <a:lnTo>
                    <a:pt x="238" y="52"/>
                  </a:lnTo>
                  <a:lnTo>
                    <a:pt x="242" y="52"/>
                  </a:lnTo>
                  <a:lnTo>
                    <a:pt x="242" y="54"/>
                  </a:lnTo>
                  <a:lnTo>
                    <a:pt x="245" y="54"/>
                  </a:lnTo>
                  <a:lnTo>
                    <a:pt x="245" y="56"/>
                  </a:lnTo>
                  <a:lnTo>
                    <a:pt x="250" y="56"/>
                  </a:lnTo>
                  <a:lnTo>
                    <a:pt x="250" y="58"/>
                  </a:lnTo>
                  <a:lnTo>
                    <a:pt x="255" y="58"/>
                  </a:lnTo>
                  <a:lnTo>
                    <a:pt x="255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70" y="64"/>
                  </a:lnTo>
                  <a:lnTo>
                    <a:pt x="270" y="65"/>
                  </a:lnTo>
                  <a:lnTo>
                    <a:pt x="275" y="65"/>
                  </a:lnTo>
                  <a:lnTo>
                    <a:pt x="275" y="67"/>
                  </a:lnTo>
                  <a:lnTo>
                    <a:pt x="279" y="67"/>
                  </a:lnTo>
                  <a:lnTo>
                    <a:pt x="279" y="69"/>
                  </a:lnTo>
                  <a:lnTo>
                    <a:pt x="283" y="69"/>
                  </a:lnTo>
                  <a:lnTo>
                    <a:pt x="283" y="70"/>
                  </a:lnTo>
                  <a:lnTo>
                    <a:pt x="288" y="70"/>
                  </a:lnTo>
                  <a:lnTo>
                    <a:pt x="288" y="72"/>
                  </a:lnTo>
                  <a:lnTo>
                    <a:pt x="293" y="72"/>
                  </a:lnTo>
                  <a:lnTo>
                    <a:pt x="293" y="74"/>
                  </a:lnTo>
                  <a:lnTo>
                    <a:pt x="296" y="74"/>
                  </a:lnTo>
                  <a:lnTo>
                    <a:pt x="296" y="76"/>
                  </a:lnTo>
                  <a:lnTo>
                    <a:pt x="301" y="76"/>
                  </a:lnTo>
                  <a:lnTo>
                    <a:pt x="301" y="77"/>
                  </a:lnTo>
                  <a:lnTo>
                    <a:pt x="304" y="77"/>
                  </a:lnTo>
                  <a:lnTo>
                    <a:pt x="304" y="79"/>
                  </a:lnTo>
                  <a:lnTo>
                    <a:pt x="309" y="79"/>
                  </a:lnTo>
                  <a:lnTo>
                    <a:pt x="309" y="81"/>
                  </a:lnTo>
                  <a:lnTo>
                    <a:pt x="314" y="81"/>
                  </a:lnTo>
                  <a:lnTo>
                    <a:pt x="314" y="83"/>
                  </a:lnTo>
                  <a:lnTo>
                    <a:pt x="317" y="83"/>
                  </a:lnTo>
                  <a:lnTo>
                    <a:pt x="317" y="84"/>
                  </a:lnTo>
                  <a:lnTo>
                    <a:pt x="322" y="84"/>
                  </a:lnTo>
                  <a:lnTo>
                    <a:pt x="322" y="86"/>
                  </a:lnTo>
                  <a:lnTo>
                    <a:pt x="325" y="86"/>
                  </a:lnTo>
                  <a:lnTo>
                    <a:pt x="325" y="88"/>
                  </a:lnTo>
                  <a:lnTo>
                    <a:pt x="330" y="88"/>
                  </a:lnTo>
                  <a:lnTo>
                    <a:pt x="330" y="90"/>
                  </a:lnTo>
                  <a:lnTo>
                    <a:pt x="335" y="90"/>
                  </a:lnTo>
                  <a:lnTo>
                    <a:pt x="335" y="91"/>
                  </a:lnTo>
                  <a:lnTo>
                    <a:pt x="338" y="91"/>
                  </a:lnTo>
                  <a:lnTo>
                    <a:pt x="338" y="93"/>
                  </a:lnTo>
                  <a:lnTo>
                    <a:pt x="342" y="93"/>
                  </a:lnTo>
                  <a:lnTo>
                    <a:pt x="342" y="95"/>
                  </a:lnTo>
                  <a:lnTo>
                    <a:pt x="347" y="95"/>
                  </a:lnTo>
                  <a:lnTo>
                    <a:pt x="347" y="97"/>
                  </a:lnTo>
                  <a:lnTo>
                    <a:pt x="350" y="97"/>
                  </a:lnTo>
                  <a:lnTo>
                    <a:pt x="350" y="98"/>
                  </a:lnTo>
                  <a:lnTo>
                    <a:pt x="355" y="98"/>
                  </a:lnTo>
                  <a:lnTo>
                    <a:pt x="355" y="100"/>
                  </a:lnTo>
                  <a:lnTo>
                    <a:pt x="358" y="100"/>
                  </a:lnTo>
                  <a:lnTo>
                    <a:pt x="358" y="102"/>
                  </a:lnTo>
                  <a:lnTo>
                    <a:pt x="363" y="102"/>
                  </a:lnTo>
                  <a:lnTo>
                    <a:pt x="363" y="104"/>
                  </a:lnTo>
                  <a:lnTo>
                    <a:pt x="366" y="104"/>
                  </a:lnTo>
                  <a:lnTo>
                    <a:pt x="366" y="105"/>
                  </a:lnTo>
                  <a:lnTo>
                    <a:pt x="369" y="105"/>
                  </a:lnTo>
                  <a:lnTo>
                    <a:pt x="369" y="107"/>
                  </a:lnTo>
                  <a:lnTo>
                    <a:pt x="374" y="107"/>
                  </a:lnTo>
                  <a:lnTo>
                    <a:pt x="374" y="109"/>
                  </a:lnTo>
                  <a:lnTo>
                    <a:pt x="377" y="109"/>
                  </a:lnTo>
                  <a:lnTo>
                    <a:pt x="377" y="110"/>
                  </a:lnTo>
                  <a:lnTo>
                    <a:pt x="380" y="110"/>
                  </a:lnTo>
                  <a:lnTo>
                    <a:pt x="380" y="112"/>
                  </a:lnTo>
                  <a:lnTo>
                    <a:pt x="385" y="112"/>
                  </a:lnTo>
                  <a:lnTo>
                    <a:pt x="385" y="114"/>
                  </a:lnTo>
                  <a:lnTo>
                    <a:pt x="388" y="114"/>
                  </a:lnTo>
                  <a:lnTo>
                    <a:pt x="388" y="116"/>
                  </a:lnTo>
                  <a:lnTo>
                    <a:pt x="391" y="116"/>
                  </a:lnTo>
                  <a:lnTo>
                    <a:pt x="391" y="117"/>
                  </a:lnTo>
                  <a:lnTo>
                    <a:pt x="397" y="117"/>
                  </a:lnTo>
                  <a:lnTo>
                    <a:pt x="397" y="119"/>
                  </a:lnTo>
                  <a:lnTo>
                    <a:pt x="400" y="119"/>
                  </a:lnTo>
                  <a:lnTo>
                    <a:pt x="400" y="122"/>
                  </a:lnTo>
                  <a:lnTo>
                    <a:pt x="404" y="122"/>
                  </a:lnTo>
                  <a:lnTo>
                    <a:pt x="404" y="124"/>
                  </a:lnTo>
                  <a:lnTo>
                    <a:pt x="409" y="124"/>
                  </a:lnTo>
                  <a:lnTo>
                    <a:pt x="409" y="126"/>
                  </a:lnTo>
                  <a:lnTo>
                    <a:pt x="412" y="126"/>
                  </a:lnTo>
                  <a:lnTo>
                    <a:pt x="412" y="127"/>
                  </a:lnTo>
                  <a:lnTo>
                    <a:pt x="415" y="127"/>
                  </a:lnTo>
                  <a:lnTo>
                    <a:pt x="415" y="129"/>
                  </a:lnTo>
                  <a:lnTo>
                    <a:pt x="418" y="129"/>
                  </a:lnTo>
                  <a:lnTo>
                    <a:pt x="418" y="131"/>
                  </a:lnTo>
                  <a:lnTo>
                    <a:pt x="423" y="131"/>
                  </a:lnTo>
                  <a:lnTo>
                    <a:pt x="423" y="132"/>
                  </a:lnTo>
                  <a:lnTo>
                    <a:pt x="426" y="132"/>
                  </a:lnTo>
                  <a:lnTo>
                    <a:pt x="426" y="134"/>
                  </a:lnTo>
                  <a:lnTo>
                    <a:pt x="429" y="134"/>
                  </a:lnTo>
                  <a:lnTo>
                    <a:pt x="429" y="136"/>
                  </a:lnTo>
                  <a:lnTo>
                    <a:pt x="433" y="136"/>
                  </a:lnTo>
                  <a:lnTo>
                    <a:pt x="433" y="138"/>
                  </a:lnTo>
                  <a:lnTo>
                    <a:pt x="436" y="138"/>
                  </a:lnTo>
                  <a:lnTo>
                    <a:pt x="436" y="139"/>
                  </a:lnTo>
                  <a:lnTo>
                    <a:pt x="441" y="139"/>
                  </a:lnTo>
                  <a:lnTo>
                    <a:pt x="441" y="141"/>
                  </a:lnTo>
                  <a:lnTo>
                    <a:pt x="444" y="141"/>
                  </a:lnTo>
                  <a:lnTo>
                    <a:pt x="444" y="143"/>
                  </a:lnTo>
                  <a:lnTo>
                    <a:pt x="447" y="143"/>
                  </a:lnTo>
                  <a:lnTo>
                    <a:pt x="447" y="144"/>
                  </a:lnTo>
                  <a:lnTo>
                    <a:pt x="452" y="144"/>
                  </a:lnTo>
                  <a:lnTo>
                    <a:pt x="452" y="146"/>
                  </a:lnTo>
                  <a:lnTo>
                    <a:pt x="454" y="146"/>
                  </a:lnTo>
                  <a:lnTo>
                    <a:pt x="454" y="148"/>
                  </a:lnTo>
                  <a:lnTo>
                    <a:pt x="458" y="148"/>
                  </a:lnTo>
                  <a:lnTo>
                    <a:pt x="458" y="150"/>
                  </a:lnTo>
                  <a:lnTo>
                    <a:pt x="462" y="150"/>
                  </a:lnTo>
                  <a:lnTo>
                    <a:pt x="462" y="152"/>
                  </a:lnTo>
                  <a:lnTo>
                    <a:pt x="465" y="152"/>
                  </a:lnTo>
                  <a:lnTo>
                    <a:pt x="465" y="153"/>
                  </a:lnTo>
                  <a:lnTo>
                    <a:pt x="469" y="153"/>
                  </a:lnTo>
                  <a:lnTo>
                    <a:pt x="469" y="155"/>
                  </a:lnTo>
                  <a:lnTo>
                    <a:pt x="473" y="155"/>
                  </a:lnTo>
                  <a:lnTo>
                    <a:pt x="473" y="157"/>
                  </a:lnTo>
                  <a:lnTo>
                    <a:pt x="477" y="157"/>
                  </a:lnTo>
                  <a:lnTo>
                    <a:pt x="477" y="159"/>
                  </a:lnTo>
                  <a:lnTo>
                    <a:pt x="480" y="159"/>
                  </a:lnTo>
                  <a:lnTo>
                    <a:pt x="480" y="160"/>
                  </a:lnTo>
                  <a:lnTo>
                    <a:pt x="483" y="160"/>
                  </a:lnTo>
                  <a:lnTo>
                    <a:pt x="483" y="162"/>
                  </a:lnTo>
                  <a:lnTo>
                    <a:pt x="486" y="162"/>
                  </a:lnTo>
                  <a:lnTo>
                    <a:pt x="486" y="164"/>
                  </a:lnTo>
                  <a:lnTo>
                    <a:pt x="489" y="164"/>
                  </a:lnTo>
                  <a:lnTo>
                    <a:pt x="489" y="165"/>
                  </a:lnTo>
                  <a:lnTo>
                    <a:pt x="493" y="165"/>
                  </a:lnTo>
                  <a:lnTo>
                    <a:pt x="493" y="167"/>
                  </a:lnTo>
                  <a:lnTo>
                    <a:pt x="498" y="167"/>
                  </a:lnTo>
                  <a:lnTo>
                    <a:pt x="498" y="169"/>
                  </a:lnTo>
                  <a:lnTo>
                    <a:pt x="501" y="169"/>
                  </a:lnTo>
                  <a:lnTo>
                    <a:pt x="501" y="171"/>
                  </a:ln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4"/>
                  </a:lnTo>
                  <a:lnTo>
                    <a:pt x="510" y="174"/>
                  </a:lnTo>
                  <a:lnTo>
                    <a:pt x="510" y="176"/>
                  </a:lnTo>
                  <a:lnTo>
                    <a:pt x="514" y="176"/>
                  </a:lnTo>
                  <a:lnTo>
                    <a:pt x="514" y="178"/>
                  </a:lnTo>
                  <a:lnTo>
                    <a:pt x="517" y="178"/>
                  </a:lnTo>
                  <a:lnTo>
                    <a:pt x="517" y="180"/>
                  </a:lnTo>
                  <a:lnTo>
                    <a:pt x="522" y="180"/>
                  </a:lnTo>
                  <a:lnTo>
                    <a:pt x="522" y="181"/>
                  </a:lnTo>
                  <a:lnTo>
                    <a:pt x="525" y="181"/>
                  </a:lnTo>
                  <a:lnTo>
                    <a:pt x="525" y="183"/>
                  </a:lnTo>
                  <a:lnTo>
                    <a:pt x="528" y="183"/>
                  </a:lnTo>
                  <a:lnTo>
                    <a:pt x="528" y="184"/>
                  </a:lnTo>
                  <a:lnTo>
                    <a:pt x="530" y="184"/>
                  </a:lnTo>
                  <a:lnTo>
                    <a:pt x="530" y="187"/>
                  </a:lnTo>
                  <a:lnTo>
                    <a:pt x="534" y="187"/>
                  </a:lnTo>
                  <a:lnTo>
                    <a:pt x="534" y="189"/>
                  </a:lnTo>
                  <a:lnTo>
                    <a:pt x="538" y="189"/>
                  </a:lnTo>
                  <a:lnTo>
                    <a:pt x="538" y="191"/>
                  </a:lnTo>
                  <a:lnTo>
                    <a:pt x="542" y="191"/>
                  </a:lnTo>
                  <a:lnTo>
                    <a:pt x="542" y="193"/>
                  </a:lnTo>
                  <a:lnTo>
                    <a:pt x="545" y="193"/>
                  </a:lnTo>
                  <a:lnTo>
                    <a:pt x="545" y="194"/>
                  </a:lnTo>
                  <a:lnTo>
                    <a:pt x="548" y="194"/>
                  </a:lnTo>
                  <a:lnTo>
                    <a:pt x="548" y="196"/>
                  </a:lnTo>
                  <a:lnTo>
                    <a:pt x="552" y="196"/>
                  </a:lnTo>
                  <a:lnTo>
                    <a:pt x="552" y="198"/>
                  </a:lnTo>
                  <a:lnTo>
                    <a:pt x="555" y="198"/>
                  </a:lnTo>
                  <a:lnTo>
                    <a:pt x="555" y="200"/>
                  </a:lnTo>
                  <a:lnTo>
                    <a:pt x="558" y="200"/>
                  </a:lnTo>
                  <a:lnTo>
                    <a:pt x="558" y="201"/>
                  </a:lnTo>
                  <a:lnTo>
                    <a:pt x="561" y="201"/>
                  </a:lnTo>
                  <a:lnTo>
                    <a:pt x="561" y="203"/>
                  </a:lnTo>
                  <a:lnTo>
                    <a:pt x="566" y="203"/>
                  </a:lnTo>
                  <a:lnTo>
                    <a:pt x="566" y="205"/>
                  </a:lnTo>
                  <a:lnTo>
                    <a:pt x="567" y="205"/>
                  </a:lnTo>
                  <a:lnTo>
                    <a:pt x="567" y="206"/>
                  </a:lnTo>
                  <a:lnTo>
                    <a:pt x="572" y="206"/>
                  </a:lnTo>
                  <a:lnTo>
                    <a:pt x="572" y="208"/>
                  </a:lnTo>
                  <a:lnTo>
                    <a:pt x="575" y="208"/>
                  </a:lnTo>
                  <a:lnTo>
                    <a:pt x="575" y="210"/>
                  </a:lnTo>
                  <a:lnTo>
                    <a:pt x="579" y="210"/>
                  </a:lnTo>
                  <a:lnTo>
                    <a:pt x="579" y="212"/>
                  </a:lnTo>
                  <a:lnTo>
                    <a:pt x="582" y="212"/>
                  </a:lnTo>
                  <a:lnTo>
                    <a:pt x="582" y="213"/>
                  </a:lnTo>
                  <a:lnTo>
                    <a:pt x="585" y="213"/>
                  </a:lnTo>
                  <a:lnTo>
                    <a:pt x="585" y="215"/>
                  </a:lnTo>
                  <a:lnTo>
                    <a:pt x="589" y="215"/>
                  </a:lnTo>
                  <a:lnTo>
                    <a:pt x="589" y="217"/>
                  </a:lnTo>
                  <a:lnTo>
                    <a:pt x="592" y="217"/>
                  </a:lnTo>
                  <a:lnTo>
                    <a:pt x="592" y="218"/>
                  </a:lnTo>
                  <a:lnTo>
                    <a:pt x="595" y="218"/>
                  </a:lnTo>
                  <a:lnTo>
                    <a:pt x="595" y="221"/>
                  </a:lnTo>
                  <a:lnTo>
                    <a:pt x="598" y="221"/>
                  </a:lnTo>
                  <a:lnTo>
                    <a:pt x="598" y="222"/>
                  </a:lnTo>
                  <a:lnTo>
                    <a:pt x="601" y="222"/>
                  </a:lnTo>
                  <a:lnTo>
                    <a:pt x="601" y="224"/>
                  </a:lnTo>
                  <a:lnTo>
                    <a:pt x="604" y="224"/>
                  </a:lnTo>
                  <a:lnTo>
                    <a:pt x="604" y="226"/>
                  </a:lnTo>
                  <a:lnTo>
                    <a:pt x="607" y="226"/>
                  </a:lnTo>
                  <a:lnTo>
                    <a:pt x="607" y="227"/>
                  </a:lnTo>
                  <a:lnTo>
                    <a:pt x="612" y="227"/>
                  </a:lnTo>
                  <a:lnTo>
                    <a:pt x="612" y="229"/>
                  </a:lnTo>
                  <a:lnTo>
                    <a:pt x="616" y="229"/>
                  </a:lnTo>
                  <a:lnTo>
                    <a:pt x="616" y="231"/>
                  </a:lnTo>
                  <a:lnTo>
                    <a:pt x="618" y="231"/>
                  </a:lnTo>
                  <a:lnTo>
                    <a:pt x="618" y="233"/>
                  </a:lnTo>
                  <a:lnTo>
                    <a:pt x="621" y="233"/>
                  </a:lnTo>
                  <a:lnTo>
                    <a:pt x="621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38"/>
                  </a:lnTo>
                  <a:lnTo>
                    <a:pt x="633" y="238"/>
                  </a:lnTo>
                  <a:lnTo>
                    <a:pt x="633" y="239"/>
                  </a:lnTo>
                  <a:lnTo>
                    <a:pt x="636" y="239"/>
                  </a:lnTo>
                  <a:lnTo>
                    <a:pt x="636" y="241"/>
                  </a:lnTo>
                  <a:lnTo>
                    <a:pt x="639" y="241"/>
                  </a:lnTo>
                  <a:lnTo>
                    <a:pt x="639" y="243"/>
                  </a:lnTo>
                  <a:lnTo>
                    <a:pt x="642" y="243"/>
                  </a:lnTo>
                  <a:lnTo>
                    <a:pt x="642" y="245"/>
                  </a:ln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0" y="248"/>
                  </a:lnTo>
                  <a:lnTo>
                    <a:pt x="650" y="251"/>
                  </a:lnTo>
                  <a:lnTo>
                    <a:pt x="655" y="251"/>
                  </a:lnTo>
                  <a:lnTo>
                    <a:pt x="655" y="253"/>
                  </a:lnTo>
                  <a:lnTo>
                    <a:pt x="658" y="253"/>
                  </a:lnTo>
                  <a:lnTo>
                    <a:pt x="658" y="255"/>
                  </a:lnTo>
                  <a:lnTo>
                    <a:pt x="661" y="255"/>
                  </a:lnTo>
                  <a:lnTo>
                    <a:pt x="661" y="256"/>
                  </a:lnTo>
                  <a:lnTo>
                    <a:pt x="664" y="256"/>
                  </a:lnTo>
                  <a:lnTo>
                    <a:pt x="664" y="258"/>
                  </a:lnTo>
                  <a:lnTo>
                    <a:pt x="668" y="258"/>
                  </a:lnTo>
                  <a:lnTo>
                    <a:pt x="668" y="260"/>
                  </a:lnTo>
                  <a:lnTo>
                    <a:pt x="671" y="260"/>
                  </a:lnTo>
                  <a:lnTo>
                    <a:pt x="671" y="261"/>
                  </a:lnTo>
                  <a:lnTo>
                    <a:pt x="674" y="261"/>
                  </a:lnTo>
                  <a:lnTo>
                    <a:pt x="674" y="263"/>
                  </a:lnTo>
                  <a:lnTo>
                    <a:pt x="678" y="263"/>
                  </a:lnTo>
                  <a:lnTo>
                    <a:pt x="678" y="265"/>
                  </a:lnTo>
                  <a:lnTo>
                    <a:pt x="681" y="265"/>
                  </a:lnTo>
                  <a:lnTo>
                    <a:pt x="681" y="267"/>
                  </a:lnTo>
                  <a:lnTo>
                    <a:pt x="684" y="267"/>
                  </a:lnTo>
                  <a:lnTo>
                    <a:pt x="684" y="269"/>
                  </a:lnTo>
                  <a:lnTo>
                    <a:pt x="688" y="269"/>
                  </a:lnTo>
                  <a:lnTo>
                    <a:pt x="688" y="270"/>
                  </a:lnTo>
                  <a:lnTo>
                    <a:pt x="691" y="270"/>
                  </a:lnTo>
                  <a:lnTo>
                    <a:pt x="691" y="272"/>
                  </a:lnTo>
                  <a:lnTo>
                    <a:pt x="694" y="272"/>
                  </a:lnTo>
                  <a:lnTo>
                    <a:pt x="694" y="274"/>
                  </a:lnTo>
                  <a:lnTo>
                    <a:pt x="698" y="274"/>
                  </a:lnTo>
                  <a:lnTo>
                    <a:pt x="698" y="275"/>
                  </a:lnTo>
                  <a:lnTo>
                    <a:pt x="701" y="275"/>
                  </a:lnTo>
                  <a:lnTo>
                    <a:pt x="701" y="277"/>
                  </a:lnTo>
                  <a:lnTo>
                    <a:pt x="704" y="277"/>
                  </a:lnTo>
                  <a:lnTo>
                    <a:pt x="704" y="279"/>
                  </a:lnTo>
                  <a:lnTo>
                    <a:pt x="707" y="279"/>
                  </a:lnTo>
                  <a:lnTo>
                    <a:pt x="707" y="281"/>
                  </a:lnTo>
                  <a:lnTo>
                    <a:pt x="710" y="281"/>
                  </a:lnTo>
                  <a:lnTo>
                    <a:pt x="710" y="282"/>
                  </a:lnTo>
                  <a:lnTo>
                    <a:pt x="713" y="282"/>
                  </a:lnTo>
                  <a:lnTo>
                    <a:pt x="713" y="284"/>
                  </a:lnTo>
                  <a:lnTo>
                    <a:pt x="717" y="284"/>
                  </a:lnTo>
                  <a:lnTo>
                    <a:pt x="717" y="286"/>
                  </a:lnTo>
                  <a:lnTo>
                    <a:pt x="720" y="286"/>
                  </a:lnTo>
                  <a:lnTo>
                    <a:pt x="720" y="287"/>
                  </a:lnTo>
                  <a:lnTo>
                    <a:pt x="723" y="287"/>
                  </a:lnTo>
                  <a:lnTo>
                    <a:pt x="723" y="289"/>
                  </a:lnTo>
                  <a:lnTo>
                    <a:pt x="726" y="289"/>
                  </a:lnTo>
                  <a:lnTo>
                    <a:pt x="726" y="291"/>
                  </a:lnTo>
                  <a:lnTo>
                    <a:pt x="730" y="291"/>
                  </a:lnTo>
                  <a:lnTo>
                    <a:pt x="730" y="293"/>
                  </a:lnTo>
                  <a:lnTo>
                    <a:pt x="733" y="293"/>
                  </a:lnTo>
                  <a:lnTo>
                    <a:pt x="733" y="295"/>
                  </a:lnTo>
                  <a:lnTo>
                    <a:pt x="736" y="295"/>
                  </a:lnTo>
                  <a:lnTo>
                    <a:pt x="736" y="297"/>
                  </a:lnTo>
                  <a:lnTo>
                    <a:pt x="739" y="297"/>
                  </a:lnTo>
                  <a:lnTo>
                    <a:pt x="739" y="298"/>
                  </a:lnTo>
                  <a:lnTo>
                    <a:pt x="743" y="298"/>
                  </a:lnTo>
                  <a:lnTo>
                    <a:pt x="743" y="300"/>
                  </a:lnTo>
                  <a:lnTo>
                    <a:pt x="746" y="300"/>
                  </a:lnTo>
                  <a:lnTo>
                    <a:pt x="746" y="301"/>
                  </a:lnTo>
                  <a:lnTo>
                    <a:pt x="750" y="301"/>
                  </a:lnTo>
                  <a:lnTo>
                    <a:pt x="750" y="303"/>
                  </a:lnTo>
                  <a:lnTo>
                    <a:pt x="753" y="303"/>
                  </a:lnTo>
                  <a:lnTo>
                    <a:pt x="753" y="305"/>
                  </a:lnTo>
                  <a:lnTo>
                    <a:pt x="756" y="305"/>
                  </a:lnTo>
                  <a:lnTo>
                    <a:pt x="756" y="307"/>
                  </a:lnTo>
                  <a:lnTo>
                    <a:pt x="759" y="307"/>
                  </a:lnTo>
                  <a:lnTo>
                    <a:pt x="759" y="309"/>
                  </a:lnTo>
                  <a:lnTo>
                    <a:pt x="762" y="309"/>
                  </a:lnTo>
                  <a:lnTo>
                    <a:pt x="762" y="310"/>
                  </a:lnTo>
                  <a:lnTo>
                    <a:pt x="766" y="310"/>
                  </a:lnTo>
                  <a:lnTo>
                    <a:pt x="766" y="312"/>
                  </a:lnTo>
                  <a:lnTo>
                    <a:pt x="769" y="312"/>
                  </a:lnTo>
                  <a:lnTo>
                    <a:pt x="769" y="315"/>
                  </a:lnTo>
                  <a:lnTo>
                    <a:pt x="772" y="315"/>
                  </a:lnTo>
                  <a:lnTo>
                    <a:pt x="772" y="316"/>
                  </a:lnTo>
                  <a:lnTo>
                    <a:pt x="775" y="316"/>
                  </a:lnTo>
                  <a:lnTo>
                    <a:pt x="775" y="318"/>
                  </a:lnTo>
                  <a:lnTo>
                    <a:pt x="778" y="318"/>
                  </a:lnTo>
                  <a:lnTo>
                    <a:pt x="778" y="320"/>
                  </a:lnTo>
                  <a:lnTo>
                    <a:pt x="781" y="320"/>
                  </a:lnTo>
                  <a:lnTo>
                    <a:pt x="781" y="322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8" y="323"/>
                  </a:lnTo>
                  <a:lnTo>
                    <a:pt x="788" y="325"/>
                  </a:lnTo>
                  <a:lnTo>
                    <a:pt x="791" y="325"/>
                  </a:lnTo>
                  <a:lnTo>
                    <a:pt x="791" y="327"/>
                  </a:lnTo>
                  <a:lnTo>
                    <a:pt x="795" y="327"/>
                  </a:lnTo>
                  <a:lnTo>
                    <a:pt x="795" y="329"/>
                  </a:lnTo>
                  <a:lnTo>
                    <a:pt x="798" y="329"/>
                  </a:lnTo>
                  <a:lnTo>
                    <a:pt x="798" y="330"/>
                  </a:lnTo>
                  <a:lnTo>
                    <a:pt x="801" y="330"/>
                  </a:lnTo>
                  <a:lnTo>
                    <a:pt x="801" y="332"/>
                  </a:lnTo>
                  <a:lnTo>
                    <a:pt x="804" y="332"/>
                  </a:lnTo>
                  <a:lnTo>
                    <a:pt x="804" y="334"/>
                  </a:lnTo>
                  <a:lnTo>
                    <a:pt x="807" y="334"/>
                  </a:lnTo>
                  <a:lnTo>
                    <a:pt x="807" y="335"/>
                  </a:lnTo>
                  <a:lnTo>
                    <a:pt x="811" y="335"/>
                  </a:lnTo>
                  <a:lnTo>
                    <a:pt x="811" y="338"/>
                  </a:lnTo>
                  <a:lnTo>
                    <a:pt x="815" y="338"/>
                  </a:lnTo>
                  <a:lnTo>
                    <a:pt x="815" y="339"/>
                  </a:lnTo>
                  <a:lnTo>
                    <a:pt x="818" y="339"/>
                  </a:lnTo>
                  <a:lnTo>
                    <a:pt x="818" y="341"/>
                  </a:lnTo>
                  <a:lnTo>
                    <a:pt x="821" y="341"/>
                  </a:lnTo>
                  <a:lnTo>
                    <a:pt x="821" y="343"/>
                  </a:lnTo>
                  <a:lnTo>
                    <a:pt x="824" y="343"/>
                  </a:lnTo>
                  <a:lnTo>
                    <a:pt x="824" y="344"/>
                  </a:lnTo>
                  <a:lnTo>
                    <a:pt x="828" y="344"/>
                  </a:lnTo>
                  <a:lnTo>
                    <a:pt x="828" y="346"/>
                  </a:lnTo>
                  <a:lnTo>
                    <a:pt x="831" y="346"/>
                  </a:lnTo>
                  <a:lnTo>
                    <a:pt x="831" y="348"/>
                  </a:lnTo>
                  <a:lnTo>
                    <a:pt x="834" y="348"/>
                  </a:lnTo>
                  <a:lnTo>
                    <a:pt x="834" y="350"/>
                  </a:lnTo>
                  <a:lnTo>
                    <a:pt x="837" y="350"/>
                  </a:lnTo>
                  <a:lnTo>
                    <a:pt x="837" y="351"/>
                  </a:lnTo>
                  <a:lnTo>
                    <a:pt x="840" y="351"/>
                  </a:lnTo>
                  <a:lnTo>
                    <a:pt x="840" y="353"/>
                  </a:lnTo>
                  <a:lnTo>
                    <a:pt x="843" y="353"/>
                  </a:lnTo>
                  <a:lnTo>
                    <a:pt x="843" y="355"/>
                  </a:lnTo>
                  <a:lnTo>
                    <a:pt x="845" y="355"/>
                  </a:lnTo>
                  <a:lnTo>
                    <a:pt x="845" y="356"/>
                  </a:lnTo>
                  <a:lnTo>
                    <a:pt x="850" y="356"/>
                  </a:lnTo>
                  <a:lnTo>
                    <a:pt x="850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2"/>
                  </a:lnTo>
                  <a:lnTo>
                    <a:pt x="858" y="362"/>
                  </a:lnTo>
                  <a:lnTo>
                    <a:pt x="858" y="363"/>
                  </a:lnTo>
                  <a:lnTo>
                    <a:pt x="861" y="363"/>
                  </a:lnTo>
                  <a:lnTo>
                    <a:pt x="861" y="365"/>
                  </a:lnTo>
                  <a:lnTo>
                    <a:pt x="866" y="365"/>
                  </a:lnTo>
                  <a:lnTo>
                    <a:pt x="866" y="367"/>
                  </a:lnTo>
                  <a:lnTo>
                    <a:pt x="867" y="367"/>
                  </a:lnTo>
                  <a:lnTo>
                    <a:pt x="867" y="369"/>
                  </a:lnTo>
                  <a:lnTo>
                    <a:pt x="871" y="369"/>
                  </a:lnTo>
                  <a:lnTo>
                    <a:pt x="871" y="371"/>
                  </a:lnTo>
                  <a:lnTo>
                    <a:pt x="874" y="371"/>
                  </a:lnTo>
                  <a:lnTo>
                    <a:pt x="874" y="372"/>
                  </a:lnTo>
                  <a:lnTo>
                    <a:pt x="878" y="372"/>
                  </a:lnTo>
                  <a:lnTo>
                    <a:pt x="878" y="374"/>
                  </a:lnTo>
                  <a:lnTo>
                    <a:pt x="881" y="374"/>
                  </a:lnTo>
                  <a:lnTo>
                    <a:pt x="881" y="375"/>
                  </a:lnTo>
                  <a:lnTo>
                    <a:pt x="885" y="375"/>
                  </a:lnTo>
                  <a:lnTo>
                    <a:pt x="885" y="377"/>
                  </a:lnTo>
                  <a:lnTo>
                    <a:pt x="888" y="377"/>
                  </a:lnTo>
                  <a:lnTo>
                    <a:pt x="888" y="380"/>
                  </a:lnTo>
                  <a:lnTo>
                    <a:pt x="891" y="380"/>
                  </a:lnTo>
                  <a:lnTo>
                    <a:pt x="891" y="382"/>
                  </a:lnTo>
                  <a:lnTo>
                    <a:pt x="894" y="382"/>
                  </a:lnTo>
                  <a:lnTo>
                    <a:pt x="894" y="384"/>
                  </a:lnTo>
                  <a:lnTo>
                    <a:pt x="897" y="384"/>
                  </a:lnTo>
                  <a:lnTo>
                    <a:pt x="897" y="385"/>
                  </a:lnTo>
                  <a:lnTo>
                    <a:pt x="901" y="385"/>
                  </a:lnTo>
                  <a:lnTo>
                    <a:pt x="901" y="387"/>
                  </a:lnTo>
                  <a:lnTo>
                    <a:pt x="904" y="387"/>
                  </a:lnTo>
                  <a:lnTo>
                    <a:pt x="904" y="389"/>
                  </a:lnTo>
                  <a:lnTo>
                    <a:pt x="907" y="389"/>
                  </a:lnTo>
                  <a:lnTo>
                    <a:pt x="907" y="391"/>
                  </a:lnTo>
                  <a:lnTo>
                    <a:pt x="910" y="391"/>
                  </a:lnTo>
                  <a:lnTo>
                    <a:pt x="910" y="392"/>
                  </a:lnTo>
                  <a:lnTo>
                    <a:pt x="913" y="392"/>
                  </a:lnTo>
                  <a:lnTo>
                    <a:pt x="913" y="394"/>
                  </a:lnTo>
                  <a:lnTo>
                    <a:pt x="916" y="394"/>
                  </a:lnTo>
                  <a:lnTo>
                    <a:pt x="916" y="396"/>
                  </a:lnTo>
                  <a:lnTo>
                    <a:pt x="920" y="396"/>
                  </a:lnTo>
                  <a:lnTo>
                    <a:pt x="920" y="398"/>
                  </a:lnTo>
                  <a:lnTo>
                    <a:pt x="923" y="398"/>
                  </a:lnTo>
                  <a:lnTo>
                    <a:pt x="923" y="399"/>
                  </a:lnTo>
                  <a:lnTo>
                    <a:pt x="926" y="399"/>
                  </a:lnTo>
                  <a:lnTo>
                    <a:pt x="926" y="401"/>
                  </a:lnTo>
                  <a:lnTo>
                    <a:pt x="929" y="401"/>
                  </a:lnTo>
                  <a:lnTo>
                    <a:pt x="929" y="403"/>
                  </a:lnTo>
                  <a:lnTo>
                    <a:pt x="933" y="403"/>
                  </a:lnTo>
                  <a:lnTo>
                    <a:pt x="933" y="404"/>
                  </a:lnTo>
                  <a:lnTo>
                    <a:pt x="936" y="404"/>
                  </a:lnTo>
                  <a:lnTo>
                    <a:pt x="936" y="406"/>
                  </a:lnTo>
                  <a:lnTo>
                    <a:pt x="939" y="406"/>
                  </a:lnTo>
                  <a:lnTo>
                    <a:pt x="939" y="408"/>
                  </a:lnTo>
                  <a:lnTo>
                    <a:pt x="942" y="408"/>
                  </a:lnTo>
                  <a:lnTo>
                    <a:pt x="942" y="410"/>
                  </a:lnTo>
                  <a:lnTo>
                    <a:pt x="946" y="410"/>
                  </a:lnTo>
                  <a:lnTo>
                    <a:pt x="946" y="412"/>
                  </a:lnTo>
                  <a:lnTo>
                    <a:pt x="950" y="412"/>
                  </a:lnTo>
                  <a:lnTo>
                    <a:pt x="950" y="413"/>
                  </a:lnTo>
                  <a:lnTo>
                    <a:pt x="953" y="413"/>
                  </a:lnTo>
                  <a:lnTo>
                    <a:pt x="953" y="415"/>
                  </a:lnTo>
                  <a:lnTo>
                    <a:pt x="956" y="415"/>
                  </a:lnTo>
                  <a:lnTo>
                    <a:pt x="956" y="417"/>
                  </a:lnTo>
                  <a:lnTo>
                    <a:pt x="959" y="417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6" y="420"/>
                  </a:lnTo>
                  <a:lnTo>
                    <a:pt x="966" y="422"/>
                  </a:lnTo>
                  <a:lnTo>
                    <a:pt x="969" y="422"/>
                  </a:lnTo>
                  <a:lnTo>
                    <a:pt x="969" y="424"/>
                  </a:lnTo>
                  <a:lnTo>
                    <a:pt x="972" y="424"/>
                  </a:lnTo>
                  <a:lnTo>
                    <a:pt x="972" y="426"/>
                  </a:lnTo>
                  <a:lnTo>
                    <a:pt x="973" y="426"/>
                  </a:lnTo>
                  <a:lnTo>
                    <a:pt x="973" y="427"/>
                  </a:lnTo>
                  <a:lnTo>
                    <a:pt x="978" y="427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0"/>
                  </a:lnTo>
                  <a:lnTo>
                    <a:pt x="985" y="430"/>
                  </a:lnTo>
                  <a:lnTo>
                    <a:pt x="985" y="432"/>
                  </a:lnTo>
                  <a:lnTo>
                    <a:pt x="988" y="432"/>
                  </a:lnTo>
                  <a:lnTo>
                    <a:pt x="988" y="434"/>
                  </a:lnTo>
                  <a:lnTo>
                    <a:pt x="991" y="434"/>
                  </a:lnTo>
                  <a:lnTo>
                    <a:pt x="991" y="436"/>
                  </a:lnTo>
                  <a:lnTo>
                    <a:pt x="993" y="436"/>
                  </a:lnTo>
                  <a:lnTo>
                    <a:pt x="993" y="438"/>
                  </a:lnTo>
                  <a:lnTo>
                    <a:pt x="998" y="438"/>
                  </a:lnTo>
                  <a:lnTo>
                    <a:pt x="998" y="439"/>
                  </a:lnTo>
                  <a:lnTo>
                    <a:pt x="1001" y="439"/>
                  </a:lnTo>
                  <a:lnTo>
                    <a:pt x="1001" y="441"/>
                  </a:lnTo>
                  <a:lnTo>
                    <a:pt x="1004" y="441"/>
                  </a:lnTo>
                  <a:lnTo>
                    <a:pt x="1004" y="443"/>
                  </a:lnTo>
                  <a:lnTo>
                    <a:pt x="1005" y="443"/>
                  </a:lnTo>
                  <a:lnTo>
                    <a:pt x="1005" y="446"/>
                  </a:lnTo>
                  <a:lnTo>
                    <a:pt x="1009" y="446"/>
                  </a:lnTo>
                  <a:lnTo>
                    <a:pt x="1009" y="447"/>
                  </a:lnTo>
                  <a:lnTo>
                    <a:pt x="1014" y="447"/>
                  </a:lnTo>
                  <a:lnTo>
                    <a:pt x="1014" y="449"/>
                  </a:lnTo>
                  <a:lnTo>
                    <a:pt x="1018" y="449"/>
                  </a:lnTo>
                  <a:lnTo>
                    <a:pt x="1018" y="451"/>
                  </a:lnTo>
                  <a:lnTo>
                    <a:pt x="1021" y="451"/>
                  </a:lnTo>
                  <a:lnTo>
                    <a:pt x="1021" y="452"/>
                  </a:lnTo>
                  <a:lnTo>
                    <a:pt x="1023" y="452"/>
                  </a:lnTo>
                  <a:lnTo>
                    <a:pt x="1023" y="454"/>
                  </a:lnTo>
                  <a:lnTo>
                    <a:pt x="1026" y="454"/>
                  </a:lnTo>
                  <a:lnTo>
                    <a:pt x="1026" y="456"/>
                  </a:lnTo>
                  <a:lnTo>
                    <a:pt x="1029" y="456"/>
                  </a:lnTo>
                  <a:lnTo>
                    <a:pt x="1029" y="458"/>
                  </a:lnTo>
                  <a:lnTo>
                    <a:pt x="1032" y="458"/>
                  </a:lnTo>
                  <a:lnTo>
                    <a:pt x="1032" y="459"/>
                  </a:lnTo>
                  <a:lnTo>
                    <a:pt x="1035" y="459"/>
                  </a:lnTo>
                  <a:lnTo>
                    <a:pt x="1035" y="461"/>
                  </a:lnTo>
                  <a:lnTo>
                    <a:pt x="1038" y="461"/>
                  </a:lnTo>
                  <a:lnTo>
                    <a:pt x="1038" y="463"/>
                  </a:lnTo>
                  <a:lnTo>
                    <a:pt x="1042" y="463"/>
                  </a:lnTo>
                  <a:lnTo>
                    <a:pt x="1042" y="465"/>
                  </a:lnTo>
                  <a:lnTo>
                    <a:pt x="1045" y="465"/>
                  </a:lnTo>
                  <a:lnTo>
                    <a:pt x="1045" y="467"/>
                  </a:lnTo>
                  <a:lnTo>
                    <a:pt x="1048" y="467"/>
                  </a:lnTo>
                  <a:lnTo>
                    <a:pt x="1048" y="468"/>
                  </a:lnTo>
                  <a:lnTo>
                    <a:pt x="1051" y="468"/>
                  </a:lnTo>
                  <a:lnTo>
                    <a:pt x="1051" y="470"/>
                  </a:lnTo>
                  <a:lnTo>
                    <a:pt x="1054" y="470"/>
                  </a:lnTo>
                  <a:lnTo>
                    <a:pt x="1054" y="472"/>
                  </a:lnTo>
                  <a:lnTo>
                    <a:pt x="1058" y="472"/>
                  </a:lnTo>
                  <a:lnTo>
                    <a:pt x="1058" y="473"/>
                  </a:lnTo>
                  <a:lnTo>
                    <a:pt x="1061" y="473"/>
                  </a:lnTo>
                  <a:lnTo>
                    <a:pt x="1061" y="475"/>
                  </a:lnTo>
                  <a:lnTo>
                    <a:pt x="1064" y="475"/>
                  </a:lnTo>
                  <a:lnTo>
                    <a:pt x="1064" y="477"/>
                  </a:lnTo>
                  <a:lnTo>
                    <a:pt x="1067" y="477"/>
                  </a:lnTo>
                  <a:lnTo>
                    <a:pt x="1067" y="479"/>
                  </a:lnTo>
                  <a:lnTo>
                    <a:pt x="1069" y="479"/>
                  </a:lnTo>
                  <a:lnTo>
                    <a:pt x="1069" y="480"/>
                  </a:lnTo>
                  <a:lnTo>
                    <a:pt x="1074" y="480"/>
                  </a:lnTo>
                  <a:lnTo>
                    <a:pt x="1074" y="482"/>
                  </a:lnTo>
                  <a:lnTo>
                    <a:pt x="1078" y="482"/>
                  </a:lnTo>
                  <a:lnTo>
                    <a:pt x="1078" y="484"/>
                  </a:lnTo>
                  <a:lnTo>
                    <a:pt x="1081" y="484"/>
                  </a:lnTo>
                  <a:lnTo>
                    <a:pt x="1081" y="486"/>
                  </a:lnTo>
                  <a:lnTo>
                    <a:pt x="1084" y="486"/>
                  </a:lnTo>
                  <a:lnTo>
                    <a:pt x="1084" y="487"/>
                  </a:lnTo>
                  <a:lnTo>
                    <a:pt x="1088" y="487"/>
                  </a:lnTo>
                  <a:lnTo>
                    <a:pt x="1088" y="489"/>
                  </a:lnTo>
                  <a:lnTo>
                    <a:pt x="1091" y="489"/>
                  </a:lnTo>
                  <a:lnTo>
                    <a:pt x="1091" y="491"/>
                  </a:lnTo>
                  <a:lnTo>
                    <a:pt x="1094" y="491"/>
                  </a:lnTo>
                  <a:lnTo>
                    <a:pt x="1094" y="492"/>
                  </a:lnTo>
                  <a:lnTo>
                    <a:pt x="1097" y="492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2" y="496"/>
                  </a:lnTo>
                  <a:lnTo>
                    <a:pt x="1102" y="498"/>
                  </a:lnTo>
                  <a:lnTo>
                    <a:pt x="1105" y="498"/>
                  </a:lnTo>
                  <a:lnTo>
                    <a:pt x="1105" y="500"/>
                  </a:lnTo>
                  <a:lnTo>
                    <a:pt x="1110" y="500"/>
                  </a:lnTo>
                  <a:lnTo>
                    <a:pt x="1110" y="501"/>
                  </a:lnTo>
                  <a:lnTo>
                    <a:pt x="1113" y="501"/>
                  </a:lnTo>
                  <a:lnTo>
                    <a:pt x="1113" y="503"/>
                  </a:lnTo>
                  <a:lnTo>
                    <a:pt x="1115" y="503"/>
                  </a:lnTo>
                  <a:lnTo>
                    <a:pt x="1115" y="504"/>
                  </a:lnTo>
                  <a:lnTo>
                    <a:pt x="1118" y="504"/>
                  </a:lnTo>
                  <a:lnTo>
                    <a:pt x="1118" y="507"/>
                  </a:lnTo>
                  <a:lnTo>
                    <a:pt x="1123" y="507"/>
                  </a:lnTo>
                  <a:lnTo>
                    <a:pt x="1123" y="508"/>
                  </a:lnTo>
                  <a:lnTo>
                    <a:pt x="1125" y="508"/>
                  </a:lnTo>
                  <a:lnTo>
                    <a:pt x="1125" y="511"/>
                  </a:lnTo>
                  <a:lnTo>
                    <a:pt x="1128" y="511"/>
                  </a:lnTo>
                  <a:lnTo>
                    <a:pt x="1128" y="513"/>
                  </a:lnTo>
                  <a:lnTo>
                    <a:pt x="1132" y="513"/>
                  </a:lnTo>
                  <a:lnTo>
                    <a:pt x="1132" y="514"/>
                  </a:lnTo>
                  <a:lnTo>
                    <a:pt x="1136" y="514"/>
                  </a:lnTo>
                  <a:lnTo>
                    <a:pt x="1136" y="516"/>
                  </a:lnTo>
                  <a:lnTo>
                    <a:pt x="1137" y="516"/>
                  </a:lnTo>
                  <a:lnTo>
                    <a:pt x="1137" y="518"/>
                  </a:lnTo>
                  <a:lnTo>
                    <a:pt x="1140" y="518"/>
                  </a:lnTo>
                  <a:lnTo>
                    <a:pt x="1140" y="520"/>
                  </a:lnTo>
                  <a:lnTo>
                    <a:pt x="1145" y="520"/>
                  </a:lnTo>
                  <a:lnTo>
                    <a:pt x="1145" y="521"/>
                  </a:lnTo>
                  <a:lnTo>
                    <a:pt x="1148" y="521"/>
                  </a:lnTo>
                  <a:lnTo>
                    <a:pt x="1148" y="523"/>
                  </a:lnTo>
                  <a:lnTo>
                    <a:pt x="1151" y="523"/>
                  </a:lnTo>
                  <a:lnTo>
                    <a:pt x="1151" y="525"/>
                  </a:lnTo>
                  <a:lnTo>
                    <a:pt x="1154" y="525"/>
                  </a:lnTo>
                  <a:lnTo>
                    <a:pt x="1154" y="527"/>
                  </a:lnTo>
                  <a:lnTo>
                    <a:pt x="1157" y="527"/>
                  </a:lnTo>
                  <a:lnTo>
                    <a:pt x="1157" y="529"/>
                  </a:lnTo>
                  <a:lnTo>
                    <a:pt x="1161" y="529"/>
                  </a:lnTo>
                  <a:lnTo>
                    <a:pt x="1161" y="530"/>
                  </a:lnTo>
                  <a:lnTo>
                    <a:pt x="1164" y="530"/>
                  </a:lnTo>
                  <a:lnTo>
                    <a:pt x="1164" y="532"/>
                  </a:lnTo>
                  <a:lnTo>
                    <a:pt x="1167" y="532"/>
                  </a:lnTo>
                  <a:lnTo>
                    <a:pt x="1167" y="533"/>
                  </a:lnTo>
                  <a:lnTo>
                    <a:pt x="1168" y="533"/>
                  </a:lnTo>
                  <a:lnTo>
                    <a:pt x="1168" y="535"/>
                  </a:lnTo>
                  <a:lnTo>
                    <a:pt x="1173" y="535"/>
                  </a:lnTo>
                  <a:lnTo>
                    <a:pt x="1173" y="537"/>
                  </a:lnTo>
                  <a:lnTo>
                    <a:pt x="1175" y="537"/>
                  </a:lnTo>
                  <a:lnTo>
                    <a:pt x="1175" y="539"/>
                  </a:lnTo>
                  <a:lnTo>
                    <a:pt x="1178" y="539"/>
                  </a:lnTo>
                  <a:lnTo>
                    <a:pt x="1178" y="541"/>
                  </a:lnTo>
                  <a:lnTo>
                    <a:pt x="1181" y="541"/>
                  </a:lnTo>
                  <a:lnTo>
                    <a:pt x="1181" y="542"/>
                  </a:lnTo>
                  <a:lnTo>
                    <a:pt x="1185" y="542"/>
                  </a:lnTo>
                  <a:lnTo>
                    <a:pt x="1185" y="544"/>
                  </a:lnTo>
                  <a:lnTo>
                    <a:pt x="1189" y="544"/>
                  </a:lnTo>
                  <a:lnTo>
                    <a:pt x="1189" y="546"/>
                  </a:lnTo>
                  <a:lnTo>
                    <a:pt x="1193" y="546"/>
                  </a:lnTo>
                  <a:lnTo>
                    <a:pt x="1193" y="547"/>
                  </a:lnTo>
                  <a:lnTo>
                    <a:pt x="1194" y="547"/>
                  </a:lnTo>
                  <a:lnTo>
                    <a:pt x="1194" y="549"/>
                  </a:lnTo>
                  <a:lnTo>
                    <a:pt x="1197" y="549"/>
                  </a:lnTo>
                  <a:lnTo>
                    <a:pt x="1197" y="551"/>
                  </a:lnTo>
                  <a:lnTo>
                    <a:pt x="1200" y="551"/>
                  </a:lnTo>
                  <a:lnTo>
                    <a:pt x="1200" y="553"/>
                  </a:lnTo>
                  <a:lnTo>
                    <a:pt x="1204" y="553"/>
                  </a:lnTo>
                  <a:lnTo>
                    <a:pt x="1204" y="554"/>
                  </a:lnTo>
                  <a:lnTo>
                    <a:pt x="1207" y="554"/>
                  </a:lnTo>
                  <a:lnTo>
                    <a:pt x="1207" y="556"/>
                  </a:lnTo>
                  <a:lnTo>
                    <a:pt x="1210" y="556"/>
                  </a:lnTo>
                  <a:lnTo>
                    <a:pt x="1210" y="558"/>
                  </a:lnTo>
                  <a:lnTo>
                    <a:pt x="1214" y="558"/>
                  </a:lnTo>
                  <a:lnTo>
                    <a:pt x="1214" y="560"/>
                  </a:lnTo>
                  <a:lnTo>
                    <a:pt x="1218" y="560"/>
                  </a:lnTo>
                  <a:lnTo>
                    <a:pt x="1218" y="561"/>
                  </a:lnTo>
                  <a:lnTo>
                    <a:pt x="1221" y="561"/>
                  </a:lnTo>
                  <a:lnTo>
                    <a:pt x="1221" y="563"/>
                  </a:lnTo>
                  <a:lnTo>
                    <a:pt x="1224" y="563"/>
                  </a:lnTo>
                  <a:lnTo>
                    <a:pt x="1224" y="565"/>
                  </a:lnTo>
                  <a:lnTo>
                    <a:pt x="1227" y="565"/>
                  </a:lnTo>
                  <a:lnTo>
                    <a:pt x="1227" y="567"/>
                  </a:lnTo>
                  <a:lnTo>
                    <a:pt x="1230" y="567"/>
                  </a:lnTo>
                  <a:lnTo>
                    <a:pt x="1230" y="568"/>
                  </a:lnTo>
                  <a:lnTo>
                    <a:pt x="1234" y="568"/>
                  </a:lnTo>
                  <a:lnTo>
                    <a:pt x="1234" y="570"/>
                  </a:lnTo>
                  <a:lnTo>
                    <a:pt x="1237" y="570"/>
                  </a:lnTo>
                  <a:lnTo>
                    <a:pt x="1237" y="572"/>
                  </a:lnTo>
                  <a:lnTo>
                    <a:pt x="1240" y="572"/>
                  </a:lnTo>
                  <a:lnTo>
                    <a:pt x="1240" y="575"/>
                  </a:lnTo>
                  <a:lnTo>
                    <a:pt x="1242" y="575"/>
                  </a:lnTo>
                  <a:lnTo>
                    <a:pt x="1242" y="576"/>
                  </a:lnTo>
                  <a:lnTo>
                    <a:pt x="1245" y="576"/>
                  </a:lnTo>
                  <a:lnTo>
                    <a:pt x="1245" y="578"/>
                  </a:lnTo>
                  <a:lnTo>
                    <a:pt x="1248" y="578"/>
                  </a:lnTo>
                  <a:lnTo>
                    <a:pt x="1248" y="580"/>
                  </a:lnTo>
                  <a:lnTo>
                    <a:pt x="1251" y="580"/>
                  </a:lnTo>
                  <a:lnTo>
                    <a:pt x="1251" y="582"/>
                  </a:lnTo>
                  <a:lnTo>
                    <a:pt x="1255" y="582"/>
                  </a:lnTo>
                  <a:lnTo>
                    <a:pt x="1255" y="583"/>
                  </a:lnTo>
                  <a:lnTo>
                    <a:pt x="1258" y="583"/>
                  </a:lnTo>
                  <a:lnTo>
                    <a:pt x="1258" y="585"/>
                  </a:lnTo>
                  <a:lnTo>
                    <a:pt x="1261" y="585"/>
                  </a:lnTo>
                  <a:lnTo>
                    <a:pt x="1261" y="587"/>
                  </a:lnTo>
                  <a:lnTo>
                    <a:pt x="1264" y="587"/>
                  </a:lnTo>
                  <a:lnTo>
                    <a:pt x="1264" y="589"/>
                  </a:lnTo>
                  <a:lnTo>
                    <a:pt x="1267" y="589"/>
                  </a:lnTo>
                  <a:lnTo>
                    <a:pt x="1267" y="590"/>
                  </a:lnTo>
                  <a:lnTo>
                    <a:pt x="1270" y="590"/>
                  </a:lnTo>
                  <a:lnTo>
                    <a:pt x="1270" y="592"/>
                  </a:lnTo>
                  <a:lnTo>
                    <a:pt x="1273" y="592"/>
                  </a:lnTo>
                  <a:lnTo>
                    <a:pt x="1273" y="594"/>
                  </a:lnTo>
                  <a:lnTo>
                    <a:pt x="1277" y="594"/>
                  </a:lnTo>
                  <a:lnTo>
                    <a:pt x="1277" y="596"/>
                  </a:lnTo>
                  <a:lnTo>
                    <a:pt x="1279" y="596"/>
                  </a:lnTo>
                  <a:lnTo>
                    <a:pt x="1279" y="597"/>
                  </a:lnTo>
                  <a:lnTo>
                    <a:pt x="1283" y="597"/>
                  </a:lnTo>
                  <a:lnTo>
                    <a:pt x="1283" y="599"/>
                  </a:lnTo>
                  <a:lnTo>
                    <a:pt x="1286" y="599"/>
                  </a:lnTo>
                  <a:lnTo>
                    <a:pt x="1286" y="601"/>
                  </a:lnTo>
                  <a:lnTo>
                    <a:pt x="1289" y="601"/>
                  </a:lnTo>
                  <a:lnTo>
                    <a:pt x="1289" y="603"/>
                  </a:lnTo>
                  <a:lnTo>
                    <a:pt x="1292" y="603"/>
                  </a:lnTo>
                  <a:lnTo>
                    <a:pt x="1292" y="604"/>
                  </a:lnTo>
                  <a:lnTo>
                    <a:pt x="1295" y="604"/>
                  </a:lnTo>
                  <a:lnTo>
                    <a:pt x="1295" y="610"/>
                  </a:lnTo>
                  <a:lnTo>
                    <a:pt x="1290" y="610"/>
                  </a:lnTo>
                  <a:lnTo>
                    <a:pt x="1290" y="613"/>
                  </a:lnTo>
                  <a:lnTo>
                    <a:pt x="1283" y="613"/>
                  </a:lnTo>
                  <a:lnTo>
                    <a:pt x="1283" y="612"/>
                  </a:lnTo>
                  <a:lnTo>
                    <a:pt x="1280" y="612"/>
                  </a:lnTo>
                  <a:lnTo>
                    <a:pt x="1280" y="610"/>
                  </a:lnTo>
                  <a:lnTo>
                    <a:pt x="1276" y="610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6"/>
                  </a:lnTo>
                  <a:lnTo>
                    <a:pt x="1269" y="606"/>
                  </a:lnTo>
                  <a:lnTo>
                    <a:pt x="1269" y="605"/>
                  </a:lnTo>
                  <a:lnTo>
                    <a:pt x="1268" y="605"/>
                  </a:lnTo>
                  <a:lnTo>
                    <a:pt x="1268" y="603"/>
                  </a:lnTo>
                  <a:lnTo>
                    <a:pt x="1264" y="603"/>
                  </a:lnTo>
                  <a:lnTo>
                    <a:pt x="1264" y="601"/>
                  </a:lnTo>
                  <a:lnTo>
                    <a:pt x="1261" y="601"/>
                  </a:lnTo>
                  <a:lnTo>
                    <a:pt x="1261" y="599"/>
                  </a:lnTo>
                  <a:lnTo>
                    <a:pt x="1258" y="599"/>
                  </a:lnTo>
                  <a:lnTo>
                    <a:pt x="1258" y="598"/>
                  </a:lnTo>
                  <a:lnTo>
                    <a:pt x="1255" y="598"/>
                  </a:lnTo>
                  <a:lnTo>
                    <a:pt x="1255" y="596"/>
                  </a:lnTo>
                  <a:lnTo>
                    <a:pt x="1252" y="596"/>
                  </a:lnTo>
                  <a:lnTo>
                    <a:pt x="1252" y="594"/>
                  </a:lnTo>
                  <a:lnTo>
                    <a:pt x="1249" y="594"/>
                  </a:lnTo>
                  <a:lnTo>
                    <a:pt x="1249" y="592"/>
                  </a:lnTo>
                  <a:lnTo>
                    <a:pt x="1246" y="592"/>
                  </a:lnTo>
                  <a:lnTo>
                    <a:pt x="1246" y="591"/>
                  </a:lnTo>
                  <a:lnTo>
                    <a:pt x="1242" y="591"/>
                  </a:lnTo>
                  <a:lnTo>
                    <a:pt x="1242" y="589"/>
                  </a:lnTo>
                  <a:lnTo>
                    <a:pt x="1239" y="589"/>
                  </a:lnTo>
                  <a:lnTo>
                    <a:pt x="1239" y="587"/>
                  </a:lnTo>
                  <a:lnTo>
                    <a:pt x="1236" y="587"/>
                  </a:lnTo>
                  <a:lnTo>
                    <a:pt x="1236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1" y="584"/>
                  </a:lnTo>
                  <a:lnTo>
                    <a:pt x="1231" y="582"/>
                  </a:lnTo>
                  <a:lnTo>
                    <a:pt x="1228" y="582"/>
                  </a:lnTo>
                  <a:lnTo>
                    <a:pt x="1228" y="580"/>
                  </a:lnTo>
                  <a:lnTo>
                    <a:pt x="1225" y="580"/>
                  </a:lnTo>
                  <a:lnTo>
                    <a:pt x="1225" y="578"/>
                  </a:lnTo>
                  <a:lnTo>
                    <a:pt x="1221" y="578"/>
                  </a:lnTo>
                  <a:lnTo>
                    <a:pt x="1221" y="577"/>
                  </a:lnTo>
                  <a:lnTo>
                    <a:pt x="1218" y="577"/>
                  </a:lnTo>
                  <a:lnTo>
                    <a:pt x="1218" y="575"/>
                  </a:lnTo>
                  <a:lnTo>
                    <a:pt x="1215" y="575"/>
                  </a:lnTo>
                  <a:lnTo>
                    <a:pt x="1215" y="572"/>
                  </a:lnTo>
                  <a:lnTo>
                    <a:pt x="1212" y="572"/>
                  </a:lnTo>
                  <a:lnTo>
                    <a:pt x="1212" y="570"/>
                  </a:lnTo>
                  <a:lnTo>
                    <a:pt x="1208" y="570"/>
                  </a:lnTo>
                  <a:lnTo>
                    <a:pt x="1208" y="569"/>
                  </a:lnTo>
                  <a:lnTo>
                    <a:pt x="1204" y="569"/>
                  </a:lnTo>
                  <a:lnTo>
                    <a:pt x="1204" y="567"/>
                  </a:lnTo>
                  <a:lnTo>
                    <a:pt x="1201" y="567"/>
                  </a:lnTo>
                  <a:lnTo>
                    <a:pt x="1201" y="565"/>
                  </a:lnTo>
                  <a:lnTo>
                    <a:pt x="1198" y="565"/>
                  </a:lnTo>
                  <a:lnTo>
                    <a:pt x="1198" y="563"/>
                  </a:lnTo>
                  <a:lnTo>
                    <a:pt x="1195" y="563"/>
                  </a:lnTo>
                  <a:lnTo>
                    <a:pt x="1195" y="562"/>
                  </a:lnTo>
                  <a:lnTo>
                    <a:pt x="1191" y="562"/>
                  </a:lnTo>
                  <a:lnTo>
                    <a:pt x="1191" y="560"/>
                  </a:lnTo>
                  <a:lnTo>
                    <a:pt x="1188" y="560"/>
                  </a:lnTo>
                  <a:lnTo>
                    <a:pt x="1188" y="558"/>
                  </a:lnTo>
                  <a:lnTo>
                    <a:pt x="1185" y="558"/>
                  </a:lnTo>
                  <a:lnTo>
                    <a:pt x="1185" y="556"/>
                  </a:lnTo>
                  <a:lnTo>
                    <a:pt x="1184" y="556"/>
                  </a:lnTo>
                  <a:lnTo>
                    <a:pt x="1184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6" y="553"/>
                  </a:lnTo>
                  <a:lnTo>
                    <a:pt x="1176" y="551"/>
                  </a:lnTo>
                  <a:lnTo>
                    <a:pt x="1172" y="551"/>
                  </a:lnTo>
                  <a:lnTo>
                    <a:pt x="1172" y="550"/>
                  </a:lnTo>
                  <a:lnTo>
                    <a:pt x="1169" y="550"/>
                  </a:lnTo>
                  <a:lnTo>
                    <a:pt x="1169" y="548"/>
                  </a:lnTo>
                  <a:lnTo>
                    <a:pt x="1166" y="548"/>
                  </a:lnTo>
                  <a:lnTo>
                    <a:pt x="1166" y="546"/>
                  </a:lnTo>
                  <a:lnTo>
                    <a:pt x="1164" y="546"/>
                  </a:lnTo>
                  <a:lnTo>
                    <a:pt x="1164" y="544"/>
                  </a:lnTo>
                  <a:lnTo>
                    <a:pt x="1159" y="544"/>
                  </a:lnTo>
                  <a:lnTo>
                    <a:pt x="1159" y="542"/>
                  </a:lnTo>
                  <a:lnTo>
                    <a:pt x="1158" y="542"/>
                  </a:lnTo>
                  <a:lnTo>
                    <a:pt x="1158" y="541"/>
                  </a:lnTo>
                  <a:lnTo>
                    <a:pt x="1155" y="541"/>
                  </a:lnTo>
                  <a:lnTo>
                    <a:pt x="1155" y="539"/>
                  </a:lnTo>
                  <a:lnTo>
                    <a:pt x="1152" y="539"/>
                  </a:lnTo>
                  <a:lnTo>
                    <a:pt x="1152" y="538"/>
                  </a:lnTo>
                  <a:lnTo>
                    <a:pt x="1148" y="538"/>
                  </a:lnTo>
                  <a:lnTo>
                    <a:pt x="1148" y="536"/>
                  </a:lnTo>
                  <a:lnTo>
                    <a:pt x="1145" y="536"/>
                  </a:lnTo>
                  <a:lnTo>
                    <a:pt x="1145" y="534"/>
                  </a:lnTo>
                  <a:lnTo>
                    <a:pt x="1141" y="534"/>
                  </a:lnTo>
                  <a:lnTo>
                    <a:pt x="1141" y="532"/>
                  </a:lnTo>
                  <a:lnTo>
                    <a:pt x="1138" y="532"/>
                  </a:lnTo>
                  <a:lnTo>
                    <a:pt x="1138" y="530"/>
                  </a:lnTo>
                  <a:lnTo>
                    <a:pt x="1135" y="530"/>
                  </a:lnTo>
                  <a:lnTo>
                    <a:pt x="1135" y="529"/>
                  </a:lnTo>
                  <a:lnTo>
                    <a:pt x="1131" y="529"/>
                  </a:lnTo>
                  <a:lnTo>
                    <a:pt x="1131" y="527"/>
                  </a:lnTo>
                  <a:lnTo>
                    <a:pt x="1128" y="527"/>
                  </a:lnTo>
                  <a:lnTo>
                    <a:pt x="1128" y="525"/>
                  </a:lnTo>
                  <a:lnTo>
                    <a:pt x="1127" y="525"/>
                  </a:lnTo>
                  <a:lnTo>
                    <a:pt x="1127" y="523"/>
                  </a:lnTo>
                  <a:lnTo>
                    <a:pt x="1123" y="523"/>
                  </a:lnTo>
                  <a:lnTo>
                    <a:pt x="1123" y="522"/>
                  </a:lnTo>
                  <a:lnTo>
                    <a:pt x="1119" y="522"/>
                  </a:lnTo>
                  <a:lnTo>
                    <a:pt x="1119" y="520"/>
                  </a:lnTo>
                  <a:lnTo>
                    <a:pt x="1116" y="520"/>
                  </a:lnTo>
                  <a:lnTo>
                    <a:pt x="1116" y="518"/>
                  </a:lnTo>
                  <a:lnTo>
                    <a:pt x="1114" y="518"/>
                  </a:lnTo>
                  <a:lnTo>
                    <a:pt x="1114" y="517"/>
                  </a:lnTo>
                  <a:lnTo>
                    <a:pt x="1109" y="517"/>
                  </a:lnTo>
                  <a:lnTo>
                    <a:pt x="1109" y="514"/>
                  </a:lnTo>
                  <a:lnTo>
                    <a:pt x="1106" y="514"/>
                  </a:lnTo>
                  <a:lnTo>
                    <a:pt x="1106" y="513"/>
                  </a:lnTo>
                  <a:lnTo>
                    <a:pt x="1104" y="513"/>
                  </a:lnTo>
                  <a:lnTo>
                    <a:pt x="1104" y="511"/>
                  </a:lnTo>
                  <a:lnTo>
                    <a:pt x="1101" y="511"/>
                  </a:lnTo>
                  <a:lnTo>
                    <a:pt x="1101" y="510"/>
                  </a:lnTo>
                  <a:lnTo>
                    <a:pt x="1096" y="510"/>
                  </a:lnTo>
                  <a:lnTo>
                    <a:pt x="1096" y="507"/>
                  </a:lnTo>
                  <a:lnTo>
                    <a:pt x="1093" y="507"/>
                  </a:lnTo>
                  <a:lnTo>
                    <a:pt x="1093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501"/>
                  </a:lnTo>
                  <a:lnTo>
                    <a:pt x="1085" y="501"/>
                  </a:lnTo>
                  <a:lnTo>
                    <a:pt x="1085" y="500"/>
                  </a:lnTo>
                  <a:lnTo>
                    <a:pt x="1082" y="500"/>
                  </a:lnTo>
                  <a:lnTo>
                    <a:pt x="1082" y="498"/>
                  </a:lnTo>
                  <a:lnTo>
                    <a:pt x="1079" y="498"/>
                  </a:lnTo>
                  <a:lnTo>
                    <a:pt x="1079" y="496"/>
                  </a:lnTo>
                  <a:lnTo>
                    <a:pt x="1074" y="496"/>
                  </a:lnTo>
                  <a:lnTo>
                    <a:pt x="1074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8" y="493"/>
                  </a:lnTo>
                  <a:lnTo>
                    <a:pt x="1068" y="491"/>
                  </a:lnTo>
                  <a:lnTo>
                    <a:pt x="1065" y="491"/>
                  </a:lnTo>
                  <a:lnTo>
                    <a:pt x="1065" y="489"/>
                  </a:lnTo>
                  <a:lnTo>
                    <a:pt x="1060" y="489"/>
                  </a:lnTo>
                  <a:lnTo>
                    <a:pt x="1060" y="488"/>
                  </a:lnTo>
                  <a:lnTo>
                    <a:pt x="1058" y="488"/>
                  </a:lnTo>
                  <a:lnTo>
                    <a:pt x="1058" y="486"/>
                  </a:lnTo>
                  <a:lnTo>
                    <a:pt x="1055" y="486"/>
                  </a:lnTo>
                  <a:lnTo>
                    <a:pt x="1055" y="484"/>
                  </a:lnTo>
                  <a:lnTo>
                    <a:pt x="1052" y="484"/>
                  </a:lnTo>
                  <a:lnTo>
                    <a:pt x="1052" y="482"/>
                  </a:lnTo>
                  <a:lnTo>
                    <a:pt x="1049" y="482"/>
                  </a:lnTo>
                  <a:lnTo>
                    <a:pt x="1049" y="481"/>
                  </a:lnTo>
                  <a:lnTo>
                    <a:pt x="1045" y="481"/>
                  </a:lnTo>
                  <a:lnTo>
                    <a:pt x="1045" y="479"/>
                  </a:lnTo>
                  <a:lnTo>
                    <a:pt x="1042" y="479"/>
                  </a:lnTo>
                  <a:lnTo>
                    <a:pt x="1042" y="477"/>
                  </a:lnTo>
                  <a:lnTo>
                    <a:pt x="1039" y="477"/>
                  </a:lnTo>
                  <a:lnTo>
                    <a:pt x="1039" y="476"/>
                  </a:lnTo>
                  <a:lnTo>
                    <a:pt x="1036" y="476"/>
                  </a:lnTo>
                  <a:lnTo>
                    <a:pt x="1036" y="474"/>
                  </a:lnTo>
                  <a:lnTo>
                    <a:pt x="1033" y="474"/>
                  </a:lnTo>
                  <a:lnTo>
                    <a:pt x="1033" y="472"/>
                  </a:lnTo>
                  <a:lnTo>
                    <a:pt x="1029" y="472"/>
                  </a:lnTo>
                  <a:lnTo>
                    <a:pt x="1029" y="470"/>
                  </a:lnTo>
                  <a:lnTo>
                    <a:pt x="1026" y="470"/>
                  </a:lnTo>
                  <a:lnTo>
                    <a:pt x="1026" y="468"/>
                  </a:lnTo>
                  <a:lnTo>
                    <a:pt x="1023" y="468"/>
                  </a:lnTo>
                  <a:lnTo>
                    <a:pt x="1023" y="467"/>
                  </a:lnTo>
                  <a:lnTo>
                    <a:pt x="1020" y="467"/>
                  </a:lnTo>
                  <a:lnTo>
                    <a:pt x="1020" y="465"/>
                  </a:lnTo>
                  <a:lnTo>
                    <a:pt x="1017" y="465"/>
                  </a:lnTo>
                  <a:lnTo>
                    <a:pt x="1017" y="463"/>
                  </a:lnTo>
                  <a:lnTo>
                    <a:pt x="1014" y="463"/>
                  </a:lnTo>
                  <a:lnTo>
                    <a:pt x="1014" y="461"/>
                  </a:lnTo>
                  <a:lnTo>
                    <a:pt x="1012" y="461"/>
                  </a:lnTo>
                  <a:lnTo>
                    <a:pt x="1012" y="460"/>
                  </a:lnTo>
                  <a:lnTo>
                    <a:pt x="1008" y="460"/>
                  </a:lnTo>
                  <a:lnTo>
                    <a:pt x="1008" y="458"/>
                  </a:lnTo>
                  <a:lnTo>
                    <a:pt x="1004" y="458"/>
                  </a:lnTo>
                  <a:lnTo>
                    <a:pt x="1004" y="456"/>
                  </a:lnTo>
                  <a:lnTo>
                    <a:pt x="1000" y="456"/>
                  </a:lnTo>
                  <a:lnTo>
                    <a:pt x="1000" y="455"/>
                  </a:lnTo>
                  <a:lnTo>
                    <a:pt x="996" y="455"/>
                  </a:lnTo>
                  <a:lnTo>
                    <a:pt x="996" y="453"/>
                  </a:lnTo>
                  <a:lnTo>
                    <a:pt x="995" y="453"/>
                  </a:lnTo>
                  <a:lnTo>
                    <a:pt x="995" y="451"/>
                  </a:lnTo>
                  <a:lnTo>
                    <a:pt x="992" y="451"/>
                  </a:lnTo>
                  <a:lnTo>
                    <a:pt x="992" y="449"/>
                  </a:lnTo>
                  <a:lnTo>
                    <a:pt x="989" y="449"/>
                  </a:lnTo>
                  <a:lnTo>
                    <a:pt x="989" y="448"/>
                  </a:lnTo>
                  <a:lnTo>
                    <a:pt x="984" y="448"/>
                  </a:lnTo>
                  <a:lnTo>
                    <a:pt x="984" y="446"/>
                  </a:lnTo>
                  <a:lnTo>
                    <a:pt x="982" y="446"/>
                  </a:lnTo>
                  <a:lnTo>
                    <a:pt x="982" y="443"/>
                  </a:lnTo>
                  <a:lnTo>
                    <a:pt x="979" y="443"/>
                  </a:lnTo>
                  <a:lnTo>
                    <a:pt x="979" y="441"/>
                  </a:lnTo>
                  <a:lnTo>
                    <a:pt x="976" y="441"/>
                  </a:lnTo>
                  <a:lnTo>
                    <a:pt x="976" y="439"/>
                  </a:lnTo>
                  <a:lnTo>
                    <a:pt x="972" y="439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6"/>
                  </a:lnTo>
                  <a:lnTo>
                    <a:pt x="964" y="436"/>
                  </a:lnTo>
                  <a:lnTo>
                    <a:pt x="964" y="435"/>
                  </a:lnTo>
                  <a:lnTo>
                    <a:pt x="963" y="435"/>
                  </a:lnTo>
                  <a:lnTo>
                    <a:pt x="963" y="433"/>
                  </a:lnTo>
                  <a:lnTo>
                    <a:pt x="960" y="433"/>
                  </a:lnTo>
                  <a:lnTo>
                    <a:pt x="960" y="431"/>
                  </a:lnTo>
                  <a:lnTo>
                    <a:pt x="957" y="431"/>
                  </a:lnTo>
                  <a:lnTo>
                    <a:pt x="957" y="429"/>
                  </a:lnTo>
                  <a:lnTo>
                    <a:pt x="953" y="429"/>
                  </a:lnTo>
                  <a:lnTo>
                    <a:pt x="953" y="427"/>
                  </a:lnTo>
                  <a:lnTo>
                    <a:pt x="950" y="427"/>
                  </a:lnTo>
                  <a:lnTo>
                    <a:pt x="950" y="426"/>
                  </a:lnTo>
                  <a:lnTo>
                    <a:pt x="947" y="426"/>
                  </a:lnTo>
                  <a:lnTo>
                    <a:pt x="947" y="424"/>
                  </a:lnTo>
                  <a:lnTo>
                    <a:pt x="944" y="424"/>
                  </a:lnTo>
                  <a:lnTo>
                    <a:pt x="944" y="422"/>
                  </a:lnTo>
                  <a:lnTo>
                    <a:pt x="940" y="422"/>
                  </a:lnTo>
                  <a:lnTo>
                    <a:pt x="940" y="421"/>
                  </a:lnTo>
                  <a:lnTo>
                    <a:pt x="936" y="421"/>
                  </a:lnTo>
                  <a:lnTo>
                    <a:pt x="936" y="419"/>
                  </a:lnTo>
                  <a:lnTo>
                    <a:pt x="933" y="419"/>
                  </a:lnTo>
                  <a:lnTo>
                    <a:pt x="933" y="417"/>
                  </a:lnTo>
                  <a:lnTo>
                    <a:pt x="930" y="417"/>
                  </a:lnTo>
                  <a:lnTo>
                    <a:pt x="930" y="415"/>
                  </a:lnTo>
                  <a:lnTo>
                    <a:pt x="927" y="415"/>
                  </a:lnTo>
                  <a:lnTo>
                    <a:pt x="927" y="413"/>
                  </a:lnTo>
                  <a:lnTo>
                    <a:pt x="924" y="413"/>
                  </a:lnTo>
                  <a:lnTo>
                    <a:pt x="924" y="412"/>
                  </a:lnTo>
                  <a:lnTo>
                    <a:pt x="920" y="412"/>
                  </a:lnTo>
                  <a:lnTo>
                    <a:pt x="920" y="410"/>
                  </a:lnTo>
                  <a:lnTo>
                    <a:pt x="917" y="410"/>
                  </a:lnTo>
                  <a:lnTo>
                    <a:pt x="917" y="408"/>
                  </a:lnTo>
                  <a:lnTo>
                    <a:pt x="914" y="408"/>
                  </a:lnTo>
                  <a:lnTo>
                    <a:pt x="914" y="407"/>
                  </a:lnTo>
                  <a:lnTo>
                    <a:pt x="911" y="407"/>
                  </a:lnTo>
                  <a:lnTo>
                    <a:pt x="911" y="405"/>
                  </a:lnTo>
                  <a:lnTo>
                    <a:pt x="907" y="405"/>
                  </a:lnTo>
                  <a:lnTo>
                    <a:pt x="907" y="403"/>
                  </a:lnTo>
                  <a:lnTo>
                    <a:pt x="904" y="403"/>
                  </a:lnTo>
                  <a:lnTo>
                    <a:pt x="904" y="401"/>
                  </a:lnTo>
                  <a:lnTo>
                    <a:pt x="901" y="401"/>
                  </a:lnTo>
                  <a:lnTo>
                    <a:pt x="901" y="400"/>
                  </a:lnTo>
                  <a:lnTo>
                    <a:pt x="898" y="400"/>
                  </a:lnTo>
                  <a:lnTo>
                    <a:pt x="898" y="398"/>
                  </a:lnTo>
                  <a:lnTo>
                    <a:pt x="895" y="398"/>
                  </a:lnTo>
                  <a:lnTo>
                    <a:pt x="895" y="396"/>
                  </a:lnTo>
                  <a:lnTo>
                    <a:pt x="892" y="396"/>
                  </a:lnTo>
                  <a:lnTo>
                    <a:pt x="892" y="394"/>
                  </a:lnTo>
                  <a:lnTo>
                    <a:pt x="888" y="394"/>
                  </a:lnTo>
                  <a:lnTo>
                    <a:pt x="888" y="393"/>
                  </a:lnTo>
                  <a:lnTo>
                    <a:pt x="885" y="393"/>
                  </a:lnTo>
                  <a:lnTo>
                    <a:pt x="885" y="391"/>
                  </a:lnTo>
                  <a:lnTo>
                    <a:pt x="882" y="391"/>
                  </a:lnTo>
                  <a:lnTo>
                    <a:pt x="882" y="389"/>
                  </a:lnTo>
                  <a:lnTo>
                    <a:pt x="879" y="389"/>
                  </a:lnTo>
                  <a:lnTo>
                    <a:pt x="879" y="387"/>
                  </a:lnTo>
                  <a:lnTo>
                    <a:pt x="875" y="387"/>
                  </a:lnTo>
                  <a:lnTo>
                    <a:pt x="875" y="385"/>
                  </a:lnTo>
                  <a:lnTo>
                    <a:pt x="871" y="385"/>
                  </a:lnTo>
                  <a:lnTo>
                    <a:pt x="871" y="384"/>
                  </a:lnTo>
                  <a:lnTo>
                    <a:pt x="868" y="384"/>
                  </a:lnTo>
                  <a:lnTo>
                    <a:pt x="868" y="382"/>
                  </a:lnTo>
                  <a:lnTo>
                    <a:pt x="865" y="382"/>
                  </a:lnTo>
                  <a:lnTo>
                    <a:pt x="865" y="381"/>
                  </a:lnTo>
                  <a:lnTo>
                    <a:pt x="862" y="381"/>
                  </a:lnTo>
                  <a:lnTo>
                    <a:pt x="862" y="378"/>
                  </a:lnTo>
                  <a:lnTo>
                    <a:pt x="858" y="378"/>
                  </a:lnTo>
                  <a:lnTo>
                    <a:pt x="858" y="376"/>
                  </a:lnTo>
                  <a:lnTo>
                    <a:pt x="857" y="376"/>
                  </a:lnTo>
                  <a:lnTo>
                    <a:pt x="857" y="374"/>
                  </a:lnTo>
                  <a:lnTo>
                    <a:pt x="852" y="374"/>
                  </a:lnTo>
                  <a:lnTo>
                    <a:pt x="852" y="372"/>
                  </a:lnTo>
                  <a:lnTo>
                    <a:pt x="849" y="372"/>
                  </a:lnTo>
                  <a:lnTo>
                    <a:pt x="849" y="371"/>
                  </a:lnTo>
                  <a:lnTo>
                    <a:pt x="847" y="371"/>
                  </a:lnTo>
                  <a:lnTo>
                    <a:pt x="847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1" y="367"/>
                  </a:lnTo>
                  <a:lnTo>
                    <a:pt x="841" y="365"/>
                  </a:lnTo>
                  <a:lnTo>
                    <a:pt x="836" y="365"/>
                  </a:lnTo>
                  <a:lnTo>
                    <a:pt x="836" y="364"/>
                  </a:lnTo>
                  <a:lnTo>
                    <a:pt x="834" y="364"/>
                  </a:lnTo>
                  <a:lnTo>
                    <a:pt x="834" y="362"/>
                  </a:lnTo>
                  <a:lnTo>
                    <a:pt x="831" y="362"/>
                  </a:lnTo>
                  <a:lnTo>
                    <a:pt x="831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5" y="359"/>
                  </a:lnTo>
                  <a:lnTo>
                    <a:pt x="825" y="357"/>
                  </a:lnTo>
                  <a:lnTo>
                    <a:pt x="822" y="357"/>
                  </a:lnTo>
                  <a:lnTo>
                    <a:pt x="822" y="355"/>
                  </a:lnTo>
                  <a:lnTo>
                    <a:pt x="819" y="355"/>
                  </a:lnTo>
                  <a:lnTo>
                    <a:pt x="819" y="353"/>
                  </a:lnTo>
                  <a:lnTo>
                    <a:pt x="815" y="353"/>
                  </a:lnTo>
                  <a:lnTo>
                    <a:pt x="815" y="352"/>
                  </a:lnTo>
                  <a:lnTo>
                    <a:pt x="812" y="352"/>
                  </a:lnTo>
                  <a:lnTo>
                    <a:pt x="812" y="350"/>
                  </a:lnTo>
                  <a:lnTo>
                    <a:pt x="808" y="350"/>
                  </a:lnTo>
                  <a:lnTo>
                    <a:pt x="808" y="348"/>
                  </a:lnTo>
                  <a:lnTo>
                    <a:pt x="805" y="348"/>
                  </a:lnTo>
                  <a:lnTo>
                    <a:pt x="805" y="347"/>
                  </a:lnTo>
                  <a:lnTo>
                    <a:pt x="801" y="347"/>
                  </a:lnTo>
                  <a:lnTo>
                    <a:pt x="801" y="344"/>
                  </a:lnTo>
                  <a:lnTo>
                    <a:pt x="798" y="344"/>
                  </a:lnTo>
                  <a:lnTo>
                    <a:pt x="798" y="343"/>
                  </a:lnTo>
                  <a:lnTo>
                    <a:pt x="795" y="343"/>
                  </a:lnTo>
                  <a:lnTo>
                    <a:pt x="795" y="341"/>
                  </a:lnTo>
                  <a:lnTo>
                    <a:pt x="792" y="341"/>
                  </a:lnTo>
                  <a:lnTo>
                    <a:pt x="792" y="339"/>
                  </a:lnTo>
                  <a:lnTo>
                    <a:pt x="789" y="339"/>
                  </a:lnTo>
                  <a:lnTo>
                    <a:pt x="789" y="338"/>
                  </a:lnTo>
                  <a:lnTo>
                    <a:pt x="786" y="338"/>
                  </a:lnTo>
                  <a:lnTo>
                    <a:pt x="786" y="336"/>
                  </a:lnTo>
                  <a:lnTo>
                    <a:pt x="782" y="336"/>
                  </a:lnTo>
                  <a:lnTo>
                    <a:pt x="782" y="334"/>
                  </a:lnTo>
                  <a:lnTo>
                    <a:pt x="779" y="334"/>
                  </a:lnTo>
                  <a:lnTo>
                    <a:pt x="779" y="332"/>
                  </a:lnTo>
                  <a:lnTo>
                    <a:pt x="776" y="332"/>
                  </a:lnTo>
                  <a:lnTo>
                    <a:pt x="776" y="331"/>
                  </a:lnTo>
                  <a:lnTo>
                    <a:pt x="772" y="331"/>
                  </a:lnTo>
                  <a:lnTo>
                    <a:pt x="772" y="329"/>
                  </a:lnTo>
                  <a:lnTo>
                    <a:pt x="769" y="329"/>
                  </a:lnTo>
                  <a:lnTo>
                    <a:pt x="769" y="327"/>
                  </a:lnTo>
                  <a:lnTo>
                    <a:pt x="766" y="327"/>
                  </a:lnTo>
                  <a:lnTo>
                    <a:pt x="766" y="325"/>
                  </a:lnTo>
                  <a:lnTo>
                    <a:pt x="763" y="325"/>
                  </a:lnTo>
                  <a:lnTo>
                    <a:pt x="763" y="324"/>
                  </a:lnTo>
                  <a:lnTo>
                    <a:pt x="760" y="324"/>
                  </a:lnTo>
                  <a:lnTo>
                    <a:pt x="760" y="322"/>
                  </a:lnTo>
                  <a:lnTo>
                    <a:pt x="757" y="322"/>
                  </a:lnTo>
                  <a:lnTo>
                    <a:pt x="757" y="320"/>
                  </a:lnTo>
                  <a:lnTo>
                    <a:pt x="753" y="320"/>
                  </a:lnTo>
                  <a:lnTo>
                    <a:pt x="753" y="319"/>
                  </a:lnTo>
                  <a:lnTo>
                    <a:pt x="750" y="319"/>
                  </a:lnTo>
                  <a:lnTo>
                    <a:pt x="750" y="317"/>
                  </a:lnTo>
                  <a:lnTo>
                    <a:pt x="747" y="317"/>
                  </a:lnTo>
                  <a:lnTo>
                    <a:pt x="747" y="315"/>
                  </a:lnTo>
                  <a:lnTo>
                    <a:pt x="744" y="315"/>
                  </a:lnTo>
                  <a:lnTo>
                    <a:pt x="744" y="312"/>
                  </a:lnTo>
                  <a:lnTo>
                    <a:pt x="740" y="312"/>
                  </a:lnTo>
                  <a:lnTo>
                    <a:pt x="740" y="310"/>
                  </a:lnTo>
                  <a:lnTo>
                    <a:pt x="736" y="310"/>
                  </a:lnTo>
                  <a:lnTo>
                    <a:pt x="736" y="309"/>
                  </a:lnTo>
                  <a:lnTo>
                    <a:pt x="733" y="309"/>
                  </a:lnTo>
                  <a:lnTo>
                    <a:pt x="733" y="307"/>
                  </a:lnTo>
                  <a:lnTo>
                    <a:pt x="730" y="307"/>
                  </a:lnTo>
                  <a:lnTo>
                    <a:pt x="730" y="306"/>
                  </a:lnTo>
                  <a:lnTo>
                    <a:pt x="727" y="306"/>
                  </a:lnTo>
                  <a:lnTo>
                    <a:pt x="727" y="304"/>
                  </a:lnTo>
                  <a:lnTo>
                    <a:pt x="724" y="304"/>
                  </a:lnTo>
                  <a:lnTo>
                    <a:pt x="724" y="302"/>
                  </a:lnTo>
                  <a:lnTo>
                    <a:pt x="721" y="302"/>
                  </a:lnTo>
                  <a:lnTo>
                    <a:pt x="721" y="300"/>
                  </a:lnTo>
                  <a:lnTo>
                    <a:pt x="717" y="300"/>
                  </a:lnTo>
                  <a:lnTo>
                    <a:pt x="717" y="298"/>
                  </a:lnTo>
                  <a:lnTo>
                    <a:pt x="714" y="298"/>
                  </a:lnTo>
                  <a:lnTo>
                    <a:pt x="714" y="296"/>
                  </a:lnTo>
                  <a:lnTo>
                    <a:pt x="711" y="296"/>
                  </a:lnTo>
                  <a:lnTo>
                    <a:pt x="711" y="295"/>
                  </a:lnTo>
                  <a:lnTo>
                    <a:pt x="708" y="295"/>
                  </a:lnTo>
                  <a:lnTo>
                    <a:pt x="708" y="293"/>
                  </a:lnTo>
                  <a:lnTo>
                    <a:pt x="704" y="293"/>
                  </a:lnTo>
                  <a:lnTo>
                    <a:pt x="704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698" y="290"/>
                  </a:lnTo>
                  <a:lnTo>
                    <a:pt x="698" y="288"/>
                  </a:lnTo>
                  <a:lnTo>
                    <a:pt x="695" y="288"/>
                  </a:lnTo>
                  <a:lnTo>
                    <a:pt x="695" y="286"/>
                  </a:lnTo>
                  <a:lnTo>
                    <a:pt x="692" y="286"/>
                  </a:lnTo>
                  <a:lnTo>
                    <a:pt x="692" y="284"/>
                  </a:lnTo>
                  <a:lnTo>
                    <a:pt x="689" y="284"/>
                  </a:lnTo>
                  <a:lnTo>
                    <a:pt x="689" y="283"/>
                  </a:lnTo>
                  <a:lnTo>
                    <a:pt x="685" y="283"/>
                  </a:lnTo>
                  <a:lnTo>
                    <a:pt x="685" y="281"/>
                  </a:lnTo>
                  <a:lnTo>
                    <a:pt x="682" y="281"/>
                  </a:lnTo>
                  <a:lnTo>
                    <a:pt x="682" y="279"/>
                  </a:lnTo>
                  <a:lnTo>
                    <a:pt x="679" y="279"/>
                  </a:lnTo>
                  <a:lnTo>
                    <a:pt x="679" y="278"/>
                  </a:lnTo>
                  <a:lnTo>
                    <a:pt x="674" y="278"/>
                  </a:lnTo>
                  <a:lnTo>
                    <a:pt x="674" y="276"/>
                  </a:lnTo>
                  <a:lnTo>
                    <a:pt x="671" y="276"/>
                  </a:lnTo>
                  <a:lnTo>
                    <a:pt x="671" y="274"/>
                  </a:lnTo>
                  <a:lnTo>
                    <a:pt x="668" y="274"/>
                  </a:lnTo>
                  <a:lnTo>
                    <a:pt x="668" y="272"/>
                  </a:lnTo>
                  <a:lnTo>
                    <a:pt x="665" y="272"/>
                  </a:lnTo>
                  <a:lnTo>
                    <a:pt x="665" y="270"/>
                  </a:lnTo>
                  <a:lnTo>
                    <a:pt x="662" y="270"/>
                  </a:lnTo>
                  <a:lnTo>
                    <a:pt x="662" y="269"/>
                  </a:lnTo>
                  <a:lnTo>
                    <a:pt x="659" y="269"/>
                  </a:lnTo>
                  <a:lnTo>
                    <a:pt x="659" y="267"/>
                  </a:lnTo>
                  <a:lnTo>
                    <a:pt x="655" y="267"/>
                  </a:lnTo>
                  <a:lnTo>
                    <a:pt x="655" y="265"/>
                  </a:lnTo>
                  <a:lnTo>
                    <a:pt x="652" y="265"/>
                  </a:lnTo>
                  <a:lnTo>
                    <a:pt x="652" y="264"/>
                  </a:lnTo>
                  <a:lnTo>
                    <a:pt x="649" y="264"/>
                  </a:lnTo>
                  <a:lnTo>
                    <a:pt x="649" y="262"/>
                  </a:lnTo>
                  <a:lnTo>
                    <a:pt x="646" y="262"/>
                  </a:lnTo>
                  <a:lnTo>
                    <a:pt x="646" y="260"/>
                  </a:lnTo>
                  <a:lnTo>
                    <a:pt x="641" y="260"/>
                  </a:lnTo>
                  <a:lnTo>
                    <a:pt x="641" y="258"/>
                  </a:lnTo>
                  <a:lnTo>
                    <a:pt x="640" y="258"/>
                  </a:lnTo>
                  <a:lnTo>
                    <a:pt x="640" y="256"/>
                  </a:lnTo>
                  <a:lnTo>
                    <a:pt x="636" y="256"/>
                  </a:lnTo>
                  <a:lnTo>
                    <a:pt x="636" y="255"/>
                  </a:lnTo>
                  <a:lnTo>
                    <a:pt x="633" y="255"/>
                  </a:lnTo>
                  <a:lnTo>
                    <a:pt x="633" y="253"/>
                  </a:lnTo>
                  <a:lnTo>
                    <a:pt x="630" y="253"/>
                  </a:lnTo>
                  <a:lnTo>
                    <a:pt x="630" y="251"/>
                  </a:lnTo>
                  <a:lnTo>
                    <a:pt x="627" y="251"/>
                  </a:lnTo>
                  <a:lnTo>
                    <a:pt x="627" y="248"/>
                  </a:lnTo>
                  <a:lnTo>
                    <a:pt x="624" y="248"/>
                  </a:lnTo>
                  <a:lnTo>
                    <a:pt x="624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2" y="243"/>
                  </a:lnTo>
                  <a:lnTo>
                    <a:pt x="612" y="242"/>
                  </a:lnTo>
                  <a:lnTo>
                    <a:pt x="609" y="242"/>
                  </a:lnTo>
                  <a:lnTo>
                    <a:pt x="609" y="240"/>
                  </a:lnTo>
                  <a:lnTo>
                    <a:pt x="606" y="240"/>
                  </a:lnTo>
                  <a:lnTo>
                    <a:pt x="606" y="238"/>
                  </a:lnTo>
                  <a:lnTo>
                    <a:pt x="602" y="238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8" y="235"/>
                  </a:lnTo>
                  <a:lnTo>
                    <a:pt x="595" y="235"/>
                  </a:lnTo>
                  <a:lnTo>
                    <a:pt x="595" y="233"/>
                  </a:lnTo>
                  <a:lnTo>
                    <a:pt x="592" y="233"/>
                  </a:lnTo>
                  <a:lnTo>
                    <a:pt x="592" y="231"/>
                  </a:lnTo>
                  <a:lnTo>
                    <a:pt x="589" y="231"/>
                  </a:lnTo>
                  <a:lnTo>
                    <a:pt x="589" y="230"/>
                  </a:lnTo>
                  <a:lnTo>
                    <a:pt x="586" y="230"/>
                  </a:lnTo>
                  <a:lnTo>
                    <a:pt x="586" y="227"/>
                  </a:lnTo>
                  <a:lnTo>
                    <a:pt x="583" y="227"/>
                  </a:lnTo>
                  <a:lnTo>
                    <a:pt x="583" y="226"/>
                  </a:lnTo>
                  <a:lnTo>
                    <a:pt x="580" y="226"/>
                  </a:lnTo>
                  <a:lnTo>
                    <a:pt x="580" y="224"/>
                  </a:lnTo>
                  <a:lnTo>
                    <a:pt x="576" y="224"/>
                  </a:lnTo>
                  <a:lnTo>
                    <a:pt x="576" y="222"/>
                  </a:lnTo>
                  <a:lnTo>
                    <a:pt x="573" y="222"/>
                  </a:lnTo>
                  <a:lnTo>
                    <a:pt x="573" y="221"/>
                  </a:lnTo>
                  <a:lnTo>
                    <a:pt x="570" y="221"/>
                  </a:lnTo>
                  <a:lnTo>
                    <a:pt x="570" y="219"/>
                  </a:lnTo>
                  <a:lnTo>
                    <a:pt x="566" y="219"/>
                  </a:lnTo>
                  <a:lnTo>
                    <a:pt x="566" y="217"/>
                  </a:lnTo>
                  <a:lnTo>
                    <a:pt x="563" y="217"/>
                  </a:lnTo>
                  <a:lnTo>
                    <a:pt x="563" y="215"/>
                  </a:lnTo>
                  <a:lnTo>
                    <a:pt x="558" y="215"/>
                  </a:lnTo>
                  <a:lnTo>
                    <a:pt x="558" y="214"/>
                  </a:lnTo>
                  <a:lnTo>
                    <a:pt x="557" y="214"/>
                  </a:lnTo>
                  <a:lnTo>
                    <a:pt x="557" y="212"/>
                  </a:lnTo>
                  <a:lnTo>
                    <a:pt x="552" y="212"/>
                  </a:lnTo>
                  <a:lnTo>
                    <a:pt x="552" y="210"/>
                  </a:lnTo>
                  <a:lnTo>
                    <a:pt x="549" y="210"/>
                  </a:lnTo>
                  <a:lnTo>
                    <a:pt x="549" y="209"/>
                  </a:lnTo>
                  <a:lnTo>
                    <a:pt x="546" y="209"/>
                  </a:lnTo>
                  <a:lnTo>
                    <a:pt x="546" y="207"/>
                  </a:lnTo>
                  <a:lnTo>
                    <a:pt x="543" y="207"/>
                  </a:lnTo>
                  <a:lnTo>
                    <a:pt x="543" y="205"/>
                  </a:lnTo>
                  <a:lnTo>
                    <a:pt x="538" y="205"/>
                  </a:lnTo>
                  <a:lnTo>
                    <a:pt x="538" y="203"/>
                  </a:lnTo>
                  <a:lnTo>
                    <a:pt x="535" y="203"/>
                  </a:lnTo>
                  <a:lnTo>
                    <a:pt x="535" y="202"/>
                  </a:lnTo>
                  <a:lnTo>
                    <a:pt x="532" y="202"/>
                  </a:lnTo>
                  <a:lnTo>
                    <a:pt x="532" y="200"/>
                  </a:lnTo>
                  <a:lnTo>
                    <a:pt x="529" y="200"/>
                  </a:lnTo>
                  <a:lnTo>
                    <a:pt x="529" y="198"/>
                  </a:lnTo>
                  <a:lnTo>
                    <a:pt x="525" y="198"/>
                  </a:lnTo>
                  <a:lnTo>
                    <a:pt x="525" y="196"/>
                  </a:lnTo>
                  <a:lnTo>
                    <a:pt x="521" y="196"/>
                  </a:lnTo>
                  <a:lnTo>
                    <a:pt x="521" y="194"/>
                  </a:lnTo>
                  <a:lnTo>
                    <a:pt x="519" y="194"/>
                  </a:lnTo>
                  <a:lnTo>
                    <a:pt x="519" y="193"/>
                  </a:lnTo>
                  <a:lnTo>
                    <a:pt x="516" y="193"/>
                  </a:lnTo>
                  <a:lnTo>
                    <a:pt x="516" y="191"/>
                  </a:lnTo>
                  <a:lnTo>
                    <a:pt x="513" y="191"/>
                  </a:lnTo>
                  <a:lnTo>
                    <a:pt x="513" y="190"/>
                  </a:lnTo>
                  <a:lnTo>
                    <a:pt x="508" y="190"/>
                  </a:lnTo>
                  <a:lnTo>
                    <a:pt x="508" y="188"/>
                  </a:lnTo>
                  <a:lnTo>
                    <a:pt x="505" y="188"/>
                  </a:lnTo>
                  <a:lnTo>
                    <a:pt x="505" y="186"/>
                  </a:lnTo>
                  <a:lnTo>
                    <a:pt x="501" y="186"/>
                  </a:lnTo>
                  <a:lnTo>
                    <a:pt x="501" y="183"/>
                  </a:lnTo>
                  <a:lnTo>
                    <a:pt x="498" y="183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80"/>
                  </a:lnTo>
                  <a:lnTo>
                    <a:pt x="492" y="180"/>
                  </a:lnTo>
                  <a:lnTo>
                    <a:pt x="492" y="178"/>
                  </a:lnTo>
                  <a:lnTo>
                    <a:pt x="489" y="178"/>
                  </a:lnTo>
                  <a:lnTo>
                    <a:pt x="489" y="176"/>
                  </a:lnTo>
                  <a:lnTo>
                    <a:pt x="484" y="176"/>
                  </a:lnTo>
                  <a:lnTo>
                    <a:pt x="484" y="174"/>
                  </a:lnTo>
                  <a:lnTo>
                    <a:pt x="480" y="174"/>
                  </a:lnTo>
                  <a:lnTo>
                    <a:pt x="480" y="173"/>
                  </a:lnTo>
                  <a:lnTo>
                    <a:pt x="477" y="173"/>
                  </a:lnTo>
                  <a:lnTo>
                    <a:pt x="477" y="171"/>
                  </a:lnTo>
                  <a:lnTo>
                    <a:pt x="473" y="171"/>
                  </a:lnTo>
                  <a:lnTo>
                    <a:pt x="473" y="169"/>
                  </a:lnTo>
                  <a:lnTo>
                    <a:pt x="470" y="169"/>
                  </a:lnTo>
                  <a:lnTo>
                    <a:pt x="470" y="168"/>
                  </a:lnTo>
                  <a:lnTo>
                    <a:pt x="467" y="168"/>
                  </a:lnTo>
                  <a:lnTo>
                    <a:pt x="467" y="166"/>
                  </a:lnTo>
                  <a:lnTo>
                    <a:pt x="464" y="166"/>
                  </a:lnTo>
                  <a:lnTo>
                    <a:pt x="464" y="164"/>
                  </a:lnTo>
                  <a:lnTo>
                    <a:pt x="460" y="164"/>
                  </a:lnTo>
                  <a:lnTo>
                    <a:pt x="460" y="162"/>
                  </a:lnTo>
                  <a:lnTo>
                    <a:pt x="456" y="162"/>
                  </a:lnTo>
                  <a:lnTo>
                    <a:pt x="456" y="161"/>
                  </a:lnTo>
                  <a:lnTo>
                    <a:pt x="453" y="161"/>
                  </a:lnTo>
                  <a:lnTo>
                    <a:pt x="453" y="159"/>
                  </a:lnTo>
                  <a:lnTo>
                    <a:pt x="449" y="159"/>
                  </a:lnTo>
                  <a:lnTo>
                    <a:pt x="449" y="157"/>
                  </a:lnTo>
                  <a:lnTo>
                    <a:pt x="445" y="157"/>
                  </a:lnTo>
                  <a:lnTo>
                    <a:pt x="445" y="155"/>
                  </a:lnTo>
                  <a:lnTo>
                    <a:pt x="443" y="155"/>
                  </a:lnTo>
                  <a:lnTo>
                    <a:pt x="443" y="153"/>
                  </a:lnTo>
                  <a:lnTo>
                    <a:pt x="438" y="153"/>
                  </a:lnTo>
                  <a:lnTo>
                    <a:pt x="438" y="152"/>
                  </a:lnTo>
                  <a:lnTo>
                    <a:pt x="435" y="152"/>
                  </a:lnTo>
                  <a:lnTo>
                    <a:pt x="435" y="150"/>
                  </a:lnTo>
                  <a:lnTo>
                    <a:pt x="432" y="150"/>
                  </a:lnTo>
                  <a:lnTo>
                    <a:pt x="432" y="148"/>
                  </a:lnTo>
                  <a:lnTo>
                    <a:pt x="427" y="148"/>
                  </a:lnTo>
                  <a:lnTo>
                    <a:pt x="427" y="147"/>
                  </a:lnTo>
                  <a:lnTo>
                    <a:pt x="424" y="147"/>
                  </a:lnTo>
                  <a:lnTo>
                    <a:pt x="424" y="145"/>
                  </a:lnTo>
                  <a:lnTo>
                    <a:pt x="420" y="145"/>
                  </a:lnTo>
                  <a:lnTo>
                    <a:pt x="420" y="143"/>
                  </a:lnTo>
                  <a:lnTo>
                    <a:pt x="417" y="143"/>
                  </a:lnTo>
                  <a:lnTo>
                    <a:pt x="417" y="141"/>
                  </a:lnTo>
                  <a:lnTo>
                    <a:pt x="414" y="141"/>
                  </a:lnTo>
                  <a:lnTo>
                    <a:pt x="414" y="140"/>
                  </a:lnTo>
                  <a:lnTo>
                    <a:pt x="409" y="140"/>
                  </a:lnTo>
                  <a:lnTo>
                    <a:pt x="409" y="138"/>
                  </a:lnTo>
                  <a:lnTo>
                    <a:pt x="405" y="138"/>
                  </a:lnTo>
                  <a:lnTo>
                    <a:pt x="405" y="136"/>
                  </a:lnTo>
                  <a:lnTo>
                    <a:pt x="402" y="136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9" y="133"/>
                  </a:lnTo>
                  <a:lnTo>
                    <a:pt x="395" y="133"/>
                  </a:lnTo>
                  <a:lnTo>
                    <a:pt x="395" y="131"/>
                  </a:lnTo>
                  <a:lnTo>
                    <a:pt x="391" y="131"/>
                  </a:lnTo>
                  <a:lnTo>
                    <a:pt x="391" y="129"/>
                  </a:lnTo>
                  <a:lnTo>
                    <a:pt x="388" y="129"/>
                  </a:lnTo>
                  <a:lnTo>
                    <a:pt x="388" y="127"/>
                  </a:lnTo>
                  <a:lnTo>
                    <a:pt x="382" y="127"/>
                  </a:lnTo>
                  <a:lnTo>
                    <a:pt x="382" y="126"/>
                  </a:lnTo>
                  <a:lnTo>
                    <a:pt x="379" y="126"/>
                  </a:lnTo>
                  <a:lnTo>
                    <a:pt x="379" y="124"/>
                  </a:lnTo>
                  <a:lnTo>
                    <a:pt x="376" y="124"/>
                  </a:lnTo>
                  <a:lnTo>
                    <a:pt x="376" y="122"/>
                  </a:lnTo>
                  <a:lnTo>
                    <a:pt x="371" y="122"/>
                  </a:lnTo>
                  <a:lnTo>
                    <a:pt x="371" y="119"/>
                  </a:lnTo>
                  <a:lnTo>
                    <a:pt x="368" y="119"/>
                  </a:lnTo>
                  <a:lnTo>
                    <a:pt x="368" y="118"/>
                  </a:lnTo>
                  <a:lnTo>
                    <a:pt x="365" y="118"/>
                  </a:lnTo>
                  <a:lnTo>
                    <a:pt x="365" y="116"/>
                  </a:lnTo>
                  <a:lnTo>
                    <a:pt x="360" y="116"/>
                  </a:lnTo>
                  <a:lnTo>
                    <a:pt x="360" y="114"/>
                  </a:lnTo>
                  <a:lnTo>
                    <a:pt x="357" y="114"/>
                  </a:lnTo>
                  <a:lnTo>
                    <a:pt x="357" y="113"/>
                  </a:lnTo>
                  <a:lnTo>
                    <a:pt x="354" y="113"/>
                  </a:lnTo>
                  <a:lnTo>
                    <a:pt x="354" y="111"/>
                  </a:lnTo>
                  <a:lnTo>
                    <a:pt x="349" y="111"/>
                  </a:lnTo>
                  <a:lnTo>
                    <a:pt x="349" y="109"/>
                  </a:lnTo>
                  <a:lnTo>
                    <a:pt x="346" y="109"/>
                  </a:lnTo>
                  <a:lnTo>
                    <a:pt x="346" y="107"/>
                  </a:lnTo>
                  <a:lnTo>
                    <a:pt x="341" y="107"/>
                  </a:lnTo>
                  <a:lnTo>
                    <a:pt x="341" y="106"/>
                  </a:lnTo>
                  <a:lnTo>
                    <a:pt x="337" y="106"/>
                  </a:lnTo>
                  <a:lnTo>
                    <a:pt x="337" y="104"/>
                  </a:lnTo>
                  <a:lnTo>
                    <a:pt x="332" y="104"/>
                  </a:lnTo>
                  <a:lnTo>
                    <a:pt x="332" y="102"/>
                  </a:lnTo>
                  <a:lnTo>
                    <a:pt x="329" y="102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9"/>
                  </a:lnTo>
                  <a:lnTo>
                    <a:pt x="321" y="99"/>
                  </a:lnTo>
                  <a:lnTo>
                    <a:pt x="321" y="97"/>
                  </a:lnTo>
                  <a:lnTo>
                    <a:pt x="316" y="97"/>
                  </a:lnTo>
                  <a:lnTo>
                    <a:pt x="316" y="95"/>
                  </a:lnTo>
                  <a:lnTo>
                    <a:pt x="313" y="95"/>
                  </a:lnTo>
                  <a:lnTo>
                    <a:pt x="313" y="93"/>
                  </a:lnTo>
                  <a:lnTo>
                    <a:pt x="308" y="93"/>
                  </a:lnTo>
                  <a:lnTo>
                    <a:pt x="308" y="92"/>
                  </a:lnTo>
                  <a:lnTo>
                    <a:pt x="305" y="92"/>
                  </a:lnTo>
                  <a:lnTo>
                    <a:pt x="305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295" y="88"/>
                  </a:lnTo>
                  <a:lnTo>
                    <a:pt x="295" y="86"/>
                  </a:lnTo>
                  <a:lnTo>
                    <a:pt x="292" y="86"/>
                  </a:lnTo>
                  <a:lnTo>
                    <a:pt x="292" y="85"/>
                  </a:lnTo>
                  <a:lnTo>
                    <a:pt x="287" y="85"/>
                  </a:lnTo>
                  <a:lnTo>
                    <a:pt x="287" y="83"/>
                  </a:lnTo>
                  <a:lnTo>
                    <a:pt x="284" y="83"/>
                  </a:lnTo>
                  <a:lnTo>
                    <a:pt x="284" y="81"/>
                  </a:lnTo>
                  <a:lnTo>
                    <a:pt x="279" y="81"/>
                  </a:lnTo>
                  <a:lnTo>
                    <a:pt x="279" y="79"/>
                  </a:lnTo>
                  <a:lnTo>
                    <a:pt x="274" y="79"/>
                  </a:lnTo>
                  <a:lnTo>
                    <a:pt x="274" y="78"/>
                  </a:lnTo>
                  <a:lnTo>
                    <a:pt x="269" y="78"/>
                  </a:lnTo>
                  <a:lnTo>
                    <a:pt x="269" y="76"/>
                  </a:lnTo>
                  <a:lnTo>
                    <a:pt x="265" y="76"/>
                  </a:lnTo>
                  <a:lnTo>
                    <a:pt x="265" y="74"/>
                  </a:lnTo>
                  <a:lnTo>
                    <a:pt x="261" y="74"/>
                  </a:lnTo>
                  <a:lnTo>
                    <a:pt x="261" y="73"/>
                  </a:lnTo>
                  <a:lnTo>
                    <a:pt x="256" y="73"/>
                  </a:lnTo>
                  <a:lnTo>
                    <a:pt x="256" y="71"/>
                  </a:lnTo>
                  <a:lnTo>
                    <a:pt x="251" y="71"/>
                  </a:lnTo>
                  <a:lnTo>
                    <a:pt x="251" y="69"/>
                  </a:lnTo>
                  <a:lnTo>
                    <a:pt x="246" y="69"/>
                  </a:lnTo>
                  <a:lnTo>
                    <a:pt x="246" y="67"/>
                  </a:lnTo>
                  <a:lnTo>
                    <a:pt x="241" y="67"/>
                  </a:lnTo>
                  <a:lnTo>
                    <a:pt x="241" y="65"/>
                  </a:lnTo>
                  <a:lnTo>
                    <a:pt x="236" y="65"/>
                  </a:lnTo>
                  <a:lnTo>
                    <a:pt x="236" y="64"/>
                  </a:lnTo>
                  <a:lnTo>
                    <a:pt x="233" y="64"/>
                  </a:lnTo>
                  <a:lnTo>
                    <a:pt x="233" y="62"/>
                  </a:lnTo>
                  <a:lnTo>
                    <a:pt x="229" y="62"/>
                  </a:lnTo>
                  <a:lnTo>
                    <a:pt x="229" y="61"/>
                  </a:lnTo>
                  <a:lnTo>
                    <a:pt x="224" y="61"/>
                  </a:lnTo>
                  <a:lnTo>
                    <a:pt x="224" y="58"/>
                  </a:lnTo>
                  <a:lnTo>
                    <a:pt x="219" y="58"/>
                  </a:lnTo>
                  <a:lnTo>
                    <a:pt x="219" y="57"/>
                  </a:lnTo>
                  <a:lnTo>
                    <a:pt x="214" y="57"/>
                  </a:lnTo>
                  <a:lnTo>
                    <a:pt x="214" y="54"/>
                  </a:lnTo>
                  <a:lnTo>
                    <a:pt x="210" y="54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202" y="51"/>
                  </a:lnTo>
                  <a:lnTo>
                    <a:pt x="197" y="51"/>
                  </a:lnTo>
                  <a:lnTo>
                    <a:pt x="197" y="49"/>
                  </a:lnTo>
                  <a:lnTo>
                    <a:pt x="192" y="49"/>
                  </a:lnTo>
                  <a:lnTo>
                    <a:pt x="192" y="47"/>
                  </a:lnTo>
                  <a:lnTo>
                    <a:pt x="186" y="47"/>
                  </a:lnTo>
                  <a:lnTo>
                    <a:pt x="186" y="45"/>
                  </a:lnTo>
                  <a:lnTo>
                    <a:pt x="180" y="45"/>
                  </a:lnTo>
                  <a:lnTo>
                    <a:pt x="180" y="44"/>
                  </a:lnTo>
                  <a:lnTo>
                    <a:pt x="175" y="44"/>
                  </a:lnTo>
                  <a:lnTo>
                    <a:pt x="175" y="42"/>
                  </a:lnTo>
                  <a:lnTo>
                    <a:pt x="170" y="42"/>
                  </a:lnTo>
                  <a:lnTo>
                    <a:pt x="170" y="40"/>
                  </a:lnTo>
                  <a:lnTo>
                    <a:pt x="164" y="40"/>
                  </a:lnTo>
                  <a:lnTo>
                    <a:pt x="164" y="39"/>
                  </a:lnTo>
                  <a:lnTo>
                    <a:pt x="159" y="39"/>
                  </a:lnTo>
                  <a:lnTo>
                    <a:pt x="159" y="36"/>
                  </a:lnTo>
                  <a:lnTo>
                    <a:pt x="153" y="36"/>
                  </a:lnTo>
                  <a:lnTo>
                    <a:pt x="153" y="35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37" y="33"/>
                  </a:lnTo>
                  <a:lnTo>
                    <a:pt x="137" y="32"/>
                  </a:lnTo>
                  <a:lnTo>
                    <a:pt x="134" y="32"/>
                  </a:lnTo>
                  <a:lnTo>
                    <a:pt x="134" y="30"/>
                  </a:lnTo>
                  <a:lnTo>
                    <a:pt x="126" y="30"/>
                  </a:lnTo>
                  <a:lnTo>
                    <a:pt x="126" y="28"/>
                  </a:lnTo>
                  <a:lnTo>
                    <a:pt x="119" y="28"/>
                  </a:lnTo>
                  <a:lnTo>
                    <a:pt x="119" y="26"/>
                  </a:lnTo>
                  <a:lnTo>
                    <a:pt x="115" y="26"/>
                  </a:lnTo>
                  <a:lnTo>
                    <a:pt x="115" y="24"/>
                  </a:lnTo>
                  <a:lnTo>
                    <a:pt x="105" y="24"/>
                  </a:lnTo>
                  <a:lnTo>
                    <a:pt x="105" y="23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83" y="19"/>
                  </a:lnTo>
                  <a:lnTo>
                    <a:pt x="83" y="18"/>
                  </a:lnTo>
                  <a:lnTo>
                    <a:pt x="76" y="18"/>
                  </a:lnTo>
                  <a:lnTo>
                    <a:pt x="76" y="16"/>
                  </a:lnTo>
                  <a:lnTo>
                    <a:pt x="67" y="16"/>
                  </a:lnTo>
                  <a:lnTo>
                    <a:pt x="67" y="14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48" y="12"/>
                  </a:lnTo>
                  <a:lnTo>
                    <a:pt x="48" y="11"/>
                  </a:lnTo>
                  <a:lnTo>
                    <a:pt x="37" y="11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93"/>
                  </a:lnTo>
                  <a:lnTo>
                    <a:pt x="28" y="93"/>
                  </a:lnTo>
                  <a:lnTo>
                    <a:pt x="28" y="136"/>
                  </a:lnTo>
                  <a:lnTo>
                    <a:pt x="27" y="136"/>
                  </a:lnTo>
                  <a:lnTo>
                    <a:pt x="27" y="162"/>
                  </a:lnTo>
                  <a:lnTo>
                    <a:pt x="25" y="162"/>
                  </a:lnTo>
                  <a:lnTo>
                    <a:pt x="25" y="178"/>
                  </a:lnTo>
                  <a:lnTo>
                    <a:pt x="24" y="178"/>
                  </a:lnTo>
                  <a:lnTo>
                    <a:pt x="24" y="186"/>
                  </a:lnTo>
                  <a:lnTo>
                    <a:pt x="21" y="186"/>
                  </a:lnTo>
                  <a:lnTo>
                    <a:pt x="21" y="196"/>
                  </a:lnTo>
                  <a:lnTo>
                    <a:pt x="20" y="196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58"/>
                  </a:lnTo>
                  <a:lnTo>
                    <a:pt x="17" y="258"/>
                  </a:lnTo>
                  <a:lnTo>
                    <a:pt x="17" y="343"/>
                  </a:lnTo>
                  <a:lnTo>
                    <a:pt x="15" y="343"/>
                  </a:lnTo>
                  <a:lnTo>
                    <a:pt x="15" y="468"/>
                  </a:lnTo>
                  <a:lnTo>
                    <a:pt x="14" y="468"/>
                  </a:lnTo>
                  <a:lnTo>
                    <a:pt x="14" y="612"/>
                  </a:lnTo>
                  <a:lnTo>
                    <a:pt x="12" y="612"/>
                  </a:lnTo>
                  <a:lnTo>
                    <a:pt x="12" y="773"/>
                  </a:lnTo>
                  <a:lnTo>
                    <a:pt x="10" y="773"/>
                  </a:lnTo>
                  <a:lnTo>
                    <a:pt x="10" y="870"/>
                  </a:lnTo>
                  <a:lnTo>
                    <a:pt x="0" y="870"/>
                  </a:lnTo>
                  <a:lnTo>
                    <a:pt x="0" y="763"/>
                  </a:lnTo>
                  <a:lnTo>
                    <a:pt x="2" y="763"/>
                  </a:lnTo>
                  <a:lnTo>
                    <a:pt x="2" y="603"/>
                  </a:lnTo>
                  <a:lnTo>
                    <a:pt x="4" y="603"/>
                  </a:lnTo>
                  <a:lnTo>
                    <a:pt x="4" y="459"/>
                  </a:lnTo>
                  <a:lnTo>
                    <a:pt x="6" y="459"/>
                  </a:lnTo>
                  <a:lnTo>
                    <a:pt x="6" y="334"/>
                  </a:lnTo>
                  <a:lnTo>
                    <a:pt x="8" y="334"/>
                  </a:lnTo>
                  <a:lnTo>
                    <a:pt x="8" y="248"/>
                  </a:lnTo>
                  <a:lnTo>
                    <a:pt x="9" y="24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187"/>
                  </a:lnTo>
                  <a:lnTo>
                    <a:pt x="12" y="187"/>
                  </a:lnTo>
                  <a:lnTo>
                    <a:pt x="12" y="176"/>
                  </a:lnTo>
                  <a:lnTo>
                    <a:pt x="15" y="176"/>
                  </a:lnTo>
                  <a:lnTo>
                    <a:pt x="15" y="169"/>
                  </a:lnTo>
                  <a:lnTo>
                    <a:pt x="16" y="169"/>
                  </a:lnTo>
                  <a:lnTo>
                    <a:pt x="16" y="153"/>
                  </a:lnTo>
                  <a:lnTo>
                    <a:pt x="18" y="153"/>
                  </a:lnTo>
                  <a:lnTo>
                    <a:pt x="18" y="127"/>
                  </a:lnTo>
                  <a:lnTo>
                    <a:pt x="19" y="127"/>
                  </a:lnTo>
                  <a:lnTo>
                    <a:pt x="19" y="84"/>
                  </a:lnTo>
                  <a:lnTo>
                    <a:pt x="21" y="8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7" name="Freeform 47"/>
            <p:cNvSpPr>
              <a:spLocks/>
            </p:cNvSpPr>
            <p:nvPr/>
          </p:nvSpPr>
          <p:spPr bwMode="auto">
            <a:xfrm>
              <a:off x="2227263" y="3568700"/>
              <a:ext cx="33338" cy="47625"/>
            </a:xfrm>
            <a:custGeom>
              <a:avLst/>
              <a:gdLst>
                <a:gd name="T0" fmla="*/ 19 w 21"/>
                <a:gd name="T1" fmla="*/ 0 h 30"/>
                <a:gd name="T2" fmla="*/ 21 w 21"/>
                <a:gd name="T3" fmla="*/ 0 h 30"/>
                <a:gd name="T4" fmla="*/ 21 w 21"/>
                <a:gd name="T5" fmla="*/ 2 h 30"/>
                <a:gd name="T6" fmla="*/ 3 w 21"/>
                <a:gd name="T7" fmla="*/ 30 h 30"/>
                <a:gd name="T8" fmla="*/ 0 w 21"/>
                <a:gd name="T9" fmla="*/ 30 h 30"/>
                <a:gd name="T10" fmla="*/ 0 w 21"/>
                <a:gd name="T11" fmla="*/ 27 h 30"/>
                <a:gd name="T12" fmla="*/ 19 w 2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8" name="Freeform 48"/>
            <p:cNvSpPr>
              <a:spLocks noEditPoints="1"/>
            </p:cNvSpPr>
            <p:nvPr/>
          </p:nvSpPr>
          <p:spPr bwMode="auto">
            <a:xfrm>
              <a:off x="3516313" y="2146300"/>
              <a:ext cx="2047875" cy="2262188"/>
            </a:xfrm>
            <a:custGeom>
              <a:avLst/>
              <a:gdLst>
                <a:gd name="T0" fmla="*/ 0 w 1290"/>
                <a:gd name="T1" fmla="*/ 1297 h 1425"/>
                <a:gd name="T2" fmla="*/ 1 w 1290"/>
                <a:gd name="T3" fmla="*/ 1151 h 1425"/>
                <a:gd name="T4" fmla="*/ 3 w 1290"/>
                <a:gd name="T5" fmla="*/ 1007 h 1425"/>
                <a:gd name="T6" fmla="*/ 14 w 1290"/>
                <a:gd name="T7" fmla="*/ 897 h 1425"/>
                <a:gd name="T8" fmla="*/ 16 w 1290"/>
                <a:gd name="T9" fmla="*/ 753 h 1425"/>
                <a:gd name="T10" fmla="*/ 16 w 1290"/>
                <a:gd name="T11" fmla="*/ 661 h 1425"/>
                <a:gd name="T12" fmla="*/ 1256 w 1290"/>
                <a:gd name="T13" fmla="*/ 587 h 1425"/>
                <a:gd name="T14" fmla="*/ 1285 w 1290"/>
                <a:gd name="T15" fmla="*/ 611 h 1425"/>
                <a:gd name="T16" fmla="*/ 1247 w 1290"/>
                <a:gd name="T17" fmla="*/ 581 h 1425"/>
                <a:gd name="T18" fmla="*/ 1231 w 1290"/>
                <a:gd name="T19" fmla="*/ 576 h 1425"/>
                <a:gd name="T20" fmla="*/ 1201 w 1290"/>
                <a:gd name="T21" fmla="*/ 552 h 1425"/>
                <a:gd name="T22" fmla="*/ 1187 w 1290"/>
                <a:gd name="T23" fmla="*/ 555 h 1425"/>
                <a:gd name="T24" fmla="*/ 8 w 1290"/>
                <a:gd name="T25" fmla="*/ 534 h 1425"/>
                <a:gd name="T26" fmla="*/ 1158 w 1290"/>
                <a:gd name="T27" fmla="*/ 536 h 1425"/>
                <a:gd name="T28" fmla="*/ 1125 w 1290"/>
                <a:gd name="T29" fmla="*/ 510 h 1425"/>
                <a:gd name="T30" fmla="*/ 8 w 1290"/>
                <a:gd name="T31" fmla="*/ 516 h 1425"/>
                <a:gd name="T32" fmla="*/ 1100 w 1290"/>
                <a:gd name="T33" fmla="*/ 504 h 1425"/>
                <a:gd name="T34" fmla="*/ 1067 w 1290"/>
                <a:gd name="T35" fmla="*/ 493 h 1425"/>
                <a:gd name="T36" fmla="*/ 1046 w 1290"/>
                <a:gd name="T37" fmla="*/ 464 h 1425"/>
                <a:gd name="T38" fmla="*/ 15 w 1290"/>
                <a:gd name="T39" fmla="*/ 463 h 1425"/>
                <a:gd name="T40" fmla="*/ 1011 w 1290"/>
                <a:gd name="T41" fmla="*/ 450 h 1425"/>
                <a:gd name="T42" fmla="*/ 998 w 1290"/>
                <a:gd name="T43" fmla="*/ 447 h 1425"/>
                <a:gd name="T44" fmla="*/ 972 w 1290"/>
                <a:gd name="T45" fmla="*/ 438 h 1425"/>
                <a:gd name="T46" fmla="*/ 962 w 1290"/>
                <a:gd name="T47" fmla="*/ 420 h 1425"/>
                <a:gd name="T48" fmla="*/ 940 w 1290"/>
                <a:gd name="T49" fmla="*/ 405 h 1425"/>
                <a:gd name="T50" fmla="*/ 919 w 1290"/>
                <a:gd name="T51" fmla="*/ 401 h 1425"/>
                <a:gd name="T52" fmla="*/ 899 w 1290"/>
                <a:gd name="T53" fmla="*/ 398 h 1425"/>
                <a:gd name="T54" fmla="*/ 880 w 1290"/>
                <a:gd name="T55" fmla="*/ 377 h 1425"/>
                <a:gd name="T56" fmla="*/ 849 w 1290"/>
                <a:gd name="T57" fmla="*/ 358 h 1425"/>
                <a:gd name="T58" fmla="*/ 832 w 1290"/>
                <a:gd name="T59" fmla="*/ 347 h 1425"/>
                <a:gd name="T60" fmla="*/ 821 w 1290"/>
                <a:gd name="T61" fmla="*/ 340 h 1425"/>
                <a:gd name="T62" fmla="*/ 799 w 1290"/>
                <a:gd name="T63" fmla="*/ 332 h 1425"/>
                <a:gd name="T64" fmla="*/ 771 w 1290"/>
                <a:gd name="T65" fmla="*/ 315 h 1425"/>
                <a:gd name="T66" fmla="*/ 752 w 1290"/>
                <a:gd name="T67" fmla="*/ 303 h 1425"/>
                <a:gd name="T68" fmla="*/ 734 w 1290"/>
                <a:gd name="T69" fmla="*/ 299 h 1425"/>
                <a:gd name="T70" fmla="*/ 710 w 1290"/>
                <a:gd name="T71" fmla="*/ 281 h 1425"/>
                <a:gd name="T72" fmla="*/ 692 w 1290"/>
                <a:gd name="T73" fmla="*/ 269 h 1425"/>
                <a:gd name="T74" fmla="*/ 669 w 1290"/>
                <a:gd name="T75" fmla="*/ 270 h 1425"/>
                <a:gd name="T76" fmla="*/ 649 w 1290"/>
                <a:gd name="T77" fmla="*/ 248 h 1425"/>
                <a:gd name="T78" fmla="*/ 626 w 1290"/>
                <a:gd name="T79" fmla="*/ 234 h 1425"/>
                <a:gd name="T80" fmla="*/ 606 w 1290"/>
                <a:gd name="T81" fmla="*/ 225 h 1425"/>
                <a:gd name="T82" fmla="*/ 576 w 1290"/>
                <a:gd name="T83" fmla="*/ 208 h 1425"/>
                <a:gd name="T84" fmla="*/ 559 w 1290"/>
                <a:gd name="T85" fmla="*/ 198 h 1425"/>
                <a:gd name="T86" fmla="*/ 536 w 1290"/>
                <a:gd name="T87" fmla="*/ 192 h 1425"/>
                <a:gd name="T88" fmla="*/ 17 w 1290"/>
                <a:gd name="T89" fmla="*/ 186 h 1425"/>
                <a:gd name="T90" fmla="*/ 495 w 1290"/>
                <a:gd name="T91" fmla="*/ 175 h 1425"/>
                <a:gd name="T92" fmla="*/ 476 w 1290"/>
                <a:gd name="T93" fmla="*/ 164 h 1425"/>
                <a:gd name="T94" fmla="*/ 452 w 1290"/>
                <a:gd name="T95" fmla="*/ 147 h 1425"/>
                <a:gd name="T96" fmla="*/ 440 w 1290"/>
                <a:gd name="T97" fmla="*/ 150 h 1425"/>
                <a:gd name="T98" fmla="*/ 410 w 1290"/>
                <a:gd name="T99" fmla="*/ 138 h 1425"/>
                <a:gd name="T100" fmla="*/ 384 w 1290"/>
                <a:gd name="T101" fmla="*/ 125 h 1425"/>
                <a:gd name="T102" fmla="*/ 367 w 1290"/>
                <a:gd name="T103" fmla="*/ 105 h 1425"/>
                <a:gd name="T104" fmla="*/ 340 w 1290"/>
                <a:gd name="T105" fmla="*/ 98 h 1425"/>
                <a:gd name="T106" fmla="*/ 310 w 1290"/>
                <a:gd name="T107" fmla="*/ 90 h 1425"/>
                <a:gd name="T108" fmla="*/ 293 w 1290"/>
                <a:gd name="T109" fmla="*/ 77 h 1425"/>
                <a:gd name="T110" fmla="*/ 252 w 1290"/>
                <a:gd name="T111" fmla="*/ 69 h 1425"/>
                <a:gd name="T112" fmla="*/ 205 w 1290"/>
                <a:gd name="T113" fmla="*/ 39 h 1425"/>
                <a:gd name="T114" fmla="*/ 25 w 1290"/>
                <a:gd name="T115" fmla="*/ 44 h 1425"/>
                <a:gd name="T116" fmla="*/ 137 w 1290"/>
                <a:gd name="T117" fmla="*/ 21 h 1425"/>
                <a:gd name="T118" fmla="*/ 123 w 1290"/>
                <a:gd name="T119" fmla="*/ 21 h 1425"/>
                <a:gd name="T120" fmla="*/ 34 w 1290"/>
                <a:gd name="T121" fmla="*/ 1 h 1425"/>
                <a:gd name="T122" fmla="*/ 49 w 1290"/>
                <a:gd name="T123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0" h="1425">
                  <a:moveTo>
                    <a:pt x="0" y="1407"/>
                  </a:moveTo>
                  <a:lnTo>
                    <a:pt x="9" y="1407"/>
                  </a:lnTo>
                  <a:lnTo>
                    <a:pt x="9" y="1425"/>
                  </a:lnTo>
                  <a:lnTo>
                    <a:pt x="0" y="1425"/>
                  </a:lnTo>
                  <a:lnTo>
                    <a:pt x="0" y="1407"/>
                  </a:lnTo>
                  <a:close/>
                  <a:moveTo>
                    <a:pt x="0" y="1370"/>
                  </a:moveTo>
                  <a:lnTo>
                    <a:pt x="9" y="1370"/>
                  </a:lnTo>
                  <a:lnTo>
                    <a:pt x="9" y="1388"/>
                  </a:lnTo>
                  <a:lnTo>
                    <a:pt x="0" y="1388"/>
                  </a:lnTo>
                  <a:lnTo>
                    <a:pt x="0" y="1370"/>
                  </a:lnTo>
                  <a:close/>
                  <a:moveTo>
                    <a:pt x="0" y="1334"/>
                  </a:moveTo>
                  <a:lnTo>
                    <a:pt x="9" y="1334"/>
                  </a:lnTo>
                  <a:lnTo>
                    <a:pt x="9" y="1352"/>
                  </a:lnTo>
                  <a:lnTo>
                    <a:pt x="0" y="1352"/>
                  </a:lnTo>
                  <a:lnTo>
                    <a:pt x="0" y="1334"/>
                  </a:lnTo>
                  <a:close/>
                  <a:moveTo>
                    <a:pt x="0" y="1297"/>
                  </a:moveTo>
                  <a:lnTo>
                    <a:pt x="9" y="1297"/>
                  </a:lnTo>
                  <a:lnTo>
                    <a:pt x="9" y="1315"/>
                  </a:lnTo>
                  <a:lnTo>
                    <a:pt x="0" y="1315"/>
                  </a:lnTo>
                  <a:lnTo>
                    <a:pt x="0" y="1297"/>
                  </a:lnTo>
                  <a:close/>
                  <a:moveTo>
                    <a:pt x="1" y="1262"/>
                  </a:moveTo>
                  <a:lnTo>
                    <a:pt x="11" y="1262"/>
                  </a:lnTo>
                  <a:lnTo>
                    <a:pt x="11" y="1281"/>
                  </a:lnTo>
                  <a:lnTo>
                    <a:pt x="4" y="1281"/>
                  </a:lnTo>
                  <a:lnTo>
                    <a:pt x="4" y="1279"/>
                  </a:lnTo>
                  <a:lnTo>
                    <a:pt x="0" y="1279"/>
                  </a:lnTo>
                  <a:lnTo>
                    <a:pt x="0" y="1272"/>
                  </a:lnTo>
                  <a:lnTo>
                    <a:pt x="1" y="1272"/>
                  </a:lnTo>
                  <a:lnTo>
                    <a:pt x="1" y="1262"/>
                  </a:lnTo>
                  <a:close/>
                  <a:moveTo>
                    <a:pt x="1" y="1224"/>
                  </a:moveTo>
                  <a:lnTo>
                    <a:pt x="11" y="1224"/>
                  </a:lnTo>
                  <a:lnTo>
                    <a:pt x="11" y="1242"/>
                  </a:lnTo>
                  <a:lnTo>
                    <a:pt x="1" y="1242"/>
                  </a:lnTo>
                  <a:lnTo>
                    <a:pt x="1" y="1224"/>
                  </a:lnTo>
                  <a:close/>
                  <a:moveTo>
                    <a:pt x="1" y="1187"/>
                  </a:moveTo>
                  <a:lnTo>
                    <a:pt x="11" y="1187"/>
                  </a:lnTo>
                  <a:lnTo>
                    <a:pt x="11" y="1206"/>
                  </a:lnTo>
                  <a:lnTo>
                    <a:pt x="1" y="1206"/>
                  </a:lnTo>
                  <a:lnTo>
                    <a:pt x="1" y="1187"/>
                  </a:lnTo>
                  <a:close/>
                  <a:moveTo>
                    <a:pt x="1" y="1151"/>
                  </a:moveTo>
                  <a:lnTo>
                    <a:pt x="11" y="1151"/>
                  </a:lnTo>
                  <a:lnTo>
                    <a:pt x="11" y="1169"/>
                  </a:lnTo>
                  <a:lnTo>
                    <a:pt x="1" y="1169"/>
                  </a:lnTo>
                  <a:lnTo>
                    <a:pt x="1" y="1151"/>
                  </a:lnTo>
                  <a:close/>
                  <a:moveTo>
                    <a:pt x="1" y="1114"/>
                  </a:moveTo>
                  <a:lnTo>
                    <a:pt x="11" y="1114"/>
                  </a:lnTo>
                  <a:lnTo>
                    <a:pt x="11" y="1133"/>
                  </a:lnTo>
                  <a:lnTo>
                    <a:pt x="1" y="1133"/>
                  </a:lnTo>
                  <a:lnTo>
                    <a:pt x="1" y="1114"/>
                  </a:lnTo>
                  <a:close/>
                  <a:moveTo>
                    <a:pt x="3" y="1080"/>
                  </a:moveTo>
                  <a:lnTo>
                    <a:pt x="13" y="1080"/>
                  </a:lnTo>
                  <a:lnTo>
                    <a:pt x="13" y="1098"/>
                  </a:lnTo>
                  <a:lnTo>
                    <a:pt x="3" y="1098"/>
                  </a:lnTo>
                  <a:lnTo>
                    <a:pt x="3" y="1080"/>
                  </a:lnTo>
                  <a:close/>
                  <a:moveTo>
                    <a:pt x="3" y="1043"/>
                  </a:moveTo>
                  <a:lnTo>
                    <a:pt x="13" y="1043"/>
                  </a:lnTo>
                  <a:lnTo>
                    <a:pt x="13" y="1061"/>
                  </a:lnTo>
                  <a:lnTo>
                    <a:pt x="3" y="1061"/>
                  </a:lnTo>
                  <a:lnTo>
                    <a:pt x="3" y="1043"/>
                  </a:lnTo>
                  <a:close/>
                  <a:moveTo>
                    <a:pt x="3" y="1007"/>
                  </a:moveTo>
                  <a:lnTo>
                    <a:pt x="13" y="1007"/>
                  </a:lnTo>
                  <a:lnTo>
                    <a:pt x="13" y="1025"/>
                  </a:lnTo>
                  <a:lnTo>
                    <a:pt x="3" y="1025"/>
                  </a:lnTo>
                  <a:lnTo>
                    <a:pt x="3" y="1007"/>
                  </a:lnTo>
                  <a:close/>
                  <a:moveTo>
                    <a:pt x="3" y="970"/>
                  </a:moveTo>
                  <a:lnTo>
                    <a:pt x="13" y="970"/>
                  </a:lnTo>
                  <a:lnTo>
                    <a:pt x="13" y="988"/>
                  </a:lnTo>
                  <a:lnTo>
                    <a:pt x="3" y="988"/>
                  </a:lnTo>
                  <a:lnTo>
                    <a:pt x="3" y="970"/>
                  </a:lnTo>
                  <a:close/>
                  <a:moveTo>
                    <a:pt x="3" y="933"/>
                  </a:moveTo>
                  <a:lnTo>
                    <a:pt x="8" y="933"/>
                  </a:lnTo>
                  <a:lnTo>
                    <a:pt x="8" y="934"/>
                  </a:lnTo>
                  <a:lnTo>
                    <a:pt x="14" y="934"/>
                  </a:lnTo>
                  <a:lnTo>
                    <a:pt x="14" y="943"/>
                  </a:lnTo>
                  <a:lnTo>
                    <a:pt x="13" y="943"/>
                  </a:lnTo>
                  <a:lnTo>
                    <a:pt x="13" y="952"/>
                  </a:lnTo>
                  <a:lnTo>
                    <a:pt x="3" y="952"/>
                  </a:lnTo>
                  <a:lnTo>
                    <a:pt x="3" y="933"/>
                  </a:lnTo>
                  <a:close/>
                  <a:moveTo>
                    <a:pt x="4" y="897"/>
                  </a:moveTo>
                  <a:lnTo>
                    <a:pt x="14" y="897"/>
                  </a:lnTo>
                  <a:lnTo>
                    <a:pt x="14" y="915"/>
                  </a:lnTo>
                  <a:lnTo>
                    <a:pt x="4" y="915"/>
                  </a:lnTo>
                  <a:lnTo>
                    <a:pt x="4" y="897"/>
                  </a:lnTo>
                  <a:close/>
                  <a:moveTo>
                    <a:pt x="4" y="860"/>
                  </a:moveTo>
                  <a:lnTo>
                    <a:pt x="14" y="860"/>
                  </a:lnTo>
                  <a:lnTo>
                    <a:pt x="14" y="879"/>
                  </a:lnTo>
                  <a:lnTo>
                    <a:pt x="4" y="879"/>
                  </a:lnTo>
                  <a:lnTo>
                    <a:pt x="4" y="860"/>
                  </a:lnTo>
                  <a:close/>
                  <a:moveTo>
                    <a:pt x="4" y="824"/>
                  </a:moveTo>
                  <a:lnTo>
                    <a:pt x="14" y="824"/>
                  </a:lnTo>
                  <a:lnTo>
                    <a:pt x="14" y="842"/>
                  </a:lnTo>
                  <a:lnTo>
                    <a:pt x="4" y="842"/>
                  </a:lnTo>
                  <a:lnTo>
                    <a:pt x="4" y="824"/>
                  </a:lnTo>
                  <a:close/>
                  <a:moveTo>
                    <a:pt x="4" y="787"/>
                  </a:moveTo>
                  <a:lnTo>
                    <a:pt x="14" y="787"/>
                  </a:lnTo>
                  <a:lnTo>
                    <a:pt x="14" y="805"/>
                  </a:lnTo>
                  <a:lnTo>
                    <a:pt x="4" y="805"/>
                  </a:lnTo>
                  <a:lnTo>
                    <a:pt x="4" y="787"/>
                  </a:lnTo>
                  <a:close/>
                  <a:moveTo>
                    <a:pt x="6" y="753"/>
                  </a:moveTo>
                  <a:lnTo>
                    <a:pt x="16" y="753"/>
                  </a:lnTo>
                  <a:lnTo>
                    <a:pt x="16" y="773"/>
                  </a:lnTo>
                  <a:lnTo>
                    <a:pt x="8" y="773"/>
                  </a:lnTo>
                  <a:lnTo>
                    <a:pt x="8" y="769"/>
                  </a:lnTo>
                  <a:lnTo>
                    <a:pt x="4" y="769"/>
                  </a:lnTo>
                  <a:lnTo>
                    <a:pt x="4" y="764"/>
                  </a:lnTo>
                  <a:lnTo>
                    <a:pt x="6" y="764"/>
                  </a:lnTo>
                  <a:lnTo>
                    <a:pt x="6" y="753"/>
                  </a:lnTo>
                  <a:close/>
                  <a:moveTo>
                    <a:pt x="6" y="716"/>
                  </a:moveTo>
                  <a:lnTo>
                    <a:pt x="16" y="716"/>
                  </a:lnTo>
                  <a:lnTo>
                    <a:pt x="16" y="734"/>
                  </a:lnTo>
                  <a:lnTo>
                    <a:pt x="6" y="734"/>
                  </a:lnTo>
                  <a:lnTo>
                    <a:pt x="6" y="716"/>
                  </a:lnTo>
                  <a:close/>
                  <a:moveTo>
                    <a:pt x="6" y="680"/>
                  </a:moveTo>
                  <a:lnTo>
                    <a:pt x="16" y="680"/>
                  </a:lnTo>
                  <a:lnTo>
                    <a:pt x="16" y="698"/>
                  </a:lnTo>
                  <a:lnTo>
                    <a:pt x="6" y="698"/>
                  </a:lnTo>
                  <a:lnTo>
                    <a:pt x="6" y="680"/>
                  </a:lnTo>
                  <a:close/>
                  <a:moveTo>
                    <a:pt x="6" y="643"/>
                  </a:moveTo>
                  <a:lnTo>
                    <a:pt x="16" y="643"/>
                  </a:lnTo>
                  <a:lnTo>
                    <a:pt x="16" y="661"/>
                  </a:lnTo>
                  <a:lnTo>
                    <a:pt x="6" y="661"/>
                  </a:lnTo>
                  <a:lnTo>
                    <a:pt x="6" y="643"/>
                  </a:lnTo>
                  <a:close/>
                  <a:moveTo>
                    <a:pt x="6" y="604"/>
                  </a:moveTo>
                  <a:lnTo>
                    <a:pt x="13" y="604"/>
                  </a:lnTo>
                  <a:lnTo>
                    <a:pt x="13" y="607"/>
                  </a:lnTo>
                  <a:lnTo>
                    <a:pt x="18" y="607"/>
                  </a:lnTo>
                  <a:lnTo>
                    <a:pt x="18" y="614"/>
                  </a:lnTo>
                  <a:lnTo>
                    <a:pt x="16" y="614"/>
                  </a:lnTo>
                  <a:lnTo>
                    <a:pt x="16" y="625"/>
                  </a:lnTo>
                  <a:lnTo>
                    <a:pt x="6" y="625"/>
                  </a:lnTo>
                  <a:lnTo>
                    <a:pt x="6" y="604"/>
                  </a:lnTo>
                  <a:close/>
                  <a:moveTo>
                    <a:pt x="1265" y="594"/>
                  </a:moveTo>
                  <a:lnTo>
                    <a:pt x="1265" y="595"/>
                  </a:lnTo>
                  <a:lnTo>
                    <a:pt x="1268" y="595"/>
                  </a:lnTo>
                  <a:lnTo>
                    <a:pt x="1268" y="594"/>
                  </a:lnTo>
                  <a:lnTo>
                    <a:pt x="1265" y="594"/>
                  </a:lnTo>
                  <a:close/>
                  <a:moveTo>
                    <a:pt x="1252" y="587"/>
                  </a:moveTo>
                  <a:lnTo>
                    <a:pt x="1252" y="590"/>
                  </a:lnTo>
                  <a:lnTo>
                    <a:pt x="1256" y="590"/>
                  </a:lnTo>
                  <a:lnTo>
                    <a:pt x="1256" y="587"/>
                  </a:lnTo>
                  <a:lnTo>
                    <a:pt x="1252" y="587"/>
                  </a:lnTo>
                  <a:close/>
                  <a:moveTo>
                    <a:pt x="1247" y="581"/>
                  </a:moveTo>
                  <a:lnTo>
                    <a:pt x="1255" y="581"/>
                  </a:lnTo>
                  <a:lnTo>
                    <a:pt x="1255" y="583"/>
                  </a:lnTo>
                  <a:lnTo>
                    <a:pt x="1257" y="583"/>
                  </a:lnTo>
                  <a:lnTo>
                    <a:pt x="1257" y="586"/>
                  </a:lnTo>
                  <a:lnTo>
                    <a:pt x="1263" y="586"/>
                  </a:lnTo>
                  <a:lnTo>
                    <a:pt x="1263" y="588"/>
                  </a:lnTo>
                  <a:lnTo>
                    <a:pt x="1268" y="588"/>
                  </a:lnTo>
                  <a:lnTo>
                    <a:pt x="1268" y="593"/>
                  </a:lnTo>
                  <a:lnTo>
                    <a:pt x="1276" y="593"/>
                  </a:lnTo>
                  <a:lnTo>
                    <a:pt x="1276" y="595"/>
                  </a:lnTo>
                  <a:lnTo>
                    <a:pt x="1279" y="595"/>
                  </a:lnTo>
                  <a:lnTo>
                    <a:pt x="1279" y="599"/>
                  </a:lnTo>
                  <a:lnTo>
                    <a:pt x="1286" y="599"/>
                  </a:lnTo>
                  <a:lnTo>
                    <a:pt x="1286" y="600"/>
                  </a:lnTo>
                  <a:lnTo>
                    <a:pt x="1290" y="600"/>
                  </a:lnTo>
                  <a:lnTo>
                    <a:pt x="1290" y="606"/>
                  </a:lnTo>
                  <a:lnTo>
                    <a:pt x="1285" y="606"/>
                  </a:lnTo>
                  <a:lnTo>
                    <a:pt x="1285" y="611"/>
                  </a:lnTo>
                  <a:lnTo>
                    <a:pt x="1280" y="611"/>
                  </a:lnTo>
                  <a:lnTo>
                    <a:pt x="1280" y="609"/>
                  </a:lnTo>
                  <a:lnTo>
                    <a:pt x="1276" y="609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4"/>
                  </a:lnTo>
                  <a:lnTo>
                    <a:pt x="1267" y="604"/>
                  </a:lnTo>
                  <a:lnTo>
                    <a:pt x="1267" y="602"/>
                  </a:lnTo>
                  <a:lnTo>
                    <a:pt x="1264" y="602"/>
                  </a:lnTo>
                  <a:lnTo>
                    <a:pt x="1264" y="597"/>
                  </a:lnTo>
                  <a:lnTo>
                    <a:pt x="1254" y="597"/>
                  </a:lnTo>
                  <a:lnTo>
                    <a:pt x="1254" y="595"/>
                  </a:lnTo>
                  <a:lnTo>
                    <a:pt x="1252" y="595"/>
                  </a:lnTo>
                  <a:lnTo>
                    <a:pt x="1252" y="592"/>
                  </a:lnTo>
                  <a:lnTo>
                    <a:pt x="1246" y="592"/>
                  </a:lnTo>
                  <a:lnTo>
                    <a:pt x="1246" y="590"/>
                  </a:lnTo>
                  <a:lnTo>
                    <a:pt x="1243" y="590"/>
                  </a:lnTo>
                  <a:lnTo>
                    <a:pt x="1243" y="583"/>
                  </a:lnTo>
                  <a:lnTo>
                    <a:pt x="1247" y="583"/>
                  </a:lnTo>
                  <a:lnTo>
                    <a:pt x="1247" y="581"/>
                  </a:lnTo>
                  <a:close/>
                  <a:moveTo>
                    <a:pt x="8" y="571"/>
                  </a:moveTo>
                  <a:lnTo>
                    <a:pt x="18" y="571"/>
                  </a:lnTo>
                  <a:lnTo>
                    <a:pt x="18" y="589"/>
                  </a:lnTo>
                  <a:lnTo>
                    <a:pt x="8" y="589"/>
                  </a:lnTo>
                  <a:lnTo>
                    <a:pt x="8" y="571"/>
                  </a:lnTo>
                  <a:close/>
                  <a:moveTo>
                    <a:pt x="1209" y="560"/>
                  </a:moveTo>
                  <a:lnTo>
                    <a:pt x="1218" y="560"/>
                  </a:lnTo>
                  <a:lnTo>
                    <a:pt x="1218" y="562"/>
                  </a:lnTo>
                  <a:lnTo>
                    <a:pt x="1220" y="562"/>
                  </a:lnTo>
                  <a:lnTo>
                    <a:pt x="1220" y="566"/>
                  </a:lnTo>
                  <a:lnTo>
                    <a:pt x="1221" y="566"/>
                  </a:lnTo>
                  <a:lnTo>
                    <a:pt x="1221" y="571"/>
                  </a:lnTo>
                  <a:lnTo>
                    <a:pt x="1224" y="571"/>
                  </a:lnTo>
                  <a:lnTo>
                    <a:pt x="1224" y="567"/>
                  </a:lnTo>
                  <a:lnTo>
                    <a:pt x="1229" y="567"/>
                  </a:lnTo>
                  <a:lnTo>
                    <a:pt x="1229" y="569"/>
                  </a:lnTo>
                  <a:lnTo>
                    <a:pt x="1232" y="569"/>
                  </a:lnTo>
                  <a:lnTo>
                    <a:pt x="1232" y="574"/>
                  </a:lnTo>
                  <a:lnTo>
                    <a:pt x="1231" y="574"/>
                  </a:lnTo>
                  <a:lnTo>
                    <a:pt x="1231" y="576"/>
                  </a:lnTo>
                  <a:lnTo>
                    <a:pt x="1234" y="576"/>
                  </a:lnTo>
                  <a:lnTo>
                    <a:pt x="1234" y="574"/>
                  </a:lnTo>
                  <a:lnTo>
                    <a:pt x="1242" y="574"/>
                  </a:lnTo>
                  <a:lnTo>
                    <a:pt x="1242" y="579"/>
                  </a:lnTo>
                  <a:lnTo>
                    <a:pt x="1238" y="579"/>
                  </a:lnTo>
                  <a:lnTo>
                    <a:pt x="1238" y="584"/>
                  </a:lnTo>
                  <a:lnTo>
                    <a:pt x="1233" y="584"/>
                  </a:lnTo>
                  <a:lnTo>
                    <a:pt x="1233" y="583"/>
                  </a:lnTo>
                  <a:lnTo>
                    <a:pt x="1230" y="583"/>
                  </a:lnTo>
                  <a:lnTo>
                    <a:pt x="1230" y="578"/>
                  </a:lnTo>
                  <a:lnTo>
                    <a:pt x="1220" y="578"/>
                  </a:lnTo>
                  <a:lnTo>
                    <a:pt x="1220" y="572"/>
                  </a:lnTo>
                  <a:lnTo>
                    <a:pt x="1210" y="572"/>
                  </a:lnTo>
                  <a:lnTo>
                    <a:pt x="1210" y="571"/>
                  </a:lnTo>
                  <a:lnTo>
                    <a:pt x="1208" y="571"/>
                  </a:lnTo>
                  <a:lnTo>
                    <a:pt x="1208" y="564"/>
                  </a:lnTo>
                  <a:lnTo>
                    <a:pt x="1209" y="564"/>
                  </a:lnTo>
                  <a:lnTo>
                    <a:pt x="1209" y="560"/>
                  </a:lnTo>
                  <a:close/>
                  <a:moveTo>
                    <a:pt x="1195" y="552"/>
                  </a:moveTo>
                  <a:lnTo>
                    <a:pt x="1201" y="552"/>
                  </a:lnTo>
                  <a:lnTo>
                    <a:pt x="1201" y="553"/>
                  </a:lnTo>
                  <a:lnTo>
                    <a:pt x="1205" y="553"/>
                  </a:lnTo>
                  <a:lnTo>
                    <a:pt x="1205" y="555"/>
                  </a:lnTo>
                  <a:lnTo>
                    <a:pt x="1208" y="555"/>
                  </a:lnTo>
                  <a:lnTo>
                    <a:pt x="1208" y="560"/>
                  </a:lnTo>
                  <a:lnTo>
                    <a:pt x="1203" y="560"/>
                  </a:lnTo>
                  <a:lnTo>
                    <a:pt x="1203" y="564"/>
                  </a:lnTo>
                  <a:lnTo>
                    <a:pt x="1196" y="564"/>
                  </a:lnTo>
                  <a:lnTo>
                    <a:pt x="1196" y="562"/>
                  </a:lnTo>
                  <a:lnTo>
                    <a:pt x="1192" y="562"/>
                  </a:lnTo>
                  <a:lnTo>
                    <a:pt x="1192" y="556"/>
                  </a:lnTo>
                  <a:lnTo>
                    <a:pt x="1195" y="556"/>
                  </a:lnTo>
                  <a:lnTo>
                    <a:pt x="1195" y="552"/>
                  </a:lnTo>
                  <a:close/>
                  <a:moveTo>
                    <a:pt x="1181" y="543"/>
                  </a:moveTo>
                  <a:lnTo>
                    <a:pt x="1189" y="543"/>
                  </a:lnTo>
                  <a:lnTo>
                    <a:pt x="1189" y="545"/>
                  </a:lnTo>
                  <a:lnTo>
                    <a:pt x="1192" y="545"/>
                  </a:lnTo>
                  <a:lnTo>
                    <a:pt x="1192" y="552"/>
                  </a:lnTo>
                  <a:lnTo>
                    <a:pt x="1187" y="552"/>
                  </a:lnTo>
                  <a:lnTo>
                    <a:pt x="1187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7" y="553"/>
                  </a:lnTo>
                  <a:lnTo>
                    <a:pt x="1177" y="546"/>
                  </a:lnTo>
                  <a:lnTo>
                    <a:pt x="1181" y="546"/>
                  </a:lnTo>
                  <a:lnTo>
                    <a:pt x="1181" y="543"/>
                  </a:lnTo>
                  <a:close/>
                  <a:moveTo>
                    <a:pt x="1167" y="537"/>
                  </a:moveTo>
                  <a:lnTo>
                    <a:pt x="1178" y="537"/>
                  </a:lnTo>
                  <a:lnTo>
                    <a:pt x="1178" y="538"/>
                  </a:lnTo>
                  <a:lnTo>
                    <a:pt x="1179" y="538"/>
                  </a:lnTo>
                  <a:lnTo>
                    <a:pt x="1179" y="544"/>
                  </a:lnTo>
                  <a:lnTo>
                    <a:pt x="1174" y="544"/>
                  </a:lnTo>
                  <a:lnTo>
                    <a:pt x="1174" y="547"/>
                  </a:lnTo>
                  <a:lnTo>
                    <a:pt x="1169" y="547"/>
                  </a:lnTo>
                  <a:lnTo>
                    <a:pt x="1169" y="546"/>
                  </a:lnTo>
                  <a:lnTo>
                    <a:pt x="1164" y="546"/>
                  </a:lnTo>
                  <a:lnTo>
                    <a:pt x="1164" y="538"/>
                  </a:lnTo>
                  <a:lnTo>
                    <a:pt x="1167" y="538"/>
                  </a:lnTo>
                  <a:lnTo>
                    <a:pt x="1167" y="537"/>
                  </a:lnTo>
                  <a:close/>
                  <a:moveTo>
                    <a:pt x="8" y="534"/>
                  </a:moveTo>
                  <a:lnTo>
                    <a:pt x="18" y="534"/>
                  </a:lnTo>
                  <a:lnTo>
                    <a:pt x="18" y="553"/>
                  </a:lnTo>
                  <a:lnTo>
                    <a:pt x="8" y="553"/>
                  </a:lnTo>
                  <a:lnTo>
                    <a:pt x="8" y="534"/>
                  </a:lnTo>
                  <a:close/>
                  <a:moveTo>
                    <a:pt x="1136" y="519"/>
                  </a:moveTo>
                  <a:lnTo>
                    <a:pt x="1145" y="519"/>
                  </a:lnTo>
                  <a:lnTo>
                    <a:pt x="1145" y="521"/>
                  </a:lnTo>
                  <a:lnTo>
                    <a:pt x="1147" y="521"/>
                  </a:lnTo>
                  <a:lnTo>
                    <a:pt x="1147" y="522"/>
                  </a:lnTo>
                  <a:lnTo>
                    <a:pt x="1150" y="522"/>
                  </a:lnTo>
                  <a:lnTo>
                    <a:pt x="1150" y="526"/>
                  </a:lnTo>
                  <a:lnTo>
                    <a:pt x="1157" y="526"/>
                  </a:lnTo>
                  <a:lnTo>
                    <a:pt x="1157" y="527"/>
                  </a:lnTo>
                  <a:lnTo>
                    <a:pt x="1162" y="527"/>
                  </a:lnTo>
                  <a:lnTo>
                    <a:pt x="1162" y="529"/>
                  </a:lnTo>
                  <a:lnTo>
                    <a:pt x="1163" y="529"/>
                  </a:lnTo>
                  <a:lnTo>
                    <a:pt x="1163" y="534"/>
                  </a:lnTo>
                  <a:lnTo>
                    <a:pt x="1159" y="534"/>
                  </a:lnTo>
                  <a:lnTo>
                    <a:pt x="1159" y="536"/>
                  </a:lnTo>
                  <a:lnTo>
                    <a:pt x="1158" y="536"/>
                  </a:lnTo>
                  <a:lnTo>
                    <a:pt x="1158" y="538"/>
                  </a:lnTo>
                  <a:lnTo>
                    <a:pt x="1153" y="538"/>
                  </a:lnTo>
                  <a:lnTo>
                    <a:pt x="1153" y="536"/>
                  </a:lnTo>
                  <a:lnTo>
                    <a:pt x="1147" y="536"/>
                  </a:lnTo>
                  <a:lnTo>
                    <a:pt x="1147" y="535"/>
                  </a:lnTo>
                  <a:lnTo>
                    <a:pt x="1145" y="535"/>
                  </a:lnTo>
                  <a:lnTo>
                    <a:pt x="1145" y="534"/>
                  </a:lnTo>
                  <a:lnTo>
                    <a:pt x="1140" y="534"/>
                  </a:lnTo>
                  <a:lnTo>
                    <a:pt x="1140" y="531"/>
                  </a:lnTo>
                  <a:lnTo>
                    <a:pt x="1138" y="531"/>
                  </a:lnTo>
                  <a:lnTo>
                    <a:pt x="1138" y="530"/>
                  </a:lnTo>
                  <a:lnTo>
                    <a:pt x="1136" y="530"/>
                  </a:lnTo>
                  <a:lnTo>
                    <a:pt x="1136" y="528"/>
                  </a:lnTo>
                  <a:lnTo>
                    <a:pt x="1132" y="528"/>
                  </a:lnTo>
                  <a:lnTo>
                    <a:pt x="1132" y="522"/>
                  </a:lnTo>
                  <a:lnTo>
                    <a:pt x="1136" y="522"/>
                  </a:lnTo>
                  <a:lnTo>
                    <a:pt x="1136" y="519"/>
                  </a:lnTo>
                  <a:close/>
                  <a:moveTo>
                    <a:pt x="1117" y="509"/>
                  </a:moveTo>
                  <a:lnTo>
                    <a:pt x="1125" y="509"/>
                  </a:lnTo>
                  <a:lnTo>
                    <a:pt x="1125" y="510"/>
                  </a:lnTo>
                  <a:lnTo>
                    <a:pt x="1128" y="510"/>
                  </a:lnTo>
                  <a:lnTo>
                    <a:pt x="1128" y="511"/>
                  </a:lnTo>
                  <a:lnTo>
                    <a:pt x="1131" y="511"/>
                  </a:lnTo>
                  <a:lnTo>
                    <a:pt x="1131" y="517"/>
                  </a:lnTo>
                  <a:lnTo>
                    <a:pt x="1127" y="517"/>
                  </a:lnTo>
                  <a:lnTo>
                    <a:pt x="1127" y="522"/>
                  </a:lnTo>
                  <a:lnTo>
                    <a:pt x="1122" y="522"/>
                  </a:lnTo>
                  <a:lnTo>
                    <a:pt x="1122" y="520"/>
                  </a:lnTo>
                  <a:lnTo>
                    <a:pt x="1119" y="520"/>
                  </a:lnTo>
                  <a:lnTo>
                    <a:pt x="1119" y="519"/>
                  </a:lnTo>
                  <a:lnTo>
                    <a:pt x="1116" y="519"/>
                  </a:lnTo>
                  <a:lnTo>
                    <a:pt x="1116" y="518"/>
                  </a:lnTo>
                  <a:lnTo>
                    <a:pt x="1113" y="518"/>
                  </a:lnTo>
                  <a:lnTo>
                    <a:pt x="1113" y="513"/>
                  </a:lnTo>
                  <a:lnTo>
                    <a:pt x="1117" y="513"/>
                  </a:lnTo>
                  <a:lnTo>
                    <a:pt x="1117" y="509"/>
                  </a:lnTo>
                  <a:close/>
                  <a:moveTo>
                    <a:pt x="8" y="498"/>
                  </a:moveTo>
                  <a:lnTo>
                    <a:pt x="18" y="498"/>
                  </a:lnTo>
                  <a:lnTo>
                    <a:pt x="18" y="516"/>
                  </a:lnTo>
                  <a:lnTo>
                    <a:pt x="8" y="516"/>
                  </a:lnTo>
                  <a:lnTo>
                    <a:pt x="8" y="498"/>
                  </a:lnTo>
                  <a:close/>
                  <a:moveTo>
                    <a:pt x="1091" y="493"/>
                  </a:moveTo>
                  <a:lnTo>
                    <a:pt x="1097" y="493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3" y="496"/>
                  </a:lnTo>
                  <a:lnTo>
                    <a:pt x="1103" y="500"/>
                  </a:lnTo>
                  <a:lnTo>
                    <a:pt x="1109" y="500"/>
                  </a:lnTo>
                  <a:lnTo>
                    <a:pt x="1109" y="502"/>
                  </a:lnTo>
                  <a:lnTo>
                    <a:pt x="1112" y="502"/>
                  </a:lnTo>
                  <a:lnTo>
                    <a:pt x="1112" y="503"/>
                  </a:lnTo>
                  <a:lnTo>
                    <a:pt x="1115" y="503"/>
                  </a:lnTo>
                  <a:lnTo>
                    <a:pt x="1115" y="508"/>
                  </a:lnTo>
                  <a:lnTo>
                    <a:pt x="1110" y="508"/>
                  </a:lnTo>
                  <a:lnTo>
                    <a:pt x="1110" y="512"/>
                  </a:lnTo>
                  <a:lnTo>
                    <a:pt x="1103" y="512"/>
                  </a:lnTo>
                  <a:lnTo>
                    <a:pt x="1103" y="511"/>
                  </a:lnTo>
                  <a:lnTo>
                    <a:pt x="1100" y="511"/>
                  </a:lnTo>
                  <a:lnTo>
                    <a:pt x="1100" y="504"/>
                  </a:lnTo>
                  <a:lnTo>
                    <a:pt x="1102" y="504"/>
                  </a:lnTo>
                  <a:lnTo>
                    <a:pt x="1102" y="502"/>
                  </a:lnTo>
                  <a:lnTo>
                    <a:pt x="1098" y="502"/>
                  </a:lnTo>
                  <a:lnTo>
                    <a:pt x="1098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497"/>
                  </a:lnTo>
                  <a:lnTo>
                    <a:pt x="1091" y="497"/>
                  </a:lnTo>
                  <a:lnTo>
                    <a:pt x="1091" y="493"/>
                  </a:lnTo>
                  <a:close/>
                  <a:moveTo>
                    <a:pt x="1071" y="483"/>
                  </a:moveTo>
                  <a:lnTo>
                    <a:pt x="1080" y="483"/>
                  </a:lnTo>
                  <a:lnTo>
                    <a:pt x="1080" y="486"/>
                  </a:lnTo>
                  <a:lnTo>
                    <a:pt x="1084" y="486"/>
                  </a:lnTo>
                  <a:lnTo>
                    <a:pt x="1084" y="491"/>
                  </a:lnTo>
                  <a:lnTo>
                    <a:pt x="1078" y="491"/>
                  </a:lnTo>
                  <a:lnTo>
                    <a:pt x="1078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7" y="493"/>
                  </a:lnTo>
                  <a:lnTo>
                    <a:pt x="1067" y="486"/>
                  </a:lnTo>
                  <a:lnTo>
                    <a:pt x="1071" y="486"/>
                  </a:lnTo>
                  <a:lnTo>
                    <a:pt x="1071" y="483"/>
                  </a:lnTo>
                  <a:close/>
                  <a:moveTo>
                    <a:pt x="1057" y="474"/>
                  </a:moveTo>
                  <a:lnTo>
                    <a:pt x="1065" y="474"/>
                  </a:lnTo>
                  <a:lnTo>
                    <a:pt x="1065" y="476"/>
                  </a:lnTo>
                  <a:lnTo>
                    <a:pt x="1068" y="476"/>
                  </a:lnTo>
                  <a:lnTo>
                    <a:pt x="1068" y="482"/>
                  </a:lnTo>
                  <a:lnTo>
                    <a:pt x="1063" y="482"/>
                  </a:lnTo>
                  <a:lnTo>
                    <a:pt x="1063" y="488"/>
                  </a:lnTo>
                  <a:lnTo>
                    <a:pt x="1059" y="488"/>
                  </a:lnTo>
                  <a:lnTo>
                    <a:pt x="1059" y="486"/>
                  </a:lnTo>
                  <a:lnTo>
                    <a:pt x="1056" y="486"/>
                  </a:lnTo>
                  <a:lnTo>
                    <a:pt x="1056" y="483"/>
                  </a:lnTo>
                  <a:lnTo>
                    <a:pt x="1053" y="483"/>
                  </a:lnTo>
                  <a:lnTo>
                    <a:pt x="1053" y="476"/>
                  </a:lnTo>
                  <a:lnTo>
                    <a:pt x="1057" y="476"/>
                  </a:lnTo>
                  <a:lnTo>
                    <a:pt x="1057" y="474"/>
                  </a:lnTo>
                  <a:close/>
                  <a:moveTo>
                    <a:pt x="1038" y="464"/>
                  </a:moveTo>
                  <a:lnTo>
                    <a:pt x="1046" y="464"/>
                  </a:lnTo>
                  <a:lnTo>
                    <a:pt x="1046" y="466"/>
                  </a:lnTo>
                  <a:lnTo>
                    <a:pt x="1049" y="466"/>
                  </a:lnTo>
                  <a:lnTo>
                    <a:pt x="1049" y="468"/>
                  </a:lnTo>
                  <a:lnTo>
                    <a:pt x="1052" y="468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78"/>
                  </a:lnTo>
                  <a:lnTo>
                    <a:pt x="1043" y="478"/>
                  </a:lnTo>
                  <a:lnTo>
                    <a:pt x="1043" y="477"/>
                  </a:lnTo>
                  <a:lnTo>
                    <a:pt x="1040" y="477"/>
                  </a:lnTo>
                  <a:lnTo>
                    <a:pt x="1040" y="475"/>
                  </a:lnTo>
                  <a:lnTo>
                    <a:pt x="1037" y="475"/>
                  </a:lnTo>
                  <a:lnTo>
                    <a:pt x="1037" y="473"/>
                  </a:lnTo>
                  <a:lnTo>
                    <a:pt x="1034" y="473"/>
                  </a:lnTo>
                  <a:lnTo>
                    <a:pt x="1034" y="466"/>
                  </a:lnTo>
                  <a:lnTo>
                    <a:pt x="1038" y="466"/>
                  </a:lnTo>
                  <a:lnTo>
                    <a:pt x="1038" y="464"/>
                  </a:lnTo>
                  <a:close/>
                  <a:moveTo>
                    <a:pt x="8" y="460"/>
                  </a:moveTo>
                  <a:lnTo>
                    <a:pt x="15" y="460"/>
                  </a:lnTo>
                  <a:lnTo>
                    <a:pt x="15" y="463"/>
                  </a:lnTo>
                  <a:lnTo>
                    <a:pt x="20" y="463"/>
                  </a:lnTo>
                  <a:lnTo>
                    <a:pt x="20" y="469"/>
                  </a:lnTo>
                  <a:lnTo>
                    <a:pt x="18" y="469"/>
                  </a:lnTo>
                  <a:lnTo>
                    <a:pt x="18" y="479"/>
                  </a:lnTo>
                  <a:lnTo>
                    <a:pt x="8" y="479"/>
                  </a:lnTo>
                  <a:lnTo>
                    <a:pt x="8" y="460"/>
                  </a:lnTo>
                  <a:close/>
                  <a:moveTo>
                    <a:pt x="1025" y="457"/>
                  </a:moveTo>
                  <a:lnTo>
                    <a:pt x="1031" y="457"/>
                  </a:lnTo>
                  <a:lnTo>
                    <a:pt x="1031" y="459"/>
                  </a:lnTo>
                  <a:lnTo>
                    <a:pt x="1036" y="459"/>
                  </a:lnTo>
                  <a:lnTo>
                    <a:pt x="1036" y="464"/>
                  </a:lnTo>
                  <a:lnTo>
                    <a:pt x="1033" y="464"/>
                  </a:lnTo>
                  <a:lnTo>
                    <a:pt x="1033" y="468"/>
                  </a:lnTo>
                  <a:lnTo>
                    <a:pt x="1022" y="468"/>
                  </a:lnTo>
                  <a:lnTo>
                    <a:pt x="1022" y="466"/>
                  </a:lnTo>
                  <a:lnTo>
                    <a:pt x="1021" y="466"/>
                  </a:lnTo>
                  <a:lnTo>
                    <a:pt x="1021" y="460"/>
                  </a:lnTo>
                  <a:lnTo>
                    <a:pt x="1025" y="460"/>
                  </a:lnTo>
                  <a:lnTo>
                    <a:pt x="1025" y="457"/>
                  </a:lnTo>
                  <a:close/>
                  <a:moveTo>
                    <a:pt x="1011" y="450"/>
                  </a:moveTo>
                  <a:lnTo>
                    <a:pt x="1020" y="450"/>
                  </a:lnTo>
                  <a:lnTo>
                    <a:pt x="1020" y="452"/>
                  </a:lnTo>
                  <a:lnTo>
                    <a:pt x="1023" y="452"/>
                  </a:lnTo>
                  <a:lnTo>
                    <a:pt x="1023" y="457"/>
                  </a:lnTo>
                  <a:lnTo>
                    <a:pt x="1018" y="457"/>
                  </a:lnTo>
                  <a:lnTo>
                    <a:pt x="1018" y="461"/>
                  </a:lnTo>
                  <a:lnTo>
                    <a:pt x="1010" y="461"/>
                  </a:lnTo>
                  <a:lnTo>
                    <a:pt x="1010" y="459"/>
                  </a:lnTo>
                  <a:lnTo>
                    <a:pt x="1007" y="459"/>
                  </a:lnTo>
                  <a:lnTo>
                    <a:pt x="1007" y="452"/>
                  </a:lnTo>
                  <a:lnTo>
                    <a:pt x="1011" y="452"/>
                  </a:lnTo>
                  <a:lnTo>
                    <a:pt x="1011" y="450"/>
                  </a:lnTo>
                  <a:close/>
                  <a:moveTo>
                    <a:pt x="989" y="437"/>
                  </a:moveTo>
                  <a:lnTo>
                    <a:pt x="997" y="437"/>
                  </a:lnTo>
                  <a:lnTo>
                    <a:pt x="997" y="439"/>
                  </a:lnTo>
                  <a:lnTo>
                    <a:pt x="1000" y="439"/>
                  </a:lnTo>
                  <a:lnTo>
                    <a:pt x="1000" y="441"/>
                  </a:lnTo>
                  <a:lnTo>
                    <a:pt x="1003" y="441"/>
                  </a:lnTo>
                  <a:lnTo>
                    <a:pt x="1003" y="447"/>
                  </a:lnTo>
                  <a:lnTo>
                    <a:pt x="998" y="447"/>
                  </a:lnTo>
                  <a:lnTo>
                    <a:pt x="998" y="452"/>
                  </a:lnTo>
                  <a:lnTo>
                    <a:pt x="994" y="452"/>
                  </a:lnTo>
                  <a:lnTo>
                    <a:pt x="994" y="450"/>
                  </a:lnTo>
                  <a:lnTo>
                    <a:pt x="991" y="450"/>
                  </a:lnTo>
                  <a:lnTo>
                    <a:pt x="991" y="448"/>
                  </a:lnTo>
                  <a:lnTo>
                    <a:pt x="988" y="448"/>
                  </a:lnTo>
                  <a:lnTo>
                    <a:pt x="988" y="446"/>
                  </a:lnTo>
                  <a:lnTo>
                    <a:pt x="985" y="446"/>
                  </a:lnTo>
                  <a:lnTo>
                    <a:pt x="985" y="440"/>
                  </a:lnTo>
                  <a:lnTo>
                    <a:pt x="989" y="440"/>
                  </a:lnTo>
                  <a:lnTo>
                    <a:pt x="989" y="437"/>
                  </a:lnTo>
                  <a:close/>
                  <a:moveTo>
                    <a:pt x="970" y="428"/>
                  </a:moveTo>
                  <a:lnTo>
                    <a:pt x="978" y="428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5"/>
                  </a:lnTo>
                  <a:lnTo>
                    <a:pt x="978" y="435"/>
                  </a:lnTo>
                  <a:lnTo>
                    <a:pt x="978" y="440"/>
                  </a:lnTo>
                  <a:lnTo>
                    <a:pt x="972" y="440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7"/>
                  </a:lnTo>
                  <a:lnTo>
                    <a:pt x="966" y="437"/>
                  </a:lnTo>
                  <a:lnTo>
                    <a:pt x="966" y="429"/>
                  </a:lnTo>
                  <a:lnTo>
                    <a:pt x="970" y="429"/>
                  </a:lnTo>
                  <a:lnTo>
                    <a:pt x="970" y="428"/>
                  </a:lnTo>
                  <a:close/>
                  <a:moveTo>
                    <a:pt x="11" y="427"/>
                  </a:moveTo>
                  <a:lnTo>
                    <a:pt x="20" y="427"/>
                  </a:lnTo>
                  <a:lnTo>
                    <a:pt x="20" y="445"/>
                  </a:lnTo>
                  <a:lnTo>
                    <a:pt x="11" y="445"/>
                  </a:lnTo>
                  <a:lnTo>
                    <a:pt x="11" y="427"/>
                  </a:lnTo>
                  <a:close/>
                  <a:moveTo>
                    <a:pt x="949" y="413"/>
                  </a:moveTo>
                  <a:lnTo>
                    <a:pt x="954" y="413"/>
                  </a:lnTo>
                  <a:lnTo>
                    <a:pt x="954" y="414"/>
                  </a:lnTo>
                  <a:lnTo>
                    <a:pt x="955" y="414"/>
                  </a:lnTo>
                  <a:lnTo>
                    <a:pt x="955" y="415"/>
                  </a:lnTo>
                  <a:lnTo>
                    <a:pt x="959" y="415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5" y="420"/>
                  </a:lnTo>
                  <a:lnTo>
                    <a:pt x="965" y="425"/>
                  </a:lnTo>
                  <a:lnTo>
                    <a:pt x="960" y="425"/>
                  </a:lnTo>
                  <a:lnTo>
                    <a:pt x="960" y="429"/>
                  </a:lnTo>
                  <a:lnTo>
                    <a:pt x="953" y="429"/>
                  </a:lnTo>
                  <a:lnTo>
                    <a:pt x="953" y="428"/>
                  </a:lnTo>
                  <a:lnTo>
                    <a:pt x="950" y="428"/>
                  </a:lnTo>
                  <a:lnTo>
                    <a:pt x="950" y="425"/>
                  </a:lnTo>
                  <a:lnTo>
                    <a:pt x="945" y="425"/>
                  </a:lnTo>
                  <a:lnTo>
                    <a:pt x="945" y="424"/>
                  </a:lnTo>
                  <a:lnTo>
                    <a:pt x="944" y="424"/>
                  </a:lnTo>
                  <a:lnTo>
                    <a:pt x="944" y="417"/>
                  </a:lnTo>
                  <a:lnTo>
                    <a:pt x="949" y="417"/>
                  </a:lnTo>
                  <a:lnTo>
                    <a:pt x="949" y="413"/>
                  </a:lnTo>
                  <a:close/>
                  <a:moveTo>
                    <a:pt x="919" y="398"/>
                  </a:moveTo>
                  <a:lnTo>
                    <a:pt x="926" y="398"/>
                  </a:lnTo>
                  <a:lnTo>
                    <a:pt x="926" y="400"/>
                  </a:lnTo>
                  <a:lnTo>
                    <a:pt x="929" y="400"/>
                  </a:lnTo>
                  <a:lnTo>
                    <a:pt x="929" y="405"/>
                  </a:lnTo>
                  <a:lnTo>
                    <a:pt x="940" y="405"/>
                  </a:lnTo>
                  <a:lnTo>
                    <a:pt x="940" y="407"/>
                  </a:lnTo>
                  <a:lnTo>
                    <a:pt x="942" y="407"/>
                  </a:lnTo>
                  <a:lnTo>
                    <a:pt x="942" y="409"/>
                  </a:lnTo>
                  <a:lnTo>
                    <a:pt x="945" y="409"/>
                  </a:lnTo>
                  <a:lnTo>
                    <a:pt x="945" y="415"/>
                  </a:lnTo>
                  <a:lnTo>
                    <a:pt x="940" y="415"/>
                  </a:lnTo>
                  <a:lnTo>
                    <a:pt x="940" y="418"/>
                  </a:lnTo>
                  <a:lnTo>
                    <a:pt x="933" y="418"/>
                  </a:lnTo>
                  <a:lnTo>
                    <a:pt x="933" y="416"/>
                  </a:lnTo>
                  <a:lnTo>
                    <a:pt x="931" y="416"/>
                  </a:lnTo>
                  <a:lnTo>
                    <a:pt x="931" y="410"/>
                  </a:lnTo>
                  <a:lnTo>
                    <a:pt x="929" y="410"/>
                  </a:lnTo>
                  <a:lnTo>
                    <a:pt x="929" y="406"/>
                  </a:lnTo>
                  <a:lnTo>
                    <a:pt x="927" y="406"/>
                  </a:lnTo>
                  <a:lnTo>
                    <a:pt x="927" y="409"/>
                  </a:lnTo>
                  <a:lnTo>
                    <a:pt x="917" y="409"/>
                  </a:lnTo>
                  <a:lnTo>
                    <a:pt x="917" y="407"/>
                  </a:lnTo>
                  <a:lnTo>
                    <a:pt x="915" y="407"/>
                  </a:lnTo>
                  <a:lnTo>
                    <a:pt x="915" y="401"/>
                  </a:lnTo>
                  <a:lnTo>
                    <a:pt x="919" y="401"/>
                  </a:lnTo>
                  <a:lnTo>
                    <a:pt x="919" y="398"/>
                  </a:lnTo>
                  <a:close/>
                  <a:moveTo>
                    <a:pt x="11" y="390"/>
                  </a:moveTo>
                  <a:lnTo>
                    <a:pt x="20" y="390"/>
                  </a:lnTo>
                  <a:lnTo>
                    <a:pt x="20" y="408"/>
                  </a:lnTo>
                  <a:lnTo>
                    <a:pt x="11" y="408"/>
                  </a:lnTo>
                  <a:lnTo>
                    <a:pt x="11" y="390"/>
                  </a:lnTo>
                  <a:close/>
                  <a:moveTo>
                    <a:pt x="902" y="388"/>
                  </a:moveTo>
                  <a:lnTo>
                    <a:pt x="908" y="388"/>
                  </a:lnTo>
                  <a:lnTo>
                    <a:pt x="908" y="389"/>
                  </a:lnTo>
                  <a:lnTo>
                    <a:pt x="911" y="389"/>
                  </a:lnTo>
                  <a:lnTo>
                    <a:pt x="911" y="391"/>
                  </a:lnTo>
                  <a:lnTo>
                    <a:pt x="914" y="391"/>
                  </a:lnTo>
                  <a:lnTo>
                    <a:pt x="914" y="397"/>
                  </a:lnTo>
                  <a:lnTo>
                    <a:pt x="911" y="397"/>
                  </a:lnTo>
                  <a:lnTo>
                    <a:pt x="911" y="402"/>
                  </a:lnTo>
                  <a:lnTo>
                    <a:pt x="905" y="402"/>
                  </a:lnTo>
                  <a:lnTo>
                    <a:pt x="905" y="400"/>
                  </a:lnTo>
                  <a:lnTo>
                    <a:pt x="902" y="400"/>
                  </a:lnTo>
                  <a:lnTo>
                    <a:pt x="902" y="398"/>
                  </a:lnTo>
                  <a:lnTo>
                    <a:pt x="899" y="398"/>
                  </a:lnTo>
                  <a:lnTo>
                    <a:pt x="899" y="392"/>
                  </a:lnTo>
                  <a:lnTo>
                    <a:pt x="902" y="392"/>
                  </a:lnTo>
                  <a:lnTo>
                    <a:pt x="902" y="388"/>
                  </a:lnTo>
                  <a:close/>
                  <a:moveTo>
                    <a:pt x="880" y="377"/>
                  </a:moveTo>
                  <a:lnTo>
                    <a:pt x="889" y="377"/>
                  </a:lnTo>
                  <a:lnTo>
                    <a:pt x="889" y="379"/>
                  </a:lnTo>
                  <a:lnTo>
                    <a:pt x="892" y="379"/>
                  </a:lnTo>
                  <a:lnTo>
                    <a:pt x="892" y="381"/>
                  </a:lnTo>
                  <a:lnTo>
                    <a:pt x="896" y="381"/>
                  </a:lnTo>
                  <a:lnTo>
                    <a:pt x="896" y="385"/>
                  </a:lnTo>
                  <a:lnTo>
                    <a:pt x="891" y="385"/>
                  </a:lnTo>
                  <a:lnTo>
                    <a:pt x="891" y="390"/>
                  </a:lnTo>
                  <a:lnTo>
                    <a:pt x="883" y="390"/>
                  </a:lnTo>
                  <a:lnTo>
                    <a:pt x="883" y="388"/>
                  </a:lnTo>
                  <a:lnTo>
                    <a:pt x="879" y="388"/>
                  </a:lnTo>
                  <a:lnTo>
                    <a:pt x="879" y="386"/>
                  </a:lnTo>
                  <a:lnTo>
                    <a:pt x="876" y="386"/>
                  </a:lnTo>
                  <a:lnTo>
                    <a:pt x="876" y="381"/>
                  </a:lnTo>
                  <a:lnTo>
                    <a:pt x="880" y="381"/>
                  </a:lnTo>
                  <a:lnTo>
                    <a:pt x="880" y="377"/>
                  </a:lnTo>
                  <a:close/>
                  <a:moveTo>
                    <a:pt x="862" y="367"/>
                  </a:moveTo>
                  <a:lnTo>
                    <a:pt x="869" y="367"/>
                  </a:lnTo>
                  <a:lnTo>
                    <a:pt x="869" y="369"/>
                  </a:lnTo>
                  <a:lnTo>
                    <a:pt x="872" y="369"/>
                  </a:lnTo>
                  <a:lnTo>
                    <a:pt x="872" y="370"/>
                  </a:lnTo>
                  <a:lnTo>
                    <a:pt x="875" y="370"/>
                  </a:lnTo>
                  <a:lnTo>
                    <a:pt x="875" y="376"/>
                  </a:lnTo>
                  <a:lnTo>
                    <a:pt x="871" y="376"/>
                  </a:lnTo>
                  <a:lnTo>
                    <a:pt x="871" y="381"/>
                  </a:lnTo>
                  <a:lnTo>
                    <a:pt x="866" y="381"/>
                  </a:lnTo>
                  <a:lnTo>
                    <a:pt x="866" y="379"/>
                  </a:lnTo>
                  <a:lnTo>
                    <a:pt x="863" y="379"/>
                  </a:lnTo>
                  <a:lnTo>
                    <a:pt x="863" y="378"/>
                  </a:lnTo>
                  <a:lnTo>
                    <a:pt x="860" y="378"/>
                  </a:lnTo>
                  <a:lnTo>
                    <a:pt x="860" y="371"/>
                  </a:lnTo>
                  <a:lnTo>
                    <a:pt x="862" y="371"/>
                  </a:lnTo>
                  <a:lnTo>
                    <a:pt x="862" y="367"/>
                  </a:lnTo>
                  <a:close/>
                  <a:moveTo>
                    <a:pt x="843" y="356"/>
                  </a:moveTo>
                  <a:lnTo>
                    <a:pt x="849" y="356"/>
                  </a:lnTo>
                  <a:lnTo>
                    <a:pt x="849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6"/>
                  </a:lnTo>
                  <a:lnTo>
                    <a:pt x="851" y="366"/>
                  </a:lnTo>
                  <a:lnTo>
                    <a:pt x="851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0" y="367"/>
                  </a:lnTo>
                  <a:lnTo>
                    <a:pt x="840" y="360"/>
                  </a:lnTo>
                  <a:lnTo>
                    <a:pt x="843" y="360"/>
                  </a:lnTo>
                  <a:lnTo>
                    <a:pt x="843" y="356"/>
                  </a:lnTo>
                  <a:close/>
                  <a:moveTo>
                    <a:pt x="11" y="353"/>
                  </a:moveTo>
                  <a:lnTo>
                    <a:pt x="20" y="353"/>
                  </a:lnTo>
                  <a:lnTo>
                    <a:pt x="20" y="372"/>
                  </a:lnTo>
                  <a:lnTo>
                    <a:pt x="11" y="372"/>
                  </a:lnTo>
                  <a:lnTo>
                    <a:pt x="11" y="353"/>
                  </a:lnTo>
                  <a:close/>
                  <a:moveTo>
                    <a:pt x="821" y="345"/>
                  </a:moveTo>
                  <a:lnTo>
                    <a:pt x="832" y="345"/>
                  </a:lnTo>
                  <a:lnTo>
                    <a:pt x="832" y="347"/>
                  </a:lnTo>
                  <a:lnTo>
                    <a:pt x="833" y="347"/>
                  </a:lnTo>
                  <a:lnTo>
                    <a:pt x="833" y="349"/>
                  </a:lnTo>
                  <a:lnTo>
                    <a:pt x="837" y="349"/>
                  </a:lnTo>
                  <a:lnTo>
                    <a:pt x="837" y="355"/>
                  </a:lnTo>
                  <a:lnTo>
                    <a:pt x="833" y="355"/>
                  </a:lnTo>
                  <a:lnTo>
                    <a:pt x="833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4" y="359"/>
                  </a:lnTo>
                  <a:lnTo>
                    <a:pt x="824" y="357"/>
                  </a:lnTo>
                  <a:lnTo>
                    <a:pt x="823" y="357"/>
                  </a:lnTo>
                  <a:lnTo>
                    <a:pt x="823" y="350"/>
                  </a:lnTo>
                  <a:lnTo>
                    <a:pt x="821" y="350"/>
                  </a:lnTo>
                  <a:lnTo>
                    <a:pt x="821" y="345"/>
                  </a:lnTo>
                  <a:close/>
                  <a:moveTo>
                    <a:pt x="805" y="336"/>
                  </a:moveTo>
                  <a:lnTo>
                    <a:pt x="813" y="336"/>
                  </a:lnTo>
                  <a:lnTo>
                    <a:pt x="813" y="338"/>
                  </a:lnTo>
                  <a:lnTo>
                    <a:pt x="817" y="338"/>
                  </a:lnTo>
                  <a:lnTo>
                    <a:pt x="817" y="340"/>
                  </a:lnTo>
                  <a:lnTo>
                    <a:pt x="821" y="340"/>
                  </a:lnTo>
                  <a:lnTo>
                    <a:pt x="821" y="345"/>
                  </a:lnTo>
                  <a:lnTo>
                    <a:pt x="818" y="345"/>
                  </a:lnTo>
                  <a:lnTo>
                    <a:pt x="818" y="350"/>
                  </a:lnTo>
                  <a:lnTo>
                    <a:pt x="811" y="350"/>
                  </a:lnTo>
                  <a:lnTo>
                    <a:pt x="811" y="349"/>
                  </a:lnTo>
                  <a:lnTo>
                    <a:pt x="807" y="349"/>
                  </a:lnTo>
                  <a:lnTo>
                    <a:pt x="807" y="347"/>
                  </a:lnTo>
                  <a:lnTo>
                    <a:pt x="804" y="347"/>
                  </a:lnTo>
                  <a:lnTo>
                    <a:pt x="804" y="345"/>
                  </a:lnTo>
                  <a:lnTo>
                    <a:pt x="801" y="345"/>
                  </a:lnTo>
                  <a:lnTo>
                    <a:pt x="801" y="339"/>
                  </a:lnTo>
                  <a:lnTo>
                    <a:pt x="805" y="339"/>
                  </a:lnTo>
                  <a:lnTo>
                    <a:pt x="805" y="336"/>
                  </a:lnTo>
                  <a:close/>
                  <a:moveTo>
                    <a:pt x="786" y="324"/>
                  </a:moveTo>
                  <a:lnTo>
                    <a:pt x="791" y="324"/>
                  </a:lnTo>
                  <a:lnTo>
                    <a:pt x="791" y="326"/>
                  </a:lnTo>
                  <a:lnTo>
                    <a:pt x="794" y="326"/>
                  </a:lnTo>
                  <a:lnTo>
                    <a:pt x="794" y="328"/>
                  </a:lnTo>
                  <a:lnTo>
                    <a:pt x="799" y="328"/>
                  </a:lnTo>
                  <a:lnTo>
                    <a:pt x="799" y="332"/>
                  </a:lnTo>
                  <a:lnTo>
                    <a:pt x="798" y="332"/>
                  </a:lnTo>
                  <a:lnTo>
                    <a:pt x="798" y="333"/>
                  </a:lnTo>
                  <a:lnTo>
                    <a:pt x="794" y="333"/>
                  </a:lnTo>
                  <a:lnTo>
                    <a:pt x="794" y="337"/>
                  </a:lnTo>
                  <a:lnTo>
                    <a:pt x="785" y="337"/>
                  </a:lnTo>
                  <a:lnTo>
                    <a:pt x="785" y="335"/>
                  </a:lnTo>
                  <a:lnTo>
                    <a:pt x="782" y="335"/>
                  </a:lnTo>
                  <a:lnTo>
                    <a:pt x="782" y="328"/>
                  </a:lnTo>
                  <a:lnTo>
                    <a:pt x="786" y="328"/>
                  </a:lnTo>
                  <a:lnTo>
                    <a:pt x="786" y="324"/>
                  </a:lnTo>
                  <a:close/>
                  <a:moveTo>
                    <a:pt x="12" y="318"/>
                  </a:moveTo>
                  <a:lnTo>
                    <a:pt x="21" y="318"/>
                  </a:lnTo>
                  <a:lnTo>
                    <a:pt x="21" y="336"/>
                  </a:lnTo>
                  <a:lnTo>
                    <a:pt x="12" y="336"/>
                  </a:lnTo>
                  <a:lnTo>
                    <a:pt x="12" y="318"/>
                  </a:lnTo>
                  <a:close/>
                  <a:moveTo>
                    <a:pt x="762" y="312"/>
                  </a:moveTo>
                  <a:lnTo>
                    <a:pt x="769" y="312"/>
                  </a:lnTo>
                  <a:lnTo>
                    <a:pt x="769" y="314"/>
                  </a:lnTo>
                  <a:lnTo>
                    <a:pt x="771" y="314"/>
                  </a:lnTo>
                  <a:lnTo>
                    <a:pt x="771" y="315"/>
                  </a:lnTo>
                  <a:lnTo>
                    <a:pt x="777" y="315"/>
                  </a:lnTo>
                  <a:lnTo>
                    <a:pt x="777" y="321"/>
                  </a:lnTo>
                  <a:lnTo>
                    <a:pt x="775" y="321"/>
                  </a:lnTo>
                  <a:lnTo>
                    <a:pt x="775" y="326"/>
                  </a:lnTo>
                  <a:lnTo>
                    <a:pt x="768" y="326"/>
                  </a:lnTo>
                  <a:lnTo>
                    <a:pt x="768" y="324"/>
                  </a:lnTo>
                  <a:lnTo>
                    <a:pt x="762" y="324"/>
                  </a:lnTo>
                  <a:lnTo>
                    <a:pt x="762" y="323"/>
                  </a:lnTo>
                  <a:lnTo>
                    <a:pt x="760" y="323"/>
                  </a:lnTo>
                  <a:lnTo>
                    <a:pt x="760" y="321"/>
                  </a:lnTo>
                  <a:lnTo>
                    <a:pt x="758" y="321"/>
                  </a:lnTo>
                  <a:lnTo>
                    <a:pt x="758" y="316"/>
                  </a:lnTo>
                  <a:lnTo>
                    <a:pt x="762" y="316"/>
                  </a:lnTo>
                  <a:lnTo>
                    <a:pt x="762" y="312"/>
                  </a:lnTo>
                  <a:close/>
                  <a:moveTo>
                    <a:pt x="741" y="299"/>
                  </a:moveTo>
                  <a:lnTo>
                    <a:pt x="748" y="299"/>
                  </a:lnTo>
                  <a:lnTo>
                    <a:pt x="748" y="301"/>
                  </a:lnTo>
                  <a:lnTo>
                    <a:pt x="751" y="301"/>
                  </a:lnTo>
                  <a:lnTo>
                    <a:pt x="751" y="303"/>
                  </a:lnTo>
                  <a:lnTo>
                    <a:pt x="752" y="303"/>
                  </a:lnTo>
                  <a:lnTo>
                    <a:pt x="752" y="309"/>
                  </a:lnTo>
                  <a:lnTo>
                    <a:pt x="751" y="309"/>
                  </a:lnTo>
                  <a:lnTo>
                    <a:pt x="751" y="314"/>
                  </a:lnTo>
                  <a:lnTo>
                    <a:pt x="742" y="314"/>
                  </a:lnTo>
                  <a:lnTo>
                    <a:pt x="742" y="312"/>
                  </a:lnTo>
                  <a:lnTo>
                    <a:pt x="741" y="312"/>
                  </a:lnTo>
                  <a:lnTo>
                    <a:pt x="741" y="310"/>
                  </a:lnTo>
                  <a:lnTo>
                    <a:pt x="738" y="310"/>
                  </a:lnTo>
                  <a:lnTo>
                    <a:pt x="738" y="303"/>
                  </a:lnTo>
                  <a:lnTo>
                    <a:pt x="740" y="303"/>
                  </a:lnTo>
                  <a:lnTo>
                    <a:pt x="740" y="301"/>
                  </a:lnTo>
                  <a:lnTo>
                    <a:pt x="741" y="301"/>
                  </a:lnTo>
                  <a:lnTo>
                    <a:pt x="741" y="299"/>
                  </a:lnTo>
                  <a:close/>
                  <a:moveTo>
                    <a:pt x="719" y="288"/>
                  </a:moveTo>
                  <a:lnTo>
                    <a:pt x="726" y="288"/>
                  </a:lnTo>
                  <a:lnTo>
                    <a:pt x="726" y="291"/>
                  </a:lnTo>
                  <a:lnTo>
                    <a:pt x="729" y="291"/>
                  </a:lnTo>
                  <a:lnTo>
                    <a:pt x="729" y="293"/>
                  </a:lnTo>
                  <a:lnTo>
                    <a:pt x="734" y="293"/>
                  </a:lnTo>
                  <a:lnTo>
                    <a:pt x="734" y="299"/>
                  </a:lnTo>
                  <a:lnTo>
                    <a:pt x="731" y="299"/>
                  </a:lnTo>
                  <a:lnTo>
                    <a:pt x="731" y="304"/>
                  </a:lnTo>
                  <a:lnTo>
                    <a:pt x="725" y="304"/>
                  </a:lnTo>
                  <a:lnTo>
                    <a:pt x="725" y="302"/>
                  </a:lnTo>
                  <a:lnTo>
                    <a:pt x="720" y="302"/>
                  </a:lnTo>
                  <a:lnTo>
                    <a:pt x="720" y="300"/>
                  </a:lnTo>
                  <a:lnTo>
                    <a:pt x="717" y="300"/>
                  </a:lnTo>
                  <a:lnTo>
                    <a:pt x="717" y="293"/>
                  </a:lnTo>
                  <a:lnTo>
                    <a:pt x="719" y="293"/>
                  </a:lnTo>
                  <a:lnTo>
                    <a:pt x="719" y="288"/>
                  </a:lnTo>
                  <a:close/>
                  <a:moveTo>
                    <a:pt x="12" y="280"/>
                  </a:moveTo>
                  <a:lnTo>
                    <a:pt x="21" y="280"/>
                  </a:lnTo>
                  <a:lnTo>
                    <a:pt x="21" y="300"/>
                  </a:lnTo>
                  <a:lnTo>
                    <a:pt x="12" y="300"/>
                  </a:lnTo>
                  <a:lnTo>
                    <a:pt x="12" y="280"/>
                  </a:lnTo>
                  <a:close/>
                  <a:moveTo>
                    <a:pt x="698" y="278"/>
                  </a:moveTo>
                  <a:lnTo>
                    <a:pt x="709" y="278"/>
                  </a:lnTo>
                  <a:lnTo>
                    <a:pt x="709" y="280"/>
                  </a:lnTo>
                  <a:lnTo>
                    <a:pt x="710" y="280"/>
                  </a:lnTo>
                  <a:lnTo>
                    <a:pt x="710" y="281"/>
                  </a:lnTo>
                  <a:lnTo>
                    <a:pt x="715" y="281"/>
                  </a:lnTo>
                  <a:lnTo>
                    <a:pt x="715" y="283"/>
                  </a:lnTo>
                  <a:lnTo>
                    <a:pt x="716" y="283"/>
                  </a:lnTo>
                  <a:lnTo>
                    <a:pt x="716" y="290"/>
                  </a:lnTo>
                  <a:lnTo>
                    <a:pt x="712" y="290"/>
                  </a:lnTo>
                  <a:lnTo>
                    <a:pt x="712" y="295"/>
                  </a:lnTo>
                  <a:lnTo>
                    <a:pt x="707" y="295"/>
                  </a:lnTo>
                  <a:lnTo>
                    <a:pt x="707" y="293"/>
                  </a:lnTo>
                  <a:lnTo>
                    <a:pt x="706" y="293"/>
                  </a:lnTo>
                  <a:lnTo>
                    <a:pt x="706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700" y="290"/>
                  </a:lnTo>
                  <a:lnTo>
                    <a:pt x="700" y="283"/>
                  </a:lnTo>
                  <a:lnTo>
                    <a:pt x="698" y="283"/>
                  </a:lnTo>
                  <a:lnTo>
                    <a:pt x="698" y="278"/>
                  </a:lnTo>
                  <a:close/>
                  <a:moveTo>
                    <a:pt x="682" y="267"/>
                  </a:moveTo>
                  <a:lnTo>
                    <a:pt x="688" y="267"/>
                  </a:lnTo>
                  <a:lnTo>
                    <a:pt x="688" y="269"/>
                  </a:lnTo>
                  <a:lnTo>
                    <a:pt x="692" y="269"/>
                  </a:lnTo>
                  <a:lnTo>
                    <a:pt x="692" y="270"/>
                  </a:lnTo>
                  <a:lnTo>
                    <a:pt x="695" y="270"/>
                  </a:lnTo>
                  <a:lnTo>
                    <a:pt x="695" y="277"/>
                  </a:lnTo>
                  <a:lnTo>
                    <a:pt x="692" y="277"/>
                  </a:lnTo>
                  <a:lnTo>
                    <a:pt x="692" y="282"/>
                  </a:lnTo>
                  <a:lnTo>
                    <a:pt x="686" y="282"/>
                  </a:lnTo>
                  <a:lnTo>
                    <a:pt x="686" y="279"/>
                  </a:lnTo>
                  <a:lnTo>
                    <a:pt x="683" y="279"/>
                  </a:lnTo>
                  <a:lnTo>
                    <a:pt x="683" y="278"/>
                  </a:lnTo>
                  <a:lnTo>
                    <a:pt x="678" y="278"/>
                  </a:lnTo>
                  <a:lnTo>
                    <a:pt x="678" y="271"/>
                  </a:lnTo>
                  <a:lnTo>
                    <a:pt x="682" y="271"/>
                  </a:lnTo>
                  <a:lnTo>
                    <a:pt x="682" y="267"/>
                  </a:lnTo>
                  <a:close/>
                  <a:moveTo>
                    <a:pt x="661" y="257"/>
                  </a:moveTo>
                  <a:lnTo>
                    <a:pt x="668" y="257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2" y="265"/>
                  </a:lnTo>
                  <a:lnTo>
                    <a:pt x="669" y="265"/>
                  </a:lnTo>
                  <a:lnTo>
                    <a:pt x="669" y="270"/>
                  </a:lnTo>
                  <a:lnTo>
                    <a:pt x="663" y="270"/>
                  </a:lnTo>
                  <a:lnTo>
                    <a:pt x="663" y="267"/>
                  </a:lnTo>
                  <a:lnTo>
                    <a:pt x="659" y="267"/>
                  </a:lnTo>
                  <a:lnTo>
                    <a:pt x="659" y="261"/>
                  </a:lnTo>
                  <a:lnTo>
                    <a:pt x="661" y="261"/>
                  </a:lnTo>
                  <a:lnTo>
                    <a:pt x="661" y="257"/>
                  </a:lnTo>
                  <a:close/>
                  <a:moveTo>
                    <a:pt x="14" y="246"/>
                  </a:moveTo>
                  <a:lnTo>
                    <a:pt x="23" y="246"/>
                  </a:lnTo>
                  <a:lnTo>
                    <a:pt x="23" y="257"/>
                  </a:lnTo>
                  <a:lnTo>
                    <a:pt x="21" y="257"/>
                  </a:lnTo>
                  <a:lnTo>
                    <a:pt x="21" y="262"/>
                  </a:lnTo>
                  <a:lnTo>
                    <a:pt x="12" y="262"/>
                  </a:lnTo>
                  <a:lnTo>
                    <a:pt x="12" y="248"/>
                  </a:lnTo>
                  <a:lnTo>
                    <a:pt x="14" y="248"/>
                  </a:lnTo>
                  <a:lnTo>
                    <a:pt x="14" y="246"/>
                  </a:lnTo>
                  <a:close/>
                  <a:moveTo>
                    <a:pt x="637" y="245"/>
                  </a:move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1" y="248"/>
                  </a:lnTo>
                  <a:lnTo>
                    <a:pt x="651" y="249"/>
                  </a:lnTo>
                  <a:lnTo>
                    <a:pt x="655" y="249"/>
                  </a:lnTo>
                  <a:lnTo>
                    <a:pt x="655" y="253"/>
                  </a:lnTo>
                  <a:lnTo>
                    <a:pt x="650" y="253"/>
                  </a:lnTo>
                  <a:lnTo>
                    <a:pt x="650" y="258"/>
                  </a:lnTo>
                  <a:lnTo>
                    <a:pt x="642" y="258"/>
                  </a:lnTo>
                  <a:lnTo>
                    <a:pt x="642" y="257"/>
                  </a:lnTo>
                  <a:lnTo>
                    <a:pt x="640" y="257"/>
                  </a:lnTo>
                  <a:lnTo>
                    <a:pt x="640" y="255"/>
                  </a:lnTo>
                  <a:lnTo>
                    <a:pt x="636" y="255"/>
                  </a:lnTo>
                  <a:lnTo>
                    <a:pt x="636" y="254"/>
                  </a:lnTo>
                  <a:lnTo>
                    <a:pt x="633" y="254"/>
                  </a:lnTo>
                  <a:lnTo>
                    <a:pt x="633" y="248"/>
                  </a:lnTo>
                  <a:lnTo>
                    <a:pt x="637" y="248"/>
                  </a:lnTo>
                  <a:lnTo>
                    <a:pt x="637" y="245"/>
                  </a:lnTo>
                  <a:close/>
                  <a:moveTo>
                    <a:pt x="617" y="232"/>
                  </a:moveTo>
                  <a:lnTo>
                    <a:pt x="623" y="232"/>
                  </a:lnTo>
                  <a:lnTo>
                    <a:pt x="623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42"/>
                  </a:lnTo>
                  <a:lnTo>
                    <a:pt x="625" y="242"/>
                  </a:lnTo>
                  <a:lnTo>
                    <a:pt x="625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4" y="243"/>
                  </a:lnTo>
                  <a:lnTo>
                    <a:pt x="614" y="236"/>
                  </a:lnTo>
                  <a:lnTo>
                    <a:pt x="617" y="236"/>
                  </a:lnTo>
                  <a:lnTo>
                    <a:pt x="617" y="232"/>
                  </a:lnTo>
                  <a:close/>
                  <a:moveTo>
                    <a:pt x="592" y="219"/>
                  </a:moveTo>
                  <a:lnTo>
                    <a:pt x="599" y="219"/>
                  </a:lnTo>
                  <a:lnTo>
                    <a:pt x="599" y="222"/>
                  </a:lnTo>
                  <a:lnTo>
                    <a:pt x="603" y="222"/>
                  </a:lnTo>
                  <a:lnTo>
                    <a:pt x="603" y="223"/>
                  </a:lnTo>
                  <a:lnTo>
                    <a:pt x="606" y="223"/>
                  </a:lnTo>
                  <a:lnTo>
                    <a:pt x="606" y="225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4" y="230"/>
                  </a:lnTo>
                  <a:lnTo>
                    <a:pt x="604" y="234"/>
                  </a:lnTo>
                  <a:lnTo>
                    <a:pt x="597" y="234"/>
                  </a:lnTo>
                  <a:lnTo>
                    <a:pt x="597" y="233"/>
                  </a:lnTo>
                  <a:lnTo>
                    <a:pt x="594" y="233"/>
                  </a:lnTo>
                  <a:lnTo>
                    <a:pt x="594" y="232"/>
                  </a:lnTo>
                  <a:lnTo>
                    <a:pt x="590" y="232"/>
                  </a:lnTo>
                  <a:lnTo>
                    <a:pt x="590" y="223"/>
                  </a:lnTo>
                  <a:lnTo>
                    <a:pt x="592" y="223"/>
                  </a:lnTo>
                  <a:lnTo>
                    <a:pt x="592" y="219"/>
                  </a:lnTo>
                  <a:close/>
                  <a:moveTo>
                    <a:pt x="14" y="209"/>
                  </a:moveTo>
                  <a:lnTo>
                    <a:pt x="23" y="209"/>
                  </a:lnTo>
                  <a:lnTo>
                    <a:pt x="23" y="228"/>
                  </a:lnTo>
                  <a:lnTo>
                    <a:pt x="14" y="228"/>
                  </a:lnTo>
                  <a:lnTo>
                    <a:pt x="14" y="209"/>
                  </a:lnTo>
                  <a:close/>
                  <a:moveTo>
                    <a:pt x="568" y="207"/>
                  </a:moveTo>
                  <a:lnTo>
                    <a:pt x="576" y="207"/>
                  </a:lnTo>
                  <a:lnTo>
                    <a:pt x="576" y="208"/>
                  </a:lnTo>
                  <a:lnTo>
                    <a:pt x="579" y="208"/>
                  </a:lnTo>
                  <a:lnTo>
                    <a:pt x="579" y="210"/>
                  </a:lnTo>
                  <a:lnTo>
                    <a:pt x="582" y="210"/>
                  </a:lnTo>
                  <a:lnTo>
                    <a:pt x="582" y="216"/>
                  </a:lnTo>
                  <a:lnTo>
                    <a:pt x="581" y="216"/>
                  </a:lnTo>
                  <a:lnTo>
                    <a:pt x="581" y="221"/>
                  </a:lnTo>
                  <a:lnTo>
                    <a:pt x="573" y="221"/>
                  </a:lnTo>
                  <a:lnTo>
                    <a:pt x="573" y="219"/>
                  </a:lnTo>
                  <a:lnTo>
                    <a:pt x="570" y="219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7" y="211"/>
                  </a:lnTo>
                  <a:lnTo>
                    <a:pt x="568" y="211"/>
                  </a:lnTo>
                  <a:lnTo>
                    <a:pt x="568" y="207"/>
                  </a:lnTo>
                  <a:close/>
                  <a:moveTo>
                    <a:pt x="544" y="195"/>
                  </a:moveTo>
                  <a:lnTo>
                    <a:pt x="553" y="195"/>
                  </a:lnTo>
                  <a:lnTo>
                    <a:pt x="553" y="196"/>
                  </a:lnTo>
                  <a:lnTo>
                    <a:pt x="556" y="196"/>
                  </a:lnTo>
                  <a:lnTo>
                    <a:pt x="556" y="198"/>
                  </a:lnTo>
                  <a:lnTo>
                    <a:pt x="559" y="198"/>
                  </a:lnTo>
                  <a:lnTo>
                    <a:pt x="559" y="204"/>
                  </a:lnTo>
                  <a:lnTo>
                    <a:pt x="557" y="204"/>
                  </a:lnTo>
                  <a:lnTo>
                    <a:pt x="557" y="209"/>
                  </a:lnTo>
                  <a:lnTo>
                    <a:pt x="550" y="209"/>
                  </a:lnTo>
                  <a:lnTo>
                    <a:pt x="550" y="207"/>
                  </a:lnTo>
                  <a:lnTo>
                    <a:pt x="547" y="207"/>
                  </a:lnTo>
                  <a:lnTo>
                    <a:pt x="547" y="205"/>
                  </a:lnTo>
                  <a:lnTo>
                    <a:pt x="543" y="205"/>
                  </a:lnTo>
                  <a:lnTo>
                    <a:pt x="543" y="204"/>
                  </a:lnTo>
                  <a:lnTo>
                    <a:pt x="540" y="204"/>
                  </a:lnTo>
                  <a:lnTo>
                    <a:pt x="540" y="198"/>
                  </a:lnTo>
                  <a:lnTo>
                    <a:pt x="544" y="198"/>
                  </a:lnTo>
                  <a:lnTo>
                    <a:pt x="544" y="195"/>
                  </a:lnTo>
                  <a:close/>
                  <a:moveTo>
                    <a:pt x="523" y="183"/>
                  </a:moveTo>
                  <a:lnTo>
                    <a:pt x="528" y="183"/>
                  </a:lnTo>
                  <a:lnTo>
                    <a:pt x="528" y="184"/>
                  </a:lnTo>
                  <a:lnTo>
                    <a:pt x="531" y="184"/>
                  </a:lnTo>
                  <a:lnTo>
                    <a:pt x="531" y="186"/>
                  </a:lnTo>
                  <a:lnTo>
                    <a:pt x="536" y="186"/>
                  </a:lnTo>
                  <a:lnTo>
                    <a:pt x="536" y="192"/>
                  </a:lnTo>
                  <a:lnTo>
                    <a:pt x="532" y="192"/>
                  </a:lnTo>
                  <a:lnTo>
                    <a:pt x="532" y="197"/>
                  </a:lnTo>
                  <a:lnTo>
                    <a:pt x="527" y="197"/>
                  </a:lnTo>
                  <a:lnTo>
                    <a:pt x="527" y="195"/>
                  </a:lnTo>
                  <a:lnTo>
                    <a:pt x="522" y="195"/>
                  </a:lnTo>
                  <a:lnTo>
                    <a:pt x="522" y="193"/>
                  </a:lnTo>
                  <a:lnTo>
                    <a:pt x="519" y="193"/>
                  </a:lnTo>
                  <a:lnTo>
                    <a:pt x="519" y="187"/>
                  </a:lnTo>
                  <a:lnTo>
                    <a:pt x="523" y="187"/>
                  </a:lnTo>
                  <a:lnTo>
                    <a:pt x="523" y="183"/>
                  </a:lnTo>
                  <a:close/>
                  <a:moveTo>
                    <a:pt x="17" y="177"/>
                  </a:moveTo>
                  <a:lnTo>
                    <a:pt x="27" y="177"/>
                  </a:lnTo>
                  <a:lnTo>
                    <a:pt x="27" y="186"/>
                  </a:lnTo>
                  <a:lnTo>
                    <a:pt x="26" y="186"/>
                  </a:lnTo>
                  <a:lnTo>
                    <a:pt x="26" y="195"/>
                  </a:lnTo>
                  <a:lnTo>
                    <a:pt x="19" y="195"/>
                  </a:lnTo>
                  <a:lnTo>
                    <a:pt x="19" y="192"/>
                  </a:lnTo>
                  <a:lnTo>
                    <a:pt x="15" y="192"/>
                  </a:lnTo>
                  <a:lnTo>
                    <a:pt x="15" y="186"/>
                  </a:lnTo>
                  <a:lnTo>
                    <a:pt x="17" y="186"/>
                  </a:lnTo>
                  <a:lnTo>
                    <a:pt x="17" y="177"/>
                  </a:lnTo>
                  <a:close/>
                  <a:moveTo>
                    <a:pt x="498" y="171"/>
                  </a:move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3"/>
                  </a:lnTo>
                  <a:lnTo>
                    <a:pt x="512" y="173"/>
                  </a:lnTo>
                  <a:lnTo>
                    <a:pt x="512" y="175"/>
                  </a:lnTo>
                  <a:lnTo>
                    <a:pt x="515" y="175"/>
                  </a:lnTo>
                  <a:lnTo>
                    <a:pt x="515" y="181"/>
                  </a:lnTo>
                  <a:lnTo>
                    <a:pt x="511" y="181"/>
                  </a:lnTo>
                  <a:lnTo>
                    <a:pt x="511" y="186"/>
                  </a:lnTo>
                  <a:lnTo>
                    <a:pt x="506" y="186"/>
                  </a:lnTo>
                  <a:lnTo>
                    <a:pt x="506" y="184"/>
                  </a:lnTo>
                  <a:lnTo>
                    <a:pt x="503" y="184"/>
                  </a:lnTo>
                  <a:lnTo>
                    <a:pt x="503" y="182"/>
                  </a:lnTo>
                  <a:lnTo>
                    <a:pt x="498" y="182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75"/>
                  </a:lnTo>
                  <a:lnTo>
                    <a:pt x="498" y="175"/>
                  </a:lnTo>
                  <a:lnTo>
                    <a:pt x="498" y="171"/>
                  </a:lnTo>
                  <a:close/>
                  <a:moveTo>
                    <a:pt x="476" y="159"/>
                  </a:moveTo>
                  <a:lnTo>
                    <a:pt x="485" y="159"/>
                  </a:lnTo>
                  <a:lnTo>
                    <a:pt x="485" y="161"/>
                  </a:lnTo>
                  <a:lnTo>
                    <a:pt x="488" y="161"/>
                  </a:lnTo>
                  <a:lnTo>
                    <a:pt x="488" y="164"/>
                  </a:lnTo>
                  <a:lnTo>
                    <a:pt x="491" y="164"/>
                  </a:lnTo>
                  <a:lnTo>
                    <a:pt x="491" y="165"/>
                  </a:lnTo>
                  <a:lnTo>
                    <a:pt x="495" y="165"/>
                  </a:lnTo>
                  <a:lnTo>
                    <a:pt x="495" y="169"/>
                  </a:lnTo>
                  <a:lnTo>
                    <a:pt x="490" y="169"/>
                  </a:lnTo>
                  <a:lnTo>
                    <a:pt x="490" y="174"/>
                  </a:lnTo>
                  <a:lnTo>
                    <a:pt x="482" y="174"/>
                  </a:lnTo>
                  <a:lnTo>
                    <a:pt x="482" y="173"/>
                  </a:lnTo>
                  <a:lnTo>
                    <a:pt x="478" y="173"/>
                  </a:lnTo>
                  <a:lnTo>
                    <a:pt x="478" y="170"/>
                  </a:lnTo>
                  <a:lnTo>
                    <a:pt x="475" y="170"/>
                  </a:lnTo>
                  <a:lnTo>
                    <a:pt x="475" y="164"/>
                  </a:lnTo>
                  <a:lnTo>
                    <a:pt x="476" y="164"/>
                  </a:lnTo>
                  <a:lnTo>
                    <a:pt x="476" y="159"/>
                  </a:lnTo>
                  <a:close/>
                  <a:moveTo>
                    <a:pt x="452" y="147"/>
                  </a:moveTo>
                  <a:lnTo>
                    <a:pt x="459" y="147"/>
                  </a:lnTo>
                  <a:lnTo>
                    <a:pt x="459" y="149"/>
                  </a:lnTo>
                  <a:lnTo>
                    <a:pt x="462" y="149"/>
                  </a:lnTo>
                  <a:lnTo>
                    <a:pt x="462" y="150"/>
                  </a:lnTo>
                  <a:lnTo>
                    <a:pt x="465" y="150"/>
                  </a:lnTo>
                  <a:lnTo>
                    <a:pt x="465" y="151"/>
                  </a:lnTo>
                  <a:lnTo>
                    <a:pt x="470" y="151"/>
                  </a:lnTo>
                  <a:lnTo>
                    <a:pt x="470" y="156"/>
                  </a:lnTo>
                  <a:lnTo>
                    <a:pt x="465" y="156"/>
                  </a:lnTo>
                  <a:lnTo>
                    <a:pt x="465" y="161"/>
                  </a:lnTo>
                  <a:lnTo>
                    <a:pt x="456" y="161"/>
                  </a:lnTo>
                  <a:lnTo>
                    <a:pt x="456" y="159"/>
                  </a:lnTo>
                  <a:lnTo>
                    <a:pt x="453" y="159"/>
                  </a:lnTo>
                  <a:lnTo>
                    <a:pt x="453" y="158"/>
                  </a:lnTo>
                  <a:lnTo>
                    <a:pt x="450" y="158"/>
                  </a:lnTo>
                  <a:lnTo>
                    <a:pt x="450" y="151"/>
                  </a:lnTo>
                  <a:lnTo>
                    <a:pt x="452" y="151"/>
                  </a:lnTo>
                  <a:lnTo>
                    <a:pt x="452" y="147"/>
                  </a:lnTo>
                  <a:close/>
                  <a:moveTo>
                    <a:pt x="21" y="143"/>
                  </a:moveTo>
                  <a:lnTo>
                    <a:pt x="30" y="143"/>
                  </a:lnTo>
                  <a:lnTo>
                    <a:pt x="30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0" y="161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1" y="143"/>
                  </a:lnTo>
                  <a:close/>
                  <a:moveTo>
                    <a:pt x="429" y="134"/>
                  </a:moveTo>
                  <a:lnTo>
                    <a:pt x="434" y="134"/>
                  </a:lnTo>
                  <a:lnTo>
                    <a:pt x="434" y="136"/>
                  </a:lnTo>
                  <a:lnTo>
                    <a:pt x="437" y="136"/>
                  </a:lnTo>
                  <a:lnTo>
                    <a:pt x="437" y="138"/>
                  </a:lnTo>
                  <a:lnTo>
                    <a:pt x="440" y="138"/>
                  </a:lnTo>
                  <a:lnTo>
                    <a:pt x="440" y="139"/>
                  </a:lnTo>
                  <a:lnTo>
                    <a:pt x="444" y="139"/>
                  </a:lnTo>
                  <a:lnTo>
                    <a:pt x="444" y="145"/>
                  </a:lnTo>
                  <a:lnTo>
                    <a:pt x="440" y="145"/>
                  </a:lnTo>
                  <a:lnTo>
                    <a:pt x="440" y="150"/>
                  </a:lnTo>
                  <a:lnTo>
                    <a:pt x="435" y="150"/>
                  </a:lnTo>
                  <a:lnTo>
                    <a:pt x="435" y="148"/>
                  </a:lnTo>
                  <a:lnTo>
                    <a:pt x="431" y="148"/>
                  </a:lnTo>
                  <a:lnTo>
                    <a:pt x="431" y="147"/>
                  </a:lnTo>
                  <a:lnTo>
                    <a:pt x="428" y="147"/>
                  </a:lnTo>
                  <a:lnTo>
                    <a:pt x="428" y="145"/>
                  </a:lnTo>
                  <a:lnTo>
                    <a:pt x="425" y="145"/>
                  </a:lnTo>
                  <a:lnTo>
                    <a:pt x="425" y="138"/>
                  </a:lnTo>
                  <a:lnTo>
                    <a:pt x="429" y="138"/>
                  </a:lnTo>
                  <a:lnTo>
                    <a:pt x="429" y="134"/>
                  </a:lnTo>
                  <a:close/>
                  <a:moveTo>
                    <a:pt x="403" y="124"/>
                  </a:moveTo>
                  <a:lnTo>
                    <a:pt x="411" y="124"/>
                  </a:lnTo>
                  <a:lnTo>
                    <a:pt x="411" y="126"/>
                  </a:lnTo>
                  <a:lnTo>
                    <a:pt x="415" y="126"/>
                  </a:lnTo>
                  <a:lnTo>
                    <a:pt x="415" y="127"/>
                  </a:lnTo>
                  <a:lnTo>
                    <a:pt x="420" y="127"/>
                  </a:lnTo>
                  <a:lnTo>
                    <a:pt x="420" y="133"/>
                  </a:lnTo>
                  <a:lnTo>
                    <a:pt x="416" y="133"/>
                  </a:lnTo>
                  <a:lnTo>
                    <a:pt x="416" y="138"/>
                  </a:lnTo>
                  <a:lnTo>
                    <a:pt x="410" y="138"/>
                  </a:lnTo>
                  <a:lnTo>
                    <a:pt x="410" y="136"/>
                  </a:lnTo>
                  <a:lnTo>
                    <a:pt x="405" y="136"/>
                  </a:lnTo>
                  <a:lnTo>
                    <a:pt x="405" y="135"/>
                  </a:lnTo>
                  <a:lnTo>
                    <a:pt x="402" y="135"/>
                  </a:lnTo>
                  <a:lnTo>
                    <a:pt x="402" y="133"/>
                  </a:lnTo>
                  <a:lnTo>
                    <a:pt x="399" y="133"/>
                  </a:lnTo>
                  <a:lnTo>
                    <a:pt x="399" y="127"/>
                  </a:lnTo>
                  <a:lnTo>
                    <a:pt x="403" y="127"/>
                  </a:lnTo>
                  <a:lnTo>
                    <a:pt x="403" y="124"/>
                  </a:lnTo>
                  <a:close/>
                  <a:moveTo>
                    <a:pt x="378" y="112"/>
                  </a:moveTo>
                  <a:lnTo>
                    <a:pt x="386" y="112"/>
                  </a:lnTo>
                  <a:lnTo>
                    <a:pt x="386" y="114"/>
                  </a:lnTo>
                  <a:lnTo>
                    <a:pt x="389" y="114"/>
                  </a:lnTo>
                  <a:lnTo>
                    <a:pt x="389" y="116"/>
                  </a:lnTo>
                  <a:lnTo>
                    <a:pt x="393" y="116"/>
                  </a:lnTo>
                  <a:lnTo>
                    <a:pt x="393" y="121"/>
                  </a:lnTo>
                  <a:lnTo>
                    <a:pt x="391" y="121"/>
                  </a:lnTo>
                  <a:lnTo>
                    <a:pt x="391" y="126"/>
                  </a:lnTo>
                  <a:lnTo>
                    <a:pt x="384" y="126"/>
                  </a:lnTo>
                  <a:lnTo>
                    <a:pt x="384" y="125"/>
                  </a:lnTo>
                  <a:lnTo>
                    <a:pt x="380" y="125"/>
                  </a:lnTo>
                  <a:lnTo>
                    <a:pt x="380" y="123"/>
                  </a:lnTo>
                  <a:lnTo>
                    <a:pt x="377" y="123"/>
                  </a:lnTo>
                  <a:lnTo>
                    <a:pt x="377" y="121"/>
                  </a:lnTo>
                  <a:lnTo>
                    <a:pt x="374" y="121"/>
                  </a:lnTo>
                  <a:lnTo>
                    <a:pt x="374" y="116"/>
                  </a:lnTo>
                  <a:lnTo>
                    <a:pt x="378" y="116"/>
                  </a:lnTo>
                  <a:lnTo>
                    <a:pt x="378" y="112"/>
                  </a:lnTo>
                  <a:close/>
                  <a:moveTo>
                    <a:pt x="24" y="110"/>
                  </a:moveTo>
                  <a:lnTo>
                    <a:pt x="33" y="110"/>
                  </a:lnTo>
                  <a:lnTo>
                    <a:pt x="33" y="128"/>
                  </a:lnTo>
                  <a:lnTo>
                    <a:pt x="24" y="128"/>
                  </a:lnTo>
                  <a:lnTo>
                    <a:pt x="24" y="110"/>
                  </a:lnTo>
                  <a:close/>
                  <a:moveTo>
                    <a:pt x="354" y="99"/>
                  </a:moveTo>
                  <a:lnTo>
                    <a:pt x="360" y="99"/>
                  </a:lnTo>
                  <a:lnTo>
                    <a:pt x="360" y="101"/>
                  </a:lnTo>
                  <a:lnTo>
                    <a:pt x="364" y="101"/>
                  </a:lnTo>
                  <a:lnTo>
                    <a:pt x="364" y="103"/>
                  </a:lnTo>
                  <a:lnTo>
                    <a:pt x="367" y="103"/>
                  </a:lnTo>
                  <a:lnTo>
                    <a:pt x="367" y="105"/>
                  </a:lnTo>
                  <a:lnTo>
                    <a:pt x="371" y="105"/>
                  </a:lnTo>
                  <a:lnTo>
                    <a:pt x="371" y="110"/>
                  </a:lnTo>
                  <a:lnTo>
                    <a:pt x="366" y="110"/>
                  </a:lnTo>
                  <a:lnTo>
                    <a:pt x="366" y="114"/>
                  </a:lnTo>
                  <a:lnTo>
                    <a:pt x="358" y="114"/>
                  </a:lnTo>
                  <a:lnTo>
                    <a:pt x="358" y="112"/>
                  </a:lnTo>
                  <a:lnTo>
                    <a:pt x="355" y="112"/>
                  </a:lnTo>
                  <a:lnTo>
                    <a:pt x="355" y="110"/>
                  </a:lnTo>
                  <a:lnTo>
                    <a:pt x="351" y="110"/>
                  </a:lnTo>
                  <a:lnTo>
                    <a:pt x="351" y="103"/>
                  </a:lnTo>
                  <a:lnTo>
                    <a:pt x="354" y="103"/>
                  </a:lnTo>
                  <a:lnTo>
                    <a:pt x="354" y="99"/>
                  </a:lnTo>
                  <a:close/>
                  <a:moveTo>
                    <a:pt x="327" y="88"/>
                  </a:moveTo>
                  <a:lnTo>
                    <a:pt x="335" y="88"/>
                  </a:lnTo>
                  <a:lnTo>
                    <a:pt x="335" y="90"/>
                  </a:lnTo>
                  <a:lnTo>
                    <a:pt x="338" y="90"/>
                  </a:lnTo>
                  <a:lnTo>
                    <a:pt x="338" y="91"/>
                  </a:lnTo>
                  <a:lnTo>
                    <a:pt x="343" y="91"/>
                  </a:lnTo>
                  <a:lnTo>
                    <a:pt x="343" y="98"/>
                  </a:lnTo>
                  <a:lnTo>
                    <a:pt x="340" y="98"/>
                  </a:lnTo>
                  <a:lnTo>
                    <a:pt x="340" y="103"/>
                  </a:lnTo>
                  <a:lnTo>
                    <a:pt x="334" y="103"/>
                  </a:lnTo>
                  <a:lnTo>
                    <a:pt x="334" y="101"/>
                  </a:lnTo>
                  <a:lnTo>
                    <a:pt x="329" y="101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2"/>
                  </a:lnTo>
                  <a:lnTo>
                    <a:pt x="327" y="92"/>
                  </a:lnTo>
                  <a:lnTo>
                    <a:pt x="327" y="88"/>
                  </a:lnTo>
                  <a:close/>
                  <a:moveTo>
                    <a:pt x="302" y="77"/>
                  </a:moveTo>
                  <a:lnTo>
                    <a:pt x="311" y="77"/>
                  </a:lnTo>
                  <a:lnTo>
                    <a:pt x="311" y="79"/>
                  </a:lnTo>
                  <a:lnTo>
                    <a:pt x="314" y="79"/>
                  </a:lnTo>
                  <a:lnTo>
                    <a:pt x="314" y="81"/>
                  </a:lnTo>
                  <a:lnTo>
                    <a:pt x="319" y="81"/>
                  </a:lnTo>
                  <a:lnTo>
                    <a:pt x="319" y="87"/>
                  </a:lnTo>
                  <a:lnTo>
                    <a:pt x="314" y="87"/>
                  </a:lnTo>
                  <a:lnTo>
                    <a:pt x="314" y="92"/>
                  </a:lnTo>
                  <a:lnTo>
                    <a:pt x="310" y="92"/>
                  </a:lnTo>
                  <a:lnTo>
                    <a:pt x="310" y="90"/>
                  </a:lnTo>
                  <a:lnTo>
                    <a:pt x="305" y="90"/>
                  </a:lnTo>
                  <a:lnTo>
                    <a:pt x="305" y="88"/>
                  </a:lnTo>
                  <a:lnTo>
                    <a:pt x="302" y="88"/>
                  </a:lnTo>
                  <a:lnTo>
                    <a:pt x="302" y="77"/>
                  </a:lnTo>
                  <a:close/>
                  <a:moveTo>
                    <a:pt x="25" y="74"/>
                  </a:moveTo>
                  <a:lnTo>
                    <a:pt x="34" y="74"/>
                  </a:lnTo>
                  <a:lnTo>
                    <a:pt x="34" y="94"/>
                  </a:lnTo>
                  <a:lnTo>
                    <a:pt x="28" y="94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85"/>
                  </a:lnTo>
                  <a:lnTo>
                    <a:pt x="25" y="85"/>
                  </a:lnTo>
                  <a:lnTo>
                    <a:pt x="25" y="74"/>
                  </a:lnTo>
                  <a:close/>
                  <a:moveTo>
                    <a:pt x="275" y="67"/>
                  </a:moveTo>
                  <a:lnTo>
                    <a:pt x="284" y="67"/>
                  </a:lnTo>
                  <a:lnTo>
                    <a:pt x="284" y="69"/>
                  </a:lnTo>
                  <a:lnTo>
                    <a:pt x="289" y="69"/>
                  </a:lnTo>
                  <a:lnTo>
                    <a:pt x="289" y="71"/>
                  </a:lnTo>
                  <a:lnTo>
                    <a:pt x="293" y="71"/>
                  </a:lnTo>
                  <a:lnTo>
                    <a:pt x="293" y="77"/>
                  </a:lnTo>
                  <a:lnTo>
                    <a:pt x="288" y="77"/>
                  </a:lnTo>
                  <a:lnTo>
                    <a:pt x="288" y="80"/>
                  </a:lnTo>
                  <a:lnTo>
                    <a:pt x="280" y="80"/>
                  </a:lnTo>
                  <a:lnTo>
                    <a:pt x="280" y="78"/>
                  </a:lnTo>
                  <a:lnTo>
                    <a:pt x="274" y="78"/>
                  </a:lnTo>
                  <a:lnTo>
                    <a:pt x="274" y="71"/>
                  </a:lnTo>
                  <a:lnTo>
                    <a:pt x="275" y="71"/>
                  </a:lnTo>
                  <a:lnTo>
                    <a:pt x="275" y="67"/>
                  </a:lnTo>
                  <a:close/>
                  <a:moveTo>
                    <a:pt x="249" y="57"/>
                  </a:moveTo>
                  <a:lnTo>
                    <a:pt x="255" y="57"/>
                  </a:lnTo>
                  <a:lnTo>
                    <a:pt x="255" y="58"/>
                  </a:lnTo>
                  <a:lnTo>
                    <a:pt x="261" y="58"/>
                  </a:lnTo>
                  <a:lnTo>
                    <a:pt x="261" y="60"/>
                  </a:lnTo>
                  <a:lnTo>
                    <a:pt x="265" y="60"/>
                  </a:lnTo>
                  <a:lnTo>
                    <a:pt x="265" y="66"/>
                  </a:lnTo>
                  <a:lnTo>
                    <a:pt x="262" y="66"/>
                  </a:lnTo>
                  <a:lnTo>
                    <a:pt x="262" y="71"/>
                  </a:lnTo>
                  <a:lnTo>
                    <a:pt x="256" y="71"/>
                  </a:lnTo>
                  <a:lnTo>
                    <a:pt x="256" y="69"/>
                  </a:lnTo>
                  <a:lnTo>
                    <a:pt x="252" y="69"/>
                  </a:lnTo>
                  <a:lnTo>
                    <a:pt x="252" y="67"/>
                  </a:lnTo>
                  <a:lnTo>
                    <a:pt x="246" y="67"/>
                  </a:lnTo>
                  <a:lnTo>
                    <a:pt x="246" y="61"/>
                  </a:lnTo>
                  <a:lnTo>
                    <a:pt x="249" y="61"/>
                  </a:lnTo>
                  <a:lnTo>
                    <a:pt x="249" y="57"/>
                  </a:lnTo>
                  <a:close/>
                  <a:moveTo>
                    <a:pt x="223" y="48"/>
                  </a:moveTo>
                  <a:lnTo>
                    <a:pt x="233" y="48"/>
                  </a:lnTo>
                  <a:lnTo>
                    <a:pt x="233" y="50"/>
                  </a:lnTo>
                  <a:lnTo>
                    <a:pt x="236" y="50"/>
                  </a:lnTo>
                  <a:lnTo>
                    <a:pt x="236" y="61"/>
                  </a:lnTo>
                  <a:lnTo>
                    <a:pt x="227" y="61"/>
                  </a:lnTo>
                  <a:lnTo>
                    <a:pt x="227" y="59"/>
                  </a:lnTo>
                  <a:lnTo>
                    <a:pt x="224" y="59"/>
                  </a:lnTo>
                  <a:lnTo>
                    <a:pt x="224" y="57"/>
                  </a:lnTo>
                  <a:lnTo>
                    <a:pt x="219" y="57"/>
                  </a:lnTo>
                  <a:lnTo>
                    <a:pt x="219" y="51"/>
                  </a:lnTo>
                  <a:lnTo>
                    <a:pt x="223" y="51"/>
                  </a:lnTo>
                  <a:lnTo>
                    <a:pt x="223" y="48"/>
                  </a:lnTo>
                  <a:close/>
                  <a:moveTo>
                    <a:pt x="195" y="39"/>
                  </a:moveTo>
                  <a:lnTo>
                    <a:pt x="205" y="39"/>
                  </a:lnTo>
                  <a:lnTo>
                    <a:pt x="205" y="41"/>
                  </a:lnTo>
                  <a:lnTo>
                    <a:pt x="213" y="41"/>
                  </a:lnTo>
                  <a:lnTo>
                    <a:pt x="213" y="47"/>
                  </a:lnTo>
                  <a:lnTo>
                    <a:pt x="207" y="47"/>
                  </a:lnTo>
                  <a:lnTo>
                    <a:pt x="207" y="52"/>
                  </a:lnTo>
                  <a:lnTo>
                    <a:pt x="203" y="52"/>
                  </a:lnTo>
                  <a:lnTo>
                    <a:pt x="203" y="50"/>
                  </a:lnTo>
                  <a:lnTo>
                    <a:pt x="196" y="50"/>
                  </a:lnTo>
                  <a:lnTo>
                    <a:pt x="196" y="48"/>
                  </a:lnTo>
                  <a:lnTo>
                    <a:pt x="191" y="48"/>
                  </a:lnTo>
                  <a:lnTo>
                    <a:pt x="191" y="41"/>
                  </a:lnTo>
                  <a:lnTo>
                    <a:pt x="195" y="41"/>
                  </a:lnTo>
                  <a:lnTo>
                    <a:pt x="195" y="39"/>
                  </a:lnTo>
                  <a:close/>
                  <a:moveTo>
                    <a:pt x="26" y="39"/>
                  </a:moveTo>
                  <a:lnTo>
                    <a:pt x="35" y="39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4" y="56"/>
                  </a:lnTo>
                  <a:lnTo>
                    <a:pt x="25" y="56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39"/>
                  </a:lnTo>
                  <a:close/>
                  <a:moveTo>
                    <a:pt x="167" y="28"/>
                  </a:moveTo>
                  <a:lnTo>
                    <a:pt x="173" y="28"/>
                  </a:lnTo>
                  <a:lnTo>
                    <a:pt x="173" y="31"/>
                  </a:lnTo>
                  <a:lnTo>
                    <a:pt x="178" y="31"/>
                  </a:lnTo>
                  <a:lnTo>
                    <a:pt x="178" y="33"/>
                  </a:lnTo>
                  <a:lnTo>
                    <a:pt x="185" y="33"/>
                  </a:lnTo>
                  <a:lnTo>
                    <a:pt x="185" y="38"/>
                  </a:lnTo>
                  <a:lnTo>
                    <a:pt x="180" y="38"/>
                  </a:lnTo>
                  <a:lnTo>
                    <a:pt x="180" y="43"/>
                  </a:lnTo>
                  <a:lnTo>
                    <a:pt x="176" y="43"/>
                  </a:lnTo>
                  <a:lnTo>
                    <a:pt x="176" y="42"/>
                  </a:lnTo>
                  <a:lnTo>
                    <a:pt x="169" y="42"/>
                  </a:lnTo>
                  <a:lnTo>
                    <a:pt x="169" y="40"/>
                  </a:lnTo>
                  <a:lnTo>
                    <a:pt x="164" y="40"/>
                  </a:lnTo>
                  <a:lnTo>
                    <a:pt x="164" y="33"/>
                  </a:lnTo>
                  <a:lnTo>
                    <a:pt x="167" y="33"/>
                  </a:lnTo>
                  <a:lnTo>
                    <a:pt x="167" y="28"/>
                  </a:lnTo>
                  <a:close/>
                  <a:moveTo>
                    <a:pt x="137" y="21"/>
                  </a:moveTo>
                  <a:lnTo>
                    <a:pt x="148" y="21"/>
                  </a:lnTo>
                  <a:lnTo>
                    <a:pt x="148" y="23"/>
                  </a:lnTo>
                  <a:lnTo>
                    <a:pt x="155" y="23"/>
                  </a:lnTo>
                  <a:lnTo>
                    <a:pt x="155" y="28"/>
                  </a:lnTo>
                  <a:lnTo>
                    <a:pt x="153" y="28"/>
                  </a:lnTo>
                  <a:lnTo>
                    <a:pt x="153" y="34"/>
                  </a:lnTo>
                  <a:lnTo>
                    <a:pt x="146" y="34"/>
                  </a:lnTo>
                  <a:lnTo>
                    <a:pt x="146" y="33"/>
                  </a:lnTo>
                  <a:lnTo>
                    <a:pt x="138" y="33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21"/>
                  </a:lnTo>
                  <a:close/>
                  <a:moveTo>
                    <a:pt x="110" y="12"/>
                  </a:moveTo>
                  <a:lnTo>
                    <a:pt x="115" y="12"/>
                  </a:lnTo>
                  <a:lnTo>
                    <a:pt x="115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8" y="16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3" y="25"/>
                  </a:lnTo>
                  <a:lnTo>
                    <a:pt x="114" y="25"/>
                  </a:lnTo>
                  <a:lnTo>
                    <a:pt x="114" y="23"/>
                  </a:lnTo>
                  <a:lnTo>
                    <a:pt x="106" y="23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0" y="12"/>
                  </a:lnTo>
                  <a:close/>
                  <a:moveTo>
                    <a:pt x="80" y="6"/>
                  </a:moveTo>
                  <a:lnTo>
                    <a:pt x="92" y="6"/>
                  </a:lnTo>
                  <a:lnTo>
                    <a:pt x="92" y="9"/>
                  </a:lnTo>
                  <a:lnTo>
                    <a:pt x="99" y="9"/>
                  </a:lnTo>
                  <a:lnTo>
                    <a:pt x="99" y="14"/>
                  </a:lnTo>
                  <a:lnTo>
                    <a:pt x="94" y="14"/>
                  </a:lnTo>
                  <a:lnTo>
                    <a:pt x="94" y="18"/>
                  </a:lnTo>
                  <a:lnTo>
                    <a:pt x="83" y="18"/>
                  </a:lnTo>
                  <a:lnTo>
                    <a:pt x="83" y="15"/>
                  </a:lnTo>
                  <a:lnTo>
                    <a:pt x="80" y="15"/>
                  </a:lnTo>
                  <a:lnTo>
                    <a:pt x="80" y="6"/>
                  </a:lnTo>
                  <a:close/>
                  <a:moveTo>
                    <a:pt x="29" y="1"/>
                  </a:moveTo>
                  <a:lnTo>
                    <a:pt x="34" y="1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22"/>
                  </a:lnTo>
                  <a:lnTo>
                    <a:pt x="28" y="22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1"/>
                  </a:lnTo>
                  <a:close/>
                  <a:moveTo>
                    <a:pt x="49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64" y="1"/>
                  </a:lnTo>
                  <a:lnTo>
                    <a:pt x="64" y="12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47" y="10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9" name="Freeform 49"/>
            <p:cNvSpPr>
              <a:spLocks/>
            </p:cNvSpPr>
            <p:nvPr/>
          </p:nvSpPr>
          <p:spPr bwMode="auto">
            <a:xfrm>
              <a:off x="2257426" y="3494088"/>
              <a:ext cx="6350" cy="77788"/>
            </a:xfrm>
            <a:custGeom>
              <a:avLst/>
              <a:gdLst>
                <a:gd name="T0" fmla="*/ 2 w 4"/>
                <a:gd name="T1" fmla="*/ 0 h 49"/>
                <a:gd name="T2" fmla="*/ 4 w 4"/>
                <a:gd name="T3" fmla="*/ 0 h 49"/>
                <a:gd name="T4" fmla="*/ 4 w 4"/>
                <a:gd name="T5" fmla="*/ 1 h 49"/>
                <a:gd name="T6" fmla="*/ 2 w 4"/>
                <a:gd name="T7" fmla="*/ 49 h 49"/>
                <a:gd name="T8" fmla="*/ 0 w 4"/>
                <a:gd name="T9" fmla="*/ 49 h 49"/>
                <a:gd name="T10" fmla="*/ 0 w 4"/>
                <a:gd name="T11" fmla="*/ 47 h 49"/>
                <a:gd name="T12" fmla="*/ 2 w 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9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0" name="Freeform 50"/>
            <p:cNvSpPr>
              <a:spLocks/>
            </p:cNvSpPr>
            <p:nvPr/>
          </p:nvSpPr>
          <p:spPr bwMode="auto">
            <a:xfrm>
              <a:off x="2263776" y="341947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 h 17"/>
                <a:gd name="T6" fmla="*/ 1 w 3"/>
                <a:gd name="T7" fmla="*/ 17 h 17"/>
                <a:gd name="T8" fmla="*/ 0 w 3"/>
                <a:gd name="T9" fmla="*/ 17 h 17"/>
                <a:gd name="T10" fmla="*/ 0 w 3"/>
                <a:gd name="T11" fmla="*/ 14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1" name="Freeform 51"/>
            <p:cNvSpPr>
              <a:spLocks/>
            </p:cNvSpPr>
            <p:nvPr/>
          </p:nvSpPr>
          <p:spPr bwMode="auto">
            <a:xfrm>
              <a:off x="2265363" y="3246438"/>
              <a:ext cx="9525" cy="122238"/>
            </a:xfrm>
            <a:custGeom>
              <a:avLst/>
              <a:gdLst>
                <a:gd name="T0" fmla="*/ 4 w 6"/>
                <a:gd name="T1" fmla="*/ 0 h 77"/>
                <a:gd name="T2" fmla="*/ 6 w 6"/>
                <a:gd name="T3" fmla="*/ 0 h 77"/>
                <a:gd name="T4" fmla="*/ 6 w 6"/>
                <a:gd name="T5" fmla="*/ 2 h 77"/>
                <a:gd name="T6" fmla="*/ 3 w 6"/>
                <a:gd name="T7" fmla="*/ 77 h 77"/>
                <a:gd name="T8" fmla="*/ 0 w 6"/>
                <a:gd name="T9" fmla="*/ 77 h 77"/>
                <a:gd name="T10" fmla="*/ 0 w 6"/>
                <a:gd name="T11" fmla="*/ 75 h 77"/>
                <a:gd name="T12" fmla="*/ 4 w 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7">
                  <a:moveTo>
                    <a:pt x="4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3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2" name="Freeform 52"/>
            <p:cNvSpPr>
              <a:spLocks/>
            </p:cNvSpPr>
            <p:nvPr/>
          </p:nvSpPr>
          <p:spPr bwMode="auto">
            <a:xfrm>
              <a:off x="2274888" y="323532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5 h 17"/>
                <a:gd name="T6" fmla="*/ 3 w 3"/>
                <a:gd name="T7" fmla="*/ 17 h 17"/>
                <a:gd name="T8" fmla="*/ 2 w 3"/>
                <a:gd name="T9" fmla="*/ 17 h 17"/>
                <a:gd name="T10" fmla="*/ 0 w 3"/>
                <a:gd name="T11" fmla="*/ 3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3" name="Freeform 53"/>
            <p:cNvSpPr>
              <a:spLocks/>
            </p:cNvSpPr>
            <p:nvPr/>
          </p:nvSpPr>
          <p:spPr bwMode="auto">
            <a:xfrm>
              <a:off x="2279651" y="3309938"/>
              <a:ext cx="15875" cy="125413"/>
            </a:xfrm>
            <a:custGeom>
              <a:avLst/>
              <a:gdLst>
                <a:gd name="T0" fmla="*/ 0 w 10"/>
                <a:gd name="T1" fmla="*/ 0 h 79"/>
                <a:gd name="T2" fmla="*/ 3 w 10"/>
                <a:gd name="T3" fmla="*/ 0 h 79"/>
                <a:gd name="T4" fmla="*/ 10 w 10"/>
                <a:gd name="T5" fmla="*/ 76 h 79"/>
                <a:gd name="T6" fmla="*/ 10 w 10"/>
                <a:gd name="T7" fmla="*/ 79 h 79"/>
                <a:gd name="T8" fmla="*/ 8 w 10"/>
                <a:gd name="T9" fmla="*/ 79 h 79"/>
                <a:gd name="T10" fmla="*/ 0 w 10"/>
                <a:gd name="T11" fmla="*/ 2 h 79"/>
                <a:gd name="T12" fmla="*/ 0 w 10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9">
                  <a:moveTo>
                    <a:pt x="0" y="0"/>
                  </a:moveTo>
                  <a:lnTo>
                    <a:pt x="3" y="0"/>
                  </a:lnTo>
                  <a:lnTo>
                    <a:pt x="10" y="76"/>
                  </a:lnTo>
                  <a:lnTo>
                    <a:pt x="10" y="79"/>
                  </a:lnTo>
                  <a:lnTo>
                    <a:pt x="8" y="7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4" name="Freeform 54"/>
            <p:cNvSpPr>
              <a:spLocks/>
            </p:cNvSpPr>
            <p:nvPr/>
          </p:nvSpPr>
          <p:spPr bwMode="auto">
            <a:xfrm>
              <a:off x="2295526" y="34861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5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5" name="Freeform 55"/>
            <p:cNvSpPr>
              <a:spLocks/>
            </p:cNvSpPr>
            <p:nvPr/>
          </p:nvSpPr>
          <p:spPr bwMode="auto">
            <a:xfrm>
              <a:off x="2330451" y="3424238"/>
              <a:ext cx="122238" cy="84138"/>
            </a:xfrm>
            <a:custGeom>
              <a:avLst/>
              <a:gdLst>
                <a:gd name="T0" fmla="*/ 75 w 77"/>
                <a:gd name="T1" fmla="*/ 0 h 53"/>
                <a:gd name="T2" fmla="*/ 77 w 77"/>
                <a:gd name="T3" fmla="*/ 0 h 53"/>
                <a:gd name="T4" fmla="*/ 77 w 77"/>
                <a:gd name="T5" fmla="*/ 2 h 53"/>
                <a:gd name="T6" fmla="*/ 2 w 77"/>
                <a:gd name="T7" fmla="*/ 53 h 53"/>
                <a:gd name="T8" fmla="*/ 0 w 77"/>
                <a:gd name="T9" fmla="*/ 53 h 53"/>
                <a:gd name="T10" fmla="*/ 0 w 77"/>
                <a:gd name="T11" fmla="*/ 50 h 53"/>
                <a:gd name="T12" fmla="*/ 75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6" name="Freeform 56"/>
            <p:cNvSpPr>
              <a:spLocks/>
            </p:cNvSpPr>
            <p:nvPr/>
          </p:nvSpPr>
          <p:spPr bwMode="auto">
            <a:xfrm>
              <a:off x="2506663" y="3398838"/>
              <a:ext cx="9525" cy="7938"/>
            </a:xfrm>
            <a:custGeom>
              <a:avLst/>
              <a:gdLst>
                <a:gd name="T0" fmla="*/ 4 w 6"/>
                <a:gd name="T1" fmla="*/ 0 h 5"/>
                <a:gd name="T2" fmla="*/ 6 w 6"/>
                <a:gd name="T3" fmla="*/ 0 h 5"/>
                <a:gd name="T4" fmla="*/ 6 w 6"/>
                <a:gd name="T5" fmla="*/ 3 h 5"/>
                <a:gd name="T6" fmla="*/ 2 w 6"/>
                <a:gd name="T7" fmla="*/ 5 h 5"/>
                <a:gd name="T8" fmla="*/ 0 w 6"/>
                <a:gd name="T9" fmla="*/ 5 h 5"/>
                <a:gd name="T10" fmla="*/ 0 w 6"/>
                <a:gd name="T11" fmla="*/ 3 h 5"/>
                <a:gd name="T12" fmla="*/ 4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7" name="Line 57"/>
            <p:cNvSpPr>
              <a:spLocks noChangeShapeType="1"/>
            </p:cNvSpPr>
            <p:nvPr/>
          </p:nvSpPr>
          <p:spPr bwMode="auto">
            <a:xfrm>
              <a:off x="2516188" y="3384550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8" name="Freeform 58"/>
            <p:cNvSpPr>
              <a:spLocks/>
            </p:cNvSpPr>
            <p:nvPr/>
          </p:nvSpPr>
          <p:spPr bwMode="auto">
            <a:xfrm>
              <a:off x="2516188" y="3219450"/>
              <a:ext cx="9525" cy="120650"/>
            </a:xfrm>
            <a:custGeom>
              <a:avLst/>
              <a:gdLst>
                <a:gd name="T0" fmla="*/ 5 w 6"/>
                <a:gd name="T1" fmla="*/ 0 h 76"/>
                <a:gd name="T2" fmla="*/ 6 w 6"/>
                <a:gd name="T3" fmla="*/ 0 h 76"/>
                <a:gd name="T4" fmla="*/ 6 w 6"/>
                <a:gd name="T5" fmla="*/ 1 h 76"/>
                <a:gd name="T6" fmla="*/ 3 w 6"/>
                <a:gd name="T7" fmla="*/ 76 h 76"/>
                <a:gd name="T8" fmla="*/ 0 w 6"/>
                <a:gd name="T9" fmla="*/ 76 h 76"/>
                <a:gd name="T10" fmla="*/ 0 w 6"/>
                <a:gd name="T11" fmla="*/ 73 h 76"/>
                <a:gd name="T12" fmla="*/ 5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9" name="Freeform 59"/>
            <p:cNvSpPr>
              <a:spLocks/>
            </p:cNvSpPr>
            <p:nvPr/>
          </p:nvSpPr>
          <p:spPr bwMode="auto">
            <a:xfrm>
              <a:off x="2524126" y="3141663"/>
              <a:ext cx="6350" cy="26988"/>
            </a:xfrm>
            <a:custGeom>
              <a:avLst/>
              <a:gdLst>
                <a:gd name="T0" fmla="*/ 1 w 4"/>
                <a:gd name="T1" fmla="*/ 0 h 17"/>
                <a:gd name="T2" fmla="*/ 4 w 4"/>
                <a:gd name="T3" fmla="*/ 0 h 17"/>
                <a:gd name="T4" fmla="*/ 4 w 4"/>
                <a:gd name="T5" fmla="*/ 2 h 17"/>
                <a:gd name="T6" fmla="*/ 3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1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0" name="Freeform 60"/>
            <p:cNvSpPr>
              <a:spLocks/>
            </p:cNvSpPr>
            <p:nvPr/>
          </p:nvSpPr>
          <p:spPr bwMode="auto">
            <a:xfrm>
              <a:off x="2528888" y="2990850"/>
              <a:ext cx="6350" cy="100013"/>
            </a:xfrm>
            <a:custGeom>
              <a:avLst/>
              <a:gdLst>
                <a:gd name="T0" fmla="*/ 1 w 4"/>
                <a:gd name="T1" fmla="*/ 0 h 63"/>
                <a:gd name="T2" fmla="*/ 4 w 4"/>
                <a:gd name="T3" fmla="*/ 0 h 63"/>
                <a:gd name="T4" fmla="*/ 4 w 4"/>
                <a:gd name="T5" fmla="*/ 3 h 63"/>
                <a:gd name="T6" fmla="*/ 1 w 4"/>
                <a:gd name="T7" fmla="*/ 63 h 63"/>
                <a:gd name="T8" fmla="*/ 0 w 4"/>
                <a:gd name="T9" fmla="*/ 63 h 63"/>
                <a:gd name="T10" fmla="*/ 0 w 4"/>
                <a:gd name="T11" fmla="*/ 60 h 63"/>
                <a:gd name="T12" fmla="*/ 1 w 4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1" name="Freeform 61"/>
            <p:cNvSpPr>
              <a:spLocks/>
            </p:cNvSpPr>
            <p:nvPr/>
          </p:nvSpPr>
          <p:spPr bwMode="auto">
            <a:xfrm>
              <a:off x="2530476" y="2990850"/>
              <a:ext cx="7938" cy="26988"/>
            </a:xfrm>
            <a:custGeom>
              <a:avLst/>
              <a:gdLst>
                <a:gd name="T0" fmla="*/ 0 w 5"/>
                <a:gd name="T1" fmla="*/ 0 h 17"/>
                <a:gd name="T2" fmla="*/ 3 w 5"/>
                <a:gd name="T3" fmla="*/ 0 h 17"/>
                <a:gd name="T4" fmla="*/ 5 w 5"/>
                <a:gd name="T5" fmla="*/ 14 h 17"/>
                <a:gd name="T6" fmla="*/ 5 w 5"/>
                <a:gd name="T7" fmla="*/ 17 h 17"/>
                <a:gd name="T8" fmla="*/ 2 w 5"/>
                <a:gd name="T9" fmla="*/ 17 h 17"/>
                <a:gd name="T10" fmla="*/ 0 w 5"/>
                <a:gd name="T11" fmla="*/ 3 h 17"/>
                <a:gd name="T12" fmla="*/ 0 w 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0"/>
                  </a:moveTo>
                  <a:lnTo>
                    <a:pt x="3" y="0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2" name="Freeform 62"/>
            <p:cNvSpPr>
              <a:spLocks/>
            </p:cNvSpPr>
            <p:nvPr/>
          </p:nvSpPr>
          <p:spPr bwMode="auto">
            <a:xfrm>
              <a:off x="2535238" y="3067050"/>
              <a:ext cx="6350" cy="26988"/>
            </a:xfrm>
            <a:custGeom>
              <a:avLst/>
              <a:gdLst>
                <a:gd name="T0" fmla="*/ 0 w 4"/>
                <a:gd name="T1" fmla="*/ 0 h 17"/>
                <a:gd name="T2" fmla="*/ 2 w 4"/>
                <a:gd name="T3" fmla="*/ 0 h 17"/>
                <a:gd name="T4" fmla="*/ 4 w 4"/>
                <a:gd name="T5" fmla="*/ 15 h 17"/>
                <a:gd name="T6" fmla="*/ 4 w 4"/>
                <a:gd name="T7" fmla="*/ 17 h 17"/>
                <a:gd name="T8" fmla="*/ 2 w 4"/>
                <a:gd name="T9" fmla="*/ 17 h 17"/>
                <a:gd name="T10" fmla="*/ 0 w 4"/>
                <a:gd name="T11" fmla="*/ 3 h 17"/>
                <a:gd name="T12" fmla="*/ 0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0" y="0"/>
                  </a:moveTo>
                  <a:lnTo>
                    <a:pt x="2" y="0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3" name="Freeform 63"/>
            <p:cNvSpPr>
              <a:spLocks/>
            </p:cNvSpPr>
            <p:nvPr/>
          </p:nvSpPr>
          <p:spPr bwMode="auto">
            <a:xfrm>
              <a:off x="2538413" y="3144838"/>
              <a:ext cx="9525" cy="120650"/>
            </a:xfrm>
            <a:custGeom>
              <a:avLst/>
              <a:gdLst>
                <a:gd name="T0" fmla="*/ 0 w 6"/>
                <a:gd name="T1" fmla="*/ 0 h 76"/>
                <a:gd name="T2" fmla="*/ 3 w 6"/>
                <a:gd name="T3" fmla="*/ 0 h 76"/>
                <a:gd name="T4" fmla="*/ 6 w 6"/>
                <a:gd name="T5" fmla="*/ 74 h 76"/>
                <a:gd name="T6" fmla="*/ 6 w 6"/>
                <a:gd name="T7" fmla="*/ 76 h 76"/>
                <a:gd name="T8" fmla="*/ 4 w 6"/>
                <a:gd name="T9" fmla="*/ 76 h 76"/>
                <a:gd name="T10" fmla="*/ 0 w 6"/>
                <a:gd name="T11" fmla="*/ 2 h 76"/>
                <a:gd name="T12" fmla="*/ 0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0" y="0"/>
                  </a:moveTo>
                  <a:lnTo>
                    <a:pt x="3" y="0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4" name="Freeform 64"/>
            <p:cNvSpPr>
              <a:spLocks/>
            </p:cNvSpPr>
            <p:nvPr/>
          </p:nvSpPr>
          <p:spPr bwMode="auto">
            <a:xfrm>
              <a:off x="2546351" y="3316288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5" name="Freeform 65"/>
            <p:cNvSpPr>
              <a:spLocks/>
            </p:cNvSpPr>
            <p:nvPr/>
          </p:nvSpPr>
          <p:spPr bwMode="auto">
            <a:xfrm>
              <a:off x="2555876" y="3378200"/>
              <a:ext cx="22225" cy="11113"/>
            </a:xfrm>
            <a:custGeom>
              <a:avLst/>
              <a:gdLst>
                <a:gd name="T0" fmla="*/ 10 w 14"/>
                <a:gd name="T1" fmla="*/ 0 h 7"/>
                <a:gd name="T2" fmla="*/ 14 w 14"/>
                <a:gd name="T3" fmla="*/ 0 h 7"/>
                <a:gd name="T4" fmla="*/ 14 w 14"/>
                <a:gd name="T5" fmla="*/ 2 h 7"/>
                <a:gd name="T6" fmla="*/ 2 w 14"/>
                <a:gd name="T7" fmla="*/ 7 h 7"/>
                <a:gd name="T8" fmla="*/ 0 w 14"/>
                <a:gd name="T9" fmla="*/ 7 h 7"/>
                <a:gd name="T10" fmla="*/ 0 w 14"/>
                <a:gd name="T11" fmla="*/ 4 h 7"/>
                <a:gd name="T12" fmla="*/ 10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6" name="Line 66"/>
            <p:cNvSpPr>
              <a:spLocks noChangeShapeType="1"/>
            </p:cNvSpPr>
            <p:nvPr/>
          </p:nvSpPr>
          <p:spPr bwMode="auto">
            <a:xfrm>
              <a:off x="2571751" y="3379788"/>
              <a:ext cx="1063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7" name="Line 67"/>
            <p:cNvSpPr>
              <a:spLocks noChangeShapeType="1"/>
            </p:cNvSpPr>
            <p:nvPr/>
          </p:nvSpPr>
          <p:spPr bwMode="auto">
            <a:xfrm>
              <a:off x="2730501" y="3379788"/>
              <a:ext cx="269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8" name="Freeform 68"/>
            <p:cNvSpPr>
              <a:spLocks/>
            </p:cNvSpPr>
            <p:nvPr/>
          </p:nvSpPr>
          <p:spPr bwMode="auto">
            <a:xfrm>
              <a:off x="2805113" y="3359150"/>
              <a:ext cx="119063" cy="19050"/>
            </a:xfrm>
            <a:custGeom>
              <a:avLst/>
              <a:gdLst>
                <a:gd name="T0" fmla="*/ 73 w 75"/>
                <a:gd name="T1" fmla="*/ 0 h 12"/>
                <a:gd name="T2" fmla="*/ 75 w 75"/>
                <a:gd name="T3" fmla="*/ 0 h 12"/>
                <a:gd name="T4" fmla="*/ 75 w 75"/>
                <a:gd name="T5" fmla="*/ 2 h 12"/>
                <a:gd name="T6" fmla="*/ 2 w 75"/>
                <a:gd name="T7" fmla="*/ 12 h 12"/>
                <a:gd name="T8" fmla="*/ 0 w 75"/>
                <a:gd name="T9" fmla="*/ 12 h 12"/>
                <a:gd name="T10" fmla="*/ 0 w 75"/>
                <a:gd name="T11" fmla="*/ 9 h 12"/>
                <a:gd name="T12" fmla="*/ 73 w 7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2">
                  <a:moveTo>
                    <a:pt x="73" y="0"/>
                  </a:moveTo>
                  <a:lnTo>
                    <a:pt x="75" y="0"/>
                  </a:lnTo>
                  <a:lnTo>
                    <a:pt x="75" y="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9" name="Freeform 69"/>
            <p:cNvSpPr>
              <a:spLocks/>
            </p:cNvSpPr>
            <p:nvPr/>
          </p:nvSpPr>
          <p:spPr bwMode="auto">
            <a:xfrm>
              <a:off x="2921001" y="3357563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6 w 6"/>
                <a:gd name="T3" fmla="*/ 0 h 3"/>
                <a:gd name="T4" fmla="*/ 6 w 6"/>
                <a:gd name="T5" fmla="*/ 3 h 3"/>
                <a:gd name="T6" fmla="*/ 2 w 6"/>
                <a:gd name="T7" fmla="*/ 3 h 3"/>
                <a:gd name="T8" fmla="*/ 0 w 6"/>
                <a:gd name="T9" fmla="*/ 3 h 3"/>
                <a:gd name="T10" fmla="*/ 0 w 6"/>
                <a:gd name="T11" fmla="*/ 1 h 3"/>
                <a:gd name="T12" fmla="*/ 4 w 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0" name="Freeform 70"/>
            <p:cNvSpPr>
              <a:spLocks/>
            </p:cNvSpPr>
            <p:nvPr/>
          </p:nvSpPr>
          <p:spPr bwMode="auto">
            <a:xfrm>
              <a:off x="2978151" y="3340100"/>
              <a:ext cx="28575" cy="7938"/>
            </a:xfrm>
            <a:custGeom>
              <a:avLst/>
              <a:gdLst>
                <a:gd name="T0" fmla="*/ 16 w 18"/>
                <a:gd name="T1" fmla="*/ 0 h 5"/>
                <a:gd name="T2" fmla="*/ 18 w 18"/>
                <a:gd name="T3" fmla="*/ 0 h 5"/>
                <a:gd name="T4" fmla="*/ 18 w 18"/>
                <a:gd name="T5" fmla="*/ 1 h 5"/>
                <a:gd name="T6" fmla="*/ 3 w 18"/>
                <a:gd name="T7" fmla="*/ 5 h 5"/>
                <a:gd name="T8" fmla="*/ 0 w 18"/>
                <a:gd name="T9" fmla="*/ 5 h 5"/>
                <a:gd name="T10" fmla="*/ 0 w 18"/>
                <a:gd name="T11" fmla="*/ 3 h 5"/>
                <a:gd name="T12" fmla="*/ 16 w 1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0"/>
                  </a:moveTo>
                  <a:lnTo>
                    <a:pt x="18" y="0"/>
                  </a:lnTo>
                  <a:lnTo>
                    <a:pt x="18" y="1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1" name="Freeform 71"/>
            <p:cNvSpPr>
              <a:spLocks/>
            </p:cNvSpPr>
            <p:nvPr/>
          </p:nvSpPr>
          <p:spPr bwMode="auto">
            <a:xfrm>
              <a:off x="3052763" y="3321050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2 w 14"/>
                <a:gd name="T7" fmla="*/ 6 h 6"/>
                <a:gd name="T8" fmla="*/ 0 w 14"/>
                <a:gd name="T9" fmla="*/ 6 h 6"/>
                <a:gd name="T10" fmla="*/ 0 w 14"/>
                <a:gd name="T11" fmla="*/ 2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2" name="Freeform 72"/>
            <p:cNvSpPr>
              <a:spLocks/>
            </p:cNvSpPr>
            <p:nvPr/>
          </p:nvSpPr>
          <p:spPr bwMode="auto">
            <a:xfrm>
              <a:off x="3071813" y="3270250"/>
              <a:ext cx="103188" cy="53975"/>
            </a:xfrm>
            <a:custGeom>
              <a:avLst/>
              <a:gdLst>
                <a:gd name="T0" fmla="*/ 63 w 65"/>
                <a:gd name="T1" fmla="*/ 0 h 34"/>
                <a:gd name="T2" fmla="*/ 65 w 65"/>
                <a:gd name="T3" fmla="*/ 0 h 34"/>
                <a:gd name="T4" fmla="*/ 65 w 65"/>
                <a:gd name="T5" fmla="*/ 1 h 34"/>
                <a:gd name="T6" fmla="*/ 2 w 65"/>
                <a:gd name="T7" fmla="*/ 34 h 34"/>
                <a:gd name="T8" fmla="*/ 0 w 65"/>
                <a:gd name="T9" fmla="*/ 34 h 34"/>
                <a:gd name="T10" fmla="*/ 0 w 65"/>
                <a:gd name="T11" fmla="*/ 32 h 34"/>
                <a:gd name="T12" fmla="*/ 6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63" y="0"/>
                  </a:moveTo>
                  <a:lnTo>
                    <a:pt x="65" y="0"/>
                  </a:lnTo>
                  <a:lnTo>
                    <a:pt x="65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3" name="Freeform 73"/>
            <p:cNvSpPr>
              <a:spLocks/>
            </p:cNvSpPr>
            <p:nvPr/>
          </p:nvSpPr>
          <p:spPr bwMode="auto">
            <a:xfrm>
              <a:off x="3224213" y="3233738"/>
              <a:ext cx="25400" cy="14288"/>
            </a:xfrm>
            <a:custGeom>
              <a:avLst/>
              <a:gdLst>
                <a:gd name="T0" fmla="*/ 14 w 16"/>
                <a:gd name="T1" fmla="*/ 0 h 9"/>
                <a:gd name="T2" fmla="*/ 16 w 16"/>
                <a:gd name="T3" fmla="*/ 0 h 9"/>
                <a:gd name="T4" fmla="*/ 16 w 16"/>
                <a:gd name="T5" fmla="*/ 1 h 9"/>
                <a:gd name="T6" fmla="*/ 2 w 16"/>
                <a:gd name="T7" fmla="*/ 9 h 9"/>
                <a:gd name="T8" fmla="*/ 0 w 16"/>
                <a:gd name="T9" fmla="*/ 9 h 9"/>
                <a:gd name="T10" fmla="*/ 0 w 16"/>
                <a:gd name="T11" fmla="*/ 6 h 9"/>
                <a:gd name="T12" fmla="*/ 14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14" y="0"/>
                  </a:moveTo>
                  <a:lnTo>
                    <a:pt x="16" y="0"/>
                  </a:lnTo>
                  <a:lnTo>
                    <a:pt x="16" y="1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4" name="Freeform 74"/>
            <p:cNvSpPr>
              <a:spLocks/>
            </p:cNvSpPr>
            <p:nvPr/>
          </p:nvSpPr>
          <p:spPr bwMode="auto">
            <a:xfrm>
              <a:off x="3300413" y="3167063"/>
              <a:ext cx="90488" cy="44450"/>
            </a:xfrm>
            <a:custGeom>
              <a:avLst/>
              <a:gdLst>
                <a:gd name="T0" fmla="*/ 55 w 57"/>
                <a:gd name="T1" fmla="*/ 0 h 28"/>
                <a:gd name="T2" fmla="*/ 57 w 57"/>
                <a:gd name="T3" fmla="*/ 0 h 28"/>
                <a:gd name="T4" fmla="*/ 57 w 57"/>
                <a:gd name="T5" fmla="*/ 2 h 28"/>
                <a:gd name="T6" fmla="*/ 2 w 57"/>
                <a:gd name="T7" fmla="*/ 28 h 28"/>
                <a:gd name="T8" fmla="*/ 0 w 57"/>
                <a:gd name="T9" fmla="*/ 28 h 28"/>
                <a:gd name="T10" fmla="*/ 0 w 57"/>
                <a:gd name="T11" fmla="*/ 25 h 28"/>
                <a:gd name="T12" fmla="*/ 55 w 57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8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5" name="Freeform 75"/>
            <p:cNvSpPr>
              <a:spLocks/>
            </p:cNvSpPr>
            <p:nvPr/>
          </p:nvSpPr>
          <p:spPr bwMode="auto">
            <a:xfrm>
              <a:off x="3387726" y="3152775"/>
              <a:ext cx="34925" cy="17463"/>
            </a:xfrm>
            <a:custGeom>
              <a:avLst/>
              <a:gdLst>
                <a:gd name="T0" fmla="*/ 20 w 22"/>
                <a:gd name="T1" fmla="*/ 0 h 11"/>
                <a:gd name="T2" fmla="*/ 22 w 22"/>
                <a:gd name="T3" fmla="*/ 0 h 11"/>
                <a:gd name="T4" fmla="*/ 22 w 22"/>
                <a:gd name="T5" fmla="*/ 2 h 11"/>
                <a:gd name="T6" fmla="*/ 2 w 22"/>
                <a:gd name="T7" fmla="*/ 11 h 11"/>
                <a:gd name="T8" fmla="*/ 0 w 22"/>
                <a:gd name="T9" fmla="*/ 11 h 11"/>
                <a:gd name="T10" fmla="*/ 0 w 22"/>
                <a:gd name="T11" fmla="*/ 9 h 11"/>
                <a:gd name="T12" fmla="*/ 20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6" name="Freeform 76"/>
            <p:cNvSpPr>
              <a:spLocks/>
            </p:cNvSpPr>
            <p:nvPr/>
          </p:nvSpPr>
          <p:spPr bwMode="auto">
            <a:xfrm>
              <a:off x="3475038" y="3111500"/>
              <a:ext cx="28575" cy="17463"/>
            </a:xfrm>
            <a:custGeom>
              <a:avLst/>
              <a:gdLst>
                <a:gd name="T0" fmla="*/ 16 w 18"/>
                <a:gd name="T1" fmla="*/ 0 h 11"/>
                <a:gd name="T2" fmla="*/ 18 w 18"/>
                <a:gd name="T3" fmla="*/ 0 h 11"/>
                <a:gd name="T4" fmla="*/ 18 w 18"/>
                <a:gd name="T5" fmla="*/ 2 h 11"/>
                <a:gd name="T6" fmla="*/ 2 w 18"/>
                <a:gd name="T7" fmla="*/ 11 h 11"/>
                <a:gd name="T8" fmla="*/ 0 w 18"/>
                <a:gd name="T9" fmla="*/ 11 h 11"/>
                <a:gd name="T10" fmla="*/ 0 w 18"/>
                <a:gd name="T11" fmla="*/ 9 h 11"/>
                <a:gd name="T12" fmla="*/ 16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7" name="Freeform 77"/>
            <p:cNvSpPr>
              <a:spLocks/>
            </p:cNvSpPr>
            <p:nvPr/>
          </p:nvSpPr>
          <p:spPr bwMode="auto">
            <a:xfrm>
              <a:off x="3549651" y="2976563"/>
              <a:ext cx="115888" cy="109538"/>
            </a:xfrm>
            <a:custGeom>
              <a:avLst/>
              <a:gdLst>
                <a:gd name="T0" fmla="*/ 71 w 73"/>
                <a:gd name="T1" fmla="*/ 0 h 69"/>
                <a:gd name="T2" fmla="*/ 73 w 73"/>
                <a:gd name="T3" fmla="*/ 0 h 69"/>
                <a:gd name="T4" fmla="*/ 73 w 73"/>
                <a:gd name="T5" fmla="*/ 2 h 69"/>
                <a:gd name="T6" fmla="*/ 2 w 73"/>
                <a:gd name="T7" fmla="*/ 69 h 69"/>
                <a:gd name="T8" fmla="*/ 0 w 73"/>
                <a:gd name="T9" fmla="*/ 69 h 69"/>
                <a:gd name="T10" fmla="*/ 0 w 73"/>
                <a:gd name="T11" fmla="*/ 67 h 69"/>
                <a:gd name="T12" fmla="*/ 71 w 7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69">
                  <a:moveTo>
                    <a:pt x="71" y="0"/>
                  </a:moveTo>
                  <a:lnTo>
                    <a:pt x="73" y="0"/>
                  </a:lnTo>
                  <a:lnTo>
                    <a:pt x="73" y="2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8" name="Freeform 78"/>
            <p:cNvSpPr>
              <a:spLocks/>
            </p:cNvSpPr>
            <p:nvPr/>
          </p:nvSpPr>
          <p:spPr bwMode="auto">
            <a:xfrm>
              <a:off x="3662363" y="2968625"/>
              <a:ext cx="11113" cy="11113"/>
            </a:xfrm>
            <a:custGeom>
              <a:avLst/>
              <a:gdLst>
                <a:gd name="T0" fmla="*/ 5 w 7"/>
                <a:gd name="T1" fmla="*/ 0 h 7"/>
                <a:gd name="T2" fmla="*/ 7 w 7"/>
                <a:gd name="T3" fmla="*/ 0 h 7"/>
                <a:gd name="T4" fmla="*/ 7 w 7"/>
                <a:gd name="T5" fmla="*/ 2 h 7"/>
                <a:gd name="T6" fmla="*/ 2 w 7"/>
                <a:gd name="T7" fmla="*/ 7 h 7"/>
                <a:gd name="T8" fmla="*/ 0 w 7"/>
                <a:gd name="T9" fmla="*/ 7 h 7"/>
                <a:gd name="T10" fmla="*/ 0 w 7"/>
                <a:gd name="T11" fmla="*/ 5 h 7"/>
                <a:gd name="T12" fmla="*/ 5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9" name="Freeform 79"/>
            <p:cNvSpPr>
              <a:spLocks/>
            </p:cNvSpPr>
            <p:nvPr/>
          </p:nvSpPr>
          <p:spPr bwMode="auto">
            <a:xfrm>
              <a:off x="3722688" y="2900363"/>
              <a:ext cx="25400" cy="25400"/>
            </a:xfrm>
            <a:custGeom>
              <a:avLst/>
              <a:gdLst>
                <a:gd name="T0" fmla="*/ 13 w 16"/>
                <a:gd name="T1" fmla="*/ 0 h 16"/>
                <a:gd name="T2" fmla="*/ 16 w 16"/>
                <a:gd name="T3" fmla="*/ 0 h 16"/>
                <a:gd name="T4" fmla="*/ 16 w 16"/>
                <a:gd name="T5" fmla="*/ 3 h 16"/>
                <a:gd name="T6" fmla="*/ 1 w 16"/>
                <a:gd name="T7" fmla="*/ 16 h 16"/>
                <a:gd name="T8" fmla="*/ 0 w 16"/>
                <a:gd name="T9" fmla="*/ 16 h 16"/>
                <a:gd name="T10" fmla="*/ 0 w 16"/>
                <a:gd name="T11" fmla="*/ 14 h 16"/>
                <a:gd name="T12" fmla="*/ 13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3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0" name="Freeform 80"/>
            <p:cNvSpPr>
              <a:spLocks/>
            </p:cNvSpPr>
            <p:nvPr/>
          </p:nvSpPr>
          <p:spPr bwMode="auto">
            <a:xfrm>
              <a:off x="3797301" y="2801938"/>
              <a:ext cx="65088" cy="58738"/>
            </a:xfrm>
            <a:custGeom>
              <a:avLst/>
              <a:gdLst>
                <a:gd name="T0" fmla="*/ 39 w 41"/>
                <a:gd name="T1" fmla="*/ 0 h 37"/>
                <a:gd name="T2" fmla="*/ 41 w 41"/>
                <a:gd name="T3" fmla="*/ 0 h 37"/>
                <a:gd name="T4" fmla="*/ 41 w 41"/>
                <a:gd name="T5" fmla="*/ 2 h 37"/>
                <a:gd name="T6" fmla="*/ 2 w 41"/>
                <a:gd name="T7" fmla="*/ 37 h 37"/>
                <a:gd name="T8" fmla="*/ 0 w 41"/>
                <a:gd name="T9" fmla="*/ 37 h 37"/>
                <a:gd name="T10" fmla="*/ 0 w 41"/>
                <a:gd name="T11" fmla="*/ 35 h 37"/>
                <a:gd name="T12" fmla="*/ 39 w 41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39" y="0"/>
                  </a:moveTo>
                  <a:lnTo>
                    <a:pt x="41" y="0"/>
                  </a:lnTo>
                  <a:lnTo>
                    <a:pt x="41" y="2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1" name="Freeform 81"/>
            <p:cNvSpPr>
              <a:spLocks/>
            </p:cNvSpPr>
            <p:nvPr/>
          </p:nvSpPr>
          <p:spPr bwMode="auto">
            <a:xfrm>
              <a:off x="3859213" y="2743200"/>
              <a:ext cx="36513" cy="61913"/>
            </a:xfrm>
            <a:custGeom>
              <a:avLst/>
              <a:gdLst>
                <a:gd name="T0" fmla="*/ 21 w 23"/>
                <a:gd name="T1" fmla="*/ 0 h 39"/>
                <a:gd name="T2" fmla="*/ 23 w 23"/>
                <a:gd name="T3" fmla="*/ 0 h 39"/>
                <a:gd name="T4" fmla="*/ 23 w 23"/>
                <a:gd name="T5" fmla="*/ 2 h 39"/>
                <a:gd name="T6" fmla="*/ 2 w 23"/>
                <a:gd name="T7" fmla="*/ 39 h 39"/>
                <a:gd name="T8" fmla="*/ 0 w 23"/>
                <a:gd name="T9" fmla="*/ 39 h 39"/>
                <a:gd name="T10" fmla="*/ 0 w 23"/>
                <a:gd name="T11" fmla="*/ 37 h 39"/>
                <a:gd name="T12" fmla="*/ 21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21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2" name="Freeform 82"/>
            <p:cNvSpPr>
              <a:spLocks/>
            </p:cNvSpPr>
            <p:nvPr/>
          </p:nvSpPr>
          <p:spPr bwMode="auto">
            <a:xfrm>
              <a:off x="3921126" y="2668588"/>
              <a:ext cx="17463" cy="25400"/>
            </a:xfrm>
            <a:custGeom>
              <a:avLst/>
              <a:gdLst>
                <a:gd name="T0" fmla="*/ 8 w 11"/>
                <a:gd name="T1" fmla="*/ 0 h 16"/>
                <a:gd name="T2" fmla="*/ 11 w 11"/>
                <a:gd name="T3" fmla="*/ 0 h 16"/>
                <a:gd name="T4" fmla="*/ 11 w 11"/>
                <a:gd name="T5" fmla="*/ 2 h 16"/>
                <a:gd name="T6" fmla="*/ 2 w 11"/>
                <a:gd name="T7" fmla="*/ 16 h 16"/>
                <a:gd name="T8" fmla="*/ 0 w 11"/>
                <a:gd name="T9" fmla="*/ 16 h 16"/>
                <a:gd name="T10" fmla="*/ 0 w 11"/>
                <a:gd name="T11" fmla="*/ 14 h 16"/>
                <a:gd name="T12" fmla="*/ 8 w 1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6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3" name="Freeform 83"/>
            <p:cNvSpPr>
              <a:spLocks/>
            </p:cNvSpPr>
            <p:nvPr/>
          </p:nvSpPr>
          <p:spPr bwMode="auto">
            <a:xfrm>
              <a:off x="3965576" y="2536825"/>
              <a:ext cx="47625" cy="82550"/>
            </a:xfrm>
            <a:custGeom>
              <a:avLst/>
              <a:gdLst>
                <a:gd name="T0" fmla="*/ 27 w 30"/>
                <a:gd name="T1" fmla="*/ 0 h 52"/>
                <a:gd name="T2" fmla="*/ 30 w 30"/>
                <a:gd name="T3" fmla="*/ 0 h 52"/>
                <a:gd name="T4" fmla="*/ 30 w 30"/>
                <a:gd name="T5" fmla="*/ 2 h 52"/>
                <a:gd name="T6" fmla="*/ 2 w 30"/>
                <a:gd name="T7" fmla="*/ 52 h 52"/>
                <a:gd name="T8" fmla="*/ 0 w 30"/>
                <a:gd name="T9" fmla="*/ 52 h 52"/>
                <a:gd name="T10" fmla="*/ 0 w 30"/>
                <a:gd name="T11" fmla="*/ 50 h 52"/>
                <a:gd name="T12" fmla="*/ 27 w 3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2">
                  <a:moveTo>
                    <a:pt x="27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4" name="Freeform 84"/>
            <p:cNvSpPr>
              <a:spLocks/>
            </p:cNvSpPr>
            <p:nvPr/>
          </p:nvSpPr>
          <p:spPr bwMode="auto">
            <a:xfrm>
              <a:off x="4008438" y="2497138"/>
              <a:ext cx="42863" cy="42863"/>
            </a:xfrm>
            <a:custGeom>
              <a:avLst/>
              <a:gdLst>
                <a:gd name="T0" fmla="*/ 25 w 27"/>
                <a:gd name="T1" fmla="*/ 0 h 27"/>
                <a:gd name="T2" fmla="*/ 27 w 27"/>
                <a:gd name="T3" fmla="*/ 0 h 27"/>
                <a:gd name="T4" fmla="*/ 27 w 27"/>
                <a:gd name="T5" fmla="*/ 2 h 27"/>
                <a:gd name="T6" fmla="*/ 3 w 27"/>
                <a:gd name="T7" fmla="*/ 27 h 27"/>
                <a:gd name="T8" fmla="*/ 0 w 27"/>
                <a:gd name="T9" fmla="*/ 27 h 27"/>
                <a:gd name="T10" fmla="*/ 0 w 27"/>
                <a:gd name="T11" fmla="*/ 25 h 27"/>
                <a:gd name="T12" fmla="*/ 25 w 27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7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5" name="Freeform 85"/>
            <p:cNvSpPr>
              <a:spLocks/>
            </p:cNvSpPr>
            <p:nvPr/>
          </p:nvSpPr>
          <p:spPr bwMode="auto">
            <a:xfrm>
              <a:off x="4103688" y="2420938"/>
              <a:ext cx="28575" cy="26988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0 h 17"/>
                <a:gd name="T4" fmla="*/ 18 w 18"/>
                <a:gd name="T5" fmla="*/ 2 h 17"/>
                <a:gd name="T6" fmla="*/ 3 w 18"/>
                <a:gd name="T7" fmla="*/ 17 h 17"/>
                <a:gd name="T8" fmla="*/ 0 w 18"/>
                <a:gd name="T9" fmla="*/ 17 h 17"/>
                <a:gd name="T10" fmla="*/ 0 w 18"/>
                <a:gd name="T11" fmla="*/ 14 h 17"/>
                <a:gd name="T12" fmla="*/ 16 w 1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6" name="Freeform 86"/>
            <p:cNvSpPr>
              <a:spLocks/>
            </p:cNvSpPr>
            <p:nvPr/>
          </p:nvSpPr>
          <p:spPr bwMode="auto">
            <a:xfrm>
              <a:off x="4178301" y="2386013"/>
              <a:ext cx="122238" cy="7938"/>
            </a:xfrm>
            <a:custGeom>
              <a:avLst/>
              <a:gdLst>
                <a:gd name="T0" fmla="*/ 75 w 77"/>
                <a:gd name="T1" fmla="*/ 0 h 5"/>
                <a:gd name="T2" fmla="*/ 77 w 77"/>
                <a:gd name="T3" fmla="*/ 0 h 5"/>
                <a:gd name="T4" fmla="*/ 77 w 77"/>
                <a:gd name="T5" fmla="*/ 2 h 5"/>
                <a:gd name="T6" fmla="*/ 2 w 77"/>
                <a:gd name="T7" fmla="*/ 5 h 5"/>
                <a:gd name="T8" fmla="*/ 0 w 77"/>
                <a:gd name="T9" fmla="*/ 5 h 5"/>
                <a:gd name="T10" fmla="*/ 0 w 77"/>
                <a:gd name="T11" fmla="*/ 2 h 5"/>
                <a:gd name="T12" fmla="*/ 75 w 7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7" name="Freeform 87"/>
            <p:cNvSpPr>
              <a:spLocks/>
            </p:cNvSpPr>
            <p:nvPr/>
          </p:nvSpPr>
          <p:spPr bwMode="auto">
            <a:xfrm>
              <a:off x="4349751" y="2376488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3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8" name="Freeform 88"/>
            <p:cNvSpPr>
              <a:spLocks/>
            </p:cNvSpPr>
            <p:nvPr/>
          </p:nvSpPr>
          <p:spPr bwMode="auto">
            <a:xfrm>
              <a:off x="4425951" y="2362200"/>
              <a:ext cx="55563" cy="11113"/>
            </a:xfrm>
            <a:custGeom>
              <a:avLst/>
              <a:gdLst>
                <a:gd name="T0" fmla="*/ 33 w 35"/>
                <a:gd name="T1" fmla="*/ 0 h 7"/>
                <a:gd name="T2" fmla="*/ 35 w 35"/>
                <a:gd name="T3" fmla="*/ 0 h 7"/>
                <a:gd name="T4" fmla="*/ 35 w 35"/>
                <a:gd name="T5" fmla="*/ 3 h 7"/>
                <a:gd name="T6" fmla="*/ 2 w 35"/>
                <a:gd name="T7" fmla="*/ 7 h 7"/>
                <a:gd name="T8" fmla="*/ 0 w 35"/>
                <a:gd name="T9" fmla="*/ 7 h 7"/>
                <a:gd name="T10" fmla="*/ 0 w 35"/>
                <a:gd name="T11" fmla="*/ 4 h 7"/>
                <a:gd name="T12" fmla="*/ 33 w 3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">
                  <a:moveTo>
                    <a:pt x="33" y="0"/>
                  </a:moveTo>
                  <a:lnTo>
                    <a:pt x="35" y="0"/>
                  </a:lnTo>
                  <a:lnTo>
                    <a:pt x="35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9" name="Freeform 89"/>
            <p:cNvSpPr>
              <a:spLocks/>
            </p:cNvSpPr>
            <p:nvPr/>
          </p:nvSpPr>
          <p:spPr bwMode="auto">
            <a:xfrm>
              <a:off x="4478338" y="2362200"/>
              <a:ext cx="71438" cy="31750"/>
            </a:xfrm>
            <a:custGeom>
              <a:avLst/>
              <a:gdLst>
                <a:gd name="T0" fmla="*/ 0 w 45"/>
                <a:gd name="T1" fmla="*/ 0 h 20"/>
                <a:gd name="T2" fmla="*/ 2 w 45"/>
                <a:gd name="T3" fmla="*/ 0 h 20"/>
                <a:gd name="T4" fmla="*/ 45 w 45"/>
                <a:gd name="T5" fmla="*/ 17 h 20"/>
                <a:gd name="T6" fmla="*/ 45 w 45"/>
                <a:gd name="T7" fmla="*/ 20 h 20"/>
                <a:gd name="T8" fmla="*/ 43 w 45"/>
                <a:gd name="T9" fmla="*/ 20 h 20"/>
                <a:gd name="T10" fmla="*/ 0 w 45"/>
                <a:gd name="T11" fmla="*/ 3 h 20"/>
                <a:gd name="T12" fmla="*/ 0 w 4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0">
                  <a:moveTo>
                    <a:pt x="0" y="0"/>
                  </a:moveTo>
                  <a:lnTo>
                    <a:pt x="2" y="0"/>
                  </a:lnTo>
                  <a:lnTo>
                    <a:pt x="45" y="17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0" name="Freeform 90"/>
            <p:cNvSpPr>
              <a:spLocks/>
            </p:cNvSpPr>
            <p:nvPr/>
          </p:nvSpPr>
          <p:spPr bwMode="auto">
            <a:xfrm>
              <a:off x="4598988" y="2411413"/>
              <a:ext cx="26988" cy="12700"/>
            </a:xfrm>
            <a:custGeom>
              <a:avLst/>
              <a:gdLst>
                <a:gd name="T0" fmla="*/ 0 w 17"/>
                <a:gd name="T1" fmla="*/ 0 h 8"/>
                <a:gd name="T2" fmla="*/ 3 w 17"/>
                <a:gd name="T3" fmla="*/ 0 h 8"/>
                <a:gd name="T4" fmla="*/ 17 w 17"/>
                <a:gd name="T5" fmla="*/ 6 h 8"/>
                <a:gd name="T6" fmla="*/ 17 w 17"/>
                <a:gd name="T7" fmla="*/ 8 h 8"/>
                <a:gd name="T8" fmla="*/ 14 w 17"/>
                <a:gd name="T9" fmla="*/ 8 h 8"/>
                <a:gd name="T10" fmla="*/ 0 w 17"/>
                <a:gd name="T11" fmla="*/ 3 h 8"/>
                <a:gd name="T12" fmla="*/ 0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3" y="0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4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1" name="Freeform 91"/>
            <p:cNvSpPr>
              <a:spLocks/>
            </p:cNvSpPr>
            <p:nvPr/>
          </p:nvSpPr>
          <p:spPr bwMode="auto">
            <a:xfrm>
              <a:off x="4672013" y="2441575"/>
              <a:ext cx="85725" cy="34925"/>
            </a:xfrm>
            <a:custGeom>
              <a:avLst/>
              <a:gdLst>
                <a:gd name="T0" fmla="*/ 0 w 54"/>
                <a:gd name="T1" fmla="*/ 0 h 22"/>
                <a:gd name="T2" fmla="*/ 3 w 54"/>
                <a:gd name="T3" fmla="*/ 0 h 22"/>
                <a:gd name="T4" fmla="*/ 54 w 54"/>
                <a:gd name="T5" fmla="*/ 19 h 22"/>
                <a:gd name="T6" fmla="*/ 54 w 54"/>
                <a:gd name="T7" fmla="*/ 22 h 22"/>
                <a:gd name="T8" fmla="*/ 52 w 54"/>
                <a:gd name="T9" fmla="*/ 22 h 22"/>
                <a:gd name="T10" fmla="*/ 0 w 54"/>
                <a:gd name="T11" fmla="*/ 2 h 22"/>
                <a:gd name="T12" fmla="*/ 0 w 5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2">
                  <a:moveTo>
                    <a:pt x="0" y="0"/>
                  </a:moveTo>
                  <a:lnTo>
                    <a:pt x="3" y="0"/>
                  </a:lnTo>
                  <a:lnTo>
                    <a:pt x="54" y="19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2" name="Freeform 92"/>
            <p:cNvSpPr>
              <a:spLocks/>
            </p:cNvSpPr>
            <p:nvPr/>
          </p:nvSpPr>
          <p:spPr bwMode="auto">
            <a:xfrm>
              <a:off x="4754563" y="2471738"/>
              <a:ext cx="39688" cy="22225"/>
            </a:xfrm>
            <a:custGeom>
              <a:avLst/>
              <a:gdLst>
                <a:gd name="T0" fmla="*/ 0 w 25"/>
                <a:gd name="T1" fmla="*/ 0 h 14"/>
                <a:gd name="T2" fmla="*/ 2 w 25"/>
                <a:gd name="T3" fmla="*/ 0 h 14"/>
                <a:gd name="T4" fmla="*/ 25 w 25"/>
                <a:gd name="T5" fmla="*/ 12 h 14"/>
                <a:gd name="T6" fmla="*/ 25 w 25"/>
                <a:gd name="T7" fmla="*/ 14 h 14"/>
                <a:gd name="T8" fmla="*/ 22 w 25"/>
                <a:gd name="T9" fmla="*/ 14 h 14"/>
                <a:gd name="T10" fmla="*/ 0 w 25"/>
                <a:gd name="T11" fmla="*/ 3 h 14"/>
                <a:gd name="T12" fmla="*/ 0 w 2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4">
                  <a:moveTo>
                    <a:pt x="0" y="0"/>
                  </a:moveTo>
                  <a:lnTo>
                    <a:pt x="2" y="0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2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3" name="Freeform 93"/>
            <p:cNvSpPr>
              <a:spLocks/>
            </p:cNvSpPr>
            <p:nvPr/>
          </p:nvSpPr>
          <p:spPr bwMode="auto">
            <a:xfrm>
              <a:off x="4845051" y="251936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3 w 16"/>
                <a:gd name="T3" fmla="*/ 0 h 10"/>
                <a:gd name="T4" fmla="*/ 16 w 16"/>
                <a:gd name="T5" fmla="*/ 8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3" y="0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4" name="Freeform 94"/>
            <p:cNvSpPr>
              <a:spLocks/>
            </p:cNvSpPr>
            <p:nvPr/>
          </p:nvSpPr>
          <p:spPr bwMode="auto">
            <a:xfrm>
              <a:off x="4921251" y="2559050"/>
              <a:ext cx="31750" cy="17463"/>
            </a:xfrm>
            <a:custGeom>
              <a:avLst/>
              <a:gdLst>
                <a:gd name="T0" fmla="*/ 0 w 20"/>
                <a:gd name="T1" fmla="*/ 0 h 11"/>
                <a:gd name="T2" fmla="*/ 3 w 20"/>
                <a:gd name="T3" fmla="*/ 0 h 11"/>
                <a:gd name="T4" fmla="*/ 20 w 20"/>
                <a:gd name="T5" fmla="*/ 9 h 11"/>
                <a:gd name="T6" fmla="*/ 20 w 20"/>
                <a:gd name="T7" fmla="*/ 11 h 11"/>
                <a:gd name="T8" fmla="*/ 18 w 20"/>
                <a:gd name="T9" fmla="*/ 11 h 11"/>
                <a:gd name="T10" fmla="*/ 0 w 20"/>
                <a:gd name="T11" fmla="*/ 2 h 11"/>
                <a:gd name="T12" fmla="*/ 0 w 2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3" y="0"/>
                  </a:lnTo>
                  <a:lnTo>
                    <a:pt x="20" y="9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5" name="Freeform 95"/>
            <p:cNvSpPr>
              <a:spLocks/>
            </p:cNvSpPr>
            <p:nvPr/>
          </p:nvSpPr>
          <p:spPr bwMode="auto">
            <a:xfrm>
              <a:off x="4949826" y="2573338"/>
              <a:ext cx="95250" cy="46038"/>
            </a:xfrm>
            <a:custGeom>
              <a:avLst/>
              <a:gdLst>
                <a:gd name="T0" fmla="*/ 0 w 60"/>
                <a:gd name="T1" fmla="*/ 0 h 29"/>
                <a:gd name="T2" fmla="*/ 2 w 60"/>
                <a:gd name="T3" fmla="*/ 0 h 29"/>
                <a:gd name="T4" fmla="*/ 60 w 60"/>
                <a:gd name="T5" fmla="*/ 27 h 29"/>
                <a:gd name="T6" fmla="*/ 60 w 60"/>
                <a:gd name="T7" fmla="*/ 29 h 29"/>
                <a:gd name="T8" fmla="*/ 58 w 60"/>
                <a:gd name="T9" fmla="*/ 29 h 29"/>
                <a:gd name="T10" fmla="*/ 0 w 60"/>
                <a:gd name="T11" fmla="*/ 2 h 29"/>
                <a:gd name="T12" fmla="*/ 0 w 6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9">
                  <a:moveTo>
                    <a:pt x="0" y="0"/>
                  </a:moveTo>
                  <a:lnTo>
                    <a:pt x="2" y="0"/>
                  </a:lnTo>
                  <a:lnTo>
                    <a:pt x="60" y="27"/>
                  </a:lnTo>
                  <a:lnTo>
                    <a:pt x="60" y="29"/>
                  </a:lnTo>
                  <a:lnTo>
                    <a:pt x="58" y="2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6" name="Freeform 96"/>
            <p:cNvSpPr>
              <a:spLocks/>
            </p:cNvSpPr>
            <p:nvPr/>
          </p:nvSpPr>
          <p:spPr bwMode="auto">
            <a:xfrm>
              <a:off x="5092701" y="2641600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4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7" name="Freeform 97"/>
            <p:cNvSpPr>
              <a:spLocks/>
            </p:cNvSpPr>
            <p:nvPr/>
          </p:nvSpPr>
          <p:spPr bwMode="auto">
            <a:xfrm>
              <a:off x="5168901" y="2676525"/>
              <a:ext cx="58738" cy="26988"/>
            </a:xfrm>
            <a:custGeom>
              <a:avLst/>
              <a:gdLst>
                <a:gd name="T0" fmla="*/ 0 w 37"/>
                <a:gd name="T1" fmla="*/ 0 h 17"/>
                <a:gd name="T2" fmla="*/ 3 w 37"/>
                <a:gd name="T3" fmla="*/ 0 h 17"/>
                <a:gd name="T4" fmla="*/ 37 w 37"/>
                <a:gd name="T5" fmla="*/ 15 h 17"/>
                <a:gd name="T6" fmla="*/ 37 w 37"/>
                <a:gd name="T7" fmla="*/ 17 h 17"/>
                <a:gd name="T8" fmla="*/ 34 w 37"/>
                <a:gd name="T9" fmla="*/ 17 h 17"/>
                <a:gd name="T10" fmla="*/ 0 w 37"/>
                <a:gd name="T11" fmla="*/ 2 h 17"/>
                <a:gd name="T12" fmla="*/ 0 w 3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0" y="0"/>
                  </a:moveTo>
                  <a:lnTo>
                    <a:pt x="3" y="0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4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8" name="Freeform 98"/>
            <p:cNvSpPr>
              <a:spLocks/>
            </p:cNvSpPr>
            <p:nvPr/>
          </p:nvSpPr>
          <p:spPr bwMode="auto">
            <a:xfrm>
              <a:off x="1530351" y="3773488"/>
              <a:ext cx="109538" cy="639763"/>
            </a:xfrm>
            <a:custGeom>
              <a:avLst/>
              <a:gdLst>
                <a:gd name="T0" fmla="*/ 66 w 69"/>
                <a:gd name="T1" fmla="*/ 0 h 403"/>
                <a:gd name="T2" fmla="*/ 69 w 69"/>
                <a:gd name="T3" fmla="*/ 0 h 403"/>
                <a:gd name="T4" fmla="*/ 69 w 69"/>
                <a:gd name="T5" fmla="*/ 2 h 403"/>
                <a:gd name="T6" fmla="*/ 3 w 69"/>
                <a:gd name="T7" fmla="*/ 403 h 403"/>
                <a:gd name="T8" fmla="*/ 0 w 69"/>
                <a:gd name="T9" fmla="*/ 403 h 403"/>
                <a:gd name="T10" fmla="*/ 0 w 69"/>
                <a:gd name="T11" fmla="*/ 400 h 403"/>
                <a:gd name="T12" fmla="*/ 66 w 69"/>
                <a:gd name="T1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403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403"/>
                  </a:lnTo>
                  <a:lnTo>
                    <a:pt x="0" y="403"/>
                  </a:lnTo>
                  <a:lnTo>
                    <a:pt x="0" y="40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9" name="Freeform 99"/>
            <p:cNvSpPr>
              <a:spLocks/>
            </p:cNvSpPr>
            <p:nvPr/>
          </p:nvSpPr>
          <p:spPr bwMode="auto">
            <a:xfrm>
              <a:off x="1635126" y="3544888"/>
              <a:ext cx="46038" cy="231775"/>
            </a:xfrm>
            <a:custGeom>
              <a:avLst/>
              <a:gdLst>
                <a:gd name="T0" fmla="*/ 27 w 29"/>
                <a:gd name="T1" fmla="*/ 0 h 146"/>
                <a:gd name="T2" fmla="*/ 29 w 29"/>
                <a:gd name="T3" fmla="*/ 0 h 146"/>
                <a:gd name="T4" fmla="*/ 29 w 29"/>
                <a:gd name="T5" fmla="*/ 2 h 146"/>
                <a:gd name="T6" fmla="*/ 3 w 29"/>
                <a:gd name="T7" fmla="*/ 146 h 146"/>
                <a:gd name="T8" fmla="*/ 0 w 29"/>
                <a:gd name="T9" fmla="*/ 146 h 146"/>
                <a:gd name="T10" fmla="*/ 0 w 29"/>
                <a:gd name="T11" fmla="*/ 144 h 146"/>
                <a:gd name="T12" fmla="*/ 27 w 2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6">
                  <a:moveTo>
                    <a:pt x="27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0" name="Freeform 100"/>
            <p:cNvSpPr>
              <a:spLocks/>
            </p:cNvSpPr>
            <p:nvPr/>
          </p:nvSpPr>
          <p:spPr bwMode="auto">
            <a:xfrm>
              <a:off x="1677988" y="3168650"/>
              <a:ext cx="84138" cy="379413"/>
            </a:xfrm>
            <a:custGeom>
              <a:avLst/>
              <a:gdLst>
                <a:gd name="T0" fmla="*/ 51 w 53"/>
                <a:gd name="T1" fmla="*/ 0 h 239"/>
                <a:gd name="T2" fmla="*/ 53 w 53"/>
                <a:gd name="T3" fmla="*/ 0 h 239"/>
                <a:gd name="T4" fmla="*/ 53 w 53"/>
                <a:gd name="T5" fmla="*/ 2 h 239"/>
                <a:gd name="T6" fmla="*/ 2 w 53"/>
                <a:gd name="T7" fmla="*/ 239 h 239"/>
                <a:gd name="T8" fmla="*/ 0 w 53"/>
                <a:gd name="T9" fmla="*/ 239 h 239"/>
                <a:gd name="T10" fmla="*/ 0 w 53"/>
                <a:gd name="T11" fmla="*/ 237 h 239"/>
                <a:gd name="T12" fmla="*/ 51 w 53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39">
                  <a:moveTo>
                    <a:pt x="51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239"/>
                  </a:lnTo>
                  <a:lnTo>
                    <a:pt x="0" y="239"/>
                  </a:lnTo>
                  <a:lnTo>
                    <a:pt x="0" y="23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1" name="Freeform 101"/>
            <p:cNvSpPr>
              <a:spLocks/>
            </p:cNvSpPr>
            <p:nvPr/>
          </p:nvSpPr>
          <p:spPr bwMode="auto">
            <a:xfrm>
              <a:off x="1758951" y="2876550"/>
              <a:ext cx="74613" cy="295275"/>
            </a:xfrm>
            <a:custGeom>
              <a:avLst/>
              <a:gdLst>
                <a:gd name="T0" fmla="*/ 43 w 47"/>
                <a:gd name="T1" fmla="*/ 0 h 186"/>
                <a:gd name="T2" fmla="*/ 47 w 47"/>
                <a:gd name="T3" fmla="*/ 0 h 186"/>
                <a:gd name="T4" fmla="*/ 47 w 47"/>
                <a:gd name="T5" fmla="*/ 3 h 186"/>
                <a:gd name="T6" fmla="*/ 2 w 47"/>
                <a:gd name="T7" fmla="*/ 186 h 186"/>
                <a:gd name="T8" fmla="*/ 0 w 47"/>
                <a:gd name="T9" fmla="*/ 186 h 186"/>
                <a:gd name="T10" fmla="*/ 0 w 47"/>
                <a:gd name="T11" fmla="*/ 184 h 186"/>
                <a:gd name="T12" fmla="*/ 43 w 47"/>
                <a:gd name="T1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86">
                  <a:moveTo>
                    <a:pt x="43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2" y="186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2" name="Freeform 102"/>
            <p:cNvSpPr>
              <a:spLocks/>
            </p:cNvSpPr>
            <p:nvPr/>
          </p:nvSpPr>
          <p:spPr bwMode="auto">
            <a:xfrm>
              <a:off x="1827213" y="2378075"/>
              <a:ext cx="155575" cy="503238"/>
            </a:xfrm>
            <a:custGeom>
              <a:avLst/>
              <a:gdLst>
                <a:gd name="T0" fmla="*/ 96 w 98"/>
                <a:gd name="T1" fmla="*/ 0 h 317"/>
                <a:gd name="T2" fmla="*/ 98 w 98"/>
                <a:gd name="T3" fmla="*/ 0 h 317"/>
                <a:gd name="T4" fmla="*/ 98 w 98"/>
                <a:gd name="T5" fmla="*/ 3 h 317"/>
                <a:gd name="T6" fmla="*/ 4 w 98"/>
                <a:gd name="T7" fmla="*/ 317 h 317"/>
                <a:gd name="T8" fmla="*/ 0 w 98"/>
                <a:gd name="T9" fmla="*/ 317 h 317"/>
                <a:gd name="T10" fmla="*/ 0 w 98"/>
                <a:gd name="T11" fmla="*/ 314 h 317"/>
                <a:gd name="T12" fmla="*/ 96 w 9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17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4" y="317"/>
                  </a:lnTo>
                  <a:lnTo>
                    <a:pt x="0" y="317"/>
                  </a:lnTo>
                  <a:lnTo>
                    <a:pt x="0" y="31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3" name="Freeform 103"/>
            <p:cNvSpPr>
              <a:spLocks/>
            </p:cNvSpPr>
            <p:nvPr/>
          </p:nvSpPr>
          <p:spPr bwMode="auto">
            <a:xfrm>
              <a:off x="1979613" y="2070100"/>
              <a:ext cx="128588" cy="312738"/>
            </a:xfrm>
            <a:custGeom>
              <a:avLst/>
              <a:gdLst>
                <a:gd name="T0" fmla="*/ 79 w 81"/>
                <a:gd name="T1" fmla="*/ 0 h 197"/>
                <a:gd name="T2" fmla="*/ 81 w 81"/>
                <a:gd name="T3" fmla="*/ 0 h 197"/>
                <a:gd name="T4" fmla="*/ 81 w 81"/>
                <a:gd name="T5" fmla="*/ 3 h 197"/>
                <a:gd name="T6" fmla="*/ 2 w 81"/>
                <a:gd name="T7" fmla="*/ 197 h 197"/>
                <a:gd name="T8" fmla="*/ 0 w 81"/>
                <a:gd name="T9" fmla="*/ 197 h 197"/>
                <a:gd name="T10" fmla="*/ 0 w 81"/>
                <a:gd name="T11" fmla="*/ 194 h 197"/>
                <a:gd name="T12" fmla="*/ 79 w 81"/>
                <a:gd name="T1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97">
                  <a:moveTo>
                    <a:pt x="79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2" y="197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4" name="Freeform 104"/>
            <p:cNvSpPr>
              <a:spLocks/>
            </p:cNvSpPr>
            <p:nvPr/>
          </p:nvSpPr>
          <p:spPr bwMode="auto">
            <a:xfrm>
              <a:off x="2105026" y="1730375"/>
              <a:ext cx="196850" cy="344488"/>
            </a:xfrm>
            <a:custGeom>
              <a:avLst/>
              <a:gdLst>
                <a:gd name="T0" fmla="*/ 123 w 124"/>
                <a:gd name="T1" fmla="*/ 0 h 217"/>
                <a:gd name="T2" fmla="*/ 124 w 124"/>
                <a:gd name="T3" fmla="*/ 0 h 217"/>
                <a:gd name="T4" fmla="*/ 124 w 124"/>
                <a:gd name="T5" fmla="*/ 2 h 217"/>
                <a:gd name="T6" fmla="*/ 2 w 124"/>
                <a:gd name="T7" fmla="*/ 217 h 217"/>
                <a:gd name="T8" fmla="*/ 0 w 124"/>
                <a:gd name="T9" fmla="*/ 217 h 217"/>
                <a:gd name="T10" fmla="*/ 0 w 124"/>
                <a:gd name="T11" fmla="*/ 214 h 217"/>
                <a:gd name="T12" fmla="*/ 123 w 124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17">
                  <a:moveTo>
                    <a:pt x="123" y="0"/>
                  </a:moveTo>
                  <a:lnTo>
                    <a:pt x="124" y="0"/>
                  </a:lnTo>
                  <a:lnTo>
                    <a:pt x="124" y="2"/>
                  </a:lnTo>
                  <a:lnTo>
                    <a:pt x="2" y="217"/>
                  </a:lnTo>
                  <a:lnTo>
                    <a:pt x="0" y="217"/>
                  </a:lnTo>
                  <a:lnTo>
                    <a:pt x="0" y="21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5" name="Freeform 105"/>
            <p:cNvSpPr>
              <a:spLocks/>
            </p:cNvSpPr>
            <p:nvPr/>
          </p:nvSpPr>
          <p:spPr bwMode="auto">
            <a:xfrm>
              <a:off x="2300288" y="1563688"/>
              <a:ext cx="152400" cy="169863"/>
            </a:xfrm>
            <a:custGeom>
              <a:avLst/>
              <a:gdLst>
                <a:gd name="T0" fmla="*/ 94 w 96"/>
                <a:gd name="T1" fmla="*/ 0 h 107"/>
                <a:gd name="T2" fmla="*/ 96 w 96"/>
                <a:gd name="T3" fmla="*/ 0 h 107"/>
                <a:gd name="T4" fmla="*/ 96 w 96"/>
                <a:gd name="T5" fmla="*/ 2 h 107"/>
                <a:gd name="T6" fmla="*/ 1 w 96"/>
                <a:gd name="T7" fmla="*/ 107 h 107"/>
                <a:gd name="T8" fmla="*/ 0 w 96"/>
                <a:gd name="T9" fmla="*/ 107 h 107"/>
                <a:gd name="T10" fmla="*/ 0 w 96"/>
                <a:gd name="T11" fmla="*/ 105 h 107"/>
                <a:gd name="T12" fmla="*/ 94 w 96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07">
                  <a:moveTo>
                    <a:pt x="94" y="0"/>
                  </a:moveTo>
                  <a:lnTo>
                    <a:pt x="96" y="0"/>
                  </a:lnTo>
                  <a:lnTo>
                    <a:pt x="96" y="2"/>
                  </a:lnTo>
                  <a:lnTo>
                    <a:pt x="1" y="107"/>
                  </a:lnTo>
                  <a:lnTo>
                    <a:pt x="0" y="107"/>
                  </a:lnTo>
                  <a:lnTo>
                    <a:pt x="0" y="10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6" name="Freeform 106"/>
            <p:cNvSpPr>
              <a:spLocks/>
            </p:cNvSpPr>
            <p:nvPr/>
          </p:nvSpPr>
          <p:spPr bwMode="auto">
            <a:xfrm>
              <a:off x="2449513" y="1477963"/>
              <a:ext cx="128588" cy="88900"/>
            </a:xfrm>
            <a:custGeom>
              <a:avLst/>
              <a:gdLst>
                <a:gd name="T0" fmla="*/ 77 w 81"/>
                <a:gd name="T1" fmla="*/ 0 h 56"/>
                <a:gd name="T2" fmla="*/ 81 w 81"/>
                <a:gd name="T3" fmla="*/ 0 h 56"/>
                <a:gd name="T4" fmla="*/ 81 w 81"/>
                <a:gd name="T5" fmla="*/ 2 h 56"/>
                <a:gd name="T6" fmla="*/ 2 w 81"/>
                <a:gd name="T7" fmla="*/ 56 h 56"/>
                <a:gd name="T8" fmla="*/ 0 w 81"/>
                <a:gd name="T9" fmla="*/ 56 h 56"/>
                <a:gd name="T10" fmla="*/ 0 w 81"/>
                <a:gd name="T11" fmla="*/ 54 h 56"/>
                <a:gd name="T12" fmla="*/ 77 w 81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6">
                  <a:moveTo>
                    <a:pt x="77" y="0"/>
                  </a:moveTo>
                  <a:lnTo>
                    <a:pt x="81" y="0"/>
                  </a:lnTo>
                  <a:lnTo>
                    <a:pt x="81" y="2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7" name="Freeform 107"/>
            <p:cNvSpPr>
              <a:spLocks/>
            </p:cNvSpPr>
            <p:nvPr/>
          </p:nvSpPr>
          <p:spPr bwMode="auto">
            <a:xfrm>
              <a:off x="2571751" y="1409700"/>
              <a:ext cx="200025" cy="71438"/>
            </a:xfrm>
            <a:custGeom>
              <a:avLst/>
              <a:gdLst>
                <a:gd name="T0" fmla="*/ 124 w 126"/>
                <a:gd name="T1" fmla="*/ 0 h 45"/>
                <a:gd name="T2" fmla="*/ 126 w 126"/>
                <a:gd name="T3" fmla="*/ 0 h 45"/>
                <a:gd name="T4" fmla="*/ 126 w 126"/>
                <a:gd name="T5" fmla="*/ 2 h 45"/>
                <a:gd name="T6" fmla="*/ 4 w 126"/>
                <a:gd name="T7" fmla="*/ 45 h 45"/>
                <a:gd name="T8" fmla="*/ 0 w 126"/>
                <a:gd name="T9" fmla="*/ 45 h 45"/>
                <a:gd name="T10" fmla="*/ 0 w 126"/>
                <a:gd name="T11" fmla="*/ 43 h 45"/>
                <a:gd name="T12" fmla="*/ 124 w 12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45">
                  <a:moveTo>
                    <a:pt x="124" y="0"/>
                  </a:moveTo>
                  <a:lnTo>
                    <a:pt x="126" y="0"/>
                  </a:lnTo>
                  <a:lnTo>
                    <a:pt x="126" y="2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8" name="Freeform 108"/>
            <p:cNvSpPr>
              <a:spLocks/>
            </p:cNvSpPr>
            <p:nvPr/>
          </p:nvSpPr>
          <p:spPr bwMode="auto">
            <a:xfrm>
              <a:off x="2768601" y="1400175"/>
              <a:ext cx="155575" cy="12700"/>
            </a:xfrm>
            <a:custGeom>
              <a:avLst/>
              <a:gdLst>
                <a:gd name="T0" fmla="*/ 96 w 98"/>
                <a:gd name="T1" fmla="*/ 0 h 8"/>
                <a:gd name="T2" fmla="*/ 98 w 98"/>
                <a:gd name="T3" fmla="*/ 0 h 8"/>
                <a:gd name="T4" fmla="*/ 98 w 98"/>
                <a:gd name="T5" fmla="*/ 3 h 8"/>
                <a:gd name="T6" fmla="*/ 2 w 98"/>
                <a:gd name="T7" fmla="*/ 8 h 8"/>
                <a:gd name="T8" fmla="*/ 0 w 98"/>
                <a:gd name="T9" fmla="*/ 8 h 8"/>
                <a:gd name="T10" fmla="*/ 0 w 98"/>
                <a:gd name="T11" fmla="*/ 6 h 8"/>
                <a:gd name="T12" fmla="*/ 96 w 9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9" name="Freeform 109"/>
            <p:cNvSpPr>
              <a:spLocks/>
            </p:cNvSpPr>
            <p:nvPr/>
          </p:nvSpPr>
          <p:spPr bwMode="auto">
            <a:xfrm>
              <a:off x="2921001" y="1400175"/>
              <a:ext cx="153988" cy="23813"/>
            </a:xfrm>
            <a:custGeom>
              <a:avLst/>
              <a:gdLst>
                <a:gd name="T0" fmla="*/ 0 w 97"/>
                <a:gd name="T1" fmla="*/ 0 h 15"/>
                <a:gd name="T2" fmla="*/ 2 w 97"/>
                <a:gd name="T3" fmla="*/ 0 h 15"/>
                <a:gd name="T4" fmla="*/ 97 w 97"/>
                <a:gd name="T5" fmla="*/ 12 h 15"/>
                <a:gd name="T6" fmla="*/ 97 w 97"/>
                <a:gd name="T7" fmla="*/ 15 h 15"/>
                <a:gd name="T8" fmla="*/ 95 w 97"/>
                <a:gd name="T9" fmla="*/ 15 h 15"/>
                <a:gd name="T10" fmla="*/ 0 w 97"/>
                <a:gd name="T11" fmla="*/ 3 h 15"/>
                <a:gd name="T12" fmla="*/ 0 w 9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5">
                  <a:moveTo>
                    <a:pt x="0" y="0"/>
                  </a:moveTo>
                  <a:lnTo>
                    <a:pt x="2" y="0"/>
                  </a:lnTo>
                  <a:lnTo>
                    <a:pt x="97" y="12"/>
                  </a:lnTo>
                  <a:lnTo>
                    <a:pt x="97" y="15"/>
                  </a:lnTo>
                  <a:lnTo>
                    <a:pt x="95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0" name="Freeform 110"/>
            <p:cNvSpPr>
              <a:spLocks/>
            </p:cNvSpPr>
            <p:nvPr/>
          </p:nvSpPr>
          <p:spPr bwMode="auto">
            <a:xfrm>
              <a:off x="3071813" y="1419225"/>
              <a:ext cx="125413" cy="36513"/>
            </a:xfrm>
            <a:custGeom>
              <a:avLst/>
              <a:gdLst>
                <a:gd name="T0" fmla="*/ 0 w 79"/>
                <a:gd name="T1" fmla="*/ 0 h 23"/>
                <a:gd name="T2" fmla="*/ 2 w 79"/>
                <a:gd name="T3" fmla="*/ 0 h 23"/>
                <a:gd name="T4" fmla="*/ 79 w 79"/>
                <a:gd name="T5" fmla="*/ 22 h 23"/>
                <a:gd name="T6" fmla="*/ 79 w 79"/>
                <a:gd name="T7" fmla="*/ 23 h 23"/>
                <a:gd name="T8" fmla="*/ 77 w 79"/>
                <a:gd name="T9" fmla="*/ 23 h 23"/>
                <a:gd name="T10" fmla="*/ 0 w 79"/>
                <a:gd name="T11" fmla="*/ 3 h 23"/>
                <a:gd name="T12" fmla="*/ 0 w 7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3">
                  <a:moveTo>
                    <a:pt x="0" y="0"/>
                  </a:moveTo>
                  <a:lnTo>
                    <a:pt x="2" y="0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7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1" name="Freeform 111"/>
            <p:cNvSpPr>
              <a:spLocks/>
            </p:cNvSpPr>
            <p:nvPr/>
          </p:nvSpPr>
          <p:spPr bwMode="auto">
            <a:xfrm>
              <a:off x="3194051" y="1454150"/>
              <a:ext cx="196850" cy="77788"/>
            </a:xfrm>
            <a:custGeom>
              <a:avLst/>
              <a:gdLst>
                <a:gd name="T0" fmla="*/ 0 w 124"/>
                <a:gd name="T1" fmla="*/ 0 h 49"/>
                <a:gd name="T2" fmla="*/ 2 w 124"/>
                <a:gd name="T3" fmla="*/ 0 h 49"/>
                <a:gd name="T4" fmla="*/ 124 w 124"/>
                <a:gd name="T5" fmla="*/ 47 h 49"/>
                <a:gd name="T6" fmla="*/ 124 w 124"/>
                <a:gd name="T7" fmla="*/ 49 h 49"/>
                <a:gd name="T8" fmla="*/ 122 w 124"/>
                <a:gd name="T9" fmla="*/ 49 h 49"/>
                <a:gd name="T10" fmla="*/ 0 w 124"/>
                <a:gd name="T11" fmla="*/ 1 h 49"/>
                <a:gd name="T12" fmla="*/ 0 w 12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9">
                  <a:moveTo>
                    <a:pt x="0" y="0"/>
                  </a:moveTo>
                  <a:lnTo>
                    <a:pt x="2" y="0"/>
                  </a:lnTo>
                  <a:lnTo>
                    <a:pt x="124" y="47"/>
                  </a:lnTo>
                  <a:lnTo>
                    <a:pt x="124" y="49"/>
                  </a:lnTo>
                  <a:lnTo>
                    <a:pt x="122" y="4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2" name="Line 112"/>
            <p:cNvSpPr>
              <a:spLocks noChangeShapeType="1"/>
            </p:cNvSpPr>
            <p:nvPr/>
          </p:nvSpPr>
          <p:spPr bwMode="auto">
            <a:xfrm>
              <a:off x="893763" y="4872038"/>
              <a:ext cx="46783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3" name="Freeform 113"/>
            <p:cNvSpPr>
              <a:spLocks/>
            </p:cNvSpPr>
            <p:nvPr/>
          </p:nvSpPr>
          <p:spPr bwMode="auto">
            <a:xfrm>
              <a:off x="3387726" y="1528763"/>
              <a:ext cx="155575" cy="76200"/>
            </a:xfrm>
            <a:custGeom>
              <a:avLst/>
              <a:gdLst>
                <a:gd name="T0" fmla="*/ 0 w 98"/>
                <a:gd name="T1" fmla="*/ 0 h 48"/>
                <a:gd name="T2" fmla="*/ 2 w 98"/>
                <a:gd name="T3" fmla="*/ 0 h 48"/>
                <a:gd name="T4" fmla="*/ 98 w 98"/>
                <a:gd name="T5" fmla="*/ 45 h 48"/>
                <a:gd name="T6" fmla="*/ 98 w 98"/>
                <a:gd name="T7" fmla="*/ 48 h 48"/>
                <a:gd name="T8" fmla="*/ 96 w 98"/>
                <a:gd name="T9" fmla="*/ 48 h 48"/>
                <a:gd name="T10" fmla="*/ 0 w 98"/>
                <a:gd name="T11" fmla="*/ 2 h 48"/>
                <a:gd name="T12" fmla="*/ 0 w 9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48">
                  <a:moveTo>
                    <a:pt x="0" y="0"/>
                  </a:moveTo>
                  <a:lnTo>
                    <a:pt x="2" y="0"/>
                  </a:lnTo>
                  <a:lnTo>
                    <a:pt x="98" y="45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4" name="Freeform 114"/>
            <p:cNvSpPr>
              <a:spLocks/>
            </p:cNvSpPr>
            <p:nvPr/>
          </p:nvSpPr>
          <p:spPr bwMode="auto">
            <a:xfrm>
              <a:off x="3540126" y="1600200"/>
              <a:ext cx="125413" cy="68263"/>
            </a:xfrm>
            <a:custGeom>
              <a:avLst/>
              <a:gdLst>
                <a:gd name="T0" fmla="*/ 0 w 79"/>
                <a:gd name="T1" fmla="*/ 0 h 43"/>
                <a:gd name="T2" fmla="*/ 2 w 79"/>
                <a:gd name="T3" fmla="*/ 0 h 43"/>
                <a:gd name="T4" fmla="*/ 79 w 79"/>
                <a:gd name="T5" fmla="*/ 40 h 43"/>
                <a:gd name="T6" fmla="*/ 79 w 79"/>
                <a:gd name="T7" fmla="*/ 43 h 43"/>
                <a:gd name="T8" fmla="*/ 77 w 79"/>
                <a:gd name="T9" fmla="*/ 43 h 43"/>
                <a:gd name="T10" fmla="*/ 0 w 79"/>
                <a:gd name="T11" fmla="*/ 3 h 43"/>
                <a:gd name="T12" fmla="*/ 0 w 79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43">
                  <a:moveTo>
                    <a:pt x="0" y="0"/>
                  </a:moveTo>
                  <a:lnTo>
                    <a:pt x="2" y="0"/>
                  </a:lnTo>
                  <a:lnTo>
                    <a:pt x="79" y="40"/>
                  </a:lnTo>
                  <a:lnTo>
                    <a:pt x="79" y="43"/>
                  </a:lnTo>
                  <a:lnTo>
                    <a:pt x="77" y="4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5" name="Line 115"/>
            <p:cNvSpPr>
              <a:spLocks noChangeShapeType="1"/>
            </p:cNvSpPr>
            <p:nvPr/>
          </p:nvSpPr>
          <p:spPr bwMode="auto">
            <a:xfrm flipV="1">
              <a:off x="9159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6" name="Line 116"/>
            <p:cNvSpPr>
              <a:spLocks noChangeShapeType="1"/>
            </p:cNvSpPr>
            <p:nvPr/>
          </p:nvSpPr>
          <p:spPr bwMode="auto">
            <a:xfrm flipV="1">
              <a:off x="974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7" name="Freeform 117"/>
            <p:cNvSpPr>
              <a:spLocks/>
            </p:cNvSpPr>
            <p:nvPr/>
          </p:nvSpPr>
          <p:spPr bwMode="auto">
            <a:xfrm>
              <a:off x="3662363" y="1663700"/>
              <a:ext cx="200025" cy="115888"/>
            </a:xfrm>
            <a:custGeom>
              <a:avLst/>
              <a:gdLst>
                <a:gd name="T0" fmla="*/ 0 w 126"/>
                <a:gd name="T1" fmla="*/ 0 h 73"/>
                <a:gd name="T2" fmla="*/ 2 w 126"/>
                <a:gd name="T3" fmla="*/ 0 h 73"/>
                <a:gd name="T4" fmla="*/ 126 w 126"/>
                <a:gd name="T5" fmla="*/ 70 h 73"/>
                <a:gd name="T6" fmla="*/ 126 w 126"/>
                <a:gd name="T7" fmla="*/ 73 h 73"/>
                <a:gd name="T8" fmla="*/ 124 w 126"/>
                <a:gd name="T9" fmla="*/ 73 h 73"/>
                <a:gd name="T10" fmla="*/ 0 w 126"/>
                <a:gd name="T11" fmla="*/ 3 h 73"/>
                <a:gd name="T12" fmla="*/ 0 w 12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3">
                  <a:moveTo>
                    <a:pt x="0" y="0"/>
                  </a:moveTo>
                  <a:lnTo>
                    <a:pt x="2" y="0"/>
                  </a:lnTo>
                  <a:lnTo>
                    <a:pt x="126" y="70"/>
                  </a:lnTo>
                  <a:lnTo>
                    <a:pt x="126" y="73"/>
                  </a:lnTo>
                  <a:lnTo>
                    <a:pt x="124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8" name="Line 118"/>
            <p:cNvSpPr>
              <a:spLocks noChangeShapeType="1"/>
            </p:cNvSpPr>
            <p:nvPr/>
          </p:nvSpPr>
          <p:spPr bwMode="auto">
            <a:xfrm flipV="1">
              <a:off x="103981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9" name="Freeform 119"/>
            <p:cNvSpPr>
              <a:spLocks/>
            </p:cNvSpPr>
            <p:nvPr/>
          </p:nvSpPr>
          <p:spPr bwMode="auto">
            <a:xfrm>
              <a:off x="3859213" y="1774825"/>
              <a:ext cx="153988" cy="100013"/>
            </a:xfrm>
            <a:custGeom>
              <a:avLst/>
              <a:gdLst>
                <a:gd name="T0" fmla="*/ 0 w 97"/>
                <a:gd name="T1" fmla="*/ 0 h 63"/>
                <a:gd name="T2" fmla="*/ 2 w 97"/>
                <a:gd name="T3" fmla="*/ 0 h 63"/>
                <a:gd name="T4" fmla="*/ 97 w 97"/>
                <a:gd name="T5" fmla="*/ 61 h 63"/>
                <a:gd name="T6" fmla="*/ 97 w 97"/>
                <a:gd name="T7" fmla="*/ 63 h 63"/>
                <a:gd name="T8" fmla="*/ 94 w 97"/>
                <a:gd name="T9" fmla="*/ 63 h 63"/>
                <a:gd name="T10" fmla="*/ 0 w 97"/>
                <a:gd name="T11" fmla="*/ 3 h 63"/>
                <a:gd name="T12" fmla="*/ 0 w 9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3">
                  <a:moveTo>
                    <a:pt x="0" y="0"/>
                  </a:moveTo>
                  <a:lnTo>
                    <a:pt x="2" y="0"/>
                  </a:lnTo>
                  <a:lnTo>
                    <a:pt x="97" y="61"/>
                  </a:lnTo>
                  <a:lnTo>
                    <a:pt x="97" y="63"/>
                  </a:lnTo>
                  <a:lnTo>
                    <a:pt x="94" y="6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0" name="Freeform 120"/>
            <p:cNvSpPr>
              <a:spLocks/>
            </p:cNvSpPr>
            <p:nvPr/>
          </p:nvSpPr>
          <p:spPr bwMode="auto">
            <a:xfrm>
              <a:off x="893763" y="491807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5 h 66"/>
                <a:gd name="T10" fmla="*/ 12 w 24"/>
                <a:gd name="T11" fmla="*/ 18 h 66"/>
                <a:gd name="T12" fmla="*/ 8 w 24"/>
                <a:gd name="T13" fmla="*/ 20 h 66"/>
                <a:gd name="T14" fmla="*/ 4 w 24"/>
                <a:gd name="T15" fmla="*/ 23 h 66"/>
                <a:gd name="T16" fmla="*/ 0 w 24"/>
                <a:gd name="T17" fmla="*/ 24 h 66"/>
                <a:gd name="T18" fmla="*/ 0 w 24"/>
                <a:gd name="T19" fmla="*/ 17 h 66"/>
                <a:gd name="T20" fmla="*/ 6 w 24"/>
                <a:gd name="T21" fmla="*/ 13 h 66"/>
                <a:gd name="T22" fmla="*/ 11 w 24"/>
                <a:gd name="T23" fmla="*/ 9 h 66"/>
                <a:gd name="T24" fmla="*/ 15 w 24"/>
                <a:gd name="T25" fmla="*/ 5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1" name="Freeform 121"/>
            <p:cNvSpPr>
              <a:spLocks noEditPoints="1"/>
            </p:cNvSpPr>
            <p:nvPr/>
          </p:nvSpPr>
          <p:spPr bwMode="auto">
            <a:xfrm>
              <a:off x="963613" y="4918075"/>
              <a:ext cx="69850" cy="104775"/>
            </a:xfrm>
            <a:custGeom>
              <a:avLst/>
              <a:gdLst>
                <a:gd name="T0" fmla="*/ 22 w 44"/>
                <a:gd name="T1" fmla="*/ 8 h 66"/>
                <a:gd name="T2" fmla="*/ 19 w 44"/>
                <a:gd name="T3" fmla="*/ 8 h 66"/>
                <a:gd name="T4" fmla="*/ 16 w 44"/>
                <a:gd name="T5" fmla="*/ 10 h 66"/>
                <a:gd name="T6" fmla="*/ 14 w 44"/>
                <a:gd name="T7" fmla="*/ 12 h 66"/>
                <a:gd name="T8" fmla="*/ 11 w 44"/>
                <a:gd name="T9" fmla="*/ 21 h 66"/>
                <a:gd name="T10" fmla="*/ 9 w 44"/>
                <a:gd name="T11" fmla="*/ 33 h 66"/>
                <a:gd name="T12" fmla="*/ 11 w 44"/>
                <a:gd name="T13" fmla="*/ 47 h 66"/>
                <a:gd name="T14" fmla="*/ 13 w 44"/>
                <a:gd name="T15" fmla="*/ 55 h 66"/>
                <a:gd name="T16" fmla="*/ 16 w 44"/>
                <a:gd name="T17" fmla="*/ 58 h 66"/>
                <a:gd name="T18" fmla="*/ 19 w 44"/>
                <a:gd name="T19" fmla="*/ 59 h 66"/>
                <a:gd name="T20" fmla="*/ 22 w 44"/>
                <a:gd name="T21" fmla="*/ 60 h 66"/>
                <a:gd name="T22" fmla="*/ 26 w 44"/>
                <a:gd name="T23" fmla="*/ 59 h 66"/>
                <a:gd name="T24" fmla="*/ 29 w 44"/>
                <a:gd name="T25" fmla="*/ 58 h 66"/>
                <a:gd name="T26" fmla="*/ 32 w 44"/>
                <a:gd name="T27" fmla="*/ 55 h 66"/>
                <a:gd name="T28" fmla="*/ 34 w 44"/>
                <a:gd name="T29" fmla="*/ 47 h 66"/>
                <a:gd name="T30" fmla="*/ 35 w 44"/>
                <a:gd name="T31" fmla="*/ 33 h 66"/>
                <a:gd name="T32" fmla="*/ 34 w 44"/>
                <a:gd name="T33" fmla="*/ 21 h 66"/>
                <a:gd name="T34" fmla="*/ 32 w 44"/>
                <a:gd name="T35" fmla="*/ 13 h 66"/>
                <a:gd name="T36" fmla="*/ 29 w 44"/>
                <a:gd name="T37" fmla="*/ 10 h 66"/>
                <a:gd name="T38" fmla="*/ 26 w 44"/>
                <a:gd name="T39" fmla="*/ 9 h 66"/>
                <a:gd name="T40" fmla="*/ 22 w 44"/>
                <a:gd name="T41" fmla="*/ 8 h 66"/>
                <a:gd name="T42" fmla="*/ 22 w 44"/>
                <a:gd name="T43" fmla="*/ 0 h 66"/>
                <a:gd name="T44" fmla="*/ 27 w 44"/>
                <a:gd name="T45" fmla="*/ 1 h 66"/>
                <a:gd name="T46" fmla="*/ 32 w 44"/>
                <a:gd name="T47" fmla="*/ 3 h 66"/>
                <a:gd name="T48" fmla="*/ 36 w 44"/>
                <a:gd name="T49" fmla="*/ 5 h 66"/>
                <a:gd name="T50" fmla="*/ 38 w 44"/>
                <a:gd name="T51" fmla="*/ 9 h 66"/>
                <a:gd name="T52" fmla="*/ 40 w 44"/>
                <a:gd name="T53" fmla="*/ 13 h 66"/>
                <a:gd name="T54" fmla="*/ 42 w 44"/>
                <a:gd name="T55" fmla="*/ 18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5 h 66"/>
                <a:gd name="T64" fmla="*/ 41 w 44"/>
                <a:gd name="T65" fmla="*/ 53 h 66"/>
                <a:gd name="T66" fmla="*/ 39 w 44"/>
                <a:gd name="T67" fmla="*/ 57 h 66"/>
                <a:gd name="T68" fmla="*/ 37 w 44"/>
                <a:gd name="T69" fmla="*/ 61 h 66"/>
                <a:gd name="T70" fmla="*/ 34 w 44"/>
                <a:gd name="T71" fmla="*/ 64 h 66"/>
                <a:gd name="T72" fmla="*/ 31 w 44"/>
                <a:gd name="T73" fmla="*/ 66 h 66"/>
                <a:gd name="T74" fmla="*/ 29 w 44"/>
                <a:gd name="T75" fmla="*/ 66 h 66"/>
                <a:gd name="T76" fmla="*/ 16 w 44"/>
                <a:gd name="T77" fmla="*/ 66 h 66"/>
                <a:gd name="T78" fmla="*/ 14 w 44"/>
                <a:gd name="T79" fmla="*/ 66 h 66"/>
                <a:gd name="T80" fmla="*/ 11 w 44"/>
                <a:gd name="T81" fmla="*/ 64 h 66"/>
                <a:gd name="T82" fmla="*/ 7 w 44"/>
                <a:gd name="T83" fmla="*/ 61 h 66"/>
                <a:gd name="T84" fmla="*/ 3 w 44"/>
                <a:gd name="T85" fmla="*/ 54 h 66"/>
                <a:gd name="T86" fmla="*/ 1 w 44"/>
                <a:gd name="T87" fmla="*/ 45 h 66"/>
                <a:gd name="T88" fmla="*/ 0 w 44"/>
                <a:gd name="T89" fmla="*/ 33 h 66"/>
                <a:gd name="T90" fmla="*/ 1 w 44"/>
                <a:gd name="T91" fmla="*/ 23 h 66"/>
                <a:gd name="T92" fmla="*/ 3 w 44"/>
                <a:gd name="T93" fmla="*/ 15 h 66"/>
                <a:gd name="T94" fmla="*/ 5 w 44"/>
                <a:gd name="T95" fmla="*/ 10 h 66"/>
                <a:gd name="T96" fmla="*/ 7 w 44"/>
                <a:gd name="T97" fmla="*/ 7 h 66"/>
                <a:gd name="T98" fmla="*/ 11 w 44"/>
                <a:gd name="T99" fmla="*/ 4 h 66"/>
                <a:gd name="T100" fmla="*/ 14 w 44"/>
                <a:gd name="T101" fmla="*/ 2 h 66"/>
                <a:gd name="T102" fmla="*/ 18 w 44"/>
                <a:gd name="T103" fmla="*/ 1 h 66"/>
                <a:gd name="T104" fmla="*/ 22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9" y="33"/>
                  </a:lnTo>
                  <a:lnTo>
                    <a:pt x="11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6" y="59"/>
                  </a:lnTo>
                  <a:lnTo>
                    <a:pt x="29" y="58"/>
                  </a:lnTo>
                  <a:lnTo>
                    <a:pt x="32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2" name="Freeform 122"/>
            <p:cNvSpPr>
              <a:spLocks noEditPoints="1"/>
            </p:cNvSpPr>
            <p:nvPr/>
          </p:nvSpPr>
          <p:spPr bwMode="auto">
            <a:xfrm>
              <a:off x="10445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9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1 w 43"/>
                <a:gd name="T73" fmla="*/ 66 h 66"/>
                <a:gd name="T74" fmla="*/ 29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9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3" name="Freeform 123"/>
            <p:cNvSpPr>
              <a:spLocks noEditPoints="1"/>
            </p:cNvSpPr>
            <p:nvPr/>
          </p:nvSpPr>
          <p:spPr bwMode="auto">
            <a:xfrm>
              <a:off x="112553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0 w 43"/>
                <a:gd name="T65" fmla="*/ 53 h 66"/>
                <a:gd name="T66" fmla="*/ 38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0" y="53"/>
                  </a:lnTo>
                  <a:lnTo>
                    <a:pt x="38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4" name="Freeform 124"/>
            <p:cNvSpPr>
              <a:spLocks/>
            </p:cNvSpPr>
            <p:nvPr/>
          </p:nvSpPr>
          <p:spPr bwMode="auto">
            <a:xfrm>
              <a:off x="4008438" y="1871663"/>
              <a:ext cx="153988" cy="101600"/>
            </a:xfrm>
            <a:custGeom>
              <a:avLst/>
              <a:gdLst>
                <a:gd name="T0" fmla="*/ 0 w 97"/>
                <a:gd name="T1" fmla="*/ 0 h 64"/>
                <a:gd name="T2" fmla="*/ 3 w 97"/>
                <a:gd name="T3" fmla="*/ 0 h 64"/>
                <a:gd name="T4" fmla="*/ 97 w 97"/>
                <a:gd name="T5" fmla="*/ 61 h 64"/>
                <a:gd name="T6" fmla="*/ 97 w 97"/>
                <a:gd name="T7" fmla="*/ 64 h 64"/>
                <a:gd name="T8" fmla="*/ 96 w 97"/>
                <a:gd name="T9" fmla="*/ 64 h 64"/>
                <a:gd name="T10" fmla="*/ 0 w 97"/>
                <a:gd name="T11" fmla="*/ 2 h 64"/>
                <a:gd name="T12" fmla="*/ 0 w 9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4">
                  <a:moveTo>
                    <a:pt x="0" y="0"/>
                  </a:moveTo>
                  <a:lnTo>
                    <a:pt x="3" y="0"/>
                  </a:lnTo>
                  <a:lnTo>
                    <a:pt x="97" y="61"/>
                  </a:lnTo>
                  <a:lnTo>
                    <a:pt x="97" y="64"/>
                  </a:lnTo>
                  <a:lnTo>
                    <a:pt x="96" y="6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5" name="Line 125"/>
            <p:cNvSpPr>
              <a:spLocks noChangeShapeType="1"/>
            </p:cNvSpPr>
            <p:nvPr/>
          </p:nvSpPr>
          <p:spPr bwMode="auto">
            <a:xfrm flipV="1">
              <a:off x="11112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6" name="Line 126"/>
            <p:cNvSpPr>
              <a:spLocks noChangeShapeType="1"/>
            </p:cNvSpPr>
            <p:nvPr/>
          </p:nvSpPr>
          <p:spPr bwMode="auto">
            <a:xfrm flipV="1">
              <a:off x="11890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7" name="Freeform 127"/>
            <p:cNvSpPr>
              <a:spLocks/>
            </p:cNvSpPr>
            <p:nvPr/>
          </p:nvSpPr>
          <p:spPr bwMode="auto">
            <a:xfrm>
              <a:off x="4160838" y="1968500"/>
              <a:ext cx="171450" cy="114300"/>
            </a:xfrm>
            <a:custGeom>
              <a:avLst/>
              <a:gdLst>
                <a:gd name="T0" fmla="*/ 0 w 108"/>
                <a:gd name="T1" fmla="*/ 0 h 72"/>
                <a:gd name="T2" fmla="*/ 1 w 108"/>
                <a:gd name="T3" fmla="*/ 0 h 72"/>
                <a:gd name="T4" fmla="*/ 108 w 108"/>
                <a:gd name="T5" fmla="*/ 69 h 72"/>
                <a:gd name="T6" fmla="*/ 108 w 108"/>
                <a:gd name="T7" fmla="*/ 72 h 72"/>
                <a:gd name="T8" fmla="*/ 105 w 108"/>
                <a:gd name="T9" fmla="*/ 72 h 72"/>
                <a:gd name="T10" fmla="*/ 0 w 108"/>
                <a:gd name="T11" fmla="*/ 3 h 72"/>
                <a:gd name="T12" fmla="*/ 0 w 10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72">
                  <a:moveTo>
                    <a:pt x="0" y="0"/>
                  </a:moveTo>
                  <a:lnTo>
                    <a:pt x="1" y="0"/>
                  </a:lnTo>
                  <a:lnTo>
                    <a:pt x="108" y="69"/>
                  </a:lnTo>
                  <a:lnTo>
                    <a:pt x="108" y="72"/>
                  </a:lnTo>
                  <a:lnTo>
                    <a:pt x="105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8" name="Line 128"/>
            <p:cNvSpPr>
              <a:spLocks noChangeShapeType="1"/>
            </p:cNvSpPr>
            <p:nvPr/>
          </p:nvSpPr>
          <p:spPr bwMode="auto">
            <a:xfrm flipV="1">
              <a:off x="12795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9" name="Line 129"/>
            <p:cNvSpPr>
              <a:spLocks noChangeShapeType="1"/>
            </p:cNvSpPr>
            <p:nvPr/>
          </p:nvSpPr>
          <p:spPr bwMode="auto">
            <a:xfrm flipV="1">
              <a:off x="13858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0" name="Freeform 130"/>
            <p:cNvSpPr>
              <a:spLocks/>
            </p:cNvSpPr>
            <p:nvPr/>
          </p:nvSpPr>
          <p:spPr bwMode="auto">
            <a:xfrm>
              <a:off x="4327526" y="2078038"/>
              <a:ext cx="153988" cy="106363"/>
            </a:xfrm>
            <a:custGeom>
              <a:avLst/>
              <a:gdLst>
                <a:gd name="T0" fmla="*/ 0 w 97"/>
                <a:gd name="T1" fmla="*/ 0 h 67"/>
                <a:gd name="T2" fmla="*/ 3 w 97"/>
                <a:gd name="T3" fmla="*/ 0 h 67"/>
                <a:gd name="T4" fmla="*/ 97 w 97"/>
                <a:gd name="T5" fmla="*/ 65 h 67"/>
                <a:gd name="T6" fmla="*/ 97 w 97"/>
                <a:gd name="T7" fmla="*/ 67 h 67"/>
                <a:gd name="T8" fmla="*/ 95 w 97"/>
                <a:gd name="T9" fmla="*/ 67 h 67"/>
                <a:gd name="T10" fmla="*/ 0 w 97"/>
                <a:gd name="T11" fmla="*/ 3 h 67"/>
                <a:gd name="T12" fmla="*/ 0 w 9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">
                  <a:moveTo>
                    <a:pt x="0" y="0"/>
                  </a:moveTo>
                  <a:lnTo>
                    <a:pt x="3" y="0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5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1" name="Line 131"/>
            <p:cNvSpPr>
              <a:spLocks noChangeShapeType="1"/>
            </p:cNvSpPr>
            <p:nvPr/>
          </p:nvSpPr>
          <p:spPr bwMode="auto">
            <a:xfrm flipV="1">
              <a:off x="15065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2" name="Freeform 132"/>
            <p:cNvSpPr>
              <a:spLocks/>
            </p:cNvSpPr>
            <p:nvPr/>
          </p:nvSpPr>
          <p:spPr bwMode="auto">
            <a:xfrm>
              <a:off x="4478338" y="2181225"/>
              <a:ext cx="279400" cy="195263"/>
            </a:xfrm>
            <a:custGeom>
              <a:avLst/>
              <a:gdLst>
                <a:gd name="T0" fmla="*/ 0 w 176"/>
                <a:gd name="T1" fmla="*/ 0 h 123"/>
                <a:gd name="T2" fmla="*/ 2 w 176"/>
                <a:gd name="T3" fmla="*/ 0 h 123"/>
                <a:gd name="T4" fmla="*/ 176 w 176"/>
                <a:gd name="T5" fmla="*/ 121 h 123"/>
                <a:gd name="T6" fmla="*/ 176 w 176"/>
                <a:gd name="T7" fmla="*/ 123 h 123"/>
                <a:gd name="T8" fmla="*/ 174 w 176"/>
                <a:gd name="T9" fmla="*/ 123 h 123"/>
                <a:gd name="T10" fmla="*/ 0 w 176"/>
                <a:gd name="T11" fmla="*/ 2 h 123"/>
                <a:gd name="T12" fmla="*/ 0 w 17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23">
                  <a:moveTo>
                    <a:pt x="0" y="0"/>
                  </a:moveTo>
                  <a:lnTo>
                    <a:pt x="2" y="0"/>
                  </a:lnTo>
                  <a:lnTo>
                    <a:pt x="176" y="121"/>
                  </a:lnTo>
                  <a:lnTo>
                    <a:pt x="176" y="123"/>
                  </a:lnTo>
                  <a:lnTo>
                    <a:pt x="174" y="1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3" name="Freeform 133"/>
            <p:cNvSpPr>
              <a:spLocks/>
            </p:cNvSpPr>
            <p:nvPr/>
          </p:nvSpPr>
          <p:spPr bwMode="auto">
            <a:xfrm>
              <a:off x="1392238" y="4919663"/>
              <a:ext cx="68263" cy="103188"/>
            </a:xfrm>
            <a:custGeom>
              <a:avLst/>
              <a:gdLst>
                <a:gd name="T0" fmla="*/ 7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6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7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7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6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4" name="Freeform 134"/>
            <p:cNvSpPr>
              <a:spLocks noEditPoints="1"/>
            </p:cNvSpPr>
            <p:nvPr/>
          </p:nvSpPr>
          <p:spPr bwMode="auto">
            <a:xfrm>
              <a:off x="14732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5" name="Freeform 135"/>
            <p:cNvSpPr>
              <a:spLocks noEditPoints="1"/>
            </p:cNvSpPr>
            <p:nvPr/>
          </p:nvSpPr>
          <p:spPr bwMode="auto">
            <a:xfrm>
              <a:off x="155416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39 w 43"/>
                <a:gd name="T65" fmla="*/ 53 h 66"/>
                <a:gd name="T66" fmla="*/ 38 w 43"/>
                <a:gd name="T67" fmla="*/ 57 h 66"/>
                <a:gd name="T68" fmla="*/ 35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39" y="53"/>
                  </a:lnTo>
                  <a:lnTo>
                    <a:pt x="38" y="57"/>
                  </a:lnTo>
                  <a:lnTo>
                    <a:pt x="35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6" name="Freeform 136"/>
            <p:cNvSpPr>
              <a:spLocks/>
            </p:cNvSpPr>
            <p:nvPr/>
          </p:nvSpPr>
          <p:spPr bwMode="auto">
            <a:xfrm>
              <a:off x="4754563" y="2373313"/>
              <a:ext cx="198438" cy="141288"/>
            </a:xfrm>
            <a:custGeom>
              <a:avLst/>
              <a:gdLst>
                <a:gd name="T0" fmla="*/ 0 w 125"/>
                <a:gd name="T1" fmla="*/ 0 h 89"/>
                <a:gd name="T2" fmla="*/ 2 w 125"/>
                <a:gd name="T3" fmla="*/ 0 h 89"/>
                <a:gd name="T4" fmla="*/ 125 w 125"/>
                <a:gd name="T5" fmla="*/ 86 h 89"/>
                <a:gd name="T6" fmla="*/ 125 w 125"/>
                <a:gd name="T7" fmla="*/ 89 h 89"/>
                <a:gd name="T8" fmla="*/ 123 w 125"/>
                <a:gd name="T9" fmla="*/ 89 h 89"/>
                <a:gd name="T10" fmla="*/ 0 w 125"/>
                <a:gd name="T11" fmla="*/ 2 h 89"/>
                <a:gd name="T12" fmla="*/ 0 w 125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89">
                  <a:moveTo>
                    <a:pt x="0" y="0"/>
                  </a:moveTo>
                  <a:lnTo>
                    <a:pt x="2" y="0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7" name="Line 137"/>
            <p:cNvSpPr>
              <a:spLocks noChangeShapeType="1"/>
            </p:cNvSpPr>
            <p:nvPr/>
          </p:nvSpPr>
          <p:spPr bwMode="auto">
            <a:xfrm flipV="1">
              <a:off x="1658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8" name="Line 138"/>
            <p:cNvSpPr>
              <a:spLocks noChangeShapeType="1"/>
            </p:cNvSpPr>
            <p:nvPr/>
          </p:nvSpPr>
          <p:spPr bwMode="auto">
            <a:xfrm flipV="1">
              <a:off x="18542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9" name="Freeform 139"/>
            <p:cNvSpPr>
              <a:spLocks/>
            </p:cNvSpPr>
            <p:nvPr/>
          </p:nvSpPr>
          <p:spPr bwMode="auto">
            <a:xfrm>
              <a:off x="4949826" y="2509838"/>
              <a:ext cx="277813" cy="201613"/>
            </a:xfrm>
            <a:custGeom>
              <a:avLst/>
              <a:gdLst>
                <a:gd name="T0" fmla="*/ 0 w 175"/>
                <a:gd name="T1" fmla="*/ 0 h 127"/>
                <a:gd name="T2" fmla="*/ 2 w 175"/>
                <a:gd name="T3" fmla="*/ 0 h 127"/>
                <a:gd name="T4" fmla="*/ 175 w 175"/>
                <a:gd name="T5" fmla="*/ 126 h 127"/>
                <a:gd name="T6" fmla="*/ 175 w 175"/>
                <a:gd name="T7" fmla="*/ 127 h 127"/>
                <a:gd name="T8" fmla="*/ 172 w 175"/>
                <a:gd name="T9" fmla="*/ 127 h 127"/>
                <a:gd name="T10" fmla="*/ 0 w 175"/>
                <a:gd name="T11" fmla="*/ 3 h 127"/>
                <a:gd name="T12" fmla="*/ 0 w 175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27">
                  <a:moveTo>
                    <a:pt x="0" y="0"/>
                  </a:moveTo>
                  <a:lnTo>
                    <a:pt x="2" y="0"/>
                  </a:lnTo>
                  <a:lnTo>
                    <a:pt x="175" y="126"/>
                  </a:lnTo>
                  <a:lnTo>
                    <a:pt x="175" y="127"/>
                  </a:lnTo>
                  <a:lnTo>
                    <a:pt x="172" y="12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0" name="Line 140"/>
            <p:cNvSpPr>
              <a:spLocks noChangeShapeType="1"/>
            </p:cNvSpPr>
            <p:nvPr/>
          </p:nvSpPr>
          <p:spPr bwMode="auto">
            <a:xfrm flipV="1">
              <a:off x="21288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1" name="Freeform 141"/>
            <p:cNvSpPr>
              <a:spLocks/>
            </p:cNvSpPr>
            <p:nvPr/>
          </p:nvSpPr>
          <p:spPr bwMode="auto">
            <a:xfrm>
              <a:off x="5222876" y="2709863"/>
              <a:ext cx="196850" cy="144463"/>
            </a:xfrm>
            <a:custGeom>
              <a:avLst/>
              <a:gdLst>
                <a:gd name="T0" fmla="*/ 0 w 124"/>
                <a:gd name="T1" fmla="*/ 0 h 91"/>
                <a:gd name="T2" fmla="*/ 3 w 124"/>
                <a:gd name="T3" fmla="*/ 0 h 91"/>
                <a:gd name="T4" fmla="*/ 124 w 124"/>
                <a:gd name="T5" fmla="*/ 88 h 91"/>
                <a:gd name="T6" fmla="*/ 124 w 124"/>
                <a:gd name="T7" fmla="*/ 91 h 91"/>
                <a:gd name="T8" fmla="*/ 122 w 124"/>
                <a:gd name="T9" fmla="*/ 91 h 91"/>
                <a:gd name="T10" fmla="*/ 0 w 124"/>
                <a:gd name="T11" fmla="*/ 1 h 91"/>
                <a:gd name="T12" fmla="*/ 0 w 12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1">
                  <a:moveTo>
                    <a:pt x="0" y="0"/>
                  </a:moveTo>
                  <a:lnTo>
                    <a:pt x="3" y="0"/>
                  </a:lnTo>
                  <a:lnTo>
                    <a:pt x="124" y="88"/>
                  </a:lnTo>
                  <a:lnTo>
                    <a:pt x="124" y="91"/>
                  </a:lnTo>
                  <a:lnTo>
                    <a:pt x="122" y="9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2" name="Freeform 142"/>
            <p:cNvSpPr>
              <a:spLocks/>
            </p:cNvSpPr>
            <p:nvPr/>
          </p:nvSpPr>
          <p:spPr bwMode="auto">
            <a:xfrm>
              <a:off x="2011363" y="4918075"/>
              <a:ext cx="68263" cy="104775"/>
            </a:xfrm>
            <a:custGeom>
              <a:avLst/>
              <a:gdLst>
                <a:gd name="T0" fmla="*/ 22 w 43"/>
                <a:gd name="T1" fmla="*/ 0 h 66"/>
                <a:gd name="T2" fmla="*/ 28 w 43"/>
                <a:gd name="T3" fmla="*/ 1 h 66"/>
                <a:gd name="T4" fmla="*/ 33 w 43"/>
                <a:gd name="T5" fmla="*/ 3 h 66"/>
                <a:gd name="T6" fmla="*/ 37 w 43"/>
                <a:gd name="T7" fmla="*/ 6 h 66"/>
                <a:gd name="T8" fmla="*/ 40 w 43"/>
                <a:gd name="T9" fmla="*/ 9 h 66"/>
                <a:gd name="T10" fmla="*/ 42 w 43"/>
                <a:gd name="T11" fmla="*/ 14 h 66"/>
                <a:gd name="T12" fmla="*/ 42 w 43"/>
                <a:gd name="T13" fmla="*/ 18 h 66"/>
                <a:gd name="T14" fmla="*/ 42 w 43"/>
                <a:gd name="T15" fmla="*/ 22 h 66"/>
                <a:gd name="T16" fmla="*/ 41 w 43"/>
                <a:gd name="T17" fmla="*/ 26 h 66"/>
                <a:gd name="T18" fmla="*/ 39 w 43"/>
                <a:gd name="T19" fmla="*/ 30 h 66"/>
                <a:gd name="T20" fmla="*/ 36 w 43"/>
                <a:gd name="T21" fmla="*/ 35 h 66"/>
                <a:gd name="T22" fmla="*/ 33 w 43"/>
                <a:gd name="T23" fmla="*/ 38 h 66"/>
                <a:gd name="T24" fmla="*/ 29 w 43"/>
                <a:gd name="T25" fmla="*/ 42 h 66"/>
                <a:gd name="T26" fmla="*/ 24 w 43"/>
                <a:gd name="T27" fmla="*/ 46 h 66"/>
                <a:gd name="T28" fmla="*/ 19 w 43"/>
                <a:gd name="T29" fmla="*/ 49 h 66"/>
                <a:gd name="T30" fmla="*/ 16 w 43"/>
                <a:gd name="T31" fmla="*/ 52 h 66"/>
                <a:gd name="T32" fmla="*/ 14 w 43"/>
                <a:gd name="T33" fmla="*/ 54 h 66"/>
                <a:gd name="T34" fmla="*/ 11 w 43"/>
                <a:gd name="T35" fmla="*/ 58 h 66"/>
                <a:gd name="T36" fmla="*/ 43 w 43"/>
                <a:gd name="T37" fmla="*/ 58 h 66"/>
                <a:gd name="T38" fmla="*/ 43 w 43"/>
                <a:gd name="T39" fmla="*/ 66 h 66"/>
                <a:gd name="T40" fmla="*/ 0 w 43"/>
                <a:gd name="T41" fmla="*/ 66 h 66"/>
                <a:gd name="T42" fmla="*/ 0 w 43"/>
                <a:gd name="T43" fmla="*/ 63 h 66"/>
                <a:gd name="T44" fmla="*/ 1 w 43"/>
                <a:gd name="T45" fmla="*/ 61 h 66"/>
                <a:gd name="T46" fmla="*/ 3 w 43"/>
                <a:gd name="T47" fmla="*/ 56 h 66"/>
                <a:gd name="T48" fmla="*/ 5 w 43"/>
                <a:gd name="T49" fmla="*/ 52 h 66"/>
                <a:gd name="T50" fmla="*/ 8 w 43"/>
                <a:gd name="T51" fmla="*/ 49 h 66"/>
                <a:gd name="T52" fmla="*/ 11 w 43"/>
                <a:gd name="T53" fmla="*/ 45 h 66"/>
                <a:gd name="T54" fmla="*/ 15 w 43"/>
                <a:gd name="T55" fmla="*/ 42 h 66"/>
                <a:gd name="T56" fmla="*/ 21 w 43"/>
                <a:gd name="T57" fmla="*/ 38 h 66"/>
                <a:gd name="T58" fmla="*/ 25 w 43"/>
                <a:gd name="T59" fmla="*/ 33 h 66"/>
                <a:gd name="T60" fmla="*/ 28 w 43"/>
                <a:gd name="T61" fmla="*/ 30 h 66"/>
                <a:gd name="T62" fmla="*/ 30 w 43"/>
                <a:gd name="T63" fmla="*/ 28 h 66"/>
                <a:gd name="T64" fmla="*/ 33 w 43"/>
                <a:gd name="T65" fmla="*/ 23 h 66"/>
                <a:gd name="T66" fmla="*/ 34 w 43"/>
                <a:gd name="T67" fmla="*/ 18 h 66"/>
                <a:gd name="T68" fmla="*/ 33 w 43"/>
                <a:gd name="T69" fmla="*/ 16 h 66"/>
                <a:gd name="T70" fmla="*/ 32 w 43"/>
                <a:gd name="T71" fmla="*/ 13 h 66"/>
                <a:gd name="T72" fmla="*/ 30 w 43"/>
                <a:gd name="T73" fmla="*/ 11 h 66"/>
                <a:gd name="T74" fmla="*/ 28 w 43"/>
                <a:gd name="T75" fmla="*/ 9 h 66"/>
                <a:gd name="T76" fmla="*/ 25 w 43"/>
                <a:gd name="T77" fmla="*/ 8 h 66"/>
                <a:gd name="T78" fmla="*/ 22 w 43"/>
                <a:gd name="T79" fmla="*/ 8 h 66"/>
                <a:gd name="T80" fmla="*/ 18 w 43"/>
                <a:gd name="T81" fmla="*/ 8 h 66"/>
                <a:gd name="T82" fmla="*/ 15 w 43"/>
                <a:gd name="T83" fmla="*/ 9 h 66"/>
                <a:gd name="T84" fmla="*/ 12 w 43"/>
                <a:gd name="T85" fmla="*/ 11 h 66"/>
                <a:gd name="T86" fmla="*/ 11 w 43"/>
                <a:gd name="T87" fmla="*/ 13 h 66"/>
                <a:gd name="T88" fmla="*/ 10 w 43"/>
                <a:gd name="T89" fmla="*/ 16 h 66"/>
                <a:gd name="T90" fmla="*/ 9 w 43"/>
                <a:gd name="T91" fmla="*/ 19 h 66"/>
                <a:gd name="T92" fmla="*/ 1 w 43"/>
                <a:gd name="T93" fmla="*/ 18 h 66"/>
                <a:gd name="T94" fmla="*/ 2 w 43"/>
                <a:gd name="T95" fmla="*/ 13 h 66"/>
                <a:gd name="T96" fmla="*/ 4 w 43"/>
                <a:gd name="T97" fmla="*/ 9 h 66"/>
                <a:gd name="T98" fmla="*/ 7 w 43"/>
                <a:gd name="T99" fmla="*/ 5 h 66"/>
                <a:gd name="T100" fmla="*/ 11 w 43"/>
                <a:gd name="T101" fmla="*/ 3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3" y="38"/>
                  </a:lnTo>
                  <a:lnTo>
                    <a:pt x="29" y="42"/>
                  </a:lnTo>
                  <a:lnTo>
                    <a:pt x="24" y="46"/>
                  </a:lnTo>
                  <a:lnTo>
                    <a:pt x="19" y="49"/>
                  </a:lnTo>
                  <a:lnTo>
                    <a:pt x="16" y="52"/>
                  </a:lnTo>
                  <a:lnTo>
                    <a:pt x="14" y="54"/>
                  </a:lnTo>
                  <a:lnTo>
                    <a:pt x="11" y="58"/>
                  </a:lnTo>
                  <a:lnTo>
                    <a:pt x="43" y="58"/>
                  </a:lnTo>
                  <a:lnTo>
                    <a:pt x="43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5" y="52"/>
                  </a:lnTo>
                  <a:lnTo>
                    <a:pt x="8" y="49"/>
                  </a:lnTo>
                  <a:lnTo>
                    <a:pt x="11" y="45"/>
                  </a:lnTo>
                  <a:lnTo>
                    <a:pt x="15" y="42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3" y="16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9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3" name="Freeform 143"/>
            <p:cNvSpPr>
              <a:spLocks noEditPoints="1"/>
            </p:cNvSpPr>
            <p:nvPr/>
          </p:nvSpPr>
          <p:spPr bwMode="auto">
            <a:xfrm>
              <a:off x="209391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4" name="Freeform 144"/>
            <p:cNvSpPr>
              <a:spLocks noEditPoints="1"/>
            </p:cNvSpPr>
            <p:nvPr/>
          </p:nvSpPr>
          <p:spPr bwMode="auto">
            <a:xfrm>
              <a:off x="217328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2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7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0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2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7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0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5" name="Freeform 145"/>
            <p:cNvSpPr>
              <a:spLocks/>
            </p:cNvSpPr>
            <p:nvPr/>
          </p:nvSpPr>
          <p:spPr bwMode="auto">
            <a:xfrm>
              <a:off x="5416551" y="2849563"/>
              <a:ext cx="158750" cy="112713"/>
            </a:xfrm>
            <a:custGeom>
              <a:avLst/>
              <a:gdLst>
                <a:gd name="T0" fmla="*/ 0 w 100"/>
                <a:gd name="T1" fmla="*/ 0 h 71"/>
                <a:gd name="T2" fmla="*/ 2 w 100"/>
                <a:gd name="T3" fmla="*/ 0 h 71"/>
                <a:gd name="T4" fmla="*/ 100 w 100"/>
                <a:gd name="T5" fmla="*/ 70 h 71"/>
                <a:gd name="T6" fmla="*/ 100 w 100"/>
                <a:gd name="T7" fmla="*/ 71 h 71"/>
                <a:gd name="T8" fmla="*/ 97 w 100"/>
                <a:gd name="T9" fmla="*/ 71 h 71"/>
                <a:gd name="T10" fmla="*/ 0 w 100"/>
                <a:gd name="T11" fmla="*/ 3 h 71"/>
                <a:gd name="T12" fmla="*/ 0 w 100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1">
                  <a:moveTo>
                    <a:pt x="0" y="0"/>
                  </a:moveTo>
                  <a:lnTo>
                    <a:pt x="2" y="0"/>
                  </a:lnTo>
                  <a:lnTo>
                    <a:pt x="100" y="70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6" name="Line 146"/>
            <p:cNvSpPr>
              <a:spLocks noChangeShapeType="1"/>
            </p:cNvSpPr>
            <p:nvPr/>
          </p:nvSpPr>
          <p:spPr bwMode="auto">
            <a:xfrm flipV="1">
              <a:off x="21637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7" name="Line 147"/>
            <p:cNvSpPr>
              <a:spLocks noChangeShapeType="1"/>
            </p:cNvSpPr>
            <p:nvPr/>
          </p:nvSpPr>
          <p:spPr bwMode="auto">
            <a:xfrm>
              <a:off x="1044576" y="2960688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8" name="Line 148"/>
            <p:cNvSpPr>
              <a:spLocks noChangeShapeType="1"/>
            </p:cNvSpPr>
            <p:nvPr/>
          </p:nvSpPr>
          <p:spPr bwMode="auto">
            <a:xfrm flipV="1">
              <a:off x="22002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9" name="Line 149"/>
            <p:cNvSpPr>
              <a:spLocks noChangeShapeType="1"/>
            </p:cNvSpPr>
            <p:nvPr/>
          </p:nvSpPr>
          <p:spPr bwMode="auto">
            <a:xfrm flipV="1">
              <a:off x="22399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0" name="Line 150"/>
            <p:cNvSpPr>
              <a:spLocks noChangeShapeType="1"/>
            </p:cNvSpPr>
            <p:nvPr/>
          </p:nvSpPr>
          <p:spPr bwMode="auto">
            <a:xfrm>
              <a:off x="1028701" y="29606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1" name="Line 151"/>
            <p:cNvSpPr>
              <a:spLocks noChangeShapeType="1"/>
            </p:cNvSpPr>
            <p:nvPr/>
          </p:nvSpPr>
          <p:spPr bwMode="auto">
            <a:xfrm flipV="1">
              <a:off x="22812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2" name="Line 152"/>
            <p:cNvSpPr>
              <a:spLocks noChangeShapeType="1"/>
            </p:cNvSpPr>
            <p:nvPr/>
          </p:nvSpPr>
          <p:spPr bwMode="auto">
            <a:xfrm>
              <a:off x="1044576" y="3030538"/>
              <a:ext cx="0" cy="1047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3" name="Line 153"/>
            <p:cNvSpPr>
              <a:spLocks noChangeShapeType="1"/>
            </p:cNvSpPr>
            <p:nvPr/>
          </p:nvSpPr>
          <p:spPr bwMode="auto">
            <a:xfrm flipV="1">
              <a:off x="23241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4" name="Line 154"/>
            <p:cNvSpPr>
              <a:spLocks noChangeShapeType="1"/>
            </p:cNvSpPr>
            <p:nvPr/>
          </p:nvSpPr>
          <p:spPr bwMode="auto">
            <a:xfrm flipV="1">
              <a:off x="2371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5" name="Line 155"/>
            <p:cNvSpPr>
              <a:spLocks noChangeShapeType="1"/>
            </p:cNvSpPr>
            <p:nvPr/>
          </p:nvSpPr>
          <p:spPr bwMode="auto">
            <a:xfrm>
              <a:off x="1028701" y="3133725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6" name="Line 156"/>
            <p:cNvSpPr>
              <a:spLocks noChangeShapeType="1"/>
            </p:cNvSpPr>
            <p:nvPr/>
          </p:nvSpPr>
          <p:spPr bwMode="auto">
            <a:xfrm flipV="1">
              <a:off x="2420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7" name="Line 157"/>
            <p:cNvSpPr>
              <a:spLocks noChangeShapeType="1"/>
            </p:cNvSpPr>
            <p:nvPr/>
          </p:nvSpPr>
          <p:spPr bwMode="auto">
            <a:xfrm>
              <a:off x="1427163" y="3073400"/>
              <a:ext cx="0" cy="587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8" name="Line 158"/>
            <p:cNvSpPr>
              <a:spLocks noChangeShapeType="1"/>
            </p:cNvSpPr>
            <p:nvPr/>
          </p:nvSpPr>
          <p:spPr bwMode="auto">
            <a:xfrm flipV="1">
              <a:off x="24749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9" name="Line 159"/>
            <p:cNvSpPr>
              <a:spLocks noChangeShapeType="1"/>
            </p:cNvSpPr>
            <p:nvPr/>
          </p:nvSpPr>
          <p:spPr bwMode="auto">
            <a:xfrm flipV="1">
              <a:off x="2533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0" name="Line 160"/>
            <p:cNvSpPr>
              <a:spLocks noChangeShapeType="1"/>
            </p:cNvSpPr>
            <p:nvPr/>
          </p:nvSpPr>
          <p:spPr bwMode="auto">
            <a:xfrm>
              <a:off x="1409701" y="30749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1" name="Line 161"/>
            <p:cNvSpPr>
              <a:spLocks noChangeShapeType="1"/>
            </p:cNvSpPr>
            <p:nvPr/>
          </p:nvSpPr>
          <p:spPr bwMode="auto">
            <a:xfrm flipV="1">
              <a:off x="25987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2" name="Line 162"/>
            <p:cNvSpPr>
              <a:spLocks noChangeShapeType="1"/>
            </p:cNvSpPr>
            <p:nvPr/>
          </p:nvSpPr>
          <p:spPr bwMode="auto">
            <a:xfrm>
              <a:off x="1427163" y="3130550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3" name="Freeform 163"/>
            <p:cNvSpPr>
              <a:spLocks/>
            </p:cNvSpPr>
            <p:nvPr/>
          </p:nvSpPr>
          <p:spPr bwMode="auto">
            <a:xfrm>
              <a:off x="2493963" y="4918075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1 w 23"/>
                <a:gd name="T11" fmla="*/ 18 h 66"/>
                <a:gd name="T12" fmla="*/ 7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7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4" name="Freeform 164"/>
            <p:cNvSpPr>
              <a:spLocks noEditPoints="1"/>
            </p:cNvSpPr>
            <p:nvPr/>
          </p:nvSpPr>
          <p:spPr bwMode="auto">
            <a:xfrm>
              <a:off x="2563813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5" name="Freeform 165"/>
            <p:cNvSpPr>
              <a:spLocks noEditPoints="1"/>
            </p:cNvSpPr>
            <p:nvPr/>
          </p:nvSpPr>
          <p:spPr bwMode="auto">
            <a:xfrm>
              <a:off x="26447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6" name="Line 166"/>
            <p:cNvSpPr>
              <a:spLocks noChangeShapeType="1"/>
            </p:cNvSpPr>
            <p:nvPr/>
          </p:nvSpPr>
          <p:spPr bwMode="auto">
            <a:xfrm>
              <a:off x="1409701" y="32035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7" name="Line 167"/>
            <p:cNvSpPr>
              <a:spLocks noChangeShapeType="1"/>
            </p:cNvSpPr>
            <p:nvPr/>
          </p:nvSpPr>
          <p:spPr bwMode="auto">
            <a:xfrm>
              <a:off x="1743076" y="3109913"/>
              <a:ext cx="0" cy="60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8" name="Line 168"/>
            <p:cNvSpPr>
              <a:spLocks noChangeShapeType="1"/>
            </p:cNvSpPr>
            <p:nvPr/>
          </p:nvSpPr>
          <p:spPr bwMode="auto">
            <a:xfrm flipV="1">
              <a:off x="26701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9" name="Line 169"/>
            <p:cNvSpPr>
              <a:spLocks noChangeShapeType="1"/>
            </p:cNvSpPr>
            <p:nvPr/>
          </p:nvSpPr>
          <p:spPr bwMode="auto">
            <a:xfrm flipV="1">
              <a:off x="27495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0" name="Line 170"/>
            <p:cNvSpPr>
              <a:spLocks noChangeShapeType="1"/>
            </p:cNvSpPr>
            <p:nvPr/>
          </p:nvSpPr>
          <p:spPr bwMode="auto">
            <a:xfrm>
              <a:off x="1722438" y="311150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1" name="Line 171"/>
            <p:cNvSpPr>
              <a:spLocks noChangeShapeType="1"/>
            </p:cNvSpPr>
            <p:nvPr/>
          </p:nvSpPr>
          <p:spPr bwMode="auto">
            <a:xfrm flipV="1">
              <a:off x="2838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2" name="Line 172"/>
            <p:cNvSpPr>
              <a:spLocks noChangeShapeType="1"/>
            </p:cNvSpPr>
            <p:nvPr/>
          </p:nvSpPr>
          <p:spPr bwMode="auto">
            <a:xfrm>
              <a:off x="1743076" y="3168650"/>
              <a:ext cx="0" cy="777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3" name="Line 173"/>
            <p:cNvSpPr>
              <a:spLocks noChangeShapeType="1"/>
            </p:cNvSpPr>
            <p:nvPr/>
          </p:nvSpPr>
          <p:spPr bwMode="auto">
            <a:xfrm flipV="1">
              <a:off x="29416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4" name="Line 174"/>
            <p:cNvSpPr>
              <a:spLocks noChangeShapeType="1"/>
            </p:cNvSpPr>
            <p:nvPr/>
          </p:nvSpPr>
          <p:spPr bwMode="auto">
            <a:xfrm flipV="1">
              <a:off x="3067051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5" name="Line 175"/>
            <p:cNvSpPr>
              <a:spLocks noChangeShapeType="1"/>
            </p:cNvSpPr>
            <p:nvPr/>
          </p:nvSpPr>
          <p:spPr bwMode="auto">
            <a:xfrm>
              <a:off x="1722438" y="324485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6" name="Line 176"/>
            <p:cNvSpPr>
              <a:spLocks noChangeShapeType="1"/>
            </p:cNvSpPr>
            <p:nvPr/>
          </p:nvSpPr>
          <p:spPr bwMode="auto">
            <a:xfrm>
              <a:off x="4240213" y="2011363"/>
              <a:ext cx="0" cy="619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7" name="Freeform 177"/>
            <p:cNvSpPr>
              <a:spLocks/>
            </p:cNvSpPr>
            <p:nvPr/>
          </p:nvSpPr>
          <p:spPr bwMode="auto">
            <a:xfrm>
              <a:off x="2992438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6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8" name="Freeform 178"/>
            <p:cNvSpPr>
              <a:spLocks noEditPoints="1"/>
            </p:cNvSpPr>
            <p:nvPr/>
          </p:nvSpPr>
          <p:spPr bwMode="auto">
            <a:xfrm>
              <a:off x="3073401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9" name="Line 179"/>
            <p:cNvSpPr>
              <a:spLocks noChangeShapeType="1"/>
            </p:cNvSpPr>
            <p:nvPr/>
          </p:nvSpPr>
          <p:spPr bwMode="auto">
            <a:xfrm>
              <a:off x="4224338" y="2011363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0" name="Line 180"/>
            <p:cNvSpPr>
              <a:spLocks noChangeShapeType="1"/>
            </p:cNvSpPr>
            <p:nvPr/>
          </p:nvSpPr>
          <p:spPr bwMode="auto">
            <a:xfrm flipV="1">
              <a:off x="3219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1" name="Line 181"/>
            <p:cNvSpPr>
              <a:spLocks noChangeShapeType="1"/>
            </p:cNvSpPr>
            <p:nvPr/>
          </p:nvSpPr>
          <p:spPr bwMode="auto">
            <a:xfrm>
              <a:off x="4240213" y="2070100"/>
              <a:ext cx="0" cy="857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2" name="Line 182"/>
            <p:cNvSpPr>
              <a:spLocks noChangeShapeType="1"/>
            </p:cNvSpPr>
            <p:nvPr/>
          </p:nvSpPr>
          <p:spPr bwMode="auto">
            <a:xfrm flipV="1">
              <a:off x="34131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3" name="Line 183"/>
            <p:cNvSpPr>
              <a:spLocks noChangeShapeType="1"/>
            </p:cNvSpPr>
            <p:nvPr/>
          </p:nvSpPr>
          <p:spPr bwMode="auto">
            <a:xfrm flipV="1">
              <a:off x="36877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4" name="Line 184"/>
            <p:cNvSpPr>
              <a:spLocks noChangeShapeType="1"/>
            </p:cNvSpPr>
            <p:nvPr/>
          </p:nvSpPr>
          <p:spPr bwMode="auto">
            <a:xfrm>
              <a:off x="4224338" y="215423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5" name="Line 185"/>
            <p:cNvSpPr>
              <a:spLocks noChangeShapeType="1"/>
            </p:cNvSpPr>
            <p:nvPr/>
          </p:nvSpPr>
          <p:spPr bwMode="auto">
            <a:xfrm>
              <a:off x="4606926" y="2033588"/>
              <a:ext cx="0" cy="49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6" name="Freeform 186"/>
            <p:cNvSpPr>
              <a:spLocks/>
            </p:cNvSpPr>
            <p:nvPr/>
          </p:nvSpPr>
          <p:spPr bwMode="auto">
            <a:xfrm>
              <a:off x="3613151" y="4918075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6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5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0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8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5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7 w 44"/>
                <a:gd name="T99" fmla="*/ 5 h 66"/>
                <a:gd name="T100" fmla="*/ 11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8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5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7" name="Freeform 187"/>
            <p:cNvSpPr>
              <a:spLocks noEditPoints="1"/>
            </p:cNvSpPr>
            <p:nvPr/>
          </p:nvSpPr>
          <p:spPr bwMode="auto">
            <a:xfrm>
              <a:off x="36957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9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9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8" name="Line 188"/>
            <p:cNvSpPr>
              <a:spLocks noChangeShapeType="1"/>
            </p:cNvSpPr>
            <p:nvPr/>
          </p:nvSpPr>
          <p:spPr bwMode="auto">
            <a:xfrm>
              <a:off x="4587876" y="20335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9" name="Line 189"/>
            <p:cNvSpPr>
              <a:spLocks noChangeShapeType="1"/>
            </p:cNvSpPr>
            <p:nvPr/>
          </p:nvSpPr>
          <p:spPr bwMode="auto">
            <a:xfrm flipV="1">
              <a:off x="37226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0" name="Line 190"/>
            <p:cNvSpPr>
              <a:spLocks noChangeShapeType="1"/>
            </p:cNvSpPr>
            <p:nvPr/>
          </p:nvSpPr>
          <p:spPr bwMode="auto">
            <a:xfrm>
              <a:off x="4606926" y="207962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1" name="Line 191"/>
            <p:cNvSpPr>
              <a:spLocks noChangeShapeType="1"/>
            </p:cNvSpPr>
            <p:nvPr/>
          </p:nvSpPr>
          <p:spPr bwMode="auto">
            <a:xfrm flipV="1">
              <a:off x="37607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2" name="Line 192"/>
            <p:cNvSpPr>
              <a:spLocks noChangeShapeType="1"/>
            </p:cNvSpPr>
            <p:nvPr/>
          </p:nvSpPr>
          <p:spPr bwMode="auto">
            <a:xfrm flipV="1">
              <a:off x="37973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3" name="Line 193"/>
            <p:cNvSpPr>
              <a:spLocks noChangeShapeType="1"/>
            </p:cNvSpPr>
            <p:nvPr/>
          </p:nvSpPr>
          <p:spPr bwMode="auto">
            <a:xfrm>
              <a:off x="4587876" y="214312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4" name="Line 194"/>
            <p:cNvSpPr>
              <a:spLocks noChangeShapeType="1"/>
            </p:cNvSpPr>
            <p:nvPr/>
          </p:nvSpPr>
          <p:spPr bwMode="auto">
            <a:xfrm flipV="1">
              <a:off x="38385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5" name="Line 195"/>
            <p:cNvSpPr>
              <a:spLocks noChangeShapeType="1"/>
            </p:cNvSpPr>
            <p:nvPr/>
          </p:nvSpPr>
          <p:spPr bwMode="auto">
            <a:xfrm>
              <a:off x="4013201" y="2070100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6" name="Line 196"/>
            <p:cNvSpPr>
              <a:spLocks noChangeShapeType="1"/>
            </p:cNvSpPr>
            <p:nvPr/>
          </p:nvSpPr>
          <p:spPr bwMode="auto">
            <a:xfrm flipV="1">
              <a:off x="38846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7" name="Line 197"/>
            <p:cNvSpPr>
              <a:spLocks noChangeShapeType="1"/>
            </p:cNvSpPr>
            <p:nvPr/>
          </p:nvSpPr>
          <p:spPr bwMode="auto">
            <a:xfrm flipV="1">
              <a:off x="3930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8" name="Line 198"/>
            <p:cNvSpPr>
              <a:spLocks noChangeShapeType="1"/>
            </p:cNvSpPr>
            <p:nvPr/>
          </p:nvSpPr>
          <p:spPr bwMode="auto">
            <a:xfrm>
              <a:off x="3997326" y="2070100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9" name="Line 199"/>
            <p:cNvSpPr>
              <a:spLocks noChangeShapeType="1"/>
            </p:cNvSpPr>
            <p:nvPr/>
          </p:nvSpPr>
          <p:spPr bwMode="auto">
            <a:xfrm flipV="1">
              <a:off x="3981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0" name="Line 200"/>
            <p:cNvSpPr>
              <a:spLocks noChangeShapeType="1"/>
            </p:cNvSpPr>
            <p:nvPr/>
          </p:nvSpPr>
          <p:spPr bwMode="auto">
            <a:xfrm>
              <a:off x="4013201" y="2159000"/>
              <a:ext cx="0" cy="1412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1" name="Line 201"/>
            <p:cNvSpPr>
              <a:spLocks noChangeShapeType="1"/>
            </p:cNvSpPr>
            <p:nvPr/>
          </p:nvSpPr>
          <p:spPr bwMode="auto">
            <a:xfrm flipV="1">
              <a:off x="40354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2" name="Line 202"/>
            <p:cNvSpPr>
              <a:spLocks noChangeShapeType="1"/>
            </p:cNvSpPr>
            <p:nvPr/>
          </p:nvSpPr>
          <p:spPr bwMode="auto">
            <a:xfrm flipV="1">
              <a:off x="40941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3" name="Line 203"/>
            <p:cNvSpPr>
              <a:spLocks noChangeShapeType="1"/>
            </p:cNvSpPr>
            <p:nvPr/>
          </p:nvSpPr>
          <p:spPr bwMode="auto">
            <a:xfrm>
              <a:off x="3997326" y="23002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4" name="Line 204"/>
            <p:cNvSpPr>
              <a:spLocks noChangeShapeType="1"/>
            </p:cNvSpPr>
            <p:nvPr/>
          </p:nvSpPr>
          <p:spPr bwMode="auto">
            <a:xfrm flipV="1">
              <a:off x="41576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5" name="Line 205"/>
            <p:cNvSpPr>
              <a:spLocks noChangeShapeType="1"/>
            </p:cNvSpPr>
            <p:nvPr/>
          </p:nvSpPr>
          <p:spPr bwMode="auto">
            <a:xfrm>
              <a:off x="3665538" y="2192338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6" name="Freeform 207"/>
            <p:cNvSpPr>
              <a:spLocks/>
            </p:cNvSpPr>
            <p:nvPr/>
          </p:nvSpPr>
          <p:spPr bwMode="auto">
            <a:xfrm>
              <a:off x="4095751" y="4918076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2 w 23"/>
                <a:gd name="T11" fmla="*/ 18 h 66"/>
                <a:gd name="T12" fmla="*/ 8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7" name="Freeform 208"/>
            <p:cNvSpPr>
              <a:spLocks noEditPoints="1"/>
            </p:cNvSpPr>
            <p:nvPr/>
          </p:nvSpPr>
          <p:spPr bwMode="auto">
            <a:xfrm>
              <a:off x="4165601" y="4918076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9 w 43"/>
                <a:gd name="T3" fmla="*/ 8 h 66"/>
                <a:gd name="T4" fmla="*/ 16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6 w 43"/>
                <a:gd name="T17" fmla="*/ 58 h 66"/>
                <a:gd name="T18" fmla="*/ 19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6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4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4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8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4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8" name="Line 209"/>
            <p:cNvSpPr>
              <a:spLocks noChangeShapeType="1"/>
            </p:cNvSpPr>
            <p:nvPr/>
          </p:nvSpPr>
          <p:spPr bwMode="auto">
            <a:xfrm>
              <a:off x="3649664" y="219233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9" name="Line 210"/>
            <p:cNvSpPr>
              <a:spLocks noChangeShapeType="1"/>
            </p:cNvSpPr>
            <p:nvPr/>
          </p:nvSpPr>
          <p:spPr bwMode="auto">
            <a:xfrm>
              <a:off x="3665539" y="2254251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0" name="Line 211"/>
            <p:cNvSpPr>
              <a:spLocks noChangeShapeType="1"/>
            </p:cNvSpPr>
            <p:nvPr/>
          </p:nvSpPr>
          <p:spPr bwMode="auto">
            <a:xfrm flipV="1">
              <a:off x="422751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1" name="Line 212"/>
            <p:cNvSpPr>
              <a:spLocks noChangeShapeType="1"/>
            </p:cNvSpPr>
            <p:nvPr/>
          </p:nvSpPr>
          <p:spPr bwMode="auto">
            <a:xfrm flipV="1">
              <a:off x="43084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2" name="Line 213"/>
            <p:cNvSpPr>
              <a:spLocks noChangeShapeType="1"/>
            </p:cNvSpPr>
            <p:nvPr/>
          </p:nvSpPr>
          <p:spPr bwMode="auto">
            <a:xfrm>
              <a:off x="3649664" y="2336801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3" name="Line 214"/>
            <p:cNvSpPr>
              <a:spLocks noChangeShapeType="1"/>
            </p:cNvSpPr>
            <p:nvPr/>
          </p:nvSpPr>
          <p:spPr bwMode="auto">
            <a:xfrm flipV="1">
              <a:off x="439896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4" name="Freeform 215"/>
            <p:cNvSpPr>
              <a:spLocks/>
            </p:cNvSpPr>
            <p:nvPr/>
          </p:nvSpPr>
          <p:spPr bwMode="auto">
            <a:xfrm>
              <a:off x="2720976" y="31924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5" name="Line 216"/>
            <p:cNvSpPr>
              <a:spLocks noChangeShapeType="1"/>
            </p:cNvSpPr>
            <p:nvPr/>
          </p:nvSpPr>
          <p:spPr bwMode="auto">
            <a:xfrm flipV="1">
              <a:off x="45021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6" name="Line 217"/>
            <p:cNvSpPr>
              <a:spLocks noChangeShapeType="1"/>
            </p:cNvSpPr>
            <p:nvPr/>
          </p:nvSpPr>
          <p:spPr bwMode="auto">
            <a:xfrm flipV="1">
              <a:off x="46259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7" name="Freeform 218"/>
            <p:cNvSpPr>
              <a:spLocks/>
            </p:cNvSpPr>
            <p:nvPr/>
          </p:nvSpPr>
          <p:spPr bwMode="auto">
            <a:xfrm>
              <a:off x="2749551" y="31750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8" name="Freeform 219"/>
            <p:cNvSpPr>
              <a:spLocks/>
            </p:cNvSpPr>
            <p:nvPr/>
          </p:nvSpPr>
          <p:spPr bwMode="auto">
            <a:xfrm>
              <a:off x="2781301" y="3155951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9" name="Freeform 220"/>
            <p:cNvSpPr>
              <a:spLocks/>
            </p:cNvSpPr>
            <p:nvPr/>
          </p:nvSpPr>
          <p:spPr bwMode="auto">
            <a:xfrm>
              <a:off x="4592639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19 w 43"/>
                <a:gd name="T13" fmla="*/ 22 h 65"/>
                <a:gd name="T14" fmla="*/ 23 w 43"/>
                <a:gd name="T15" fmla="*/ 21 h 65"/>
                <a:gd name="T16" fmla="*/ 29 w 43"/>
                <a:gd name="T17" fmla="*/ 22 h 65"/>
                <a:gd name="T18" fmla="*/ 33 w 43"/>
                <a:gd name="T19" fmla="*/ 24 h 65"/>
                <a:gd name="T20" fmla="*/ 37 w 43"/>
                <a:gd name="T21" fmla="*/ 27 h 65"/>
                <a:gd name="T22" fmla="*/ 40 w 43"/>
                <a:gd name="T23" fmla="*/ 31 h 65"/>
                <a:gd name="T24" fmla="*/ 42 w 43"/>
                <a:gd name="T25" fmla="*/ 37 h 65"/>
                <a:gd name="T26" fmla="*/ 43 w 43"/>
                <a:gd name="T27" fmla="*/ 43 h 65"/>
                <a:gd name="T28" fmla="*/ 42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4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4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8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4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5 w 43"/>
                <a:gd name="T85" fmla="*/ 29 h 65"/>
                <a:gd name="T86" fmla="*/ 21 w 43"/>
                <a:gd name="T87" fmla="*/ 29 h 65"/>
                <a:gd name="T88" fmla="*/ 17 w 43"/>
                <a:gd name="T89" fmla="*/ 29 h 65"/>
                <a:gd name="T90" fmla="*/ 14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0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19" y="22"/>
                  </a:lnTo>
                  <a:lnTo>
                    <a:pt x="23" y="21"/>
                  </a:lnTo>
                  <a:lnTo>
                    <a:pt x="29" y="22"/>
                  </a:lnTo>
                  <a:lnTo>
                    <a:pt x="33" y="24"/>
                  </a:lnTo>
                  <a:lnTo>
                    <a:pt x="37" y="27"/>
                  </a:lnTo>
                  <a:lnTo>
                    <a:pt x="40" y="31"/>
                  </a:lnTo>
                  <a:lnTo>
                    <a:pt x="42" y="37"/>
                  </a:lnTo>
                  <a:lnTo>
                    <a:pt x="43" y="43"/>
                  </a:lnTo>
                  <a:lnTo>
                    <a:pt x="42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4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4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5" y="29"/>
                  </a:lnTo>
                  <a:lnTo>
                    <a:pt x="21" y="29"/>
                  </a:lnTo>
                  <a:lnTo>
                    <a:pt x="17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0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0" name="Freeform 221"/>
            <p:cNvSpPr>
              <a:spLocks/>
            </p:cNvSpPr>
            <p:nvPr/>
          </p:nvSpPr>
          <p:spPr bwMode="auto">
            <a:xfrm>
              <a:off x="2813051" y="31384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1" name="Line 222"/>
            <p:cNvSpPr>
              <a:spLocks noChangeShapeType="1"/>
            </p:cNvSpPr>
            <p:nvPr/>
          </p:nvSpPr>
          <p:spPr bwMode="auto">
            <a:xfrm flipV="1">
              <a:off x="477678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2" name="Freeform 223"/>
            <p:cNvSpPr>
              <a:spLocks/>
            </p:cNvSpPr>
            <p:nvPr/>
          </p:nvSpPr>
          <p:spPr bwMode="auto">
            <a:xfrm>
              <a:off x="2843214" y="3116263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9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6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3" name="Line 224"/>
            <p:cNvSpPr>
              <a:spLocks noChangeShapeType="1"/>
            </p:cNvSpPr>
            <p:nvPr/>
          </p:nvSpPr>
          <p:spPr bwMode="auto">
            <a:xfrm flipV="1">
              <a:off x="497363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4" name="Freeform 225"/>
            <p:cNvSpPr>
              <a:spLocks/>
            </p:cNvSpPr>
            <p:nvPr/>
          </p:nvSpPr>
          <p:spPr bwMode="auto">
            <a:xfrm>
              <a:off x="2874964" y="3100388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6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3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5" name="Line 226"/>
            <p:cNvSpPr>
              <a:spLocks noChangeShapeType="1"/>
            </p:cNvSpPr>
            <p:nvPr/>
          </p:nvSpPr>
          <p:spPr bwMode="auto">
            <a:xfrm flipV="1">
              <a:off x="52482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6" name="Freeform 227"/>
            <p:cNvSpPr>
              <a:spLocks/>
            </p:cNvSpPr>
            <p:nvPr/>
          </p:nvSpPr>
          <p:spPr bwMode="auto">
            <a:xfrm>
              <a:off x="2908301" y="30797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7" name="Freeform 228"/>
            <p:cNvSpPr>
              <a:spLocks/>
            </p:cNvSpPr>
            <p:nvPr/>
          </p:nvSpPr>
          <p:spPr bwMode="auto">
            <a:xfrm>
              <a:off x="2936876" y="3062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8" name="Freeform 229"/>
            <p:cNvSpPr>
              <a:spLocks/>
            </p:cNvSpPr>
            <p:nvPr/>
          </p:nvSpPr>
          <p:spPr bwMode="auto">
            <a:xfrm>
              <a:off x="5211764" y="4918076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7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6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1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9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6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8 w 44"/>
                <a:gd name="T99" fmla="*/ 5 h 66"/>
                <a:gd name="T100" fmla="*/ 12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7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6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1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9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6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9" name="Freeform 230"/>
            <p:cNvSpPr>
              <a:spLocks/>
            </p:cNvSpPr>
            <p:nvPr/>
          </p:nvSpPr>
          <p:spPr bwMode="auto">
            <a:xfrm>
              <a:off x="2967039" y="304323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0" name="Freeform 231"/>
            <p:cNvSpPr>
              <a:spLocks/>
            </p:cNvSpPr>
            <p:nvPr/>
          </p:nvSpPr>
          <p:spPr bwMode="auto">
            <a:xfrm>
              <a:off x="2997201" y="302577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1" name="Freeform 232"/>
            <p:cNvSpPr>
              <a:spLocks/>
            </p:cNvSpPr>
            <p:nvPr/>
          </p:nvSpPr>
          <p:spPr bwMode="auto">
            <a:xfrm>
              <a:off x="3030539" y="3005138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2" name="Freeform 233"/>
            <p:cNvSpPr>
              <a:spLocks/>
            </p:cNvSpPr>
            <p:nvPr/>
          </p:nvSpPr>
          <p:spPr bwMode="auto">
            <a:xfrm>
              <a:off x="3062289" y="2987676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3" name="Freeform 234"/>
            <p:cNvSpPr>
              <a:spLocks/>
            </p:cNvSpPr>
            <p:nvPr/>
          </p:nvSpPr>
          <p:spPr bwMode="auto">
            <a:xfrm>
              <a:off x="3090864" y="29686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7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4" name="Freeform 235"/>
            <p:cNvSpPr>
              <a:spLocks/>
            </p:cNvSpPr>
            <p:nvPr/>
          </p:nvSpPr>
          <p:spPr bwMode="auto">
            <a:xfrm>
              <a:off x="3122614" y="295116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5" name="Freeform 236"/>
            <p:cNvSpPr>
              <a:spLocks/>
            </p:cNvSpPr>
            <p:nvPr/>
          </p:nvSpPr>
          <p:spPr bwMode="auto">
            <a:xfrm>
              <a:off x="3154364" y="29321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6" name="Freeform 237"/>
            <p:cNvSpPr>
              <a:spLocks/>
            </p:cNvSpPr>
            <p:nvPr/>
          </p:nvSpPr>
          <p:spPr bwMode="auto">
            <a:xfrm>
              <a:off x="3184526" y="29130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7" name="Freeform 238"/>
            <p:cNvSpPr>
              <a:spLocks/>
            </p:cNvSpPr>
            <p:nvPr/>
          </p:nvSpPr>
          <p:spPr bwMode="auto">
            <a:xfrm>
              <a:off x="3217864" y="28924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5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8" name="Freeform 239"/>
            <p:cNvSpPr>
              <a:spLocks/>
            </p:cNvSpPr>
            <p:nvPr/>
          </p:nvSpPr>
          <p:spPr bwMode="auto">
            <a:xfrm>
              <a:off x="3246439" y="28765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9" name="Freeform 240"/>
            <p:cNvSpPr>
              <a:spLocks/>
            </p:cNvSpPr>
            <p:nvPr/>
          </p:nvSpPr>
          <p:spPr bwMode="auto">
            <a:xfrm>
              <a:off x="3278189" y="285750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0" name="Freeform 241"/>
            <p:cNvSpPr>
              <a:spLocks/>
            </p:cNvSpPr>
            <p:nvPr/>
          </p:nvSpPr>
          <p:spPr bwMode="auto">
            <a:xfrm>
              <a:off x="3308351" y="28384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1" name="Freeform 242"/>
            <p:cNvSpPr>
              <a:spLocks/>
            </p:cNvSpPr>
            <p:nvPr/>
          </p:nvSpPr>
          <p:spPr bwMode="auto">
            <a:xfrm>
              <a:off x="3340101" y="2819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2" name="Freeform 243"/>
            <p:cNvSpPr>
              <a:spLocks/>
            </p:cNvSpPr>
            <p:nvPr/>
          </p:nvSpPr>
          <p:spPr bwMode="auto">
            <a:xfrm>
              <a:off x="3371851" y="28003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3" name="Freeform 244"/>
            <p:cNvSpPr>
              <a:spLocks/>
            </p:cNvSpPr>
            <p:nvPr/>
          </p:nvSpPr>
          <p:spPr bwMode="auto">
            <a:xfrm>
              <a:off x="3403601" y="27828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4" name="Freeform 245"/>
            <p:cNvSpPr>
              <a:spLocks/>
            </p:cNvSpPr>
            <p:nvPr/>
          </p:nvSpPr>
          <p:spPr bwMode="auto">
            <a:xfrm>
              <a:off x="3433764" y="2763838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5" name="Freeform 246"/>
            <p:cNvSpPr>
              <a:spLocks/>
            </p:cNvSpPr>
            <p:nvPr/>
          </p:nvSpPr>
          <p:spPr bwMode="auto">
            <a:xfrm>
              <a:off x="3463926" y="2746376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6" name="Freeform 247"/>
            <p:cNvSpPr>
              <a:spLocks/>
            </p:cNvSpPr>
            <p:nvPr/>
          </p:nvSpPr>
          <p:spPr bwMode="auto">
            <a:xfrm>
              <a:off x="3495676" y="2727326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7" name="Freeform 248"/>
            <p:cNvSpPr>
              <a:spLocks/>
            </p:cNvSpPr>
            <p:nvPr/>
          </p:nvSpPr>
          <p:spPr bwMode="auto">
            <a:xfrm>
              <a:off x="3525839" y="27098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8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8" name="Freeform 249"/>
            <p:cNvSpPr>
              <a:spLocks/>
            </p:cNvSpPr>
            <p:nvPr/>
          </p:nvSpPr>
          <p:spPr bwMode="auto">
            <a:xfrm>
              <a:off x="3559176" y="2689226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9" name="Freeform 250"/>
            <p:cNvSpPr>
              <a:spLocks/>
            </p:cNvSpPr>
            <p:nvPr/>
          </p:nvSpPr>
          <p:spPr bwMode="auto">
            <a:xfrm>
              <a:off x="3589339" y="26717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7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0" name="Freeform 251"/>
            <p:cNvSpPr>
              <a:spLocks/>
            </p:cNvSpPr>
            <p:nvPr/>
          </p:nvSpPr>
          <p:spPr bwMode="auto">
            <a:xfrm>
              <a:off x="3619501" y="2652713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1" name="Freeform 252"/>
            <p:cNvSpPr>
              <a:spLocks/>
            </p:cNvSpPr>
            <p:nvPr/>
          </p:nvSpPr>
          <p:spPr bwMode="auto">
            <a:xfrm>
              <a:off x="3651251" y="2633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2" name="Freeform 253"/>
            <p:cNvSpPr>
              <a:spLocks/>
            </p:cNvSpPr>
            <p:nvPr/>
          </p:nvSpPr>
          <p:spPr bwMode="auto">
            <a:xfrm>
              <a:off x="3681414" y="26114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3" name="Freeform 254"/>
            <p:cNvSpPr>
              <a:spLocks/>
            </p:cNvSpPr>
            <p:nvPr/>
          </p:nvSpPr>
          <p:spPr bwMode="auto">
            <a:xfrm>
              <a:off x="3713164" y="2586038"/>
              <a:ext cx="15875" cy="15875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0 h 10"/>
                <a:gd name="T4" fmla="*/ 10 w 10"/>
                <a:gd name="T5" fmla="*/ 7 h 10"/>
                <a:gd name="T6" fmla="*/ 6 w 10"/>
                <a:gd name="T7" fmla="*/ 10 h 10"/>
                <a:gd name="T8" fmla="*/ 0 w 10"/>
                <a:gd name="T9" fmla="*/ 10 h 10"/>
                <a:gd name="T10" fmla="*/ 0 w 10"/>
                <a:gd name="T11" fmla="*/ 3 h 10"/>
                <a:gd name="T12" fmla="*/ 4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0"/>
                  </a:lnTo>
                  <a:lnTo>
                    <a:pt x="10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4" name="Freeform 255"/>
            <p:cNvSpPr>
              <a:spLocks/>
            </p:cNvSpPr>
            <p:nvPr/>
          </p:nvSpPr>
          <p:spPr bwMode="auto">
            <a:xfrm>
              <a:off x="3741739" y="256222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5" name="Freeform 256"/>
            <p:cNvSpPr>
              <a:spLocks/>
            </p:cNvSpPr>
            <p:nvPr/>
          </p:nvSpPr>
          <p:spPr bwMode="auto">
            <a:xfrm>
              <a:off x="3775076" y="2538413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6" name="Freeform 257"/>
            <p:cNvSpPr>
              <a:spLocks/>
            </p:cNvSpPr>
            <p:nvPr/>
          </p:nvSpPr>
          <p:spPr bwMode="auto">
            <a:xfrm>
              <a:off x="3805239" y="25146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6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7" name="Freeform 258"/>
            <p:cNvSpPr>
              <a:spLocks/>
            </p:cNvSpPr>
            <p:nvPr/>
          </p:nvSpPr>
          <p:spPr bwMode="auto">
            <a:xfrm>
              <a:off x="3835401" y="2489201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8" name="Freeform 259"/>
            <p:cNvSpPr>
              <a:spLocks/>
            </p:cNvSpPr>
            <p:nvPr/>
          </p:nvSpPr>
          <p:spPr bwMode="auto">
            <a:xfrm>
              <a:off x="3868739" y="24653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9" name="Freeform 260"/>
            <p:cNvSpPr>
              <a:spLocks/>
            </p:cNvSpPr>
            <p:nvPr/>
          </p:nvSpPr>
          <p:spPr bwMode="auto">
            <a:xfrm>
              <a:off x="3898901" y="244157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0" name="Freeform 261"/>
            <p:cNvSpPr>
              <a:spLocks/>
            </p:cNvSpPr>
            <p:nvPr/>
          </p:nvSpPr>
          <p:spPr bwMode="auto">
            <a:xfrm>
              <a:off x="3929064" y="24193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1" name="Freeform 262"/>
            <p:cNvSpPr>
              <a:spLocks/>
            </p:cNvSpPr>
            <p:nvPr/>
          </p:nvSpPr>
          <p:spPr bwMode="auto">
            <a:xfrm>
              <a:off x="3960814" y="2392363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2" name="Freeform 263"/>
            <p:cNvSpPr>
              <a:spLocks/>
            </p:cNvSpPr>
            <p:nvPr/>
          </p:nvSpPr>
          <p:spPr bwMode="auto">
            <a:xfrm>
              <a:off x="3997326" y="23669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6 h 10"/>
                <a:gd name="T6" fmla="*/ 6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3" name="Freeform 264"/>
            <p:cNvSpPr>
              <a:spLocks/>
            </p:cNvSpPr>
            <p:nvPr/>
          </p:nvSpPr>
          <p:spPr bwMode="auto">
            <a:xfrm>
              <a:off x="4027489" y="234950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4" name="Freeform 265"/>
            <p:cNvSpPr>
              <a:spLocks/>
            </p:cNvSpPr>
            <p:nvPr/>
          </p:nvSpPr>
          <p:spPr bwMode="auto">
            <a:xfrm>
              <a:off x="4056064" y="2332038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5" name="Freeform 266"/>
            <p:cNvSpPr>
              <a:spLocks/>
            </p:cNvSpPr>
            <p:nvPr/>
          </p:nvSpPr>
          <p:spPr bwMode="auto">
            <a:xfrm>
              <a:off x="4087814" y="231775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6" name="Freeform 267"/>
            <p:cNvSpPr>
              <a:spLocks/>
            </p:cNvSpPr>
            <p:nvPr/>
          </p:nvSpPr>
          <p:spPr bwMode="auto">
            <a:xfrm>
              <a:off x="4116389" y="2300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7" name="Freeform 268"/>
            <p:cNvSpPr>
              <a:spLocks/>
            </p:cNvSpPr>
            <p:nvPr/>
          </p:nvSpPr>
          <p:spPr bwMode="auto">
            <a:xfrm>
              <a:off x="4146551" y="22844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8" name="Freeform 269"/>
            <p:cNvSpPr>
              <a:spLocks/>
            </p:cNvSpPr>
            <p:nvPr/>
          </p:nvSpPr>
          <p:spPr bwMode="auto">
            <a:xfrm>
              <a:off x="4178301" y="22685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2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9" name="Freeform 270"/>
            <p:cNvSpPr>
              <a:spLocks/>
            </p:cNvSpPr>
            <p:nvPr/>
          </p:nvSpPr>
          <p:spPr bwMode="auto">
            <a:xfrm>
              <a:off x="4208464" y="2252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0" name="Freeform 271"/>
            <p:cNvSpPr>
              <a:spLocks/>
            </p:cNvSpPr>
            <p:nvPr/>
          </p:nvSpPr>
          <p:spPr bwMode="auto">
            <a:xfrm>
              <a:off x="4241801" y="2235201"/>
              <a:ext cx="15875" cy="14288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0 h 9"/>
                <a:gd name="T4" fmla="*/ 10 w 10"/>
                <a:gd name="T5" fmla="*/ 8 h 9"/>
                <a:gd name="T6" fmla="*/ 6 w 10"/>
                <a:gd name="T7" fmla="*/ 9 h 9"/>
                <a:gd name="T8" fmla="*/ 0 w 10"/>
                <a:gd name="T9" fmla="*/ 9 h 9"/>
                <a:gd name="T10" fmla="*/ 0 w 10"/>
                <a:gd name="T11" fmla="*/ 3 h 9"/>
                <a:gd name="T12" fmla="*/ 4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lnTo>
                    <a:pt x="10" y="0"/>
                  </a:lnTo>
                  <a:lnTo>
                    <a:pt x="10" y="8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1" name="Freeform 272"/>
            <p:cNvSpPr>
              <a:spLocks/>
            </p:cNvSpPr>
            <p:nvPr/>
          </p:nvSpPr>
          <p:spPr bwMode="auto">
            <a:xfrm>
              <a:off x="4270376" y="2219326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2" name="Freeform 273"/>
            <p:cNvSpPr>
              <a:spLocks/>
            </p:cNvSpPr>
            <p:nvPr/>
          </p:nvSpPr>
          <p:spPr bwMode="auto">
            <a:xfrm>
              <a:off x="4303714" y="2203451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6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3" name="Freeform 274"/>
            <p:cNvSpPr>
              <a:spLocks/>
            </p:cNvSpPr>
            <p:nvPr/>
          </p:nvSpPr>
          <p:spPr bwMode="auto">
            <a:xfrm>
              <a:off x="4333876" y="21844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9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4" name="Line 275"/>
            <p:cNvSpPr>
              <a:spLocks noChangeShapeType="1"/>
            </p:cNvSpPr>
            <p:nvPr/>
          </p:nvSpPr>
          <p:spPr bwMode="auto">
            <a:xfrm>
              <a:off x="4364039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5" name="Line 276"/>
            <p:cNvSpPr>
              <a:spLocks noChangeShapeType="1"/>
            </p:cNvSpPr>
            <p:nvPr/>
          </p:nvSpPr>
          <p:spPr bwMode="auto">
            <a:xfrm>
              <a:off x="4395789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6" name="Line 277"/>
            <p:cNvSpPr>
              <a:spLocks noChangeShapeType="1"/>
            </p:cNvSpPr>
            <p:nvPr/>
          </p:nvSpPr>
          <p:spPr bwMode="auto">
            <a:xfrm>
              <a:off x="44259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7" name="Line 278"/>
            <p:cNvSpPr>
              <a:spLocks noChangeShapeType="1"/>
            </p:cNvSpPr>
            <p:nvPr/>
          </p:nvSpPr>
          <p:spPr bwMode="auto">
            <a:xfrm>
              <a:off x="44561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8" name="Line 279"/>
            <p:cNvSpPr>
              <a:spLocks noChangeShapeType="1"/>
            </p:cNvSpPr>
            <p:nvPr/>
          </p:nvSpPr>
          <p:spPr bwMode="auto">
            <a:xfrm>
              <a:off x="448627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9" name="Line 280"/>
            <p:cNvSpPr>
              <a:spLocks noChangeShapeType="1"/>
            </p:cNvSpPr>
            <p:nvPr/>
          </p:nvSpPr>
          <p:spPr bwMode="auto">
            <a:xfrm>
              <a:off x="451802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0" name="Line 281"/>
            <p:cNvSpPr>
              <a:spLocks noChangeShapeType="1"/>
            </p:cNvSpPr>
            <p:nvPr/>
          </p:nvSpPr>
          <p:spPr bwMode="auto">
            <a:xfrm>
              <a:off x="4549776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1" name="Line 282"/>
            <p:cNvSpPr>
              <a:spLocks noChangeShapeType="1"/>
            </p:cNvSpPr>
            <p:nvPr/>
          </p:nvSpPr>
          <p:spPr bwMode="auto">
            <a:xfrm>
              <a:off x="45799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2" name="Line 283"/>
            <p:cNvSpPr>
              <a:spLocks noChangeShapeType="1"/>
            </p:cNvSpPr>
            <p:nvPr/>
          </p:nvSpPr>
          <p:spPr bwMode="auto">
            <a:xfrm>
              <a:off x="461168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3" name="Line 284"/>
            <p:cNvSpPr>
              <a:spLocks noChangeShapeType="1"/>
            </p:cNvSpPr>
            <p:nvPr/>
          </p:nvSpPr>
          <p:spPr bwMode="auto">
            <a:xfrm>
              <a:off x="46434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4" name="Line 285"/>
            <p:cNvSpPr>
              <a:spLocks noChangeShapeType="1"/>
            </p:cNvSpPr>
            <p:nvPr/>
          </p:nvSpPr>
          <p:spPr bwMode="auto">
            <a:xfrm>
              <a:off x="46720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5" name="Line 286"/>
            <p:cNvSpPr>
              <a:spLocks noChangeShapeType="1"/>
            </p:cNvSpPr>
            <p:nvPr/>
          </p:nvSpPr>
          <p:spPr bwMode="auto">
            <a:xfrm>
              <a:off x="4705351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6" name="Line 287"/>
            <p:cNvSpPr>
              <a:spLocks noChangeShapeType="1"/>
            </p:cNvSpPr>
            <p:nvPr/>
          </p:nvSpPr>
          <p:spPr bwMode="auto">
            <a:xfrm>
              <a:off x="473710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7" name="Line 288"/>
            <p:cNvSpPr>
              <a:spLocks noChangeShapeType="1"/>
            </p:cNvSpPr>
            <p:nvPr/>
          </p:nvSpPr>
          <p:spPr bwMode="auto">
            <a:xfrm>
              <a:off x="47688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8" name="Line 289"/>
            <p:cNvSpPr>
              <a:spLocks noChangeShapeType="1"/>
            </p:cNvSpPr>
            <p:nvPr/>
          </p:nvSpPr>
          <p:spPr bwMode="auto">
            <a:xfrm>
              <a:off x="4799014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9" name="Line 290"/>
            <p:cNvSpPr>
              <a:spLocks noChangeShapeType="1"/>
            </p:cNvSpPr>
            <p:nvPr/>
          </p:nvSpPr>
          <p:spPr bwMode="auto">
            <a:xfrm>
              <a:off x="48323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0" name="Freeform 291"/>
            <p:cNvSpPr>
              <a:spLocks/>
            </p:cNvSpPr>
            <p:nvPr/>
          </p:nvSpPr>
          <p:spPr bwMode="auto">
            <a:xfrm>
              <a:off x="4860926" y="217487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1" name="Freeform 292"/>
            <p:cNvSpPr>
              <a:spLocks/>
            </p:cNvSpPr>
            <p:nvPr/>
          </p:nvSpPr>
          <p:spPr bwMode="auto">
            <a:xfrm>
              <a:off x="4891089" y="219233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5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2" name="Freeform 293"/>
            <p:cNvSpPr>
              <a:spLocks/>
            </p:cNvSpPr>
            <p:nvPr/>
          </p:nvSpPr>
          <p:spPr bwMode="auto">
            <a:xfrm>
              <a:off x="4921251" y="22098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3" name="Freeform 294"/>
            <p:cNvSpPr>
              <a:spLocks/>
            </p:cNvSpPr>
            <p:nvPr/>
          </p:nvSpPr>
          <p:spPr bwMode="auto">
            <a:xfrm>
              <a:off x="4953001" y="2227263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6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4" name="Freeform 295"/>
            <p:cNvSpPr>
              <a:spLocks/>
            </p:cNvSpPr>
            <p:nvPr/>
          </p:nvSpPr>
          <p:spPr bwMode="auto">
            <a:xfrm>
              <a:off x="4983164" y="224313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3 h 9"/>
                <a:gd name="T6" fmla="*/ 11 w 11"/>
                <a:gd name="T7" fmla="*/ 9 h 9"/>
                <a:gd name="T8" fmla="*/ 4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3"/>
                  </a:lnTo>
                  <a:lnTo>
                    <a:pt x="11" y="9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5" name="Freeform 296"/>
            <p:cNvSpPr>
              <a:spLocks/>
            </p:cNvSpPr>
            <p:nvPr/>
          </p:nvSpPr>
          <p:spPr bwMode="auto">
            <a:xfrm>
              <a:off x="5013326" y="2260601"/>
              <a:ext cx="20638" cy="12700"/>
            </a:xfrm>
            <a:custGeom>
              <a:avLst/>
              <a:gdLst>
                <a:gd name="T0" fmla="*/ 0 w 13"/>
                <a:gd name="T1" fmla="*/ 0 h 8"/>
                <a:gd name="T2" fmla="*/ 8 w 13"/>
                <a:gd name="T3" fmla="*/ 0 h 8"/>
                <a:gd name="T4" fmla="*/ 13 w 13"/>
                <a:gd name="T5" fmla="*/ 2 h 8"/>
                <a:gd name="T6" fmla="*/ 13 w 13"/>
                <a:gd name="T7" fmla="*/ 8 h 8"/>
                <a:gd name="T8" fmla="*/ 6 w 13"/>
                <a:gd name="T9" fmla="*/ 8 h 8"/>
                <a:gd name="T10" fmla="*/ 0 w 13"/>
                <a:gd name="T11" fmla="*/ 6 h 8"/>
                <a:gd name="T12" fmla="*/ 0 w 1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6" name="Freeform 297"/>
            <p:cNvSpPr>
              <a:spLocks/>
            </p:cNvSpPr>
            <p:nvPr/>
          </p:nvSpPr>
          <p:spPr bwMode="auto">
            <a:xfrm>
              <a:off x="5046664" y="2276476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7" name="Freeform 298"/>
            <p:cNvSpPr>
              <a:spLocks/>
            </p:cNvSpPr>
            <p:nvPr/>
          </p:nvSpPr>
          <p:spPr bwMode="auto">
            <a:xfrm>
              <a:off x="5075239" y="22939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8" name="Freeform 299"/>
            <p:cNvSpPr>
              <a:spLocks/>
            </p:cNvSpPr>
            <p:nvPr/>
          </p:nvSpPr>
          <p:spPr bwMode="auto">
            <a:xfrm>
              <a:off x="5106989" y="23114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9" name="Freeform 300"/>
            <p:cNvSpPr>
              <a:spLocks/>
            </p:cNvSpPr>
            <p:nvPr/>
          </p:nvSpPr>
          <p:spPr bwMode="auto">
            <a:xfrm>
              <a:off x="5140326" y="232727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0" name="Freeform 301"/>
            <p:cNvSpPr>
              <a:spLocks/>
            </p:cNvSpPr>
            <p:nvPr/>
          </p:nvSpPr>
          <p:spPr bwMode="auto">
            <a:xfrm>
              <a:off x="5168901" y="234473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5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1" name="Freeform 302"/>
            <p:cNvSpPr>
              <a:spLocks/>
            </p:cNvSpPr>
            <p:nvPr/>
          </p:nvSpPr>
          <p:spPr bwMode="auto">
            <a:xfrm>
              <a:off x="5200651" y="236378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2" name="Freeform 303"/>
            <p:cNvSpPr>
              <a:spLocks/>
            </p:cNvSpPr>
            <p:nvPr/>
          </p:nvSpPr>
          <p:spPr bwMode="auto">
            <a:xfrm>
              <a:off x="5229226" y="2381251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9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7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9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3" name="Freeform 304"/>
            <p:cNvSpPr>
              <a:spLocks/>
            </p:cNvSpPr>
            <p:nvPr/>
          </p:nvSpPr>
          <p:spPr bwMode="auto">
            <a:xfrm>
              <a:off x="5262564" y="23971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4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4" name="Freeform 305"/>
            <p:cNvSpPr>
              <a:spLocks/>
            </p:cNvSpPr>
            <p:nvPr/>
          </p:nvSpPr>
          <p:spPr bwMode="auto">
            <a:xfrm>
              <a:off x="5294314" y="2416176"/>
              <a:ext cx="19050" cy="12700"/>
            </a:xfrm>
            <a:custGeom>
              <a:avLst/>
              <a:gdLst>
                <a:gd name="T0" fmla="*/ 0 w 12"/>
                <a:gd name="T1" fmla="*/ 0 h 8"/>
                <a:gd name="T2" fmla="*/ 7 w 12"/>
                <a:gd name="T3" fmla="*/ 0 h 8"/>
                <a:gd name="T4" fmla="*/ 12 w 12"/>
                <a:gd name="T5" fmla="*/ 2 h 8"/>
                <a:gd name="T6" fmla="*/ 12 w 12"/>
                <a:gd name="T7" fmla="*/ 8 h 8"/>
                <a:gd name="T8" fmla="*/ 5 w 12"/>
                <a:gd name="T9" fmla="*/ 8 h 8"/>
                <a:gd name="T10" fmla="*/ 0 w 12"/>
                <a:gd name="T11" fmla="*/ 7 h 8"/>
                <a:gd name="T12" fmla="*/ 0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8"/>
                  </a:lnTo>
                  <a:lnTo>
                    <a:pt x="5" y="8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5" name="Freeform 306"/>
            <p:cNvSpPr>
              <a:spLocks/>
            </p:cNvSpPr>
            <p:nvPr/>
          </p:nvSpPr>
          <p:spPr bwMode="auto">
            <a:xfrm>
              <a:off x="5322889" y="24320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7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6" name="Freeform 307"/>
            <p:cNvSpPr>
              <a:spLocks/>
            </p:cNvSpPr>
            <p:nvPr/>
          </p:nvSpPr>
          <p:spPr bwMode="auto">
            <a:xfrm>
              <a:off x="5356226" y="24479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7" name="Freeform 308"/>
            <p:cNvSpPr>
              <a:spLocks/>
            </p:cNvSpPr>
            <p:nvPr/>
          </p:nvSpPr>
          <p:spPr bwMode="auto">
            <a:xfrm>
              <a:off x="5387976" y="246538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4 w 11"/>
                <a:gd name="T9" fmla="*/ 10 h 10"/>
                <a:gd name="T10" fmla="*/ 0 w 11"/>
                <a:gd name="T11" fmla="*/ 7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8" name="Freeform 309"/>
            <p:cNvSpPr>
              <a:spLocks/>
            </p:cNvSpPr>
            <p:nvPr/>
          </p:nvSpPr>
          <p:spPr bwMode="auto">
            <a:xfrm>
              <a:off x="5416551" y="24844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6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9" name="Freeform 310"/>
            <p:cNvSpPr>
              <a:spLocks/>
            </p:cNvSpPr>
            <p:nvPr/>
          </p:nvSpPr>
          <p:spPr bwMode="auto">
            <a:xfrm>
              <a:off x="5449889" y="2503488"/>
              <a:ext cx="15875" cy="14288"/>
            </a:xfrm>
            <a:custGeom>
              <a:avLst/>
              <a:gdLst>
                <a:gd name="T0" fmla="*/ 0 w 10"/>
                <a:gd name="T1" fmla="*/ 0 h 9"/>
                <a:gd name="T2" fmla="*/ 7 w 10"/>
                <a:gd name="T3" fmla="*/ 0 h 9"/>
                <a:gd name="T4" fmla="*/ 10 w 10"/>
                <a:gd name="T5" fmla="*/ 3 h 9"/>
                <a:gd name="T6" fmla="*/ 10 w 10"/>
                <a:gd name="T7" fmla="*/ 9 h 9"/>
                <a:gd name="T8" fmla="*/ 3 w 10"/>
                <a:gd name="T9" fmla="*/ 9 h 9"/>
                <a:gd name="T10" fmla="*/ 0 w 10"/>
                <a:gd name="T11" fmla="*/ 7 h 9"/>
                <a:gd name="T12" fmla="*/ 0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7" y="0"/>
                  </a:lnTo>
                  <a:lnTo>
                    <a:pt x="10" y="3"/>
                  </a:lnTo>
                  <a:lnTo>
                    <a:pt x="10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0" name="Line 311"/>
            <p:cNvSpPr>
              <a:spLocks noChangeShapeType="1"/>
            </p:cNvSpPr>
            <p:nvPr/>
          </p:nvSpPr>
          <p:spPr bwMode="auto">
            <a:xfrm>
              <a:off x="4351339" y="1974851"/>
              <a:ext cx="0" cy="1174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1" name="Line 312"/>
            <p:cNvSpPr>
              <a:spLocks noChangeShapeType="1"/>
            </p:cNvSpPr>
            <p:nvPr/>
          </p:nvSpPr>
          <p:spPr bwMode="auto">
            <a:xfrm>
              <a:off x="4333876" y="19764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2" name="Line 313"/>
            <p:cNvSpPr>
              <a:spLocks noChangeShapeType="1"/>
            </p:cNvSpPr>
            <p:nvPr/>
          </p:nvSpPr>
          <p:spPr bwMode="auto">
            <a:xfrm>
              <a:off x="4351339" y="2089151"/>
              <a:ext cx="0" cy="219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3" name="Line 314"/>
            <p:cNvSpPr>
              <a:spLocks noChangeShapeType="1"/>
            </p:cNvSpPr>
            <p:nvPr/>
          </p:nvSpPr>
          <p:spPr bwMode="auto">
            <a:xfrm>
              <a:off x="4333876" y="23066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4" name="Line 315"/>
            <p:cNvSpPr>
              <a:spLocks noChangeShapeType="1"/>
            </p:cNvSpPr>
            <p:nvPr/>
          </p:nvSpPr>
          <p:spPr bwMode="auto">
            <a:xfrm>
              <a:off x="4633914" y="2149476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5" name="Line 316"/>
            <p:cNvSpPr>
              <a:spLocks noChangeShapeType="1"/>
            </p:cNvSpPr>
            <p:nvPr/>
          </p:nvSpPr>
          <p:spPr bwMode="auto">
            <a:xfrm>
              <a:off x="4618039" y="21510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6" name="Line 317"/>
            <p:cNvSpPr>
              <a:spLocks noChangeShapeType="1"/>
            </p:cNvSpPr>
            <p:nvPr/>
          </p:nvSpPr>
          <p:spPr bwMode="auto">
            <a:xfrm>
              <a:off x="4633914" y="2192338"/>
              <a:ext cx="0" cy="571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7" name="Line 318"/>
            <p:cNvSpPr>
              <a:spLocks noChangeShapeType="1"/>
            </p:cNvSpPr>
            <p:nvPr/>
          </p:nvSpPr>
          <p:spPr bwMode="auto">
            <a:xfrm>
              <a:off x="4618039" y="22479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8" name="Line 319"/>
            <p:cNvSpPr>
              <a:spLocks noChangeShapeType="1"/>
            </p:cNvSpPr>
            <p:nvPr/>
          </p:nvSpPr>
          <p:spPr bwMode="auto">
            <a:xfrm>
              <a:off x="4860926" y="220027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9" name="Line 320"/>
            <p:cNvSpPr>
              <a:spLocks noChangeShapeType="1"/>
            </p:cNvSpPr>
            <p:nvPr/>
          </p:nvSpPr>
          <p:spPr bwMode="auto">
            <a:xfrm>
              <a:off x="4845051" y="22018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0" name="Line 321"/>
            <p:cNvSpPr>
              <a:spLocks noChangeShapeType="1"/>
            </p:cNvSpPr>
            <p:nvPr/>
          </p:nvSpPr>
          <p:spPr bwMode="auto">
            <a:xfrm>
              <a:off x="4860926" y="22494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1" name="Line 322"/>
            <p:cNvSpPr>
              <a:spLocks noChangeShapeType="1"/>
            </p:cNvSpPr>
            <p:nvPr/>
          </p:nvSpPr>
          <p:spPr bwMode="auto">
            <a:xfrm>
              <a:off x="4845051" y="230822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2" name="Line 323"/>
            <p:cNvSpPr>
              <a:spLocks noChangeShapeType="1"/>
            </p:cNvSpPr>
            <p:nvPr/>
          </p:nvSpPr>
          <p:spPr bwMode="auto">
            <a:xfrm>
              <a:off x="5102226" y="2298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3" name="Line 324"/>
            <p:cNvSpPr>
              <a:spLocks noChangeShapeType="1"/>
            </p:cNvSpPr>
            <p:nvPr/>
          </p:nvSpPr>
          <p:spPr bwMode="auto">
            <a:xfrm>
              <a:off x="5084764" y="2298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4" name="Line 325"/>
            <p:cNvSpPr>
              <a:spLocks noChangeShapeType="1"/>
            </p:cNvSpPr>
            <p:nvPr/>
          </p:nvSpPr>
          <p:spPr bwMode="auto">
            <a:xfrm>
              <a:off x="5102226" y="2352676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5" name="Line 326"/>
            <p:cNvSpPr>
              <a:spLocks noChangeShapeType="1"/>
            </p:cNvSpPr>
            <p:nvPr/>
          </p:nvSpPr>
          <p:spPr bwMode="auto">
            <a:xfrm>
              <a:off x="5084764" y="2425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6" name="Freeform 327"/>
            <p:cNvSpPr>
              <a:spLocks/>
            </p:cNvSpPr>
            <p:nvPr/>
          </p:nvSpPr>
          <p:spPr bwMode="auto">
            <a:xfrm>
              <a:off x="4537076" y="3694113"/>
              <a:ext cx="98425" cy="719138"/>
            </a:xfrm>
            <a:custGeom>
              <a:avLst/>
              <a:gdLst>
                <a:gd name="T0" fmla="*/ 59 w 62"/>
                <a:gd name="T1" fmla="*/ 0 h 453"/>
                <a:gd name="T2" fmla="*/ 62 w 62"/>
                <a:gd name="T3" fmla="*/ 0 h 453"/>
                <a:gd name="T4" fmla="*/ 62 w 62"/>
                <a:gd name="T5" fmla="*/ 3 h 453"/>
                <a:gd name="T6" fmla="*/ 2 w 62"/>
                <a:gd name="T7" fmla="*/ 453 h 453"/>
                <a:gd name="T8" fmla="*/ 0 w 62"/>
                <a:gd name="T9" fmla="*/ 453 h 453"/>
                <a:gd name="T10" fmla="*/ 0 w 62"/>
                <a:gd name="T11" fmla="*/ 450 h 453"/>
                <a:gd name="T12" fmla="*/ 59 w 62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53">
                  <a:moveTo>
                    <a:pt x="59" y="0"/>
                  </a:moveTo>
                  <a:lnTo>
                    <a:pt x="62" y="0"/>
                  </a:lnTo>
                  <a:lnTo>
                    <a:pt x="62" y="3"/>
                  </a:lnTo>
                  <a:lnTo>
                    <a:pt x="2" y="453"/>
                  </a:lnTo>
                  <a:lnTo>
                    <a:pt x="0" y="453"/>
                  </a:lnTo>
                  <a:lnTo>
                    <a:pt x="0" y="45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7" name="Freeform 328"/>
            <p:cNvSpPr>
              <a:spLocks/>
            </p:cNvSpPr>
            <p:nvPr/>
          </p:nvSpPr>
          <p:spPr bwMode="auto">
            <a:xfrm>
              <a:off x="4630739" y="2952751"/>
              <a:ext cx="127000" cy="746125"/>
            </a:xfrm>
            <a:custGeom>
              <a:avLst/>
              <a:gdLst>
                <a:gd name="T0" fmla="*/ 78 w 80"/>
                <a:gd name="T1" fmla="*/ 0 h 470"/>
                <a:gd name="T2" fmla="*/ 80 w 80"/>
                <a:gd name="T3" fmla="*/ 0 h 470"/>
                <a:gd name="T4" fmla="*/ 80 w 80"/>
                <a:gd name="T5" fmla="*/ 2 h 470"/>
                <a:gd name="T6" fmla="*/ 3 w 80"/>
                <a:gd name="T7" fmla="*/ 470 h 470"/>
                <a:gd name="T8" fmla="*/ 0 w 80"/>
                <a:gd name="T9" fmla="*/ 470 h 470"/>
                <a:gd name="T10" fmla="*/ 0 w 80"/>
                <a:gd name="T11" fmla="*/ 467 h 470"/>
                <a:gd name="T12" fmla="*/ 78 w 80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70">
                  <a:moveTo>
                    <a:pt x="78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3" y="470"/>
                  </a:lnTo>
                  <a:lnTo>
                    <a:pt x="0" y="470"/>
                  </a:lnTo>
                  <a:lnTo>
                    <a:pt x="0" y="46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8" name="Freeform 329"/>
            <p:cNvSpPr>
              <a:spLocks/>
            </p:cNvSpPr>
            <p:nvPr/>
          </p:nvSpPr>
          <p:spPr bwMode="auto">
            <a:xfrm>
              <a:off x="4754564" y="2441576"/>
              <a:ext cx="106363" cy="514350"/>
            </a:xfrm>
            <a:custGeom>
              <a:avLst/>
              <a:gdLst>
                <a:gd name="T0" fmla="*/ 65 w 67"/>
                <a:gd name="T1" fmla="*/ 0 h 324"/>
                <a:gd name="T2" fmla="*/ 67 w 67"/>
                <a:gd name="T3" fmla="*/ 0 h 324"/>
                <a:gd name="T4" fmla="*/ 67 w 67"/>
                <a:gd name="T5" fmla="*/ 2 h 324"/>
                <a:gd name="T6" fmla="*/ 2 w 67"/>
                <a:gd name="T7" fmla="*/ 324 h 324"/>
                <a:gd name="T8" fmla="*/ 0 w 67"/>
                <a:gd name="T9" fmla="*/ 324 h 324"/>
                <a:gd name="T10" fmla="*/ 0 w 67"/>
                <a:gd name="T11" fmla="*/ 322 h 324"/>
                <a:gd name="T12" fmla="*/ 65 w 67"/>
                <a:gd name="T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24">
                  <a:moveTo>
                    <a:pt x="65" y="0"/>
                  </a:moveTo>
                  <a:lnTo>
                    <a:pt x="67" y="0"/>
                  </a:lnTo>
                  <a:lnTo>
                    <a:pt x="67" y="2"/>
                  </a:lnTo>
                  <a:lnTo>
                    <a:pt x="2" y="324"/>
                  </a:lnTo>
                  <a:lnTo>
                    <a:pt x="0" y="324"/>
                  </a:lnTo>
                  <a:lnTo>
                    <a:pt x="0" y="32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9" name="Freeform 330"/>
            <p:cNvSpPr>
              <a:spLocks/>
            </p:cNvSpPr>
            <p:nvPr/>
          </p:nvSpPr>
          <p:spPr bwMode="auto">
            <a:xfrm>
              <a:off x="4857751" y="2070101"/>
              <a:ext cx="95250" cy="374650"/>
            </a:xfrm>
            <a:custGeom>
              <a:avLst/>
              <a:gdLst>
                <a:gd name="T0" fmla="*/ 58 w 60"/>
                <a:gd name="T1" fmla="*/ 0 h 236"/>
                <a:gd name="T2" fmla="*/ 60 w 60"/>
                <a:gd name="T3" fmla="*/ 0 h 236"/>
                <a:gd name="T4" fmla="*/ 60 w 60"/>
                <a:gd name="T5" fmla="*/ 2 h 236"/>
                <a:gd name="T6" fmla="*/ 2 w 60"/>
                <a:gd name="T7" fmla="*/ 236 h 236"/>
                <a:gd name="T8" fmla="*/ 0 w 60"/>
                <a:gd name="T9" fmla="*/ 236 h 236"/>
                <a:gd name="T10" fmla="*/ 0 w 60"/>
                <a:gd name="T11" fmla="*/ 234 h 236"/>
                <a:gd name="T12" fmla="*/ 58 w 60"/>
                <a:gd name="T1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6">
                  <a:moveTo>
                    <a:pt x="58" y="0"/>
                  </a:moveTo>
                  <a:lnTo>
                    <a:pt x="60" y="0"/>
                  </a:lnTo>
                  <a:lnTo>
                    <a:pt x="60" y="2"/>
                  </a:lnTo>
                  <a:lnTo>
                    <a:pt x="2" y="236"/>
                  </a:lnTo>
                  <a:lnTo>
                    <a:pt x="0" y="236"/>
                  </a:lnTo>
                  <a:lnTo>
                    <a:pt x="0" y="23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0" name="Freeform 331"/>
            <p:cNvSpPr>
              <a:spLocks/>
            </p:cNvSpPr>
            <p:nvPr/>
          </p:nvSpPr>
          <p:spPr bwMode="auto">
            <a:xfrm>
              <a:off x="4949826" y="1792288"/>
              <a:ext cx="82550" cy="280988"/>
            </a:xfrm>
            <a:custGeom>
              <a:avLst/>
              <a:gdLst>
                <a:gd name="T0" fmla="*/ 49 w 52"/>
                <a:gd name="T1" fmla="*/ 0 h 177"/>
                <a:gd name="T2" fmla="*/ 52 w 52"/>
                <a:gd name="T3" fmla="*/ 0 h 177"/>
                <a:gd name="T4" fmla="*/ 52 w 52"/>
                <a:gd name="T5" fmla="*/ 3 h 177"/>
                <a:gd name="T6" fmla="*/ 2 w 52"/>
                <a:gd name="T7" fmla="*/ 177 h 177"/>
                <a:gd name="T8" fmla="*/ 0 w 52"/>
                <a:gd name="T9" fmla="*/ 177 h 177"/>
                <a:gd name="T10" fmla="*/ 0 w 52"/>
                <a:gd name="T11" fmla="*/ 175 h 177"/>
                <a:gd name="T12" fmla="*/ 49 w 52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7">
                  <a:moveTo>
                    <a:pt x="49" y="0"/>
                  </a:moveTo>
                  <a:lnTo>
                    <a:pt x="52" y="0"/>
                  </a:lnTo>
                  <a:lnTo>
                    <a:pt x="52" y="3"/>
                  </a:lnTo>
                  <a:lnTo>
                    <a:pt x="2" y="177"/>
                  </a:lnTo>
                  <a:lnTo>
                    <a:pt x="0" y="177"/>
                  </a:lnTo>
                  <a:lnTo>
                    <a:pt x="0" y="17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1" name="Freeform 332"/>
            <p:cNvSpPr>
              <a:spLocks/>
            </p:cNvSpPr>
            <p:nvPr/>
          </p:nvSpPr>
          <p:spPr bwMode="auto">
            <a:xfrm>
              <a:off x="5027614" y="1577976"/>
              <a:ext cx="76200" cy="219075"/>
            </a:xfrm>
            <a:custGeom>
              <a:avLst/>
              <a:gdLst>
                <a:gd name="T0" fmla="*/ 46 w 48"/>
                <a:gd name="T1" fmla="*/ 0 h 138"/>
                <a:gd name="T2" fmla="*/ 48 w 48"/>
                <a:gd name="T3" fmla="*/ 0 h 138"/>
                <a:gd name="T4" fmla="*/ 48 w 48"/>
                <a:gd name="T5" fmla="*/ 2 h 138"/>
                <a:gd name="T6" fmla="*/ 3 w 48"/>
                <a:gd name="T7" fmla="*/ 138 h 138"/>
                <a:gd name="T8" fmla="*/ 0 w 48"/>
                <a:gd name="T9" fmla="*/ 138 h 138"/>
                <a:gd name="T10" fmla="*/ 0 w 48"/>
                <a:gd name="T11" fmla="*/ 135 h 138"/>
                <a:gd name="T12" fmla="*/ 46 w 48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38">
                  <a:moveTo>
                    <a:pt x="46" y="0"/>
                  </a:moveTo>
                  <a:lnTo>
                    <a:pt x="48" y="0"/>
                  </a:lnTo>
                  <a:lnTo>
                    <a:pt x="48" y="2"/>
                  </a:lnTo>
                  <a:lnTo>
                    <a:pt x="3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2" name="Freeform 333"/>
            <p:cNvSpPr>
              <a:spLocks/>
            </p:cNvSpPr>
            <p:nvPr/>
          </p:nvSpPr>
          <p:spPr bwMode="auto">
            <a:xfrm>
              <a:off x="5100639" y="1409701"/>
              <a:ext cx="68263" cy="171450"/>
            </a:xfrm>
            <a:custGeom>
              <a:avLst/>
              <a:gdLst>
                <a:gd name="T0" fmla="*/ 40 w 43"/>
                <a:gd name="T1" fmla="*/ 0 h 108"/>
                <a:gd name="T2" fmla="*/ 43 w 43"/>
                <a:gd name="T3" fmla="*/ 0 h 108"/>
                <a:gd name="T4" fmla="*/ 43 w 43"/>
                <a:gd name="T5" fmla="*/ 2 h 108"/>
                <a:gd name="T6" fmla="*/ 2 w 43"/>
                <a:gd name="T7" fmla="*/ 108 h 108"/>
                <a:gd name="T8" fmla="*/ 0 w 43"/>
                <a:gd name="T9" fmla="*/ 108 h 108"/>
                <a:gd name="T10" fmla="*/ 0 w 43"/>
                <a:gd name="T11" fmla="*/ 106 h 108"/>
                <a:gd name="T12" fmla="*/ 40 w 43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08">
                  <a:moveTo>
                    <a:pt x="40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2" y="108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3" name="Freeform 334"/>
            <p:cNvSpPr>
              <a:spLocks/>
            </p:cNvSpPr>
            <p:nvPr/>
          </p:nvSpPr>
          <p:spPr bwMode="auto">
            <a:xfrm>
              <a:off x="5164139" y="1276351"/>
              <a:ext cx="63500" cy="136525"/>
            </a:xfrm>
            <a:custGeom>
              <a:avLst/>
              <a:gdLst>
                <a:gd name="T0" fmla="*/ 37 w 40"/>
                <a:gd name="T1" fmla="*/ 0 h 86"/>
                <a:gd name="T2" fmla="*/ 40 w 40"/>
                <a:gd name="T3" fmla="*/ 0 h 86"/>
                <a:gd name="T4" fmla="*/ 40 w 40"/>
                <a:gd name="T5" fmla="*/ 2 h 86"/>
                <a:gd name="T6" fmla="*/ 3 w 40"/>
                <a:gd name="T7" fmla="*/ 86 h 86"/>
                <a:gd name="T8" fmla="*/ 0 w 40"/>
                <a:gd name="T9" fmla="*/ 86 h 86"/>
                <a:gd name="T10" fmla="*/ 0 w 40"/>
                <a:gd name="T11" fmla="*/ 84 h 86"/>
                <a:gd name="T12" fmla="*/ 37 w 40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3" y="86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4" name="Freeform 335"/>
            <p:cNvSpPr>
              <a:spLocks/>
            </p:cNvSpPr>
            <p:nvPr/>
          </p:nvSpPr>
          <p:spPr bwMode="auto">
            <a:xfrm>
              <a:off x="5222876" y="1168401"/>
              <a:ext cx="58738" cy="111125"/>
            </a:xfrm>
            <a:custGeom>
              <a:avLst/>
              <a:gdLst>
                <a:gd name="T0" fmla="*/ 35 w 37"/>
                <a:gd name="T1" fmla="*/ 0 h 70"/>
                <a:gd name="T2" fmla="*/ 37 w 37"/>
                <a:gd name="T3" fmla="*/ 0 h 70"/>
                <a:gd name="T4" fmla="*/ 37 w 37"/>
                <a:gd name="T5" fmla="*/ 1 h 70"/>
                <a:gd name="T6" fmla="*/ 3 w 37"/>
                <a:gd name="T7" fmla="*/ 70 h 70"/>
                <a:gd name="T8" fmla="*/ 0 w 37"/>
                <a:gd name="T9" fmla="*/ 70 h 70"/>
                <a:gd name="T10" fmla="*/ 0 w 37"/>
                <a:gd name="T11" fmla="*/ 68 h 70"/>
                <a:gd name="T12" fmla="*/ 35 w 3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0">
                  <a:moveTo>
                    <a:pt x="35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5" name="Freeform 336"/>
            <p:cNvSpPr>
              <a:spLocks/>
            </p:cNvSpPr>
            <p:nvPr/>
          </p:nvSpPr>
          <p:spPr bwMode="auto">
            <a:xfrm>
              <a:off x="5278439" y="1077913"/>
              <a:ext cx="52388" cy="92075"/>
            </a:xfrm>
            <a:custGeom>
              <a:avLst/>
              <a:gdLst>
                <a:gd name="T0" fmla="*/ 31 w 33"/>
                <a:gd name="T1" fmla="*/ 0 h 58"/>
                <a:gd name="T2" fmla="*/ 33 w 33"/>
                <a:gd name="T3" fmla="*/ 0 h 58"/>
                <a:gd name="T4" fmla="*/ 33 w 33"/>
                <a:gd name="T5" fmla="*/ 2 h 58"/>
                <a:gd name="T6" fmla="*/ 2 w 33"/>
                <a:gd name="T7" fmla="*/ 58 h 58"/>
                <a:gd name="T8" fmla="*/ 0 w 33"/>
                <a:gd name="T9" fmla="*/ 58 h 58"/>
                <a:gd name="T10" fmla="*/ 0 w 33"/>
                <a:gd name="T11" fmla="*/ 57 h 58"/>
                <a:gd name="T12" fmla="*/ 31 w 3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8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6" name="Freeform 337"/>
            <p:cNvSpPr>
              <a:spLocks/>
            </p:cNvSpPr>
            <p:nvPr/>
          </p:nvSpPr>
          <p:spPr bwMode="auto">
            <a:xfrm>
              <a:off x="5327651" y="1003301"/>
              <a:ext cx="50800" cy="77788"/>
            </a:xfrm>
            <a:custGeom>
              <a:avLst/>
              <a:gdLst>
                <a:gd name="T0" fmla="*/ 30 w 32"/>
                <a:gd name="T1" fmla="*/ 0 h 49"/>
                <a:gd name="T2" fmla="*/ 32 w 32"/>
                <a:gd name="T3" fmla="*/ 0 h 49"/>
                <a:gd name="T4" fmla="*/ 32 w 32"/>
                <a:gd name="T5" fmla="*/ 3 h 49"/>
                <a:gd name="T6" fmla="*/ 2 w 32"/>
                <a:gd name="T7" fmla="*/ 49 h 49"/>
                <a:gd name="T8" fmla="*/ 0 w 32"/>
                <a:gd name="T9" fmla="*/ 49 h 49"/>
                <a:gd name="T10" fmla="*/ 0 w 32"/>
                <a:gd name="T11" fmla="*/ 47 h 49"/>
                <a:gd name="T12" fmla="*/ 30 w 32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9">
                  <a:moveTo>
                    <a:pt x="30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7" name="Freeform 338"/>
            <p:cNvSpPr>
              <a:spLocks/>
            </p:cNvSpPr>
            <p:nvPr/>
          </p:nvSpPr>
          <p:spPr bwMode="auto">
            <a:xfrm>
              <a:off x="5375276" y="957263"/>
              <a:ext cx="33338" cy="50800"/>
            </a:xfrm>
            <a:custGeom>
              <a:avLst/>
              <a:gdLst>
                <a:gd name="T0" fmla="*/ 18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29 h 32"/>
                <a:gd name="T12" fmla="*/ 18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8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8" name="Freeform 339"/>
            <p:cNvSpPr>
              <a:spLocks/>
            </p:cNvSpPr>
            <p:nvPr/>
          </p:nvSpPr>
          <p:spPr bwMode="auto">
            <a:xfrm>
              <a:off x="892176" y="2497138"/>
              <a:ext cx="153988" cy="34925"/>
            </a:xfrm>
            <a:custGeom>
              <a:avLst/>
              <a:gdLst>
                <a:gd name="T0" fmla="*/ 0 w 97"/>
                <a:gd name="T1" fmla="*/ 0 h 22"/>
                <a:gd name="T2" fmla="*/ 1 w 97"/>
                <a:gd name="T3" fmla="*/ 0 h 22"/>
                <a:gd name="T4" fmla="*/ 97 w 97"/>
                <a:gd name="T5" fmla="*/ 20 h 22"/>
                <a:gd name="T6" fmla="*/ 97 w 97"/>
                <a:gd name="T7" fmla="*/ 22 h 22"/>
                <a:gd name="T8" fmla="*/ 94 w 97"/>
                <a:gd name="T9" fmla="*/ 22 h 22"/>
                <a:gd name="T10" fmla="*/ 0 w 97"/>
                <a:gd name="T11" fmla="*/ 4 h 22"/>
                <a:gd name="T12" fmla="*/ 0 w 9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2">
                  <a:moveTo>
                    <a:pt x="0" y="0"/>
                  </a:moveTo>
                  <a:lnTo>
                    <a:pt x="1" y="0"/>
                  </a:lnTo>
                  <a:lnTo>
                    <a:pt x="97" y="20"/>
                  </a:lnTo>
                  <a:lnTo>
                    <a:pt x="97" y="22"/>
                  </a:lnTo>
                  <a:lnTo>
                    <a:pt x="94" y="2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9" name="Freeform 340"/>
            <p:cNvSpPr>
              <a:spLocks/>
            </p:cNvSpPr>
            <p:nvPr/>
          </p:nvSpPr>
          <p:spPr bwMode="auto">
            <a:xfrm>
              <a:off x="1041401" y="2528888"/>
              <a:ext cx="190500" cy="63500"/>
            </a:xfrm>
            <a:custGeom>
              <a:avLst/>
              <a:gdLst>
                <a:gd name="T0" fmla="*/ 0 w 120"/>
                <a:gd name="T1" fmla="*/ 0 h 40"/>
                <a:gd name="T2" fmla="*/ 3 w 120"/>
                <a:gd name="T3" fmla="*/ 0 h 40"/>
                <a:gd name="T4" fmla="*/ 120 w 120"/>
                <a:gd name="T5" fmla="*/ 38 h 40"/>
                <a:gd name="T6" fmla="*/ 120 w 120"/>
                <a:gd name="T7" fmla="*/ 40 h 40"/>
                <a:gd name="T8" fmla="*/ 118 w 120"/>
                <a:gd name="T9" fmla="*/ 40 h 40"/>
                <a:gd name="T10" fmla="*/ 0 w 120"/>
                <a:gd name="T11" fmla="*/ 2 h 40"/>
                <a:gd name="T12" fmla="*/ 0 w 12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40">
                  <a:moveTo>
                    <a:pt x="0" y="0"/>
                  </a:moveTo>
                  <a:lnTo>
                    <a:pt x="3" y="0"/>
                  </a:lnTo>
                  <a:lnTo>
                    <a:pt x="120" y="38"/>
                  </a:lnTo>
                  <a:lnTo>
                    <a:pt x="120" y="40"/>
                  </a:lnTo>
                  <a:lnTo>
                    <a:pt x="118" y="4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0" name="Freeform 341"/>
            <p:cNvSpPr>
              <a:spLocks/>
            </p:cNvSpPr>
            <p:nvPr/>
          </p:nvSpPr>
          <p:spPr bwMode="auto">
            <a:xfrm>
              <a:off x="1228726" y="2589213"/>
              <a:ext cx="133350" cy="60325"/>
            </a:xfrm>
            <a:custGeom>
              <a:avLst/>
              <a:gdLst>
                <a:gd name="T0" fmla="*/ 0 w 84"/>
                <a:gd name="T1" fmla="*/ 0 h 38"/>
                <a:gd name="T2" fmla="*/ 2 w 84"/>
                <a:gd name="T3" fmla="*/ 0 h 38"/>
                <a:gd name="T4" fmla="*/ 84 w 84"/>
                <a:gd name="T5" fmla="*/ 36 h 38"/>
                <a:gd name="T6" fmla="*/ 84 w 84"/>
                <a:gd name="T7" fmla="*/ 38 h 38"/>
                <a:gd name="T8" fmla="*/ 82 w 84"/>
                <a:gd name="T9" fmla="*/ 38 h 38"/>
                <a:gd name="T10" fmla="*/ 0 w 84"/>
                <a:gd name="T11" fmla="*/ 2 h 38"/>
                <a:gd name="T12" fmla="*/ 0 w 8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8">
                  <a:moveTo>
                    <a:pt x="0" y="0"/>
                  </a:moveTo>
                  <a:lnTo>
                    <a:pt x="2" y="0"/>
                  </a:lnTo>
                  <a:lnTo>
                    <a:pt x="84" y="36"/>
                  </a:lnTo>
                  <a:lnTo>
                    <a:pt x="84" y="38"/>
                  </a:lnTo>
                  <a:lnTo>
                    <a:pt x="8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1" name="Freeform 342"/>
            <p:cNvSpPr>
              <a:spLocks/>
            </p:cNvSpPr>
            <p:nvPr/>
          </p:nvSpPr>
          <p:spPr bwMode="auto">
            <a:xfrm>
              <a:off x="1358901" y="2646363"/>
              <a:ext cx="68263" cy="33338"/>
            </a:xfrm>
            <a:custGeom>
              <a:avLst/>
              <a:gdLst>
                <a:gd name="T0" fmla="*/ 0 w 43"/>
                <a:gd name="T1" fmla="*/ 0 h 21"/>
                <a:gd name="T2" fmla="*/ 2 w 43"/>
                <a:gd name="T3" fmla="*/ 0 h 21"/>
                <a:gd name="T4" fmla="*/ 43 w 43"/>
                <a:gd name="T5" fmla="*/ 19 h 21"/>
                <a:gd name="T6" fmla="*/ 43 w 43"/>
                <a:gd name="T7" fmla="*/ 21 h 21"/>
                <a:gd name="T8" fmla="*/ 42 w 43"/>
                <a:gd name="T9" fmla="*/ 21 h 21"/>
                <a:gd name="T10" fmla="*/ 0 w 43"/>
                <a:gd name="T11" fmla="*/ 2 h 21"/>
                <a:gd name="T12" fmla="*/ 0 w 4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1">
                  <a:moveTo>
                    <a:pt x="0" y="0"/>
                  </a:moveTo>
                  <a:lnTo>
                    <a:pt x="2" y="0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2" name="Freeform 343"/>
            <p:cNvSpPr>
              <a:spLocks/>
            </p:cNvSpPr>
            <p:nvPr/>
          </p:nvSpPr>
          <p:spPr bwMode="auto">
            <a:xfrm>
              <a:off x="1425576" y="2676526"/>
              <a:ext cx="88900" cy="47625"/>
            </a:xfrm>
            <a:custGeom>
              <a:avLst/>
              <a:gdLst>
                <a:gd name="T0" fmla="*/ 0 w 56"/>
                <a:gd name="T1" fmla="*/ 0 h 30"/>
                <a:gd name="T2" fmla="*/ 1 w 56"/>
                <a:gd name="T3" fmla="*/ 0 h 30"/>
                <a:gd name="T4" fmla="*/ 56 w 56"/>
                <a:gd name="T5" fmla="*/ 29 h 30"/>
                <a:gd name="T6" fmla="*/ 56 w 56"/>
                <a:gd name="T7" fmla="*/ 30 h 30"/>
                <a:gd name="T8" fmla="*/ 52 w 56"/>
                <a:gd name="T9" fmla="*/ 30 h 30"/>
                <a:gd name="T10" fmla="*/ 0 w 56"/>
                <a:gd name="T11" fmla="*/ 2 h 30"/>
                <a:gd name="T12" fmla="*/ 0 w 5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0">
                  <a:moveTo>
                    <a:pt x="0" y="0"/>
                  </a:moveTo>
                  <a:lnTo>
                    <a:pt x="1" y="0"/>
                  </a:lnTo>
                  <a:lnTo>
                    <a:pt x="56" y="29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3" name="Freeform 344"/>
            <p:cNvSpPr>
              <a:spLocks/>
            </p:cNvSpPr>
            <p:nvPr/>
          </p:nvSpPr>
          <p:spPr bwMode="auto">
            <a:xfrm>
              <a:off x="1508126" y="2722563"/>
              <a:ext cx="131763" cy="68263"/>
            </a:xfrm>
            <a:custGeom>
              <a:avLst/>
              <a:gdLst>
                <a:gd name="T0" fmla="*/ 0 w 83"/>
                <a:gd name="T1" fmla="*/ 0 h 43"/>
                <a:gd name="T2" fmla="*/ 4 w 83"/>
                <a:gd name="T3" fmla="*/ 0 h 43"/>
                <a:gd name="T4" fmla="*/ 83 w 83"/>
                <a:gd name="T5" fmla="*/ 41 h 43"/>
                <a:gd name="T6" fmla="*/ 83 w 83"/>
                <a:gd name="T7" fmla="*/ 43 h 43"/>
                <a:gd name="T8" fmla="*/ 80 w 83"/>
                <a:gd name="T9" fmla="*/ 43 h 43"/>
                <a:gd name="T10" fmla="*/ 0 w 83"/>
                <a:gd name="T11" fmla="*/ 1 h 43"/>
                <a:gd name="T12" fmla="*/ 0 w 83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3">
                  <a:moveTo>
                    <a:pt x="0" y="0"/>
                  </a:moveTo>
                  <a:lnTo>
                    <a:pt x="4" y="0"/>
                  </a:lnTo>
                  <a:lnTo>
                    <a:pt x="83" y="41"/>
                  </a:lnTo>
                  <a:lnTo>
                    <a:pt x="83" y="43"/>
                  </a:lnTo>
                  <a:lnTo>
                    <a:pt x="80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4" name="Freeform 345"/>
            <p:cNvSpPr>
              <a:spLocks/>
            </p:cNvSpPr>
            <p:nvPr/>
          </p:nvSpPr>
          <p:spPr bwMode="auto">
            <a:xfrm>
              <a:off x="1635126" y="2787651"/>
              <a:ext cx="46038" cy="30163"/>
            </a:xfrm>
            <a:custGeom>
              <a:avLst/>
              <a:gdLst>
                <a:gd name="T0" fmla="*/ 0 w 29"/>
                <a:gd name="T1" fmla="*/ 0 h 19"/>
                <a:gd name="T2" fmla="*/ 3 w 29"/>
                <a:gd name="T3" fmla="*/ 0 h 19"/>
                <a:gd name="T4" fmla="*/ 29 w 29"/>
                <a:gd name="T5" fmla="*/ 16 h 19"/>
                <a:gd name="T6" fmla="*/ 29 w 29"/>
                <a:gd name="T7" fmla="*/ 19 h 19"/>
                <a:gd name="T8" fmla="*/ 27 w 29"/>
                <a:gd name="T9" fmla="*/ 19 h 19"/>
                <a:gd name="T10" fmla="*/ 0 w 29"/>
                <a:gd name="T11" fmla="*/ 2 h 19"/>
                <a:gd name="T12" fmla="*/ 0 w 2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3" y="0"/>
                  </a:lnTo>
                  <a:lnTo>
                    <a:pt x="29" y="16"/>
                  </a:lnTo>
                  <a:lnTo>
                    <a:pt x="29" y="19"/>
                  </a:lnTo>
                  <a:lnTo>
                    <a:pt x="27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5" name="Freeform 346"/>
            <p:cNvSpPr>
              <a:spLocks/>
            </p:cNvSpPr>
            <p:nvPr/>
          </p:nvSpPr>
          <p:spPr bwMode="auto">
            <a:xfrm>
              <a:off x="1677989" y="2813051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9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6" name="Freeform 347"/>
            <p:cNvSpPr>
              <a:spLocks/>
            </p:cNvSpPr>
            <p:nvPr/>
          </p:nvSpPr>
          <p:spPr bwMode="auto">
            <a:xfrm>
              <a:off x="1698626" y="2827338"/>
              <a:ext cx="23813" cy="12700"/>
            </a:xfrm>
            <a:custGeom>
              <a:avLst/>
              <a:gdLst>
                <a:gd name="T0" fmla="*/ 0 w 15"/>
                <a:gd name="T1" fmla="*/ 0 h 8"/>
                <a:gd name="T2" fmla="*/ 2 w 15"/>
                <a:gd name="T3" fmla="*/ 0 h 8"/>
                <a:gd name="T4" fmla="*/ 15 w 15"/>
                <a:gd name="T5" fmla="*/ 6 h 8"/>
                <a:gd name="T6" fmla="*/ 15 w 15"/>
                <a:gd name="T7" fmla="*/ 8 h 8"/>
                <a:gd name="T8" fmla="*/ 12 w 15"/>
                <a:gd name="T9" fmla="*/ 8 h 8"/>
                <a:gd name="T10" fmla="*/ 0 w 15"/>
                <a:gd name="T11" fmla="*/ 1 h 8"/>
                <a:gd name="T12" fmla="*/ 0 w 1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lnTo>
                    <a:pt x="2" y="0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7" name="Freeform 348"/>
            <p:cNvSpPr>
              <a:spLocks/>
            </p:cNvSpPr>
            <p:nvPr/>
          </p:nvSpPr>
          <p:spPr bwMode="auto">
            <a:xfrm>
              <a:off x="1717676" y="2836863"/>
              <a:ext cx="44450" cy="26988"/>
            </a:xfrm>
            <a:custGeom>
              <a:avLst/>
              <a:gdLst>
                <a:gd name="T0" fmla="*/ 0 w 28"/>
                <a:gd name="T1" fmla="*/ 0 h 17"/>
                <a:gd name="T2" fmla="*/ 3 w 28"/>
                <a:gd name="T3" fmla="*/ 0 h 17"/>
                <a:gd name="T4" fmla="*/ 28 w 28"/>
                <a:gd name="T5" fmla="*/ 14 h 17"/>
                <a:gd name="T6" fmla="*/ 28 w 28"/>
                <a:gd name="T7" fmla="*/ 17 h 17"/>
                <a:gd name="T8" fmla="*/ 26 w 28"/>
                <a:gd name="T9" fmla="*/ 17 h 17"/>
                <a:gd name="T10" fmla="*/ 0 w 28"/>
                <a:gd name="T11" fmla="*/ 2 h 17"/>
                <a:gd name="T12" fmla="*/ 0 w 2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7">
                  <a:moveTo>
                    <a:pt x="0" y="0"/>
                  </a:moveTo>
                  <a:lnTo>
                    <a:pt x="3" y="0"/>
                  </a:lnTo>
                  <a:lnTo>
                    <a:pt x="28" y="14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8" name="Freeform 349"/>
            <p:cNvSpPr>
              <a:spLocks/>
            </p:cNvSpPr>
            <p:nvPr/>
          </p:nvSpPr>
          <p:spPr bwMode="auto">
            <a:xfrm>
              <a:off x="1758951" y="285908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2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3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2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3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9" name="Freeform 350"/>
            <p:cNvSpPr>
              <a:spLocks/>
            </p:cNvSpPr>
            <p:nvPr/>
          </p:nvSpPr>
          <p:spPr bwMode="auto">
            <a:xfrm>
              <a:off x="1827214" y="2903538"/>
              <a:ext cx="85725" cy="52388"/>
            </a:xfrm>
            <a:custGeom>
              <a:avLst/>
              <a:gdLst>
                <a:gd name="T0" fmla="*/ 0 w 54"/>
                <a:gd name="T1" fmla="*/ 0 h 33"/>
                <a:gd name="T2" fmla="*/ 4 w 54"/>
                <a:gd name="T3" fmla="*/ 0 h 33"/>
                <a:gd name="T4" fmla="*/ 54 w 54"/>
                <a:gd name="T5" fmla="*/ 31 h 33"/>
                <a:gd name="T6" fmla="*/ 54 w 54"/>
                <a:gd name="T7" fmla="*/ 33 h 33"/>
                <a:gd name="T8" fmla="*/ 51 w 54"/>
                <a:gd name="T9" fmla="*/ 33 h 33"/>
                <a:gd name="T10" fmla="*/ 0 w 54"/>
                <a:gd name="T11" fmla="*/ 2 h 33"/>
                <a:gd name="T12" fmla="*/ 0 w 5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3">
                  <a:moveTo>
                    <a:pt x="0" y="0"/>
                  </a:moveTo>
                  <a:lnTo>
                    <a:pt x="4" y="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0" name="Freeform 351"/>
            <p:cNvSpPr>
              <a:spLocks/>
            </p:cNvSpPr>
            <p:nvPr/>
          </p:nvSpPr>
          <p:spPr bwMode="auto">
            <a:xfrm>
              <a:off x="1908176" y="2952751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2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1" name="Freeform 352"/>
            <p:cNvSpPr>
              <a:spLocks/>
            </p:cNvSpPr>
            <p:nvPr/>
          </p:nvSpPr>
          <p:spPr bwMode="auto">
            <a:xfrm>
              <a:off x="1979614" y="2997201"/>
              <a:ext cx="128588" cy="82550"/>
            </a:xfrm>
            <a:custGeom>
              <a:avLst/>
              <a:gdLst>
                <a:gd name="T0" fmla="*/ 0 w 81"/>
                <a:gd name="T1" fmla="*/ 0 h 52"/>
                <a:gd name="T2" fmla="*/ 2 w 81"/>
                <a:gd name="T3" fmla="*/ 0 h 52"/>
                <a:gd name="T4" fmla="*/ 81 w 81"/>
                <a:gd name="T5" fmla="*/ 51 h 52"/>
                <a:gd name="T6" fmla="*/ 81 w 81"/>
                <a:gd name="T7" fmla="*/ 52 h 52"/>
                <a:gd name="T8" fmla="*/ 79 w 81"/>
                <a:gd name="T9" fmla="*/ 52 h 52"/>
                <a:gd name="T10" fmla="*/ 0 w 81"/>
                <a:gd name="T11" fmla="*/ 2 h 52"/>
                <a:gd name="T12" fmla="*/ 0 w 81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lnTo>
                    <a:pt x="2" y="0"/>
                  </a:lnTo>
                  <a:lnTo>
                    <a:pt x="81" y="51"/>
                  </a:lnTo>
                  <a:lnTo>
                    <a:pt x="81" y="52"/>
                  </a:lnTo>
                  <a:lnTo>
                    <a:pt x="79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2" name="Freeform 353"/>
            <p:cNvSpPr>
              <a:spLocks/>
            </p:cNvSpPr>
            <p:nvPr/>
          </p:nvSpPr>
          <p:spPr bwMode="auto">
            <a:xfrm>
              <a:off x="2105026" y="3078163"/>
              <a:ext cx="14288" cy="952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9 w 9"/>
                <a:gd name="T5" fmla="*/ 4 h 6"/>
                <a:gd name="T6" fmla="*/ 9 w 9"/>
                <a:gd name="T7" fmla="*/ 6 h 6"/>
                <a:gd name="T8" fmla="*/ 6 w 9"/>
                <a:gd name="T9" fmla="*/ 6 h 6"/>
                <a:gd name="T10" fmla="*/ 0 w 9"/>
                <a:gd name="T11" fmla="*/ 1 h 6"/>
                <a:gd name="T12" fmla="*/ 0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2" y="0"/>
                  </a:lnTo>
                  <a:lnTo>
                    <a:pt x="9" y="4"/>
                  </a:lnTo>
                  <a:lnTo>
                    <a:pt x="9" y="6"/>
                  </a:lnTo>
                  <a:lnTo>
                    <a:pt x="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3" name="Freeform 354"/>
            <p:cNvSpPr>
              <a:spLocks/>
            </p:cNvSpPr>
            <p:nvPr/>
          </p:nvSpPr>
          <p:spPr bwMode="auto">
            <a:xfrm>
              <a:off x="2114551" y="308451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3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8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4" name="Freeform 355"/>
            <p:cNvSpPr>
              <a:spLocks/>
            </p:cNvSpPr>
            <p:nvPr/>
          </p:nvSpPr>
          <p:spPr bwMode="auto">
            <a:xfrm>
              <a:off x="2127251" y="3092451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2 w 8"/>
                <a:gd name="T3" fmla="*/ 0 h 7"/>
                <a:gd name="T4" fmla="*/ 8 w 8"/>
                <a:gd name="T5" fmla="*/ 5 h 7"/>
                <a:gd name="T6" fmla="*/ 8 w 8"/>
                <a:gd name="T7" fmla="*/ 7 h 7"/>
                <a:gd name="T8" fmla="*/ 6 w 8"/>
                <a:gd name="T9" fmla="*/ 7 h 7"/>
                <a:gd name="T10" fmla="*/ 0 w 8"/>
                <a:gd name="T11" fmla="*/ 2 h 7"/>
                <a:gd name="T12" fmla="*/ 0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2" y="0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5" name="Freeform 356"/>
            <p:cNvSpPr>
              <a:spLocks/>
            </p:cNvSpPr>
            <p:nvPr/>
          </p:nvSpPr>
          <p:spPr bwMode="auto">
            <a:xfrm>
              <a:off x="2136776" y="3100388"/>
              <a:ext cx="76200" cy="52388"/>
            </a:xfrm>
            <a:custGeom>
              <a:avLst/>
              <a:gdLst>
                <a:gd name="T0" fmla="*/ 0 w 48"/>
                <a:gd name="T1" fmla="*/ 0 h 33"/>
                <a:gd name="T2" fmla="*/ 2 w 48"/>
                <a:gd name="T3" fmla="*/ 0 h 33"/>
                <a:gd name="T4" fmla="*/ 48 w 48"/>
                <a:gd name="T5" fmla="*/ 30 h 33"/>
                <a:gd name="T6" fmla="*/ 48 w 48"/>
                <a:gd name="T7" fmla="*/ 33 h 33"/>
                <a:gd name="T8" fmla="*/ 46 w 48"/>
                <a:gd name="T9" fmla="*/ 33 h 33"/>
                <a:gd name="T10" fmla="*/ 0 w 48"/>
                <a:gd name="T11" fmla="*/ 2 h 33"/>
                <a:gd name="T12" fmla="*/ 0 w 4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3">
                  <a:moveTo>
                    <a:pt x="0" y="0"/>
                  </a:moveTo>
                  <a:lnTo>
                    <a:pt x="2" y="0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6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6" name="Freeform 357"/>
            <p:cNvSpPr>
              <a:spLocks/>
            </p:cNvSpPr>
            <p:nvPr/>
          </p:nvSpPr>
          <p:spPr bwMode="auto">
            <a:xfrm>
              <a:off x="2209801" y="3148013"/>
              <a:ext cx="50800" cy="33338"/>
            </a:xfrm>
            <a:custGeom>
              <a:avLst/>
              <a:gdLst>
                <a:gd name="T0" fmla="*/ 0 w 32"/>
                <a:gd name="T1" fmla="*/ 0 h 21"/>
                <a:gd name="T2" fmla="*/ 2 w 32"/>
                <a:gd name="T3" fmla="*/ 0 h 21"/>
                <a:gd name="T4" fmla="*/ 32 w 32"/>
                <a:gd name="T5" fmla="*/ 19 h 21"/>
                <a:gd name="T6" fmla="*/ 32 w 32"/>
                <a:gd name="T7" fmla="*/ 21 h 21"/>
                <a:gd name="T8" fmla="*/ 30 w 32"/>
                <a:gd name="T9" fmla="*/ 21 h 21"/>
                <a:gd name="T10" fmla="*/ 0 w 32"/>
                <a:gd name="T11" fmla="*/ 3 h 21"/>
                <a:gd name="T12" fmla="*/ 0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0" y="0"/>
                  </a:moveTo>
                  <a:lnTo>
                    <a:pt x="2" y="0"/>
                  </a:lnTo>
                  <a:lnTo>
                    <a:pt x="32" y="19"/>
                  </a:lnTo>
                  <a:lnTo>
                    <a:pt x="32" y="21"/>
                  </a:lnTo>
                  <a:lnTo>
                    <a:pt x="30" y="2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7" name="Freeform 358"/>
            <p:cNvSpPr>
              <a:spLocks/>
            </p:cNvSpPr>
            <p:nvPr/>
          </p:nvSpPr>
          <p:spPr bwMode="auto">
            <a:xfrm>
              <a:off x="2257426" y="3178176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 w 13"/>
                <a:gd name="T3" fmla="*/ 0 h 11"/>
                <a:gd name="T4" fmla="*/ 13 w 13"/>
                <a:gd name="T5" fmla="*/ 8 h 11"/>
                <a:gd name="T6" fmla="*/ 13 w 13"/>
                <a:gd name="T7" fmla="*/ 11 h 11"/>
                <a:gd name="T8" fmla="*/ 10 w 13"/>
                <a:gd name="T9" fmla="*/ 11 h 11"/>
                <a:gd name="T10" fmla="*/ 0 w 13"/>
                <a:gd name="T11" fmla="*/ 2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2" y="0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8" name="Freeform 359"/>
            <p:cNvSpPr>
              <a:spLocks/>
            </p:cNvSpPr>
            <p:nvPr/>
          </p:nvSpPr>
          <p:spPr bwMode="auto">
            <a:xfrm>
              <a:off x="2273301" y="3190876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3 w 18"/>
                <a:gd name="T3" fmla="*/ 0 h 13"/>
                <a:gd name="T4" fmla="*/ 18 w 18"/>
                <a:gd name="T5" fmla="*/ 10 h 13"/>
                <a:gd name="T6" fmla="*/ 18 w 18"/>
                <a:gd name="T7" fmla="*/ 13 h 13"/>
                <a:gd name="T8" fmla="*/ 17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3" y="0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7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9" name="Freeform 360"/>
            <p:cNvSpPr>
              <a:spLocks/>
            </p:cNvSpPr>
            <p:nvPr/>
          </p:nvSpPr>
          <p:spPr bwMode="auto">
            <a:xfrm>
              <a:off x="2300289" y="3206751"/>
              <a:ext cx="152400" cy="106363"/>
            </a:xfrm>
            <a:custGeom>
              <a:avLst/>
              <a:gdLst>
                <a:gd name="T0" fmla="*/ 0 w 96"/>
                <a:gd name="T1" fmla="*/ 0 h 67"/>
                <a:gd name="T2" fmla="*/ 1 w 96"/>
                <a:gd name="T3" fmla="*/ 0 h 67"/>
                <a:gd name="T4" fmla="*/ 96 w 96"/>
                <a:gd name="T5" fmla="*/ 65 h 67"/>
                <a:gd name="T6" fmla="*/ 96 w 96"/>
                <a:gd name="T7" fmla="*/ 67 h 67"/>
                <a:gd name="T8" fmla="*/ 94 w 96"/>
                <a:gd name="T9" fmla="*/ 67 h 67"/>
                <a:gd name="T10" fmla="*/ 0 w 96"/>
                <a:gd name="T11" fmla="*/ 3 h 67"/>
                <a:gd name="T12" fmla="*/ 0 w 96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7">
                  <a:moveTo>
                    <a:pt x="0" y="0"/>
                  </a:moveTo>
                  <a:lnTo>
                    <a:pt x="1" y="0"/>
                  </a:lnTo>
                  <a:lnTo>
                    <a:pt x="96" y="65"/>
                  </a:lnTo>
                  <a:lnTo>
                    <a:pt x="96" y="67"/>
                  </a:lnTo>
                  <a:lnTo>
                    <a:pt x="94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0" name="Freeform 361"/>
            <p:cNvSpPr>
              <a:spLocks/>
            </p:cNvSpPr>
            <p:nvPr/>
          </p:nvSpPr>
          <p:spPr bwMode="auto">
            <a:xfrm>
              <a:off x="2449514" y="3309938"/>
              <a:ext cx="66675" cy="52388"/>
            </a:xfrm>
            <a:custGeom>
              <a:avLst/>
              <a:gdLst>
                <a:gd name="T0" fmla="*/ 0 w 42"/>
                <a:gd name="T1" fmla="*/ 0 h 33"/>
                <a:gd name="T2" fmla="*/ 2 w 42"/>
                <a:gd name="T3" fmla="*/ 0 h 33"/>
                <a:gd name="T4" fmla="*/ 42 w 42"/>
                <a:gd name="T5" fmla="*/ 30 h 33"/>
                <a:gd name="T6" fmla="*/ 42 w 42"/>
                <a:gd name="T7" fmla="*/ 33 h 33"/>
                <a:gd name="T8" fmla="*/ 40 w 42"/>
                <a:gd name="T9" fmla="*/ 33 h 33"/>
                <a:gd name="T10" fmla="*/ 0 w 42"/>
                <a:gd name="T11" fmla="*/ 2 h 33"/>
                <a:gd name="T12" fmla="*/ 0 w 4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3">
                  <a:moveTo>
                    <a:pt x="0" y="0"/>
                  </a:moveTo>
                  <a:lnTo>
                    <a:pt x="2" y="0"/>
                  </a:lnTo>
                  <a:lnTo>
                    <a:pt x="42" y="30"/>
                  </a:lnTo>
                  <a:lnTo>
                    <a:pt x="42" y="33"/>
                  </a:lnTo>
                  <a:lnTo>
                    <a:pt x="40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1" name="Freeform 362"/>
            <p:cNvSpPr>
              <a:spLocks/>
            </p:cNvSpPr>
            <p:nvPr/>
          </p:nvSpPr>
          <p:spPr bwMode="auto">
            <a:xfrm>
              <a:off x="2513014" y="3357563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2 w 14"/>
                <a:gd name="T3" fmla="*/ 0 h 9"/>
                <a:gd name="T4" fmla="*/ 14 w 14"/>
                <a:gd name="T5" fmla="*/ 7 h 9"/>
                <a:gd name="T6" fmla="*/ 14 w 14"/>
                <a:gd name="T7" fmla="*/ 9 h 9"/>
                <a:gd name="T8" fmla="*/ 11 w 14"/>
                <a:gd name="T9" fmla="*/ 9 h 9"/>
                <a:gd name="T10" fmla="*/ 0 w 14"/>
                <a:gd name="T11" fmla="*/ 3 h 9"/>
                <a:gd name="T12" fmla="*/ 0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2" y="0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2" name="Freeform 363"/>
            <p:cNvSpPr>
              <a:spLocks/>
            </p:cNvSpPr>
            <p:nvPr/>
          </p:nvSpPr>
          <p:spPr bwMode="auto">
            <a:xfrm>
              <a:off x="2530476" y="336867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3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3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3" name="Freeform 364"/>
            <p:cNvSpPr>
              <a:spLocks/>
            </p:cNvSpPr>
            <p:nvPr/>
          </p:nvSpPr>
          <p:spPr bwMode="auto">
            <a:xfrm>
              <a:off x="2551114" y="3381376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4" name="Freeform 365"/>
            <p:cNvSpPr>
              <a:spLocks/>
            </p:cNvSpPr>
            <p:nvPr/>
          </p:nvSpPr>
          <p:spPr bwMode="auto">
            <a:xfrm>
              <a:off x="2571751" y="3397251"/>
              <a:ext cx="200025" cy="141288"/>
            </a:xfrm>
            <a:custGeom>
              <a:avLst/>
              <a:gdLst>
                <a:gd name="T0" fmla="*/ 0 w 126"/>
                <a:gd name="T1" fmla="*/ 0 h 89"/>
                <a:gd name="T2" fmla="*/ 4 w 126"/>
                <a:gd name="T3" fmla="*/ 0 h 89"/>
                <a:gd name="T4" fmla="*/ 126 w 126"/>
                <a:gd name="T5" fmla="*/ 87 h 89"/>
                <a:gd name="T6" fmla="*/ 126 w 126"/>
                <a:gd name="T7" fmla="*/ 89 h 89"/>
                <a:gd name="T8" fmla="*/ 124 w 126"/>
                <a:gd name="T9" fmla="*/ 89 h 89"/>
                <a:gd name="T10" fmla="*/ 0 w 126"/>
                <a:gd name="T11" fmla="*/ 3 h 89"/>
                <a:gd name="T12" fmla="*/ 0 w 126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89">
                  <a:moveTo>
                    <a:pt x="0" y="0"/>
                  </a:moveTo>
                  <a:lnTo>
                    <a:pt x="4" y="0"/>
                  </a:lnTo>
                  <a:lnTo>
                    <a:pt x="126" y="87"/>
                  </a:lnTo>
                  <a:lnTo>
                    <a:pt x="126" y="89"/>
                  </a:lnTo>
                  <a:lnTo>
                    <a:pt x="124" y="8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5" name="Freeform 366"/>
            <p:cNvSpPr>
              <a:spLocks/>
            </p:cNvSpPr>
            <p:nvPr/>
          </p:nvSpPr>
          <p:spPr bwMode="auto">
            <a:xfrm>
              <a:off x="2768601" y="3535363"/>
              <a:ext cx="155575" cy="111125"/>
            </a:xfrm>
            <a:custGeom>
              <a:avLst/>
              <a:gdLst>
                <a:gd name="T0" fmla="*/ 0 w 98"/>
                <a:gd name="T1" fmla="*/ 0 h 70"/>
                <a:gd name="T2" fmla="*/ 2 w 98"/>
                <a:gd name="T3" fmla="*/ 0 h 70"/>
                <a:gd name="T4" fmla="*/ 98 w 98"/>
                <a:gd name="T5" fmla="*/ 69 h 70"/>
                <a:gd name="T6" fmla="*/ 98 w 98"/>
                <a:gd name="T7" fmla="*/ 70 h 70"/>
                <a:gd name="T8" fmla="*/ 96 w 98"/>
                <a:gd name="T9" fmla="*/ 70 h 70"/>
                <a:gd name="T10" fmla="*/ 0 w 98"/>
                <a:gd name="T11" fmla="*/ 2 h 70"/>
                <a:gd name="T12" fmla="*/ 0 w 9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0">
                  <a:moveTo>
                    <a:pt x="0" y="0"/>
                  </a:moveTo>
                  <a:lnTo>
                    <a:pt x="2" y="0"/>
                  </a:lnTo>
                  <a:lnTo>
                    <a:pt x="98" y="69"/>
                  </a:lnTo>
                  <a:lnTo>
                    <a:pt x="98" y="70"/>
                  </a:lnTo>
                  <a:lnTo>
                    <a:pt x="96" y="7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6" name="Freeform 367"/>
            <p:cNvSpPr>
              <a:spLocks/>
            </p:cNvSpPr>
            <p:nvPr/>
          </p:nvSpPr>
          <p:spPr bwMode="auto">
            <a:xfrm>
              <a:off x="2921001" y="3644901"/>
              <a:ext cx="153988" cy="109538"/>
            </a:xfrm>
            <a:custGeom>
              <a:avLst/>
              <a:gdLst>
                <a:gd name="T0" fmla="*/ 0 w 97"/>
                <a:gd name="T1" fmla="*/ 0 h 69"/>
                <a:gd name="T2" fmla="*/ 2 w 97"/>
                <a:gd name="T3" fmla="*/ 0 h 69"/>
                <a:gd name="T4" fmla="*/ 97 w 97"/>
                <a:gd name="T5" fmla="*/ 67 h 69"/>
                <a:gd name="T6" fmla="*/ 97 w 97"/>
                <a:gd name="T7" fmla="*/ 69 h 69"/>
                <a:gd name="T8" fmla="*/ 95 w 97"/>
                <a:gd name="T9" fmla="*/ 69 h 69"/>
                <a:gd name="T10" fmla="*/ 0 w 97"/>
                <a:gd name="T11" fmla="*/ 1 h 69"/>
                <a:gd name="T12" fmla="*/ 0 w 9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9">
                  <a:moveTo>
                    <a:pt x="0" y="0"/>
                  </a:moveTo>
                  <a:lnTo>
                    <a:pt x="2" y="0"/>
                  </a:lnTo>
                  <a:lnTo>
                    <a:pt x="97" y="67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7" name="Freeform 368"/>
            <p:cNvSpPr>
              <a:spLocks/>
            </p:cNvSpPr>
            <p:nvPr/>
          </p:nvSpPr>
          <p:spPr bwMode="auto">
            <a:xfrm>
              <a:off x="3071814" y="3751263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7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7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8" name="Freeform 369"/>
            <p:cNvSpPr>
              <a:spLocks/>
            </p:cNvSpPr>
            <p:nvPr/>
          </p:nvSpPr>
          <p:spPr bwMode="auto">
            <a:xfrm>
              <a:off x="3194051" y="3841751"/>
              <a:ext cx="196850" cy="142875"/>
            </a:xfrm>
            <a:custGeom>
              <a:avLst/>
              <a:gdLst>
                <a:gd name="T0" fmla="*/ 0 w 124"/>
                <a:gd name="T1" fmla="*/ 0 h 90"/>
                <a:gd name="T2" fmla="*/ 2 w 124"/>
                <a:gd name="T3" fmla="*/ 0 h 90"/>
                <a:gd name="T4" fmla="*/ 124 w 124"/>
                <a:gd name="T5" fmla="*/ 87 h 90"/>
                <a:gd name="T6" fmla="*/ 124 w 124"/>
                <a:gd name="T7" fmla="*/ 90 h 90"/>
                <a:gd name="T8" fmla="*/ 122 w 124"/>
                <a:gd name="T9" fmla="*/ 90 h 90"/>
                <a:gd name="T10" fmla="*/ 0 w 124"/>
                <a:gd name="T11" fmla="*/ 2 h 90"/>
                <a:gd name="T12" fmla="*/ 0 w 124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0">
                  <a:moveTo>
                    <a:pt x="0" y="0"/>
                  </a:moveTo>
                  <a:lnTo>
                    <a:pt x="2" y="0"/>
                  </a:lnTo>
                  <a:lnTo>
                    <a:pt x="124" y="87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9" name="Freeform 370"/>
            <p:cNvSpPr>
              <a:spLocks/>
            </p:cNvSpPr>
            <p:nvPr/>
          </p:nvSpPr>
          <p:spPr bwMode="auto">
            <a:xfrm>
              <a:off x="3387726" y="3979863"/>
              <a:ext cx="155575" cy="114300"/>
            </a:xfrm>
            <a:custGeom>
              <a:avLst/>
              <a:gdLst>
                <a:gd name="T0" fmla="*/ 0 w 98"/>
                <a:gd name="T1" fmla="*/ 0 h 72"/>
                <a:gd name="T2" fmla="*/ 2 w 98"/>
                <a:gd name="T3" fmla="*/ 0 h 72"/>
                <a:gd name="T4" fmla="*/ 98 w 98"/>
                <a:gd name="T5" fmla="*/ 70 h 72"/>
                <a:gd name="T6" fmla="*/ 98 w 98"/>
                <a:gd name="T7" fmla="*/ 72 h 72"/>
                <a:gd name="T8" fmla="*/ 96 w 98"/>
                <a:gd name="T9" fmla="*/ 72 h 72"/>
                <a:gd name="T10" fmla="*/ 0 w 98"/>
                <a:gd name="T11" fmla="*/ 3 h 72"/>
                <a:gd name="T12" fmla="*/ 0 w 9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2">
                  <a:moveTo>
                    <a:pt x="0" y="0"/>
                  </a:moveTo>
                  <a:lnTo>
                    <a:pt x="2" y="0"/>
                  </a:lnTo>
                  <a:lnTo>
                    <a:pt x="98" y="70"/>
                  </a:lnTo>
                  <a:lnTo>
                    <a:pt x="98" y="72"/>
                  </a:lnTo>
                  <a:lnTo>
                    <a:pt x="96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0" name="Freeform 371"/>
            <p:cNvSpPr>
              <a:spLocks/>
            </p:cNvSpPr>
            <p:nvPr/>
          </p:nvSpPr>
          <p:spPr bwMode="auto">
            <a:xfrm>
              <a:off x="3540126" y="4090988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6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6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1" name="Freeform 372"/>
            <p:cNvSpPr>
              <a:spLocks/>
            </p:cNvSpPr>
            <p:nvPr/>
          </p:nvSpPr>
          <p:spPr bwMode="auto">
            <a:xfrm>
              <a:off x="3662364" y="4179888"/>
              <a:ext cx="200025" cy="144463"/>
            </a:xfrm>
            <a:custGeom>
              <a:avLst/>
              <a:gdLst>
                <a:gd name="T0" fmla="*/ 0 w 126"/>
                <a:gd name="T1" fmla="*/ 0 h 91"/>
                <a:gd name="T2" fmla="*/ 2 w 126"/>
                <a:gd name="T3" fmla="*/ 0 h 91"/>
                <a:gd name="T4" fmla="*/ 126 w 126"/>
                <a:gd name="T5" fmla="*/ 89 h 91"/>
                <a:gd name="T6" fmla="*/ 126 w 126"/>
                <a:gd name="T7" fmla="*/ 91 h 91"/>
                <a:gd name="T8" fmla="*/ 124 w 126"/>
                <a:gd name="T9" fmla="*/ 91 h 91"/>
                <a:gd name="T10" fmla="*/ 0 w 126"/>
                <a:gd name="T11" fmla="*/ 3 h 91"/>
                <a:gd name="T12" fmla="*/ 0 w 12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91">
                  <a:moveTo>
                    <a:pt x="0" y="0"/>
                  </a:moveTo>
                  <a:lnTo>
                    <a:pt x="2" y="0"/>
                  </a:lnTo>
                  <a:lnTo>
                    <a:pt x="126" y="89"/>
                  </a:lnTo>
                  <a:lnTo>
                    <a:pt x="126" y="91"/>
                  </a:lnTo>
                  <a:lnTo>
                    <a:pt x="124" y="9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2" name="Freeform 373"/>
            <p:cNvSpPr>
              <a:spLocks/>
            </p:cNvSpPr>
            <p:nvPr/>
          </p:nvSpPr>
          <p:spPr bwMode="auto">
            <a:xfrm>
              <a:off x="3859214" y="4321176"/>
              <a:ext cx="122238" cy="92075"/>
            </a:xfrm>
            <a:custGeom>
              <a:avLst/>
              <a:gdLst>
                <a:gd name="T0" fmla="*/ 0 w 77"/>
                <a:gd name="T1" fmla="*/ 0 h 58"/>
                <a:gd name="T2" fmla="*/ 2 w 77"/>
                <a:gd name="T3" fmla="*/ 0 h 58"/>
                <a:gd name="T4" fmla="*/ 77 w 77"/>
                <a:gd name="T5" fmla="*/ 55 h 58"/>
                <a:gd name="T6" fmla="*/ 77 w 77"/>
                <a:gd name="T7" fmla="*/ 58 h 58"/>
                <a:gd name="T8" fmla="*/ 75 w 77"/>
                <a:gd name="T9" fmla="*/ 58 h 58"/>
                <a:gd name="T10" fmla="*/ 0 w 77"/>
                <a:gd name="T11" fmla="*/ 2 h 58"/>
                <a:gd name="T12" fmla="*/ 0 w 7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8">
                  <a:moveTo>
                    <a:pt x="0" y="0"/>
                  </a:moveTo>
                  <a:lnTo>
                    <a:pt x="2" y="0"/>
                  </a:lnTo>
                  <a:lnTo>
                    <a:pt x="77" y="55"/>
                  </a:lnTo>
                  <a:lnTo>
                    <a:pt x="77" y="58"/>
                  </a:lnTo>
                  <a:lnTo>
                    <a:pt x="75" y="5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3" name="Freeform 374"/>
            <p:cNvSpPr>
              <a:spLocks/>
            </p:cNvSpPr>
            <p:nvPr/>
          </p:nvSpPr>
          <p:spPr bwMode="auto">
            <a:xfrm>
              <a:off x="892176" y="3440113"/>
              <a:ext cx="122238" cy="19050"/>
            </a:xfrm>
            <a:custGeom>
              <a:avLst/>
              <a:gdLst>
                <a:gd name="T0" fmla="*/ 75 w 77"/>
                <a:gd name="T1" fmla="*/ 0 h 12"/>
                <a:gd name="T2" fmla="*/ 77 w 77"/>
                <a:gd name="T3" fmla="*/ 0 h 12"/>
                <a:gd name="T4" fmla="*/ 77 w 77"/>
                <a:gd name="T5" fmla="*/ 2 h 12"/>
                <a:gd name="T6" fmla="*/ 1 w 77"/>
                <a:gd name="T7" fmla="*/ 12 h 12"/>
                <a:gd name="T8" fmla="*/ 0 w 77"/>
                <a:gd name="T9" fmla="*/ 12 h 12"/>
                <a:gd name="T10" fmla="*/ 0 w 77"/>
                <a:gd name="T11" fmla="*/ 11 h 12"/>
                <a:gd name="T12" fmla="*/ 75 w 7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2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4" name="Freeform 375"/>
            <p:cNvSpPr>
              <a:spLocks/>
            </p:cNvSpPr>
            <p:nvPr/>
          </p:nvSpPr>
          <p:spPr bwMode="auto">
            <a:xfrm>
              <a:off x="1063626" y="3436938"/>
              <a:ext cx="26988" cy="6350"/>
            </a:xfrm>
            <a:custGeom>
              <a:avLst/>
              <a:gdLst>
                <a:gd name="T0" fmla="*/ 0 w 17"/>
                <a:gd name="T1" fmla="*/ 0 h 4"/>
                <a:gd name="T2" fmla="*/ 2 w 17"/>
                <a:gd name="T3" fmla="*/ 0 h 4"/>
                <a:gd name="T4" fmla="*/ 17 w 17"/>
                <a:gd name="T5" fmla="*/ 2 h 4"/>
                <a:gd name="T6" fmla="*/ 17 w 17"/>
                <a:gd name="T7" fmla="*/ 4 h 4"/>
                <a:gd name="T8" fmla="*/ 13 w 17"/>
                <a:gd name="T9" fmla="*/ 4 h 4"/>
                <a:gd name="T10" fmla="*/ 0 w 17"/>
                <a:gd name="T11" fmla="*/ 3 h 4"/>
                <a:gd name="T12" fmla="*/ 0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0" y="0"/>
                  </a:moveTo>
                  <a:lnTo>
                    <a:pt x="2" y="0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5" name="Freeform 376"/>
            <p:cNvSpPr>
              <a:spLocks/>
            </p:cNvSpPr>
            <p:nvPr/>
          </p:nvSpPr>
          <p:spPr bwMode="auto">
            <a:xfrm>
              <a:off x="1138239" y="3446463"/>
              <a:ext cx="93663" cy="11113"/>
            </a:xfrm>
            <a:custGeom>
              <a:avLst/>
              <a:gdLst>
                <a:gd name="T0" fmla="*/ 0 w 59"/>
                <a:gd name="T1" fmla="*/ 0 h 7"/>
                <a:gd name="T2" fmla="*/ 3 w 59"/>
                <a:gd name="T3" fmla="*/ 0 h 7"/>
                <a:gd name="T4" fmla="*/ 59 w 59"/>
                <a:gd name="T5" fmla="*/ 5 h 7"/>
                <a:gd name="T6" fmla="*/ 59 w 59"/>
                <a:gd name="T7" fmla="*/ 7 h 7"/>
                <a:gd name="T8" fmla="*/ 57 w 59"/>
                <a:gd name="T9" fmla="*/ 7 h 7"/>
                <a:gd name="T10" fmla="*/ 0 w 59"/>
                <a:gd name="T11" fmla="*/ 2 h 7"/>
                <a:gd name="T12" fmla="*/ 0 w 5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">
                  <a:moveTo>
                    <a:pt x="0" y="0"/>
                  </a:moveTo>
                  <a:lnTo>
                    <a:pt x="3" y="0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6" name="Freeform 377"/>
            <p:cNvSpPr>
              <a:spLocks/>
            </p:cNvSpPr>
            <p:nvPr/>
          </p:nvSpPr>
          <p:spPr bwMode="auto">
            <a:xfrm>
              <a:off x="1228726" y="3454401"/>
              <a:ext cx="31750" cy="11113"/>
            </a:xfrm>
            <a:custGeom>
              <a:avLst/>
              <a:gdLst>
                <a:gd name="T0" fmla="*/ 0 w 20"/>
                <a:gd name="T1" fmla="*/ 0 h 7"/>
                <a:gd name="T2" fmla="*/ 2 w 20"/>
                <a:gd name="T3" fmla="*/ 0 h 7"/>
                <a:gd name="T4" fmla="*/ 20 w 20"/>
                <a:gd name="T5" fmla="*/ 5 h 7"/>
                <a:gd name="T6" fmla="*/ 20 w 20"/>
                <a:gd name="T7" fmla="*/ 7 h 7"/>
                <a:gd name="T8" fmla="*/ 19 w 20"/>
                <a:gd name="T9" fmla="*/ 7 h 7"/>
                <a:gd name="T10" fmla="*/ 0 w 20"/>
                <a:gd name="T11" fmla="*/ 2 h 7"/>
                <a:gd name="T12" fmla="*/ 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2" y="0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7" name="Freeform 378"/>
            <p:cNvSpPr>
              <a:spLocks/>
            </p:cNvSpPr>
            <p:nvPr/>
          </p:nvSpPr>
          <p:spPr bwMode="auto">
            <a:xfrm>
              <a:off x="1312864" y="3476626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2 w 17"/>
                <a:gd name="T3" fmla="*/ 0 h 6"/>
                <a:gd name="T4" fmla="*/ 17 w 17"/>
                <a:gd name="T5" fmla="*/ 4 h 6"/>
                <a:gd name="T6" fmla="*/ 17 w 17"/>
                <a:gd name="T7" fmla="*/ 6 h 6"/>
                <a:gd name="T8" fmla="*/ 15 w 17"/>
                <a:gd name="T9" fmla="*/ 6 h 6"/>
                <a:gd name="T10" fmla="*/ 0 w 17"/>
                <a:gd name="T11" fmla="*/ 2 h 6"/>
                <a:gd name="T12" fmla="*/ 0 w 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2" y="0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8" name="Freeform 379"/>
            <p:cNvSpPr>
              <a:spLocks/>
            </p:cNvSpPr>
            <p:nvPr/>
          </p:nvSpPr>
          <p:spPr bwMode="auto">
            <a:xfrm>
              <a:off x="1385889" y="3495676"/>
              <a:ext cx="41275" cy="19050"/>
            </a:xfrm>
            <a:custGeom>
              <a:avLst/>
              <a:gdLst>
                <a:gd name="T0" fmla="*/ 0 w 26"/>
                <a:gd name="T1" fmla="*/ 0 h 12"/>
                <a:gd name="T2" fmla="*/ 2 w 26"/>
                <a:gd name="T3" fmla="*/ 0 h 12"/>
                <a:gd name="T4" fmla="*/ 26 w 26"/>
                <a:gd name="T5" fmla="*/ 9 h 12"/>
                <a:gd name="T6" fmla="*/ 26 w 26"/>
                <a:gd name="T7" fmla="*/ 12 h 12"/>
                <a:gd name="T8" fmla="*/ 25 w 26"/>
                <a:gd name="T9" fmla="*/ 12 h 12"/>
                <a:gd name="T10" fmla="*/ 0 w 26"/>
                <a:gd name="T11" fmla="*/ 3 h 12"/>
                <a:gd name="T12" fmla="*/ 0 w 2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2" y="0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9" name="Freeform 380"/>
            <p:cNvSpPr>
              <a:spLocks/>
            </p:cNvSpPr>
            <p:nvPr/>
          </p:nvSpPr>
          <p:spPr bwMode="auto">
            <a:xfrm>
              <a:off x="1425576" y="3509963"/>
              <a:ext cx="88900" cy="38100"/>
            </a:xfrm>
            <a:custGeom>
              <a:avLst/>
              <a:gdLst>
                <a:gd name="T0" fmla="*/ 0 w 56"/>
                <a:gd name="T1" fmla="*/ 0 h 24"/>
                <a:gd name="T2" fmla="*/ 1 w 56"/>
                <a:gd name="T3" fmla="*/ 0 h 24"/>
                <a:gd name="T4" fmla="*/ 56 w 56"/>
                <a:gd name="T5" fmla="*/ 22 h 24"/>
                <a:gd name="T6" fmla="*/ 56 w 56"/>
                <a:gd name="T7" fmla="*/ 24 h 24"/>
                <a:gd name="T8" fmla="*/ 52 w 56"/>
                <a:gd name="T9" fmla="*/ 24 h 24"/>
                <a:gd name="T10" fmla="*/ 0 w 56"/>
                <a:gd name="T11" fmla="*/ 3 h 24"/>
                <a:gd name="T12" fmla="*/ 0 w 5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4">
                  <a:moveTo>
                    <a:pt x="0" y="0"/>
                  </a:moveTo>
                  <a:lnTo>
                    <a:pt x="1" y="0"/>
                  </a:lnTo>
                  <a:lnTo>
                    <a:pt x="56" y="22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0" name="Freeform 381"/>
            <p:cNvSpPr>
              <a:spLocks/>
            </p:cNvSpPr>
            <p:nvPr/>
          </p:nvSpPr>
          <p:spPr bwMode="auto">
            <a:xfrm>
              <a:off x="1562101" y="3565526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6 h 9"/>
                <a:gd name="T6" fmla="*/ 17 w 17"/>
                <a:gd name="T7" fmla="*/ 9 h 9"/>
                <a:gd name="T8" fmla="*/ 14 w 17"/>
                <a:gd name="T9" fmla="*/ 9 h 9"/>
                <a:gd name="T10" fmla="*/ 0 w 17"/>
                <a:gd name="T11" fmla="*/ 3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1" name="Freeform 382"/>
            <p:cNvSpPr>
              <a:spLocks/>
            </p:cNvSpPr>
            <p:nvPr/>
          </p:nvSpPr>
          <p:spPr bwMode="auto">
            <a:xfrm>
              <a:off x="1635126" y="3597276"/>
              <a:ext cx="46038" cy="23813"/>
            </a:xfrm>
            <a:custGeom>
              <a:avLst/>
              <a:gdLst>
                <a:gd name="T0" fmla="*/ 0 w 29"/>
                <a:gd name="T1" fmla="*/ 0 h 15"/>
                <a:gd name="T2" fmla="*/ 3 w 29"/>
                <a:gd name="T3" fmla="*/ 0 h 15"/>
                <a:gd name="T4" fmla="*/ 29 w 29"/>
                <a:gd name="T5" fmla="*/ 13 h 15"/>
                <a:gd name="T6" fmla="*/ 29 w 29"/>
                <a:gd name="T7" fmla="*/ 15 h 15"/>
                <a:gd name="T8" fmla="*/ 27 w 29"/>
                <a:gd name="T9" fmla="*/ 15 h 15"/>
                <a:gd name="T10" fmla="*/ 0 w 29"/>
                <a:gd name="T11" fmla="*/ 3 h 15"/>
                <a:gd name="T12" fmla="*/ 0 w 2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0" y="0"/>
                  </a:moveTo>
                  <a:lnTo>
                    <a:pt x="3" y="0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2" name="Freeform 383"/>
            <p:cNvSpPr>
              <a:spLocks/>
            </p:cNvSpPr>
            <p:nvPr/>
          </p:nvSpPr>
          <p:spPr bwMode="auto">
            <a:xfrm>
              <a:off x="1677989" y="3617913"/>
              <a:ext cx="23813" cy="14288"/>
            </a:xfrm>
            <a:custGeom>
              <a:avLst/>
              <a:gdLst>
                <a:gd name="T0" fmla="*/ 0 w 15"/>
                <a:gd name="T1" fmla="*/ 0 h 9"/>
                <a:gd name="T2" fmla="*/ 2 w 15"/>
                <a:gd name="T3" fmla="*/ 0 h 9"/>
                <a:gd name="T4" fmla="*/ 15 w 15"/>
                <a:gd name="T5" fmla="*/ 7 h 9"/>
                <a:gd name="T6" fmla="*/ 15 w 15"/>
                <a:gd name="T7" fmla="*/ 9 h 9"/>
                <a:gd name="T8" fmla="*/ 13 w 15"/>
                <a:gd name="T9" fmla="*/ 9 h 9"/>
                <a:gd name="T10" fmla="*/ 0 w 15"/>
                <a:gd name="T11" fmla="*/ 2 h 9"/>
                <a:gd name="T12" fmla="*/ 0 w 1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3" name="Freeform 384"/>
            <p:cNvSpPr>
              <a:spLocks/>
            </p:cNvSpPr>
            <p:nvPr/>
          </p:nvSpPr>
          <p:spPr bwMode="auto">
            <a:xfrm>
              <a:off x="1698626" y="362902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7 h 10"/>
                <a:gd name="T6" fmla="*/ 15 w 15"/>
                <a:gd name="T7" fmla="*/ 10 h 10"/>
                <a:gd name="T8" fmla="*/ 12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2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4" name="Freeform 385"/>
            <p:cNvSpPr>
              <a:spLocks/>
            </p:cNvSpPr>
            <p:nvPr/>
          </p:nvSpPr>
          <p:spPr bwMode="auto">
            <a:xfrm>
              <a:off x="1717676" y="3640138"/>
              <a:ext cx="44450" cy="23813"/>
            </a:xfrm>
            <a:custGeom>
              <a:avLst/>
              <a:gdLst>
                <a:gd name="T0" fmla="*/ 0 w 28"/>
                <a:gd name="T1" fmla="*/ 0 h 15"/>
                <a:gd name="T2" fmla="*/ 3 w 28"/>
                <a:gd name="T3" fmla="*/ 0 h 15"/>
                <a:gd name="T4" fmla="*/ 28 w 28"/>
                <a:gd name="T5" fmla="*/ 13 h 15"/>
                <a:gd name="T6" fmla="*/ 28 w 28"/>
                <a:gd name="T7" fmla="*/ 15 h 15"/>
                <a:gd name="T8" fmla="*/ 26 w 28"/>
                <a:gd name="T9" fmla="*/ 15 h 15"/>
                <a:gd name="T10" fmla="*/ 0 w 28"/>
                <a:gd name="T11" fmla="*/ 3 h 15"/>
                <a:gd name="T12" fmla="*/ 0 w 2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0" y="0"/>
                  </a:moveTo>
                  <a:lnTo>
                    <a:pt x="3" y="0"/>
                  </a:lnTo>
                  <a:lnTo>
                    <a:pt x="28" y="13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5" name="Freeform 386"/>
            <p:cNvSpPr>
              <a:spLocks/>
            </p:cNvSpPr>
            <p:nvPr/>
          </p:nvSpPr>
          <p:spPr bwMode="auto">
            <a:xfrm>
              <a:off x="1808164" y="3686176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2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6" name="Freeform 387"/>
            <p:cNvSpPr>
              <a:spLocks/>
            </p:cNvSpPr>
            <p:nvPr/>
          </p:nvSpPr>
          <p:spPr bwMode="auto">
            <a:xfrm>
              <a:off x="1882776" y="3725863"/>
              <a:ext cx="30163" cy="20638"/>
            </a:xfrm>
            <a:custGeom>
              <a:avLst/>
              <a:gdLst>
                <a:gd name="T0" fmla="*/ 0 w 19"/>
                <a:gd name="T1" fmla="*/ 0 h 13"/>
                <a:gd name="T2" fmla="*/ 2 w 19"/>
                <a:gd name="T3" fmla="*/ 0 h 13"/>
                <a:gd name="T4" fmla="*/ 19 w 19"/>
                <a:gd name="T5" fmla="*/ 10 h 13"/>
                <a:gd name="T6" fmla="*/ 19 w 19"/>
                <a:gd name="T7" fmla="*/ 13 h 13"/>
                <a:gd name="T8" fmla="*/ 16 w 19"/>
                <a:gd name="T9" fmla="*/ 13 h 13"/>
                <a:gd name="T10" fmla="*/ 0 w 19"/>
                <a:gd name="T11" fmla="*/ 3 h 13"/>
                <a:gd name="T12" fmla="*/ 0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0" y="0"/>
                  </a:moveTo>
                  <a:lnTo>
                    <a:pt x="2" y="0"/>
                  </a:lnTo>
                  <a:lnTo>
                    <a:pt x="19" y="10"/>
                  </a:lnTo>
                  <a:lnTo>
                    <a:pt x="19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7" name="Freeform 388"/>
            <p:cNvSpPr>
              <a:spLocks/>
            </p:cNvSpPr>
            <p:nvPr/>
          </p:nvSpPr>
          <p:spPr bwMode="auto">
            <a:xfrm>
              <a:off x="1908176" y="374173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7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7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8" name="Freeform 389"/>
            <p:cNvSpPr>
              <a:spLocks/>
            </p:cNvSpPr>
            <p:nvPr/>
          </p:nvSpPr>
          <p:spPr bwMode="auto">
            <a:xfrm>
              <a:off x="1979614" y="3784601"/>
              <a:ext cx="28575" cy="19050"/>
            </a:xfrm>
            <a:custGeom>
              <a:avLst/>
              <a:gdLst>
                <a:gd name="T0" fmla="*/ 0 w 18"/>
                <a:gd name="T1" fmla="*/ 0 h 12"/>
                <a:gd name="T2" fmla="*/ 2 w 18"/>
                <a:gd name="T3" fmla="*/ 0 h 12"/>
                <a:gd name="T4" fmla="*/ 18 w 18"/>
                <a:gd name="T5" fmla="*/ 9 h 12"/>
                <a:gd name="T6" fmla="*/ 18 w 18"/>
                <a:gd name="T7" fmla="*/ 12 h 12"/>
                <a:gd name="T8" fmla="*/ 16 w 18"/>
                <a:gd name="T9" fmla="*/ 12 h 12"/>
                <a:gd name="T10" fmla="*/ 0 w 18"/>
                <a:gd name="T11" fmla="*/ 3 h 12"/>
                <a:gd name="T12" fmla="*/ 0 w 1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2" y="0"/>
                  </a:lnTo>
                  <a:lnTo>
                    <a:pt x="18" y="9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9" name="Freeform 390"/>
            <p:cNvSpPr>
              <a:spLocks/>
            </p:cNvSpPr>
            <p:nvPr/>
          </p:nvSpPr>
          <p:spPr bwMode="auto">
            <a:xfrm>
              <a:off x="2058989" y="3830638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5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5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0" name="Freeform 391"/>
            <p:cNvSpPr>
              <a:spLocks/>
            </p:cNvSpPr>
            <p:nvPr/>
          </p:nvSpPr>
          <p:spPr bwMode="auto">
            <a:xfrm>
              <a:off x="2130426" y="3873501"/>
              <a:ext cx="9525" cy="7938"/>
            </a:xfrm>
            <a:custGeom>
              <a:avLst/>
              <a:gdLst>
                <a:gd name="T0" fmla="*/ 0 w 6"/>
                <a:gd name="T1" fmla="*/ 0 h 5"/>
                <a:gd name="T2" fmla="*/ 2 w 6"/>
                <a:gd name="T3" fmla="*/ 0 h 5"/>
                <a:gd name="T4" fmla="*/ 6 w 6"/>
                <a:gd name="T5" fmla="*/ 3 h 5"/>
                <a:gd name="T6" fmla="*/ 6 w 6"/>
                <a:gd name="T7" fmla="*/ 5 h 5"/>
                <a:gd name="T8" fmla="*/ 4 w 6"/>
                <a:gd name="T9" fmla="*/ 5 h 5"/>
                <a:gd name="T10" fmla="*/ 0 w 6"/>
                <a:gd name="T11" fmla="*/ 3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1" name="Freeform 392"/>
            <p:cNvSpPr>
              <a:spLocks/>
            </p:cNvSpPr>
            <p:nvPr/>
          </p:nvSpPr>
          <p:spPr bwMode="auto">
            <a:xfrm>
              <a:off x="2136776" y="3878263"/>
              <a:ext cx="76200" cy="49213"/>
            </a:xfrm>
            <a:custGeom>
              <a:avLst/>
              <a:gdLst>
                <a:gd name="T0" fmla="*/ 0 w 48"/>
                <a:gd name="T1" fmla="*/ 0 h 31"/>
                <a:gd name="T2" fmla="*/ 2 w 48"/>
                <a:gd name="T3" fmla="*/ 0 h 31"/>
                <a:gd name="T4" fmla="*/ 48 w 48"/>
                <a:gd name="T5" fmla="*/ 29 h 31"/>
                <a:gd name="T6" fmla="*/ 48 w 48"/>
                <a:gd name="T7" fmla="*/ 31 h 31"/>
                <a:gd name="T8" fmla="*/ 46 w 48"/>
                <a:gd name="T9" fmla="*/ 31 h 31"/>
                <a:gd name="T10" fmla="*/ 0 w 48"/>
                <a:gd name="T11" fmla="*/ 2 h 31"/>
                <a:gd name="T12" fmla="*/ 0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0" y="0"/>
                  </a:moveTo>
                  <a:lnTo>
                    <a:pt x="2" y="0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6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2" name="Freeform 393"/>
            <p:cNvSpPr>
              <a:spLocks/>
            </p:cNvSpPr>
            <p:nvPr/>
          </p:nvSpPr>
          <p:spPr bwMode="auto">
            <a:xfrm>
              <a:off x="2209801" y="3924301"/>
              <a:ext cx="41275" cy="28575"/>
            </a:xfrm>
            <a:custGeom>
              <a:avLst/>
              <a:gdLst>
                <a:gd name="T0" fmla="*/ 0 w 26"/>
                <a:gd name="T1" fmla="*/ 0 h 18"/>
                <a:gd name="T2" fmla="*/ 2 w 26"/>
                <a:gd name="T3" fmla="*/ 0 h 18"/>
                <a:gd name="T4" fmla="*/ 26 w 26"/>
                <a:gd name="T5" fmla="*/ 16 h 18"/>
                <a:gd name="T6" fmla="*/ 26 w 26"/>
                <a:gd name="T7" fmla="*/ 18 h 18"/>
                <a:gd name="T8" fmla="*/ 24 w 26"/>
                <a:gd name="T9" fmla="*/ 18 h 18"/>
                <a:gd name="T10" fmla="*/ 0 w 26"/>
                <a:gd name="T11" fmla="*/ 2 h 18"/>
                <a:gd name="T12" fmla="*/ 0 w 2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0"/>
                  </a:moveTo>
                  <a:lnTo>
                    <a:pt x="2" y="0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3" name="Freeform 394"/>
            <p:cNvSpPr>
              <a:spLocks/>
            </p:cNvSpPr>
            <p:nvPr/>
          </p:nvSpPr>
          <p:spPr bwMode="auto">
            <a:xfrm>
              <a:off x="2306639" y="3987801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2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4" name="Freeform 395"/>
            <p:cNvSpPr>
              <a:spLocks/>
            </p:cNvSpPr>
            <p:nvPr/>
          </p:nvSpPr>
          <p:spPr bwMode="auto">
            <a:xfrm>
              <a:off x="2379664" y="4033838"/>
              <a:ext cx="73025" cy="50800"/>
            </a:xfrm>
            <a:custGeom>
              <a:avLst/>
              <a:gdLst>
                <a:gd name="T0" fmla="*/ 0 w 46"/>
                <a:gd name="T1" fmla="*/ 0 h 32"/>
                <a:gd name="T2" fmla="*/ 2 w 46"/>
                <a:gd name="T3" fmla="*/ 0 h 32"/>
                <a:gd name="T4" fmla="*/ 46 w 46"/>
                <a:gd name="T5" fmla="*/ 30 h 32"/>
                <a:gd name="T6" fmla="*/ 46 w 46"/>
                <a:gd name="T7" fmla="*/ 32 h 32"/>
                <a:gd name="T8" fmla="*/ 44 w 46"/>
                <a:gd name="T9" fmla="*/ 32 h 32"/>
                <a:gd name="T10" fmla="*/ 0 w 46"/>
                <a:gd name="T11" fmla="*/ 3 h 32"/>
                <a:gd name="T12" fmla="*/ 0 w 4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2">
                  <a:moveTo>
                    <a:pt x="0" y="0"/>
                  </a:moveTo>
                  <a:lnTo>
                    <a:pt x="2" y="0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5" name="Freeform 396"/>
            <p:cNvSpPr>
              <a:spLocks/>
            </p:cNvSpPr>
            <p:nvPr/>
          </p:nvSpPr>
          <p:spPr bwMode="auto">
            <a:xfrm>
              <a:off x="2449514" y="4081463"/>
              <a:ext cx="52388" cy="36513"/>
            </a:xfrm>
            <a:custGeom>
              <a:avLst/>
              <a:gdLst>
                <a:gd name="T0" fmla="*/ 0 w 33"/>
                <a:gd name="T1" fmla="*/ 0 h 23"/>
                <a:gd name="T2" fmla="*/ 2 w 33"/>
                <a:gd name="T3" fmla="*/ 0 h 23"/>
                <a:gd name="T4" fmla="*/ 33 w 33"/>
                <a:gd name="T5" fmla="*/ 20 h 23"/>
                <a:gd name="T6" fmla="*/ 33 w 33"/>
                <a:gd name="T7" fmla="*/ 23 h 23"/>
                <a:gd name="T8" fmla="*/ 31 w 33"/>
                <a:gd name="T9" fmla="*/ 23 h 23"/>
                <a:gd name="T10" fmla="*/ 0 w 33"/>
                <a:gd name="T11" fmla="*/ 2 h 23"/>
                <a:gd name="T12" fmla="*/ 0 w 3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3">
                  <a:moveTo>
                    <a:pt x="0" y="0"/>
                  </a:moveTo>
                  <a:lnTo>
                    <a:pt x="2" y="0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6" name="Freeform 397"/>
            <p:cNvSpPr>
              <a:spLocks/>
            </p:cNvSpPr>
            <p:nvPr/>
          </p:nvSpPr>
          <p:spPr bwMode="auto">
            <a:xfrm>
              <a:off x="2551114" y="414655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1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4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1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7" name="Freeform 398"/>
            <p:cNvSpPr>
              <a:spLocks/>
            </p:cNvSpPr>
            <p:nvPr/>
          </p:nvSpPr>
          <p:spPr bwMode="auto">
            <a:xfrm>
              <a:off x="2625726" y="4200526"/>
              <a:ext cx="122238" cy="84138"/>
            </a:xfrm>
            <a:custGeom>
              <a:avLst/>
              <a:gdLst>
                <a:gd name="T0" fmla="*/ 0 w 77"/>
                <a:gd name="T1" fmla="*/ 0 h 53"/>
                <a:gd name="T2" fmla="*/ 3 w 77"/>
                <a:gd name="T3" fmla="*/ 0 h 53"/>
                <a:gd name="T4" fmla="*/ 77 w 77"/>
                <a:gd name="T5" fmla="*/ 50 h 53"/>
                <a:gd name="T6" fmla="*/ 77 w 77"/>
                <a:gd name="T7" fmla="*/ 53 h 53"/>
                <a:gd name="T8" fmla="*/ 75 w 77"/>
                <a:gd name="T9" fmla="*/ 53 h 53"/>
                <a:gd name="T10" fmla="*/ 0 w 77"/>
                <a:gd name="T11" fmla="*/ 2 h 53"/>
                <a:gd name="T12" fmla="*/ 0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0" y="0"/>
                  </a:moveTo>
                  <a:lnTo>
                    <a:pt x="3" y="0"/>
                  </a:lnTo>
                  <a:lnTo>
                    <a:pt x="77" y="50"/>
                  </a:lnTo>
                  <a:lnTo>
                    <a:pt x="77" y="53"/>
                  </a:lnTo>
                  <a:lnTo>
                    <a:pt x="75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8" name="Freeform 399"/>
            <p:cNvSpPr>
              <a:spLocks/>
            </p:cNvSpPr>
            <p:nvPr/>
          </p:nvSpPr>
          <p:spPr bwMode="auto">
            <a:xfrm>
              <a:off x="2798764" y="431800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3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4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3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9" name="Freeform 400"/>
            <p:cNvSpPr>
              <a:spLocks/>
            </p:cNvSpPr>
            <p:nvPr/>
          </p:nvSpPr>
          <p:spPr bwMode="auto">
            <a:xfrm>
              <a:off x="2874964" y="4371976"/>
              <a:ext cx="49213" cy="36513"/>
            </a:xfrm>
            <a:custGeom>
              <a:avLst/>
              <a:gdLst>
                <a:gd name="T0" fmla="*/ 0 w 31"/>
                <a:gd name="T1" fmla="*/ 0 h 23"/>
                <a:gd name="T2" fmla="*/ 2 w 31"/>
                <a:gd name="T3" fmla="*/ 0 h 23"/>
                <a:gd name="T4" fmla="*/ 31 w 31"/>
                <a:gd name="T5" fmla="*/ 20 h 23"/>
                <a:gd name="T6" fmla="*/ 31 w 31"/>
                <a:gd name="T7" fmla="*/ 23 h 23"/>
                <a:gd name="T8" fmla="*/ 29 w 31"/>
                <a:gd name="T9" fmla="*/ 23 h 23"/>
                <a:gd name="T10" fmla="*/ 0 w 31"/>
                <a:gd name="T11" fmla="*/ 3 h 23"/>
                <a:gd name="T12" fmla="*/ 0 w 3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3">
                  <a:moveTo>
                    <a:pt x="0" y="0"/>
                  </a:moveTo>
                  <a:lnTo>
                    <a:pt x="2" y="0"/>
                  </a:lnTo>
                  <a:lnTo>
                    <a:pt x="31" y="20"/>
                  </a:lnTo>
                  <a:lnTo>
                    <a:pt x="31" y="23"/>
                  </a:lnTo>
                  <a:lnTo>
                    <a:pt x="29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0" name="Freeform 401"/>
            <p:cNvSpPr>
              <a:spLocks/>
            </p:cNvSpPr>
            <p:nvPr/>
          </p:nvSpPr>
          <p:spPr bwMode="auto">
            <a:xfrm>
              <a:off x="2921001" y="4403726"/>
              <a:ext cx="9525" cy="9525"/>
            </a:xfrm>
            <a:custGeom>
              <a:avLst/>
              <a:gdLst>
                <a:gd name="T0" fmla="*/ 0 w 6"/>
                <a:gd name="T1" fmla="*/ 0 h 6"/>
                <a:gd name="T2" fmla="*/ 2 w 6"/>
                <a:gd name="T3" fmla="*/ 0 h 6"/>
                <a:gd name="T4" fmla="*/ 6 w 6"/>
                <a:gd name="T5" fmla="*/ 3 h 6"/>
                <a:gd name="T6" fmla="*/ 6 w 6"/>
                <a:gd name="T7" fmla="*/ 6 h 6"/>
                <a:gd name="T8" fmla="*/ 4 w 6"/>
                <a:gd name="T9" fmla="*/ 6 h 6"/>
                <a:gd name="T10" fmla="*/ 0 w 6"/>
                <a:gd name="T11" fmla="*/ 3 h 6"/>
                <a:gd name="T12" fmla="*/ 0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1" name="Line 402"/>
            <p:cNvSpPr>
              <a:spLocks noChangeShapeType="1"/>
            </p:cNvSpPr>
            <p:nvPr/>
          </p:nvSpPr>
          <p:spPr bwMode="auto">
            <a:xfrm>
              <a:off x="1044576" y="343058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2" name="Line 403"/>
            <p:cNvSpPr>
              <a:spLocks noChangeShapeType="1"/>
            </p:cNvSpPr>
            <p:nvPr/>
          </p:nvSpPr>
          <p:spPr bwMode="auto">
            <a:xfrm>
              <a:off x="1028701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3" name="Line 404"/>
            <p:cNvSpPr>
              <a:spLocks noChangeShapeType="1"/>
            </p:cNvSpPr>
            <p:nvPr/>
          </p:nvSpPr>
          <p:spPr bwMode="auto">
            <a:xfrm>
              <a:off x="1044576" y="3487738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4" name="Line 405"/>
            <p:cNvSpPr>
              <a:spLocks noChangeShapeType="1"/>
            </p:cNvSpPr>
            <p:nvPr/>
          </p:nvSpPr>
          <p:spPr bwMode="auto">
            <a:xfrm>
              <a:off x="1028701" y="35607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5" name="Line 406"/>
            <p:cNvSpPr>
              <a:spLocks noChangeShapeType="1"/>
            </p:cNvSpPr>
            <p:nvPr/>
          </p:nvSpPr>
          <p:spPr bwMode="auto">
            <a:xfrm>
              <a:off x="1231901" y="3382963"/>
              <a:ext cx="0" cy="539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6" name="Line 408"/>
            <p:cNvSpPr>
              <a:spLocks noChangeShapeType="1"/>
            </p:cNvSpPr>
            <p:nvPr/>
          </p:nvSpPr>
          <p:spPr bwMode="auto">
            <a:xfrm>
              <a:off x="1216026" y="33829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7" name="Line 409"/>
            <p:cNvSpPr>
              <a:spLocks noChangeShapeType="1"/>
            </p:cNvSpPr>
            <p:nvPr/>
          </p:nvSpPr>
          <p:spPr bwMode="auto">
            <a:xfrm>
              <a:off x="1231901" y="3435351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8" name="Line 410"/>
            <p:cNvSpPr>
              <a:spLocks noChangeShapeType="1"/>
            </p:cNvSpPr>
            <p:nvPr/>
          </p:nvSpPr>
          <p:spPr bwMode="auto">
            <a:xfrm>
              <a:off x="1216026" y="35052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9" name="Line 411"/>
            <p:cNvSpPr>
              <a:spLocks noChangeShapeType="1"/>
            </p:cNvSpPr>
            <p:nvPr/>
          </p:nvSpPr>
          <p:spPr bwMode="auto">
            <a:xfrm>
              <a:off x="1427163" y="3349626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0" name="Line 412"/>
            <p:cNvSpPr>
              <a:spLocks noChangeShapeType="1"/>
            </p:cNvSpPr>
            <p:nvPr/>
          </p:nvSpPr>
          <p:spPr bwMode="auto">
            <a:xfrm>
              <a:off x="1409701" y="33512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1" name="Line 413"/>
            <p:cNvSpPr>
              <a:spLocks noChangeShapeType="1"/>
            </p:cNvSpPr>
            <p:nvPr/>
          </p:nvSpPr>
          <p:spPr bwMode="auto">
            <a:xfrm>
              <a:off x="1427163" y="33956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2" name="Line 414"/>
            <p:cNvSpPr>
              <a:spLocks noChangeShapeType="1"/>
            </p:cNvSpPr>
            <p:nvPr/>
          </p:nvSpPr>
          <p:spPr bwMode="auto">
            <a:xfrm>
              <a:off x="1409701" y="34559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3" name="Line 415"/>
            <p:cNvSpPr>
              <a:spLocks noChangeShapeType="1"/>
            </p:cNvSpPr>
            <p:nvPr/>
          </p:nvSpPr>
          <p:spPr bwMode="auto">
            <a:xfrm>
              <a:off x="1760538" y="3332163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4" name="Line 416"/>
            <p:cNvSpPr>
              <a:spLocks noChangeShapeType="1"/>
            </p:cNvSpPr>
            <p:nvPr/>
          </p:nvSpPr>
          <p:spPr bwMode="auto">
            <a:xfrm>
              <a:off x="1744663" y="33321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5" name="Line 417"/>
            <p:cNvSpPr>
              <a:spLocks noChangeShapeType="1"/>
            </p:cNvSpPr>
            <p:nvPr/>
          </p:nvSpPr>
          <p:spPr bwMode="auto">
            <a:xfrm>
              <a:off x="1760538" y="33734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6" name="Line 418"/>
            <p:cNvSpPr>
              <a:spLocks noChangeShapeType="1"/>
            </p:cNvSpPr>
            <p:nvPr/>
          </p:nvSpPr>
          <p:spPr bwMode="auto">
            <a:xfrm>
              <a:off x="1744663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7" name="Line 419"/>
            <p:cNvSpPr>
              <a:spLocks noChangeShapeType="1"/>
            </p:cNvSpPr>
            <p:nvPr/>
          </p:nvSpPr>
          <p:spPr bwMode="auto">
            <a:xfrm>
              <a:off x="1911351" y="3348038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8" name="Line 420"/>
            <p:cNvSpPr>
              <a:spLocks noChangeShapeType="1"/>
            </p:cNvSpPr>
            <p:nvPr/>
          </p:nvSpPr>
          <p:spPr bwMode="auto">
            <a:xfrm>
              <a:off x="1893888" y="33496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9" name="Line 421"/>
            <p:cNvSpPr>
              <a:spLocks noChangeShapeType="1"/>
            </p:cNvSpPr>
            <p:nvPr/>
          </p:nvSpPr>
          <p:spPr bwMode="auto">
            <a:xfrm>
              <a:off x="1911351" y="3390901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0" name="Line 422"/>
            <p:cNvSpPr>
              <a:spLocks noChangeShapeType="1"/>
            </p:cNvSpPr>
            <p:nvPr/>
          </p:nvSpPr>
          <p:spPr bwMode="auto">
            <a:xfrm>
              <a:off x="1893888" y="34480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1" name="Line 423"/>
            <p:cNvSpPr>
              <a:spLocks noChangeShapeType="1"/>
            </p:cNvSpPr>
            <p:nvPr/>
          </p:nvSpPr>
          <p:spPr bwMode="auto">
            <a:xfrm>
              <a:off x="2082801" y="340201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2" name="Line 424"/>
            <p:cNvSpPr>
              <a:spLocks noChangeShapeType="1"/>
            </p:cNvSpPr>
            <p:nvPr/>
          </p:nvSpPr>
          <p:spPr bwMode="auto">
            <a:xfrm>
              <a:off x="2068513" y="3403601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3" name="Line 425"/>
            <p:cNvSpPr>
              <a:spLocks noChangeShapeType="1"/>
            </p:cNvSpPr>
            <p:nvPr/>
          </p:nvSpPr>
          <p:spPr bwMode="auto">
            <a:xfrm>
              <a:off x="2082801" y="3419476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4" name="Line 426"/>
            <p:cNvSpPr>
              <a:spLocks noChangeShapeType="1"/>
            </p:cNvSpPr>
            <p:nvPr/>
          </p:nvSpPr>
          <p:spPr bwMode="auto">
            <a:xfrm>
              <a:off x="2068513" y="3443288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5" name="Line 427"/>
            <p:cNvSpPr>
              <a:spLocks noChangeShapeType="1"/>
            </p:cNvSpPr>
            <p:nvPr/>
          </p:nvSpPr>
          <p:spPr bwMode="auto">
            <a:xfrm>
              <a:off x="2301876" y="3346451"/>
              <a:ext cx="0" cy="222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6" name="Line 428"/>
            <p:cNvSpPr>
              <a:spLocks noChangeShapeType="1"/>
            </p:cNvSpPr>
            <p:nvPr/>
          </p:nvSpPr>
          <p:spPr bwMode="auto">
            <a:xfrm>
              <a:off x="2284413" y="33464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7" name="Line 429"/>
            <p:cNvSpPr>
              <a:spLocks noChangeShapeType="1"/>
            </p:cNvSpPr>
            <p:nvPr/>
          </p:nvSpPr>
          <p:spPr bwMode="auto">
            <a:xfrm>
              <a:off x="2301876" y="3367088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8" name="Line 430"/>
            <p:cNvSpPr>
              <a:spLocks noChangeShapeType="1"/>
            </p:cNvSpPr>
            <p:nvPr/>
          </p:nvSpPr>
          <p:spPr bwMode="auto">
            <a:xfrm>
              <a:off x="2284413" y="33893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9" name="Line 431"/>
            <p:cNvSpPr>
              <a:spLocks noChangeShapeType="1"/>
            </p:cNvSpPr>
            <p:nvPr/>
          </p:nvSpPr>
          <p:spPr bwMode="auto">
            <a:xfrm>
              <a:off x="2727326" y="316865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0" name="Line 432"/>
            <p:cNvSpPr>
              <a:spLocks noChangeShapeType="1"/>
            </p:cNvSpPr>
            <p:nvPr/>
          </p:nvSpPr>
          <p:spPr bwMode="auto">
            <a:xfrm>
              <a:off x="2711451" y="31702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1" name="Line 433"/>
            <p:cNvSpPr>
              <a:spLocks noChangeShapeType="1"/>
            </p:cNvSpPr>
            <p:nvPr/>
          </p:nvSpPr>
          <p:spPr bwMode="auto">
            <a:xfrm>
              <a:off x="2727326" y="32146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2" name="Line 434"/>
            <p:cNvSpPr>
              <a:spLocks noChangeShapeType="1"/>
            </p:cNvSpPr>
            <p:nvPr/>
          </p:nvSpPr>
          <p:spPr bwMode="auto">
            <a:xfrm>
              <a:off x="2711451" y="3275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3" name="Line 435"/>
            <p:cNvSpPr>
              <a:spLocks noChangeShapeType="1"/>
            </p:cNvSpPr>
            <p:nvPr/>
          </p:nvSpPr>
          <p:spPr bwMode="auto">
            <a:xfrm>
              <a:off x="3046413" y="2995613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4" name="Line 436"/>
            <p:cNvSpPr>
              <a:spLocks noChangeShapeType="1"/>
            </p:cNvSpPr>
            <p:nvPr/>
          </p:nvSpPr>
          <p:spPr bwMode="auto">
            <a:xfrm>
              <a:off x="3027363" y="2995613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5" name="Line 437"/>
            <p:cNvSpPr>
              <a:spLocks noChangeShapeType="1"/>
            </p:cNvSpPr>
            <p:nvPr/>
          </p:nvSpPr>
          <p:spPr bwMode="auto">
            <a:xfrm>
              <a:off x="3046413" y="3067051"/>
              <a:ext cx="0" cy="103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6" name="Line 438"/>
            <p:cNvSpPr>
              <a:spLocks noChangeShapeType="1"/>
            </p:cNvSpPr>
            <p:nvPr/>
          </p:nvSpPr>
          <p:spPr bwMode="auto">
            <a:xfrm>
              <a:off x="3027363" y="31702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7" name="Line 439"/>
            <p:cNvSpPr>
              <a:spLocks noChangeShapeType="1"/>
            </p:cNvSpPr>
            <p:nvPr/>
          </p:nvSpPr>
          <p:spPr bwMode="auto">
            <a:xfrm>
              <a:off x="5030788" y="2300288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8" name="Line 440"/>
            <p:cNvSpPr>
              <a:spLocks noChangeShapeType="1"/>
            </p:cNvSpPr>
            <p:nvPr/>
          </p:nvSpPr>
          <p:spPr bwMode="auto">
            <a:xfrm>
              <a:off x="5013326" y="2301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9" name="Line 441"/>
            <p:cNvSpPr>
              <a:spLocks noChangeShapeType="1"/>
            </p:cNvSpPr>
            <p:nvPr/>
          </p:nvSpPr>
          <p:spPr bwMode="auto">
            <a:xfrm>
              <a:off x="5030788" y="2363788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0" name="Line 442"/>
            <p:cNvSpPr>
              <a:spLocks noChangeShapeType="1"/>
            </p:cNvSpPr>
            <p:nvPr/>
          </p:nvSpPr>
          <p:spPr bwMode="auto">
            <a:xfrm>
              <a:off x="5013326" y="24526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1" name="Line 443"/>
            <p:cNvSpPr>
              <a:spLocks noChangeShapeType="1"/>
            </p:cNvSpPr>
            <p:nvPr/>
          </p:nvSpPr>
          <p:spPr bwMode="auto">
            <a:xfrm>
              <a:off x="5462588" y="2514601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2" name="Line 444"/>
            <p:cNvSpPr>
              <a:spLocks noChangeShapeType="1"/>
            </p:cNvSpPr>
            <p:nvPr/>
          </p:nvSpPr>
          <p:spPr bwMode="auto">
            <a:xfrm>
              <a:off x="5445126" y="25146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3" name="Line 445"/>
            <p:cNvSpPr>
              <a:spLocks noChangeShapeType="1"/>
            </p:cNvSpPr>
            <p:nvPr/>
          </p:nvSpPr>
          <p:spPr bwMode="auto">
            <a:xfrm>
              <a:off x="5462588" y="2597151"/>
              <a:ext cx="0" cy="131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4" name="Line 446"/>
            <p:cNvSpPr>
              <a:spLocks noChangeShapeType="1"/>
            </p:cNvSpPr>
            <p:nvPr/>
          </p:nvSpPr>
          <p:spPr bwMode="auto">
            <a:xfrm>
              <a:off x="5445126" y="27273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5" name="Freeform 447"/>
            <p:cNvSpPr>
              <a:spLocks/>
            </p:cNvSpPr>
            <p:nvPr/>
          </p:nvSpPr>
          <p:spPr bwMode="auto">
            <a:xfrm>
              <a:off x="1042988" y="3435351"/>
              <a:ext cx="188913" cy="53975"/>
            </a:xfrm>
            <a:custGeom>
              <a:avLst/>
              <a:gdLst>
                <a:gd name="T0" fmla="*/ 118 w 119"/>
                <a:gd name="T1" fmla="*/ 0 h 34"/>
                <a:gd name="T2" fmla="*/ 119 w 119"/>
                <a:gd name="T3" fmla="*/ 0 h 34"/>
                <a:gd name="T4" fmla="*/ 119 w 119"/>
                <a:gd name="T5" fmla="*/ 1 h 34"/>
                <a:gd name="T6" fmla="*/ 2 w 119"/>
                <a:gd name="T7" fmla="*/ 34 h 34"/>
                <a:gd name="T8" fmla="*/ 0 w 119"/>
                <a:gd name="T9" fmla="*/ 34 h 34"/>
                <a:gd name="T10" fmla="*/ 0 w 119"/>
                <a:gd name="T11" fmla="*/ 33 h 34"/>
                <a:gd name="T12" fmla="*/ 118 w 11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34">
                  <a:moveTo>
                    <a:pt x="118" y="0"/>
                  </a:moveTo>
                  <a:lnTo>
                    <a:pt x="119" y="0"/>
                  </a:lnTo>
                  <a:lnTo>
                    <a:pt x="119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6" name="Freeform 448"/>
            <p:cNvSpPr>
              <a:spLocks/>
            </p:cNvSpPr>
            <p:nvPr/>
          </p:nvSpPr>
          <p:spPr bwMode="auto">
            <a:xfrm>
              <a:off x="1230313" y="3395663"/>
              <a:ext cx="196850" cy="41275"/>
            </a:xfrm>
            <a:custGeom>
              <a:avLst/>
              <a:gdLst>
                <a:gd name="T0" fmla="*/ 124 w 124"/>
                <a:gd name="T1" fmla="*/ 0 h 26"/>
                <a:gd name="T2" fmla="*/ 124 w 124"/>
                <a:gd name="T3" fmla="*/ 0 h 26"/>
                <a:gd name="T4" fmla="*/ 124 w 124"/>
                <a:gd name="T5" fmla="*/ 1 h 26"/>
                <a:gd name="T6" fmla="*/ 1 w 124"/>
                <a:gd name="T7" fmla="*/ 26 h 26"/>
                <a:gd name="T8" fmla="*/ 0 w 124"/>
                <a:gd name="T9" fmla="*/ 26 h 26"/>
                <a:gd name="T10" fmla="*/ 0 w 124"/>
                <a:gd name="T11" fmla="*/ 25 h 26"/>
                <a:gd name="T12" fmla="*/ 124 w 1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6">
                  <a:moveTo>
                    <a:pt x="124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7" name="Freeform 449"/>
            <p:cNvSpPr>
              <a:spLocks/>
            </p:cNvSpPr>
            <p:nvPr/>
          </p:nvSpPr>
          <p:spPr bwMode="auto">
            <a:xfrm>
              <a:off x="1427163" y="3373438"/>
              <a:ext cx="334963" cy="23813"/>
            </a:xfrm>
            <a:custGeom>
              <a:avLst/>
              <a:gdLst>
                <a:gd name="T0" fmla="*/ 209 w 211"/>
                <a:gd name="T1" fmla="*/ 0 h 15"/>
                <a:gd name="T2" fmla="*/ 211 w 211"/>
                <a:gd name="T3" fmla="*/ 0 h 15"/>
                <a:gd name="T4" fmla="*/ 211 w 211"/>
                <a:gd name="T5" fmla="*/ 2 h 15"/>
                <a:gd name="T6" fmla="*/ 0 w 211"/>
                <a:gd name="T7" fmla="*/ 15 h 15"/>
                <a:gd name="T8" fmla="*/ 0 w 211"/>
                <a:gd name="T9" fmla="*/ 15 h 15"/>
                <a:gd name="T10" fmla="*/ 0 w 211"/>
                <a:gd name="T11" fmla="*/ 14 h 15"/>
                <a:gd name="T12" fmla="*/ 209 w 21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5">
                  <a:moveTo>
                    <a:pt x="209" y="0"/>
                  </a:moveTo>
                  <a:lnTo>
                    <a:pt x="211" y="0"/>
                  </a:lnTo>
                  <a:lnTo>
                    <a:pt x="211" y="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8" name="Freeform 450"/>
            <p:cNvSpPr>
              <a:spLocks/>
            </p:cNvSpPr>
            <p:nvPr/>
          </p:nvSpPr>
          <p:spPr bwMode="auto">
            <a:xfrm>
              <a:off x="1758951" y="3373438"/>
              <a:ext cx="153988" cy="19050"/>
            </a:xfrm>
            <a:custGeom>
              <a:avLst/>
              <a:gdLst>
                <a:gd name="T0" fmla="*/ 0 w 97"/>
                <a:gd name="T1" fmla="*/ 0 h 12"/>
                <a:gd name="T2" fmla="*/ 2 w 97"/>
                <a:gd name="T3" fmla="*/ 0 h 12"/>
                <a:gd name="T4" fmla="*/ 97 w 97"/>
                <a:gd name="T5" fmla="*/ 11 h 12"/>
                <a:gd name="T6" fmla="*/ 97 w 97"/>
                <a:gd name="T7" fmla="*/ 12 h 12"/>
                <a:gd name="T8" fmla="*/ 95 w 97"/>
                <a:gd name="T9" fmla="*/ 12 h 12"/>
                <a:gd name="T10" fmla="*/ 0 w 97"/>
                <a:gd name="T11" fmla="*/ 2 h 12"/>
                <a:gd name="T12" fmla="*/ 0 w 9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2">
                  <a:moveTo>
                    <a:pt x="0" y="0"/>
                  </a:moveTo>
                  <a:lnTo>
                    <a:pt x="2" y="0"/>
                  </a:lnTo>
                  <a:lnTo>
                    <a:pt x="97" y="11"/>
                  </a:lnTo>
                  <a:lnTo>
                    <a:pt x="97" y="12"/>
                  </a:lnTo>
                  <a:lnTo>
                    <a:pt x="95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9" name="Freeform 451"/>
            <p:cNvSpPr>
              <a:spLocks/>
            </p:cNvSpPr>
            <p:nvPr/>
          </p:nvSpPr>
          <p:spPr bwMode="auto">
            <a:xfrm>
              <a:off x="1909763" y="3390901"/>
              <a:ext cx="174625" cy="30163"/>
            </a:xfrm>
            <a:custGeom>
              <a:avLst/>
              <a:gdLst>
                <a:gd name="T0" fmla="*/ 0 w 110"/>
                <a:gd name="T1" fmla="*/ 0 h 19"/>
                <a:gd name="T2" fmla="*/ 2 w 110"/>
                <a:gd name="T3" fmla="*/ 0 h 19"/>
                <a:gd name="T4" fmla="*/ 110 w 110"/>
                <a:gd name="T5" fmla="*/ 18 h 19"/>
                <a:gd name="T6" fmla="*/ 110 w 110"/>
                <a:gd name="T7" fmla="*/ 19 h 19"/>
                <a:gd name="T8" fmla="*/ 109 w 110"/>
                <a:gd name="T9" fmla="*/ 19 h 19"/>
                <a:gd name="T10" fmla="*/ 0 w 110"/>
                <a:gd name="T11" fmla="*/ 1 h 19"/>
                <a:gd name="T12" fmla="*/ 0 w 1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9">
                  <a:moveTo>
                    <a:pt x="0" y="0"/>
                  </a:moveTo>
                  <a:lnTo>
                    <a:pt x="2" y="0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0" name="Freeform 452"/>
            <p:cNvSpPr>
              <a:spLocks/>
            </p:cNvSpPr>
            <p:nvPr/>
          </p:nvSpPr>
          <p:spPr bwMode="auto">
            <a:xfrm>
              <a:off x="2082801" y="3367088"/>
              <a:ext cx="219075" cy="53975"/>
            </a:xfrm>
            <a:custGeom>
              <a:avLst/>
              <a:gdLst>
                <a:gd name="T0" fmla="*/ 138 w 138"/>
                <a:gd name="T1" fmla="*/ 0 h 34"/>
                <a:gd name="T2" fmla="*/ 138 w 138"/>
                <a:gd name="T3" fmla="*/ 0 h 34"/>
                <a:gd name="T4" fmla="*/ 138 w 138"/>
                <a:gd name="T5" fmla="*/ 1 h 34"/>
                <a:gd name="T6" fmla="*/ 1 w 138"/>
                <a:gd name="T7" fmla="*/ 34 h 34"/>
                <a:gd name="T8" fmla="*/ 0 w 138"/>
                <a:gd name="T9" fmla="*/ 34 h 34"/>
                <a:gd name="T10" fmla="*/ 0 w 138"/>
                <a:gd name="T11" fmla="*/ 33 h 34"/>
                <a:gd name="T12" fmla="*/ 138 w 1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34">
                  <a:moveTo>
                    <a:pt x="138" y="0"/>
                  </a:moveTo>
                  <a:lnTo>
                    <a:pt x="138" y="0"/>
                  </a:lnTo>
                  <a:lnTo>
                    <a:pt x="138" y="1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1" name="Freeform 453"/>
            <p:cNvSpPr>
              <a:spLocks/>
            </p:cNvSpPr>
            <p:nvPr/>
          </p:nvSpPr>
          <p:spPr bwMode="auto">
            <a:xfrm>
              <a:off x="2301876" y="3214688"/>
              <a:ext cx="425450" cy="153988"/>
            </a:xfrm>
            <a:custGeom>
              <a:avLst/>
              <a:gdLst>
                <a:gd name="T0" fmla="*/ 267 w 268"/>
                <a:gd name="T1" fmla="*/ 0 h 97"/>
                <a:gd name="T2" fmla="*/ 268 w 268"/>
                <a:gd name="T3" fmla="*/ 0 h 97"/>
                <a:gd name="T4" fmla="*/ 268 w 268"/>
                <a:gd name="T5" fmla="*/ 1 h 97"/>
                <a:gd name="T6" fmla="*/ 0 w 268"/>
                <a:gd name="T7" fmla="*/ 97 h 97"/>
                <a:gd name="T8" fmla="*/ 0 w 268"/>
                <a:gd name="T9" fmla="*/ 97 h 97"/>
                <a:gd name="T10" fmla="*/ 0 w 268"/>
                <a:gd name="T11" fmla="*/ 96 h 97"/>
                <a:gd name="T12" fmla="*/ 267 w 268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97">
                  <a:moveTo>
                    <a:pt x="267" y="0"/>
                  </a:moveTo>
                  <a:lnTo>
                    <a:pt x="268" y="0"/>
                  </a:lnTo>
                  <a:lnTo>
                    <a:pt x="268" y="1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6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2" name="Freeform 454"/>
            <p:cNvSpPr>
              <a:spLocks/>
            </p:cNvSpPr>
            <p:nvPr/>
          </p:nvSpPr>
          <p:spPr bwMode="auto">
            <a:xfrm>
              <a:off x="2725738" y="3067051"/>
              <a:ext cx="320675" cy="149225"/>
            </a:xfrm>
            <a:custGeom>
              <a:avLst/>
              <a:gdLst>
                <a:gd name="T0" fmla="*/ 201 w 202"/>
                <a:gd name="T1" fmla="*/ 0 h 94"/>
                <a:gd name="T2" fmla="*/ 202 w 202"/>
                <a:gd name="T3" fmla="*/ 0 h 94"/>
                <a:gd name="T4" fmla="*/ 202 w 202"/>
                <a:gd name="T5" fmla="*/ 2 h 94"/>
                <a:gd name="T6" fmla="*/ 1 w 202"/>
                <a:gd name="T7" fmla="*/ 94 h 94"/>
                <a:gd name="T8" fmla="*/ 0 w 202"/>
                <a:gd name="T9" fmla="*/ 94 h 94"/>
                <a:gd name="T10" fmla="*/ 0 w 202"/>
                <a:gd name="T11" fmla="*/ 93 h 94"/>
                <a:gd name="T12" fmla="*/ 201 w 202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94">
                  <a:moveTo>
                    <a:pt x="201" y="0"/>
                  </a:moveTo>
                  <a:lnTo>
                    <a:pt x="202" y="0"/>
                  </a:lnTo>
                  <a:lnTo>
                    <a:pt x="202" y="2"/>
                  </a:lnTo>
                  <a:lnTo>
                    <a:pt x="1" y="94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3" name="Freeform 455"/>
            <p:cNvSpPr>
              <a:spLocks/>
            </p:cNvSpPr>
            <p:nvPr/>
          </p:nvSpPr>
          <p:spPr bwMode="auto">
            <a:xfrm>
              <a:off x="3044826" y="3062288"/>
              <a:ext cx="725488" cy="7938"/>
            </a:xfrm>
            <a:custGeom>
              <a:avLst/>
              <a:gdLst>
                <a:gd name="T0" fmla="*/ 456 w 457"/>
                <a:gd name="T1" fmla="*/ 0 h 5"/>
                <a:gd name="T2" fmla="*/ 457 w 457"/>
                <a:gd name="T3" fmla="*/ 0 h 5"/>
                <a:gd name="T4" fmla="*/ 457 w 457"/>
                <a:gd name="T5" fmla="*/ 1 h 5"/>
                <a:gd name="T6" fmla="*/ 1 w 457"/>
                <a:gd name="T7" fmla="*/ 5 h 5"/>
                <a:gd name="T8" fmla="*/ 0 w 457"/>
                <a:gd name="T9" fmla="*/ 5 h 5"/>
                <a:gd name="T10" fmla="*/ 0 w 457"/>
                <a:gd name="T11" fmla="*/ 3 h 5"/>
                <a:gd name="T12" fmla="*/ 456 w 45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5">
                  <a:moveTo>
                    <a:pt x="456" y="0"/>
                  </a:moveTo>
                  <a:lnTo>
                    <a:pt x="457" y="0"/>
                  </a:lnTo>
                  <a:lnTo>
                    <a:pt x="457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4" name="Freeform 456"/>
            <p:cNvSpPr>
              <a:spLocks/>
            </p:cNvSpPr>
            <p:nvPr/>
          </p:nvSpPr>
          <p:spPr bwMode="auto">
            <a:xfrm>
              <a:off x="3768726" y="3014663"/>
              <a:ext cx="173038" cy="49213"/>
            </a:xfrm>
            <a:custGeom>
              <a:avLst/>
              <a:gdLst>
                <a:gd name="T0" fmla="*/ 107 w 109"/>
                <a:gd name="T1" fmla="*/ 0 h 31"/>
                <a:gd name="T2" fmla="*/ 109 w 109"/>
                <a:gd name="T3" fmla="*/ 0 h 31"/>
                <a:gd name="T4" fmla="*/ 109 w 109"/>
                <a:gd name="T5" fmla="*/ 2 h 31"/>
                <a:gd name="T6" fmla="*/ 1 w 109"/>
                <a:gd name="T7" fmla="*/ 31 h 31"/>
                <a:gd name="T8" fmla="*/ 0 w 109"/>
                <a:gd name="T9" fmla="*/ 31 h 31"/>
                <a:gd name="T10" fmla="*/ 0 w 109"/>
                <a:gd name="T11" fmla="*/ 30 h 31"/>
                <a:gd name="T12" fmla="*/ 107 w 10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31">
                  <a:moveTo>
                    <a:pt x="107" y="0"/>
                  </a:moveTo>
                  <a:lnTo>
                    <a:pt x="109" y="0"/>
                  </a:lnTo>
                  <a:lnTo>
                    <a:pt x="109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5" name="Freeform 457"/>
            <p:cNvSpPr>
              <a:spLocks/>
            </p:cNvSpPr>
            <p:nvPr/>
          </p:nvSpPr>
          <p:spPr bwMode="auto">
            <a:xfrm>
              <a:off x="3938588" y="2743201"/>
              <a:ext cx="393700" cy="274638"/>
            </a:xfrm>
            <a:custGeom>
              <a:avLst/>
              <a:gdLst>
                <a:gd name="T0" fmla="*/ 247 w 248"/>
                <a:gd name="T1" fmla="*/ 0 h 173"/>
                <a:gd name="T2" fmla="*/ 248 w 248"/>
                <a:gd name="T3" fmla="*/ 0 h 173"/>
                <a:gd name="T4" fmla="*/ 248 w 248"/>
                <a:gd name="T5" fmla="*/ 2 h 173"/>
                <a:gd name="T6" fmla="*/ 2 w 248"/>
                <a:gd name="T7" fmla="*/ 173 h 173"/>
                <a:gd name="T8" fmla="*/ 0 w 248"/>
                <a:gd name="T9" fmla="*/ 173 h 173"/>
                <a:gd name="T10" fmla="*/ 0 w 248"/>
                <a:gd name="T11" fmla="*/ 171 h 173"/>
                <a:gd name="T12" fmla="*/ 247 w 248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73">
                  <a:moveTo>
                    <a:pt x="247" y="0"/>
                  </a:moveTo>
                  <a:lnTo>
                    <a:pt x="248" y="0"/>
                  </a:lnTo>
                  <a:lnTo>
                    <a:pt x="248" y="2"/>
                  </a:lnTo>
                  <a:lnTo>
                    <a:pt x="2" y="173"/>
                  </a:lnTo>
                  <a:lnTo>
                    <a:pt x="0" y="173"/>
                  </a:lnTo>
                  <a:lnTo>
                    <a:pt x="0" y="171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6" name="Freeform 458"/>
            <p:cNvSpPr>
              <a:spLocks/>
            </p:cNvSpPr>
            <p:nvPr/>
          </p:nvSpPr>
          <p:spPr bwMode="auto">
            <a:xfrm>
              <a:off x="4330701" y="2363788"/>
              <a:ext cx="701675" cy="382588"/>
            </a:xfrm>
            <a:custGeom>
              <a:avLst/>
              <a:gdLst>
                <a:gd name="T0" fmla="*/ 441 w 442"/>
                <a:gd name="T1" fmla="*/ 0 h 241"/>
                <a:gd name="T2" fmla="*/ 442 w 442"/>
                <a:gd name="T3" fmla="*/ 0 h 241"/>
                <a:gd name="T4" fmla="*/ 442 w 442"/>
                <a:gd name="T5" fmla="*/ 2 h 241"/>
                <a:gd name="T6" fmla="*/ 1 w 442"/>
                <a:gd name="T7" fmla="*/ 241 h 241"/>
                <a:gd name="T8" fmla="*/ 0 w 442"/>
                <a:gd name="T9" fmla="*/ 241 h 241"/>
                <a:gd name="T10" fmla="*/ 0 w 442"/>
                <a:gd name="T11" fmla="*/ 239 h 241"/>
                <a:gd name="T12" fmla="*/ 441 w 442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241">
                  <a:moveTo>
                    <a:pt x="441" y="0"/>
                  </a:moveTo>
                  <a:lnTo>
                    <a:pt x="442" y="0"/>
                  </a:lnTo>
                  <a:lnTo>
                    <a:pt x="442" y="2"/>
                  </a:lnTo>
                  <a:lnTo>
                    <a:pt x="1" y="241"/>
                  </a:lnTo>
                  <a:lnTo>
                    <a:pt x="0" y="241"/>
                  </a:lnTo>
                  <a:lnTo>
                    <a:pt x="0" y="239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7" name="Freeform 459"/>
            <p:cNvSpPr>
              <a:spLocks/>
            </p:cNvSpPr>
            <p:nvPr/>
          </p:nvSpPr>
          <p:spPr bwMode="auto">
            <a:xfrm>
              <a:off x="5030788" y="2363788"/>
              <a:ext cx="431800" cy="234950"/>
            </a:xfrm>
            <a:custGeom>
              <a:avLst/>
              <a:gdLst>
                <a:gd name="T0" fmla="*/ 0 w 272"/>
                <a:gd name="T1" fmla="*/ 0 h 148"/>
                <a:gd name="T2" fmla="*/ 1 w 272"/>
                <a:gd name="T3" fmla="*/ 0 h 148"/>
                <a:gd name="T4" fmla="*/ 272 w 272"/>
                <a:gd name="T5" fmla="*/ 147 h 148"/>
                <a:gd name="T6" fmla="*/ 272 w 272"/>
                <a:gd name="T7" fmla="*/ 148 h 148"/>
                <a:gd name="T8" fmla="*/ 271 w 272"/>
                <a:gd name="T9" fmla="*/ 148 h 148"/>
                <a:gd name="T10" fmla="*/ 0 w 272"/>
                <a:gd name="T11" fmla="*/ 2 h 148"/>
                <a:gd name="T12" fmla="*/ 0 w 272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48">
                  <a:moveTo>
                    <a:pt x="0" y="0"/>
                  </a:moveTo>
                  <a:lnTo>
                    <a:pt x="1" y="0"/>
                  </a:lnTo>
                  <a:lnTo>
                    <a:pt x="272" y="147"/>
                  </a:lnTo>
                  <a:lnTo>
                    <a:pt x="272" y="148"/>
                  </a:lnTo>
                  <a:lnTo>
                    <a:pt x="271" y="1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8" name="Freeform 460"/>
            <p:cNvSpPr>
              <a:spLocks/>
            </p:cNvSpPr>
            <p:nvPr/>
          </p:nvSpPr>
          <p:spPr bwMode="auto">
            <a:xfrm>
              <a:off x="892176" y="3665538"/>
              <a:ext cx="122238" cy="31750"/>
            </a:xfrm>
            <a:custGeom>
              <a:avLst/>
              <a:gdLst>
                <a:gd name="T0" fmla="*/ 0 w 77"/>
                <a:gd name="T1" fmla="*/ 0 h 20"/>
                <a:gd name="T2" fmla="*/ 1 w 77"/>
                <a:gd name="T3" fmla="*/ 0 h 20"/>
                <a:gd name="T4" fmla="*/ 77 w 77"/>
                <a:gd name="T5" fmla="*/ 18 h 20"/>
                <a:gd name="T6" fmla="*/ 77 w 77"/>
                <a:gd name="T7" fmla="*/ 20 h 20"/>
                <a:gd name="T8" fmla="*/ 75 w 77"/>
                <a:gd name="T9" fmla="*/ 20 h 20"/>
                <a:gd name="T10" fmla="*/ 0 w 77"/>
                <a:gd name="T11" fmla="*/ 3 h 20"/>
                <a:gd name="T12" fmla="*/ 0 w 7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0">
                  <a:moveTo>
                    <a:pt x="0" y="0"/>
                  </a:moveTo>
                  <a:lnTo>
                    <a:pt x="1" y="0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5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9" name="Freeform 461"/>
            <p:cNvSpPr>
              <a:spLocks/>
            </p:cNvSpPr>
            <p:nvPr/>
          </p:nvSpPr>
          <p:spPr bwMode="auto">
            <a:xfrm>
              <a:off x="1063626" y="3698876"/>
              <a:ext cx="26988" cy="4763"/>
            </a:xfrm>
            <a:custGeom>
              <a:avLst/>
              <a:gdLst>
                <a:gd name="T0" fmla="*/ 13 w 17"/>
                <a:gd name="T1" fmla="*/ 0 h 3"/>
                <a:gd name="T2" fmla="*/ 17 w 17"/>
                <a:gd name="T3" fmla="*/ 0 h 3"/>
                <a:gd name="T4" fmla="*/ 17 w 17"/>
                <a:gd name="T5" fmla="*/ 2 h 3"/>
                <a:gd name="T6" fmla="*/ 2 w 17"/>
                <a:gd name="T7" fmla="*/ 3 h 3"/>
                <a:gd name="T8" fmla="*/ 0 w 17"/>
                <a:gd name="T9" fmla="*/ 3 h 3"/>
                <a:gd name="T10" fmla="*/ 0 w 17"/>
                <a:gd name="T11" fmla="*/ 1 h 3"/>
                <a:gd name="T12" fmla="*/ 13 w 1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">
                  <a:moveTo>
                    <a:pt x="13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0" name="Freeform 462"/>
            <p:cNvSpPr>
              <a:spLocks/>
            </p:cNvSpPr>
            <p:nvPr/>
          </p:nvSpPr>
          <p:spPr bwMode="auto">
            <a:xfrm>
              <a:off x="1138238" y="3694113"/>
              <a:ext cx="93663" cy="6350"/>
            </a:xfrm>
            <a:custGeom>
              <a:avLst/>
              <a:gdLst>
                <a:gd name="T0" fmla="*/ 57 w 59"/>
                <a:gd name="T1" fmla="*/ 0 h 4"/>
                <a:gd name="T2" fmla="*/ 59 w 59"/>
                <a:gd name="T3" fmla="*/ 0 h 4"/>
                <a:gd name="T4" fmla="*/ 59 w 59"/>
                <a:gd name="T5" fmla="*/ 2 h 4"/>
                <a:gd name="T6" fmla="*/ 3 w 59"/>
                <a:gd name="T7" fmla="*/ 4 h 4"/>
                <a:gd name="T8" fmla="*/ 0 w 59"/>
                <a:gd name="T9" fmla="*/ 4 h 4"/>
                <a:gd name="T10" fmla="*/ 0 w 59"/>
                <a:gd name="T11" fmla="*/ 2 h 4"/>
                <a:gd name="T12" fmla="*/ 57 w 59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">
                  <a:moveTo>
                    <a:pt x="57" y="0"/>
                  </a:moveTo>
                  <a:lnTo>
                    <a:pt x="59" y="0"/>
                  </a:lnTo>
                  <a:lnTo>
                    <a:pt x="59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1" name="Freeform 463"/>
            <p:cNvSpPr>
              <a:spLocks/>
            </p:cNvSpPr>
            <p:nvPr/>
          </p:nvSpPr>
          <p:spPr bwMode="auto">
            <a:xfrm>
              <a:off x="1228726" y="3686176"/>
              <a:ext cx="31750" cy="11113"/>
            </a:xfrm>
            <a:custGeom>
              <a:avLst/>
              <a:gdLst>
                <a:gd name="T0" fmla="*/ 19 w 20"/>
                <a:gd name="T1" fmla="*/ 0 h 7"/>
                <a:gd name="T2" fmla="*/ 20 w 20"/>
                <a:gd name="T3" fmla="*/ 0 h 7"/>
                <a:gd name="T4" fmla="*/ 20 w 20"/>
                <a:gd name="T5" fmla="*/ 2 h 7"/>
                <a:gd name="T6" fmla="*/ 2 w 20"/>
                <a:gd name="T7" fmla="*/ 7 h 7"/>
                <a:gd name="T8" fmla="*/ 0 w 20"/>
                <a:gd name="T9" fmla="*/ 7 h 7"/>
                <a:gd name="T10" fmla="*/ 0 w 20"/>
                <a:gd name="T11" fmla="*/ 5 h 7"/>
                <a:gd name="T12" fmla="*/ 19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9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2" name="Freeform 464"/>
            <p:cNvSpPr>
              <a:spLocks/>
            </p:cNvSpPr>
            <p:nvPr/>
          </p:nvSpPr>
          <p:spPr bwMode="auto">
            <a:xfrm>
              <a:off x="1311276" y="3670301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2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3" name="Freeform 465"/>
            <p:cNvSpPr>
              <a:spLocks/>
            </p:cNvSpPr>
            <p:nvPr/>
          </p:nvSpPr>
          <p:spPr bwMode="auto">
            <a:xfrm>
              <a:off x="1385888" y="3649663"/>
              <a:ext cx="41275" cy="11113"/>
            </a:xfrm>
            <a:custGeom>
              <a:avLst/>
              <a:gdLst>
                <a:gd name="T0" fmla="*/ 25 w 26"/>
                <a:gd name="T1" fmla="*/ 0 h 7"/>
                <a:gd name="T2" fmla="*/ 26 w 26"/>
                <a:gd name="T3" fmla="*/ 0 h 7"/>
                <a:gd name="T4" fmla="*/ 26 w 26"/>
                <a:gd name="T5" fmla="*/ 3 h 7"/>
                <a:gd name="T6" fmla="*/ 2 w 26"/>
                <a:gd name="T7" fmla="*/ 7 h 7"/>
                <a:gd name="T8" fmla="*/ 0 w 26"/>
                <a:gd name="T9" fmla="*/ 7 h 7"/>
                <a:gd name="T10" fmla="*/ 0 w 26"/>
                <a:gd name="T11" fmla="*/ 6 h 7"/>
                <a:gd name="T12" fmla="*/ 25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5" y="0"/>
                  </a:moveTo>
                  <a:lnTo>
                    <a:pt x="26" y="0"/>
                  </a:lnTo>
                  <a:lnTo>
                    <a:pt x="26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4" name="Freeform 466"/>
            <p:cNvSpPr>
              <a:spLocks/>
            </p:cNvSpPr>
            <p:nvPr/>
          </p:nvSpPr>
          <p:spPr bwMode="auto">
            <a:xfrm>
              <a:off x="1425576" y="3629026"/>
              <a:ext cx="82550" cy="25400"/>
            </a:xfrm>
            <a:custGeom>
              <a:avLst/>
              <a:gdLst>
                <a:gd name="T0" fmla="*/ 50 w 52"/>
                <a:gd name="T1" fmla="*/ 0 h 16"/>
                <a:gd name="T2" fmla="*/ 52 w 52"/>
                <a:gd name="T3" fmla="*/ 0 h 16"/>
                <a:gd name="T4" fmla="*/ 52 w 52"/>
                <a:gd name="T5" fmla="*/ 2 h 16"/>
                <a:gd name="T6" fmla="*/ 1 w 52"/>
                <a:gd name="T7" fmla="*/ 16 h 16"/>
                <a:gd name="T8" fmla="*/ 0 w 52"/>
                <a:gd name="T9" fmla="*/ 16 h 16"/>
                <a:gd name="T10" fmla="*/ 0 w 52"/>
                <a:gd name="T11" fmla="*/ 13 h 16"/>
                <a:gd name="T12" fmla="*/ 50 w 5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6">
                  <a:moveTo>
                    <a:pt x="50" y="0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5" name="Freeform 467"/>
            <p:cNvSpPr>
              <a:spLocks/>
            </p:cNvSpPr>
            <p:nvPr/>
          </p:nvSpPr>
          <p:spPr bwMode="auto">
            <a:xfrm>
              <a:off x="1558926" y="3609976"/>
              <a:ext cx="25400" cy="9525"/>
            </a:xfrm>
            <a:custGeom>
              <a:avLst/>
              <a:gdLst>
                <a:gd name="T0" fmla="*/ 14 w 16"/>
                <a:gd name="T1" fmla="*/ 0 h 6"/>
                <a:gd name="T2" fmla="*/ 16 w 16"/>
                <a:gd name="T3" fmla="*/ 0 h 6"/>
                <a:gd name="T4" fmla="*/ 16 w 16"/>
                <a:gd name="T5" fmla="*/ 3 h 6"/>
                <a:gd name="T6" fmla="*/ 2 w 16"/>
                <a:gd name="T7" fmla="*/ 6 h 6"/>
                <a:gd name="T8" fmla="*/ 0 w 16"/>
                <a:gd name="T9" fmla="*/ 6 h 6"/>
                <a:gd name="T10" fmla="*/ 0 w 16"/>
                <a:gd name="T11" fmla="*/ 4 h 6"/>
                <a:gd name="T12" fmla="*/ 14 w 1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6" name="Freeform 468"/>
            <p:cNvSpPr>
              <a:spLocks/>
            </p:cNvSpPr>
            <p:nvPr/>
          </p:nvSpPr>
          <p:spPr bwMode="auto">
            <a:xfrm>
              <a:off x="1635126" y="3568701"/>
              <a:ext cx="109538" cy="30163"/>
            </a:xfrm>
            <a:custGeom>
              <a:avLst/>
              <a:gdLst>
                <a:gd name="T0" fmla="*/ 66 w 69"/>
                <a:gd name="T1" fmla="*/ 0 h 19"/>
                <a:gd name="T2" fmla="*/ 69 w 69"/>
                <a:gd name="T3" fmla="*/ 0 h 19"/>
                <a:gd name="T4" fmla="*/ 69 w 69"/>
                <a:gd name="T5" fmla="*/ 2 h 19"/>
                <a:gd name="T6" fmla="*/ 3 w 69"/>
                <a:gd name="T7" fmla="*/ 19 h 19"/>
                <a:gd name="T8" fmla="*/ 0 w 69"/>
                <a:gd name="T9" fmla="*/ 19 h 19"/>
                <a:gd name="T10" fmla="*/ 0 w 69"/>
                <a:gd name="T11" fmla="*/ 17 h 19"/>
                <a:gd name="T12" fmla="*/ 66 w 6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9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7" name="Line 469"/>
            <p:cNvSpPr>
              <a:spLocks noChangeShapeType="1"/>
            </p:cNvSpPr>
            <p:nvPr/>
          </p:nvSpPr>
          <p:spPr bwMode="auto">
            <a:xfrm>
              <a:off x="1739901" y="3570288"/>
              <a:ext cx="190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8" name="Line 470"/>
            <p:cNvSpPr>
              <a:spLocks noChangeShapeType="1"/>
            </p:cNvSpPr>
            <p:nvPr/>
          </p:nvSpPr>
          <p:spPr bwMode="auto">
            <a:xfrm>
              <a:off x="1804988" y="357028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9" name="Freeform 471"/>
            <p:cNvSpPr>
              <a:spLocks/>
            </p:cNvSpPr>
            <p:nvPr/>
          </p:nvSpPr>
          <p:spPr bwMode="auto">
            <a:xfrm>
              <a:off x="1882776" y="3565526"/>
              <a:ext cx="87313" cy="4763"/>
            </a:xfrm>
            <a:custGeom>
              <a:avLst/>
              <a:gdLst>
                <a:gd name="T0" fmla="*/ 54 w 55"/>
                <a:gd name="T1" fmla="*/ 0 h 3"/>
                <a:gd name="T2" fmla="*/ 55 w 55"/>
                <a:gd name="T3" fmla="*/ 0 h 3"/>
                <a:gd name="T4" fmla="*/ 55 w 55"/>
                <a:gd name="T5" fmla="*/ 2 h 3"/>
                <a:gd name="T6" fmla="*/ 2 w 55"/>
                <a:gd name="T7" fmla="*/ 3 h 3"/>
                <a:gd name="T8" fmla="*/ 0 w 55"/>
                <a:gd name="T9" fmla="*/ 3 h 3"/>
                <a:gd name="T10" fmla="*/ 0 w 55"/>
                <a:gd name="T11" fmla="*/ 0 h 3"/>
                <a:gd name="T12" fmla="*/ 54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4" y="0"/>
                  </a:moveTo>
                  <a:lnTo>
                    <a:pt x="55" y="0"/>
                  </a:lnTo>
                  <a:lnTo>
                    <a:pt x="55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0" name="Line 472"/>
            <p:cNvSpPr>
              <a:spLocks noChangeShapeType="1"/>
            </p:cNvSpPr>
            <p:nvPr/>
          </p:nvSpPr>
          <p:spPr bwMode="auto">
            <a:xfrm>
              <a:off x="955676" y="3511551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1" name="Line 473"/>
            <p:cNvSpPr>
              <a:spLocks noChangeShapeType="1"/>
            </p:cNvSpPr>
            <p:nvPr/>
          </p:nvSpPr>
          <p:spPr bwMode="auto">
            <a:xfrm>
              <a:off x="941388" y="351155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2" name="Line 474"/>
            <p:cNvSpPr>
              <a:spLocks noChangeShapeType="1"/>
            </p:cNvSpPr>
            <p:nvPr/>
          </p:nvSpPr>
          <p:spPr bwMode="auto">
            <a:xfrm>
              <a:off x="955676" y="3598863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3" name="Line 475"/>
            <p:cNvSpPr>
              <a:spLocks noChangeShapeType="1"/>
            </p:cNvSpPr>
            <p:nvPr/>
          </p:nvSpPr>
          <p:spPr bwMode="auto">
            <a:xfrm>
              <a:off x="941388" y="36115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4" name="Line 476"/>
            <p:cNvSpPr>
              <a:spLocks noChangeShapeType="1"/>
            </p:cNvSpPr>
            <p:nvPr/>
          </p:nvSpPr>
          <p:spPr bwMode="auto">
            <a:xfrm>
              <a:off x="1211263" y="3419476"/>
              <a:ext cx="0" cy="889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5" name="Line 477"/>
            <p:cNvSpPr>
              <a:spLocks noChangeShapeType="1"/>
            </p:cNvSpPr>
            <p:nvPr/>
          </p:nvSpPr>
          <p:spPr bwMode="auto">
            <a:xfrm>
              <a:off x="1195388" y="34194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6" name="Line 478"/>
            <p:cNvSpPr>
              <a:spLocks noChangeShapeType="1"/>
            </p:cNvSpPr>
            <p:nvPr/>
          </p:nvSpPr>
          <p:spPr bwMode="auto">
            <a:xfrm>
              <a:off x="1211263" y="3506788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7" name="Line 479"/>
            <p:cNvSpPr>
              <a:spLocks noChangeShapeType="1"/>
            </p:cNvSpPr>
            <p:nvPr/>
          </p:nvSpPr>
          <p:spPr bwMode="auto">
            <a:xfrm>
              <a:off x="1195388" y="35179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8" name="Line 480"/>
            <p:cNvSpPr>
              <a:spLocks noChangeShapeType="1"/>
            </p:cNvSpPr>
            <p:nvPr/>
          </p:nvSpPr>
          <p:spPr bwMode="auto">
            <a:xfrm>
              <a:off x="884238" y="44116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9" name="Line 481"/>
            <p:cNvSpPr>
              <a:spLocks noChangeShapeType="1"/>
            </p:cNvSpPr>
            <p:nvPr/>
          </p:nvSpPr>
          <p:spPr bwMode="auto">
            <a:xfrm>
              <a:off x="884238" y="38354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0" name="Line 482"/>
            <p:cNvSpPr>
              <a:spLocks noChangeShapeType="1"/>
            </p:cNvSpPr>
            <p:nvPr/>
          </p:nvSpPr>
          <p:spPr bwMode="auto">
            <a:xfrm>
              <a:off x="884238" y="3260726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1" name="Line 483"/>
            <p:cNvSpPr>
              <a:spLocks noChangeShapeType="1"/>
            </p:cNvSpPr>
            <p:nvPr/>
          </p:nvSpPr>
          <p:spPr bwMode="auto">
            <a:xfrm>
              <a:off x="884238" y="26844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2" name="Line 484"/>
            <p:cNvSpPr>
              <a:spLocks noChangeShapeType="1"/>
            </p:cNvSpPr>
            <p:nvPr/>
          </p:nvSpPr>
          <p:spPr bwMode="auto">
            <a:xfrm>
              <a:off x="884238" y="21082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3" name="Line 485"/>
            <p:cNvSpPr>
              <a:spLocks noChangeShapeType="1"/>
            </p:cNvSpPr>
            <p:nvPr/>
          </p:nvSpPr>
          <p:spPr bwMode="auto">
            <a:xfrm>
              <a:off x="884238" y="153511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4" name="Line 486"/>
            <p:cNvSpPr>
              <a:spLocks noChangeShapeType="1"/>
            </p:cNvSpPr>
            <p:nvPr/>
          </p:nvSpPr>
          <p:spPr bwMode="auto">
            <a:xfrm>
              <a:off x="884238" y="960438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5" name="Line 487"/>
            <p:cNvSpPr>
              <a:spLocks noChangeShapeType="1"/>
            </p:cNvSpPr>
            <p:nvPr/>
          </p:nvSpPr>
          <p:spPr bwMode="auto">
            <a:xfrm>
              <a:off x="884238" y="4238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6" name="Line 488"/>
            <p:cNvSpPr>
              <a:spLocks noChangeShapeType="1"/>
            </p:cNvSpPr>
            <p:nvPr/>
          </p:nvSpPr>
          <p:spPr bwMode="auto">
            <a:xfrm>
              <a:off x="884238" y="41370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7" name="Line 489"/>
            <p:cNvSpPr>
              <a:spLocks noChangeShapeType="1"/>
            </p:cNvSpPr>
            <p:nvPr/>
          </p:nvSpPr>
          <p:spPr bwMode="auto">
            <a:xfrm>
              <a:off x="884238" y="40655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8" name="Line 490"/>
            <p:cNvSpPr>
              <a:spLocks noChangeShapeType="1"/>
            </p:cNvSpPr>
            <p:nvPr/>
          </p:nvSpPr>
          <p:spPr bwMode="auto">
            <a:xfrm>
              <a:off x="884238" y="40084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9" name="Line 491"/>
            <p:cNvSpPr>
              <a:spLocks noChangeShapeType="1"/>
            </p:cNvSpPr>
            <p:nvPr/>
          </p:nvSpPr>
          <p:spPr bwMode="auto">
            <a:xfrm>
              <a:off x="884238" y="39639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0" name="Line 492"/>
            <p:cNvSpPr>
              <a:spLocks noChangeShapeType="1"/>
            </p:cNvSpPr>
            <p:nvPr/>
          </p:nvSpPr>
          <p:spPr bwMode="auto">
            <a:xfrm>
              <a:off x="884238" y="3925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1" name="Line 493"/>
            <p:cNvSpPr>
              <a:spLocks noChangeShapeType="1"/>
            </p:cNvSpPr>
            <p:nvPr/>
          </p:nvSpPr>
          <p:spPr bwMode="auto">
            <a:xfrm>
              <a:off x="884238" y="38941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2" name="Line 494"/>
            <p:cNvSpPr>
              <a:spLocks noChangeShapeType="1"/>
            </p:cNvSpPr>
            <p:nvPr/>
          </p:nvSpPr>
          <p:spPr bwMode="auto">
            <a:xfrm>
              <a:off x="884238" y="3863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3" name="Line 495"/>
            <p:cNvSpPr>
              <a:spLocks noChangeShapeType="1"/>
            </p:cNvSpPr>
            <p:nvPr/>
          </p:nvSpPr>
          <p:spPr bwMode="auto">
            <a:xfrm>
              <a:off x="884238" y="3663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4" name="Line 496"/>
            <p:cNvSpPr>
              <a:spLocks noChangeShapeType="1"/>
            </p:cNvSpPr>
            <p:nvPr/>
          </p:nvSpPr>
          <p:spPr bwMode="auto">
            <a:xfrm>
              <a:off x="884238" y="35607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5" name="Line 497"/>
            <p:cNvSpPr>
              <a:spLocks noChangeShapeType="1"/>
            </p:cNvSpPr>
            <p:nvPr/>
          </p:nvSpPr>
          <p:spPr bwMode="auto">
            <a:xfrm>
              <a:off x="884238" y="34893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6" name="Line 498"/>
            <p:cNvSpPr>
              <a:spLocks noChangeShapeType="1"/>
            </p:cNvSpPr>
            <p:nvPr/>
          </p:nvSpPr>
          <p:spPr bwMode="auto">
            <a:xfrm>
              <a:off x="884238" y="34353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7" name="Line 499"/>
            <p:cNvSpPr>
              <a:spLocks noChangeShapeType="1"/>
            </p:cNvSpPr>
            <p:nvPr/>
          </p:nvSpPr>
          <p:spPr bwMode="auto">
            <a:xfrm>
              <a:off x="884238" y="33893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8" name="Line 500"/>
            <p:cNvSpPr>
              <a:spLocks noChangeShapeType="1"/>
            </p:cNvSpPr>
            <p:nvPr/>
          </p:nvSpPr>
          <p:spPr bwMode="auto">
            <a:xfrm>
              <a:off x="884238" y="3349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9" name="Line 501"/>
            <p:cNvSpPr>
              <a:spLocks noChangeShapeType="1"/>
            </p:cNvSpPr>
            <p:nvPr/>
          </p:nvSpPr>
          <p:spPr bwMode="auto">
            <a:xfrm>
              <a:off x="884238" y="33162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0" name="Line 502"/>
            <p:cNvSpPr>
              <a:spLocks noChangeShapeType="1"/>
            </p:cNvSpPr>
            <p:nvPr/>
          </p:nvSpPr>
          <p:spPr bwMode="auto">
            <a:xfrm>
              <a:off x="884238" y="32861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1" name="Line 503"/>
            <p:cNvSpPr>
              <a:spLocks noChangeShapeType="1"/>
            </p:cNvSpPr>
            <p:nvPr/>
          </p:nvSpPr>
          <p:spPr bwMode="auto">
            <a:xfrm>
              <a:off x="884238" y="30876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2" name="Line 504"/>
            <p:cNvSpPr>
              <a:spLocks noChangeShapeType="1"/>
            </p:cNvSpPr>
            <p:nvPr/>
          </p:nvSpPr>
          <p:spPr bwMode="auto">
            <a:xfrm>
              <a:off x="884238" y="2986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3" name="Line 505"/>
            <p:cNvSpPr>
              <a:spLocks noChangeShapeType="1"/>
            </p:cNvSpPr>
            <p:nvPr/>
          </p:nvSpPr>
          <p:spPr bwMode="auto">
            <a:xfrm>
              <a:off x="884238" y="29162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4" name="Line 506"/>
            <p:cNvSpPr>
              <a:spLocks noChangeShapeType="1"/>
            </p:cNvSpPr>
            <p:nvPr/>
          </p:nvSpPr>
          <p:spPr bwMode="auto">
            <a:xfrm>
              <a:off x="884238" y="2859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5" name="Line 507"/>
            <p:cNvSpPr>
              <a:spLocks noChangeShapeType="1"/>
            </p:cNvSpPr>
            <p:nvPr/>
          </p:nvSpPr>
          <p:spPr bwMode="auto">
            <a:xfrm>
              <a:off x="884238" y="28130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6" name="Line 508"/>
            <p:cNvSpPr>
              <a:spLocks noChangeShapeType="1"/>
            </p:cNvSpPr>
            <p:nvPr/>
          </p:nvSpPr>
          <p:spPr bwMode="auto">
            <a:xfrm>
              <a:off x="884238" y="2774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7" name="Line 509"/>
            <p:cNvSpPr>
              <a:spLocks noChangeShapeType="1"/>
            </p:cNvSpPr>
            <p:nvPr/>
          </p:nvSpPr>
          <p:spPr bwMode="auto">
            <a:xfrm>
              <a:off x="884238" y="27416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8" name="Line 510"/>
            <p:cNvSpPr>
              <a:spLocks noChangeShapeType="1"/>
            </p:cNvSpPr>
            <p:nvPr/>
          </p:nvSpPr>
          <p:spPr bwMode="auto">
            <a:xfrm>
              <a:off x="884238" y="27114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9" name="Line 511"/>
            <p:cNvSpPr>
              <a:spLocks noChangeShapeType="1"/>
            </p:cNvSpPr>
            <p:nvPr/>
          </p:nvSpPr>
          <p:spPr bwMode="auto">
            <a:xfrm>
              <a:off x="884238" y="2513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0" name="Line 512"/>
            <p:cNvSpPr>
              <a:spLocks noChangeShapeType="1"/>
            </p:cNvSpPr>
            <p:nvPr/>
          </p:nvSpPr>
          <p:spPr bwMode="auto">
            <a:xfrm>
              <a:off x="884238" y="24114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1" name="Line 513"/>
            <p:cNvSpPr>
              <a:spLocks noChangeShapeType="1"/>
            </p:cNvSpPr>
            <p:nvPr/>
          </p:nvSpPr>
          <p:spPr bwMode="auto">
            <a:xfrm>
              <a:off x="884238" y="2339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2" name="Line 514"/>
            <p:cNvSpPr>
              <a:spLocks noChangeShapeType="1"/>
            </p:cNvSpPr>
            <p:nvPr/>
          </p:nvSpPr>
          <p:spPr bwMode="auto">
            <a:xfrm>
              <a:off x="884238" y="22828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3" name="Line 515"/>
            <p:cNvSpPr>
              <a:spLocks noChangeShapeType="1"/>
            </p:cNvSpPr>
            <p:nvPr/>
          </p:nvSpPr>
          <p:spPr bwMode="auto">
            <a:xfrm>
              <a:off x="884238" y="22367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4" name="Line 516"/>
            <p:cNvSpPr>
              <a:spLocks noChangeShapeType="1"/>
            </p:cNvSpPr>
            <p:nvPr/>
          </p:nvSpPr>
          <p:spPr bwMode="auto">
            <a:xfrm>
              <a:off x="884238" y="22002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5" name="Line 517"/>
            <p:cNvSpPr>
              <a:spLocks noChangeShapeType="1"/>
            </p:cNvSpPr>
            <p:nvPr/>
          </p:nvSpPr>
          <p:spPr bwMode="auto">
            <a:xfrm>
              <a:off x="884238" y="21669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6" name="Line 518"/>
            <p:cNvSpPr>
              <a:spLocks noChangeShapeType="1"/>
            </p:cNvSpPr>
            <p:nvPr/>
          </p:nvSpPr>
          <p:spPr bwMode="auto">
            <a:xfrm>
              <a:off x="884238" y="21383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7" name="Line 519"/>
            <p:cNvSpPr>
              <a:spLocks noChangeShapeType="1"/>
            </p:cNvSpPr>
            <p:nvPr/>
          </p:nvSpPr>
          <p:spPr bwMode="auto">
            <a:xfrm>
              <a:off x="884238" y="19383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8" name="Line 520"/>
            <p:cNvSpPr>
              <a:spLocks noChangeShapeType="1"/>
            </p:cNvSpPr>
            <p:nvPr/>
          </p:nvSpPr>
          <p:spPr bwMode="auto">
            <a:xfrm>
              <a:off x="884238" y="18335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9" name="Line 521"/>
            <p:cNvSpPr>
              <a:spLocks noChangeShapeType="1"/>
            </p:cNvSpPr>
            <p:nvPr/>
          </p:nvSpPr>
          <p:spPr bwMode="auto">
            <a:xfrm>
              <a:off x="884238" y="17637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0" name="Line 522"/>
            <p:cNvSpPr>
              <a:spLocks noChangeShapeType="1"/>
            </p:cNvSpPr>
            <p:nvPr/>
          </p:nvSpPr>
          <p:spPr bwMode="auto">
            <a:xfrm>
              <a:off x="884238" y="17081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1" name="Line 523"/>
            <p:cNvSpPr>
              <a:spLocks noChangeShapeType="1"/>
            </p:cNvSpPr>
            <p:nvPr/>
          </p:nvSpPr>
          <p:spPr bwMode="auto">
            <a:xfrm>
              <a:off x="884238" y="16605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2" name="Line 524"/>
            <p:cNvSpPr>
              <a:spLocks noChangeShapeType="1"/>
            </p:cNvSpPr>
            <p:nvPr/>
          </p:nvSpPr>
          <p:spPr bwMode="auto">
            <a:xfrm>
              <a:off x="884238" y="1624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3" name="Line 525"/>
            <p:cNvSpPr>
              <a:spLocks noChangeShapeType="1"/>
            </p:cNvSpPr>
            <p:nvPr/>
          </p:nvSpPr>
          <p:spPr bwMode="auto">
            <a:xfrm>
              <a:off x="884238" y="15906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4" name="Line 526"/>
            <p:cNvSpPr>
              <a:spLocks noChangeShapeType="1"/>
            </p:cNvSpPr>
            <p:nvPr/>
          </p:nvSpPr>
          <p:spPr bwMode="auto">
            <a:xfrm>
              <a:off x="884238" y="15589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5" name="Line 527"/>
            <p:cNvSpPr>
              <a:spLocks noChangeShapeType="1"/>
            </p:cNvSpPr>
            <p:nvPr/>
          </p:nvSpPr>
          <p:spPr bwMode="auto">
            <a:xfrm>
              <a:off x="884238" y="13620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6" name="Line 528"/>
            <p:cNvSpPr>
              <a:spLocks noChangeShapeType="1"/>
            </p:cNvSpPr>
            <p:nvPr/>
          </p:nvSpPr>
          <p:spPr bwMode="auto">
            <a:xfrm>
              <a:off x="884238" y="1258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7" name="Line 529"/>
            <p:cNvSpPr>
              <a:spLocks noChangeShapeType="1"/>
            </p:cNvSpPr>
            <p:nvPr/>
          </p:nvSpPr>
          <p:spPr bwMode="auto">
            <a:xfrm>
              <a:off x="884238" y="11890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8" name="Line 530"/>
            <p:cNvSpPr>
              <a:spLocks noChangeShapeType="1"/>
            </p:cNvSpPr>
            <p:nvPr/>
          </p:nvSpPr>
          <p:spPr bwMode="auto">
            <a:xfrm>
              <a:off x="884238" y="11303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9" name="Line 531"/>
            <p:cNvSpPr>
              <a:spLocks noChangeShapeType="1"/>
            </p:cNvSpPr>
            <p:nvPr/>
          </p:nvSpPr>
          <p:spPr bwMode="auto">
            <a:xfrm>
              <a:off x="884238" y="10858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0" name="Line 532"/>
            <p:cNvSpPr>
              <a:spLocks noChangeShapeType="1"/>
            </p:cNvSpPr>
            <p:nvPr/>
          </p:nvSpPr>
          <p:spPr bwMode="auto">
            <a:xfrm>
              <a:off x="884238" y="10477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1" name="Line 533"/>
            <p:cNvSpPr>
              <a:spLocks noChangeShapeType="1"/>
            </p:cNvSpPr>
            <p:nvPr/>
          </p:nvSpPr>
          <p:spPr bwMode="auto">
            <a:xfrm>
              <a:off x="884238" y="10160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2" name="Line 534"/>
            <p:cNvSpPr>
              <a:spLocks noChangeShapeType="1"/>
            </p:cNvSpPr>
            <p:nvPr/>
          </p:nvSpPr>
          <p:spPr bwMode="auto">
            <a:xfrm>
              <a:off x="884238" y="9858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3" name="Line 535"/>
            <p:cNvSpPr>
              <a:spLocks noChangeShapeType="1"/>
            </p:cNvSpPr>
            <p:nvPr/>
          </p:nvSpPr>
          <p:spPr bwMode="auto">
            <a:xfrm>
              <a:off x="5516563" y="44116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4" name="Line 536"/>
            <p:cNvSpPr>
              <a:spLocks noChangeShapeType="1"/>
            </p:cNvSpPr>
            <p:nvPr/>
          </p:nvSpPr>
          <p:spPr bwMode="auto">
            <a:xfrm>
              <a:off x="5516563" y="38354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5" name="Line 537"/>
            <p:cNvSpPr>
              <a:spLocks noChangeShapeType="1"/>
            </p:cNvSpPr>
            <p:nvPr/>
          </p:nvSpPr>
          <p:spPr bwMode="auto">
            <a:xfrm>
              <a:off x="5516563" y="3260726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6" name="Line 538"/>
            <p:cNvSpPr>
              <a:spLocks noChangeShapeType="1"/>
            </p:cNvSpPr>
            <p:nvPr/>
          </p:nvSpPr>
          <p:spPr bwMode="auto">
            <a:xfrm>
              <a:off x="5516563" y="26844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7" name="Line 539"/>
            <p:cNvSpPr>
              <a:spLocks noChangeShapeType="1"/>
            </p:cNvSpPr>
            <p:nvPr/>
          </p:nvSpPr>
          <p:spPr bwMode="auto">
            <a:xfrm>
              <a:off x="5516563" y="21082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8" name="Line 540"/>
            <p:cNvSpPr>
              <a:spLocks noChangeShapeType="1"/>
            </p:cNvSpPr>
            <p:nvPr/>
          </p:nvSpPr>
          <p:spPr bwMode="auto">
            <a:xfrm>
              <a:off x="5516563" y="153511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9" name="Line 541"/>
            <p:cNvSpPr>
              <a:spLocks noChangeShapeType="1"/>
            </p:cNvSpPr>
            <p:nvPr/>
          </p:nvSpPr>
          <p:spPr bwMode="auto">
            <a:xfrm>
              <a:off x="5516563" y="960438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0" name="Line 542"/>
            <p:cNvSpPr>
              <a:spLocks noChangeShapeType="1"/>
            </p:cNvSpPr>
            <p:nvPr/>
          </p:nvSpPr>
          <p:spPr bwMode="auto">
            <a:xfrm>
              <a:off x="5538788" y="4238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1" name="Line 543"/>
            <p:cNvSpPr>
              <a:spLocks noChangeShapeType="1"/>
            </p:cNvSpPr>
            <p:nvPr/>
          </p:nvSpPr>
          <p:spPr bwMode="auto">
            <a:xfrm>
              <a:off x="5538788" y="41370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2" name="Line 544"/>
            <p:cNvSpPr>
              <a:spLocks noChangeShapeType="1"/>
            </p:cNvSpPr>
            <p:nvPr/>
          </p:nvSpPr>
          <p:spPr bwMode="auto">
            <a:xfrm>
              <a:off x="5538788" y="40655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3" name="Line 545"/>
            <p:cNvSpPr>
              <a:spLocks noChangeShapeType="1"/>
            </p:cNvSpPr>
            <p:nvPr/>
          </p:nvSpPr>
          <p:spPr bwMode="auto">
            <a:xfrm>
              <a:off x="5538788" y="40084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4" name="Line 546"/>
            <p:cNvSpPr>
              <a:spLocks noChangeShapeType="1"/>
            </p:cNvSpPr>
            <p:nvPr/>
          </p:nvSpPr>
          <p:spPr bwMode="auto">
            <a:xfrm>
              <a:off x="5538788" y="39639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5" name="Line 547"/>
            <p:cNvSpPr>
              <a:spLocks noChangeShapeType="1"/>
            </p:cNvSpPr>
            <p:nvPr/>
          </p:nvSpPr>
          <p:spPr bwMode="auto">
            <a:xfrm>
              <a:off x="5538788" y="3925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6" name="Line 548"/>
            <p:cNvSpPr>
              <a:spLocks noChangeShapeType="1"/>
            </p:cNvSpPr>
            <p:nvPr/>
          </p:nvSpPr>
          <p:spPr bwMode="auto">
            <a:xfrm>
              <a:off x="5538788" y="38941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7" name="Line 549"/>
            <p:cNvSpPr>
              <a:spLocks noChangeShapeType="1"/>
            </p:cNvSpPr>
            <p:nvPr/>
          </p:nvSpPr>
          <p:spPr bwMode="auto">
            <a:xfrm>
              <a:off x="5538788" y="3863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8" name="Line 550"/>
            <p:cNvSpPr>
              <a:spLocks noChangeShapeType="1"/>
            </p:cNvSpPr>
            <p:nvPr/>
          </p:nvSpPr>
          <p:spPr bwMode="auto">
            <a:xfrm>
              <a:off x="5538788" y="3663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9" name="Line 551"/>
            <p:cNvSpPr>
              <a:spLocks noChangeShapeType="1"/>
            </p:cNvSpPr>
            <p:nvPr/>
          </p:nvSpPr>
          <p:spPr bwMode="auto">
            <a:xfrm>
              <a:off x="5538788" y="35607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0" name="Line 552"/>
            <p:cNvSpPr>
              <a:spLocks noChangeShapeType="1"/>
            </p:cNvSpPr>
            <p:nvPr/>
          </p:nvSpPr>
          <p:spPr bwMode="auto">
            <a:xfrm>
              <a:off x="5538788" y="34893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1" name="Line 553"/>
            <p:cNvSpPr>
              <a:spLocks noChangeShapeType="1"/>
            </p:cNvSpPr>
            <p:nvPr/>
          </p:nvSpPr>
          <p:spPr bwMode="auto">
            <a:xfrm>
              <a:off x="5538788" y="34353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2" name="Line 554"/>
            <p:cNvSpPr>
              <a:spLocks noChangeShapeType="1"/>
            </p:cNvSpPr>
            <p:nvPr/>
          </p:nvSpPr>
          <p:spPr bwMode="auto">
            <a:xfrm>
              <a:off x="5538788" y="33893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3" name="Line 555"/>
            <p:cNvSpPr>
              <a:spLocks noChangeShapeType="1"/>
            </p:cNvSpPr>
            <p:nvPr/>
          </p:nvSpPr>
          <p:spPr bwMode="auto">
            <a:xfrm>
              <a:off x="5538788" y="3349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4" name="Line 556"/>
            <p:cNvSpPr>
              <a:spLocks noChangeShapeType="1"/>
            </p:cNvSpPr>
            <p:nvPr/>
          </p:nvSpPr>
          <p:spPr bwMode="auto">
            <a:xfrm>
              <a:off x="5538788" y="33162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5" name="Line 557"/>
            <p:cNvSpPr>
              <a:spLocks noChangeShapeType="1"/>
            </p:cNvSpPr>
            <p:nvPr/>
          </p:nvSpPr>
          <p:spPr bwMode="auto">
            <a:xfrm>
              <a:off x="5538788" y="32861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6" name="Line 558"/>
            <p:cNvSpPr>
              <a:spLocks noChangeShapeType="1"/>
            </p:cNvSpPr>
            <p:nvPr/>
          </p:nvSpPr>
          <p:spPr bwMode="auto">
            <a:xfrm>
              <a:off x="5538788" y="30876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7" name="Line 559"/>
            <p:cNvSpPr>
              <a:spLocks noChangeShapeType="1"/>
            </p:cNvSpPr>
            <p:nvPr/>
          </p:nvSpPr>
          <p:spPr bwMode="auto">
            <a:xfrm>
              <a:off x="5538788" y="2986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8" name="Line 560"/>
            <p:cNvSpPr>
              <a:spLocks noChangeShapeType="1"/>
            </p:cNvSpPr>
            <p:nvPr/>
          </p:nvSpPr>
          <p:spPr bwMode="auto">
            <a:xfrm>
              <a:off x="5538788" y="29162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9" name="Line 561"/>
            <p:cNvSpPr>
              <a:spLocks noChangeShapeType="1"/>
            </p:cNvSpPr>
            <p:nvPr/>
          </p:nvSpPr>
          <p:spPr bwMode="auto">
            <a:xfrm>
              <a:off x="5538788" y="2859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0" name="Line 562"/>
            <p:cNvSpPr>
              <a:spLocks noChangeShapeType="1"/>
            </p:cNvSpPr>
            <p:nvPr/>
          </p:nvSpPr>
          <p:spPr bwMode="auto">
            <a:xfrm>
              <a:off x="5538788" y="28130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1" name="Line 563"/>
            <p:cNvSpPr>
              <a:spLocks noChangeShapeType="1"/>
            </p:cNvSpPr>
            <p:nvPr/>
          </p:nvSpPr>
          <p:spPr bwMode="auto">
            <a:xfrm>
              <a:off x="5538788" y="2774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2" name="Line 564"/>
            <p:cNvSpPr>
              <a:spLocks noChangeShapeType="1"/>
            </p:cNvSpPr>
            <p:nvPr/>
          </p:nvSpPr>
          <p:spPr bwMode="auto">
            <a:xfrm>
              <a:off x="5538788" y="27416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3" name="Line 565"/>
            <p:cNvSpPr>
              <a:spLocks noChangeShapeType="1"/>
            </p:cNvSpPr>
            <p:nvPr/>
          </p:nvSpPr>
          <p:spPr bwMode="auto">
            <a:xfrm>
              <a:off x="5538788" y="27114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4" name="Line 566"/>
            <p:cNvSpPr>
              <a:spLocks noChangeShapeType="1"/>
            </p:cNvSpPr>
            <p:nvPr/>
          </p:nvSpPr>
          <p:spPr bwMode="auto">
            <a:xfrm>
              <a:off x="5538788" y="2513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5" name="Line 567"/>
            <p:cNvSpPr>
              <a:spLocks noChangeShapeType="1"/>
            </p:cNvSpPr>
            <p:nvPr/>
          </p:nvSpPr>
          <p:spPr bwMode="auto">
            <a:xfrm>
              <a:off x="5538788" y="24114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6" name="Line 568"/>
            <p:cNvSpPr>
              <a:spLocks noChangeShapeType="1"/>
            </p:cNvSpPr>
            <p:nvPr/>
          </p:nvSpPr>
          <p:spPr bwMode="auto">
            <a:xfrm>
              <a:off x="5538788" y="2339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7" name="Line 569"/>
            <p:cNvSpPr>
              <a:spLocks noChangeShapeType="1"/>
            </p:cNvSpPr>
            <p:nvPr/>
          </p:nvSpPr>
          <p:spPr bwMode="auto">
            <a:xfrm>
              <a:off x="5538788" y="22828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8" name="Line 570"/>
            <p:cNvSpPr>
              <a:spLocks noChangeShapeType="1"/>
            </p:cNvSpPr>
            <p:nvPr/>
          </p:nvSpPr>
          <p:spPr bwMode="auto">
            <a:xfrm>
              <a:off x="5538788" y="22367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9" name="Line 571"/>
            <p:cNvSpPr>
              <a:spLocks noChangeShapeType="1"/>
            </p:cNvSpPr>
            <p:nvPr/>
          </p:nvSpPr>
          <p:spPr bwMode="auto">
            <a:xfrm>
              <a:off x="5538788" y="22002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0" name="Line 572"/>
            <p:cNvSpPr>
              <a:spLocks noChangeShapeType="1"/>
            </p:cNvSpPr>
            <p:nvPr/>
          </p:nvSpPr>
          <p:spPr bwMode="auto">
            <a:xfrm>
              <a:off x="5538788" y="21669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1" name="Line 573"/>
            <p:cNvSpPr>
              <a:spLocks noChangeShapeType="1"/>
            </p:cNvSpPr>
            <p:nvPr/>
          </p:nvSpPr>
          <p:spPr bwMode="auto">
            <a:xfrm>
              <a:off x="5538788" y="21383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2" name="Line 574"/>
            <p:cNvSpPr>
              <a:spLocks noChangeShapeType="1"/>
            </p:cNvSpPr>
            <p:nvPr/>
          </p:nvSpPr>
          <p:spPr bwMode="auto">
            <a:xfrm>
              <a:off x="5538788" y="19383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3" name="Line 575"/>
            <p:cNvSpPr>
              <a:spLocks noChangeShapeType="1"/>
            </p:cNvSpPr>
            <p:nvPr/>
          </p:nvSpPr>
          <p:spPr bwMode="auto">
            <a:xfrm>
              <a:off x="5538788" y="18335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4" name="Line 576"/>
            <p:cNvSpPr>
              <a:spLocks noChangeShapeType="1"/>
            </p:cNvSpPr>
            <p:nvPr/>
          </p:nvSpPr>
          <p:spPr bwMode="auto">
            <a:xfrm>
              <a:off x="5538788" y="17637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5" name="Line 577"/>
            <p:cNvSpPr>
              <a:spLocks noChangeShapeType="1"/>
            </p:cNvSpPr>
            <p:nvPr/>
          </p:nvSpPr>
          <p:spPr bwMode="auto">
            <a:xfrm>
              <a:off x="5538788" y="17081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6" name="Line 578"/>
            <p:cNvSpPr>
              <a:spLocks noChangeShapeType="1"/>
            </p:cNvSpPr>
            <p:nvPr/>
          </p:nvSpPr>
          <p:spPr bwMode="auto">
            <a:xfrm>
              <a:off x="5538788" y="16605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7" name="Line 579"/>
            <p:cNvSpPr>
              <a:spLocks noChangeShapeType="1"/>
            </p:cNvSpPr>
            <p:nvPr/>
          </p:nvSpPr>
          <p:spPr bwMode="auto">
            <a:xfrm>
              <a:off x="5538788" y="1624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8" name="Line 580"/>
            <p:cNvSpPr>
              <a:spLocks noChangeShapeType="1"/>
            </p:cNvSpPr>
            <p:nvPr/>
          </p:nvSpPr>
          <p:spPr bwMode="auto">
            <a:xfrm>
              <a:off x="5538788" y="15906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9" name="Line 581"/>
            <p:cNvSpPr>
              <a:spLocks noChangeShapeType="1"/>
            </p:cNvSpPr>
            <p:nvPr/>
          </p:nvSpPr>
          <p:spPr bwMode="auto">
            <a:xfrm>
              <a:off x="5538788" y="15589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0" name="Line 582"/>
            <p:cNvSpPr>
              <a:spLocks noChangeShapeType="1"/>
            </p:cNvSpPr>
            <p:nvPr/>
          </p:nvSpPr>
          <p:spPr bwMode="auto">
            <a:xfrm>
              <a:off x="5538788" y="13620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1" name="Line 583"/>
            <p:cNvSpPr>
              <a:spLocks noChangeShapeType="1"/>
            </p:cNvSpPr>
            <p:nvPr/>
          </p:nvSpPr>
          <p:spPr bwMode="auto">
            <a:xfrm>
              <a:off x="5538788" y="1258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2" name="Line 584"/>
            <p:cNvSpPr>
              <a:spLocks noChangeShapeType="1"/>
            </p:cNvSpPr>
            <p:nvPr/>
          </p:nvSpPr>
          <p:spPr bwMode="auto">
            <a:xfrm>
              <a:off x="5538788" y="11890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3" name="Line 585"/>
            <p:cNvSpPr>
              <a:spLocks noChangeShapeType="1"/>
            </p:cNvSpPr>
            <p:nvPr/>
          </p:nvSpPr>
          <p:spPr bwMode="auto">
            <a:xfrm>
              <a:off x="5538788" y="11303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4" name="Line 586"/>
            <p:cNvSpPr>
              <a:spLocks noChangeShapeType="1"/>
            </p:cNvSpPr>
            <p:nvPr/>
          </p:nvSpPr>
          <p:spPr bwMode="auto">
            <a:xfrm>
              <a:off x="5538788" y="10858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5" name="Line 587"/>
            <p:cNvSpPr>
              <a:spLocks noChangeShapeType="1"/>
            </p:cNvSpPr>
            <p:nvPr/>
          </p:nvSpPr>
          <p:spPr bwMode="auto">
            <a:xfrm>
              <a:off x="5538788" y="10477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6" name="Line 588"/>
            <p:cNvSpPr>
              <a:spLocks noChangeShapeType="1"/>
            </p:cNvSpPr>
            <p:nvPr/>
          </p:nvSpPr>
          <p:spPr bwMode="auto">
            <a:xfrm>
              <a:off x="5538788" y="10160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7" name="Line 589"/>
            <p:cNvSpPr>
              <a:spLocks noChangeShapeType="1"/>
            </p:cNvSpPr>
            <p:nvPr/>
          </p:nvSpPr>
          <p:spPr bwMode="auto">
            <a:xfrm>
              <a:off x="5538788" y="9858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8" name="Line 590"/>
            <p:cNvSpPr>
              <a:spLocks noChangeShapeType="1"/>
            </p:cNvSpPr>
            <p:nvPr/>
          </p:nvSpPr>
          <p:spPr bwMode="auto">
            <a:xfrm>
              <a:off x="89217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9" name="Line 591"/>
            <p:cNvSpPr>
              <a:spLocks noChangeShapeType="1"/>
            </p:cNvSpPr>
            <p:nvPr/>
          </p:nvSpPr>
          <p:spPr bwMode="auto">
            <a:xfrm>
              <a:off x="2451101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0" name="Line 592"/>
            <p:cNvSpPr>
              <a:spLocks noChangeShapeType="1"/>
            </p:cNvSpPr>
            <p:nvPr/>
          </p:nvSpPr>
          <p:spPr bwMode="auto">
            <a:xfrm>
              <a:off x="4011613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1" name="Line 593"/>
            <p:cNvSpPr>
              <a:spLocks noChangeShapeType="1"/>
            </p:cNvSpPr>
            <p:nvPr/>
          </p:nvSpPr>
          <p:spPr bwMode="auto">
            <a:xfrm>
              <a:off x="557212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2" name="Line 594"/>
            <p:cNvSpPr>
              <a:spLocks noChangeShapeType="1"/>
            </p:cNvSpPr>
            <p:nvPr/>
          </p:nvSpPr>
          <p:spPr bwMode="auto">
            <a:xfrm>
              <a:off x="13604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3" name="Line 595"/>
            <p:cNvSpPr>
              <a:spLocks noChangeShapeType="1"/>
            </p:cNvSpPr>
            <p:nvPr/>
          </p:nvSpPr>
          <p:spPr bwMode="auto">
            <a:xfrm>
              <a:off x="1636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4" name="Line 596"/>
            <p:cNvSpPr>
              <a:spLocks noChangeShapeType="1"/>
            </p:cNvSpPr>
            <p:nvPr/>
          </p:nvSpPr>
          <p:spPr bwMode="auto">
            <a:xfrm>
              <a:off x="18319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5" name="Line 597"/>
            <p:cNvSpPr>
              <a:spLocks noChangeShapeType="1"/>
            </p:cNvSpPr>
            <p:nvPr/>
          </p:nvSpPr>
          <p:spPr bwMode="auto">
            <a:xfrm>
              <a:off x="19827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6" name="Line 598"/>
            <p:cNvSpPr>
              <a:spLocks noChangeShapeType="1"/>
            </p:cNvSpPr>
            <p:nvPr/>
          </p:nvSpPr>
          <p:spPr bwMode="auto">
            <a:xfrm>
              <a:off x="21066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7" name="Line 599"/>
            <p:cNvSpPr>
              <a:spLocks noChangeShapeType="1"/>
            </p:cNvSpPr>
            <p:nvPr/>
          </p:nvSpPr>
          <p:spPr bwMode="auto">
            <a:xfrm>
              <a:off x="22113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8" name="Line 600"/>
            <p:cNvSpPr>
              <a:spLocks noChangeShapeType="1"/>
            </p:cNvSpPr>
            <p:nvPr/>
          </p:nvSpPr>
          <p:spPr bwMode="auto">
            <a:xfrm>
              <a:off x="23018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9" name="Line 601"/>
            <p:cNvSpPr>
              <a:spLocks noChangeShapeType="1"/>
            </p:cNvSpPr>
            <p:nvPr/>
          </p:nvSpPr>
          <p:spPr bwMode="auto">
            <a:xfrm>
              <a:off x="2381251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0" name="Line 602"/>
            <p:cNvSpPr>
              <a:spLocks noChangeShapeType="1"/>
            </p:cNvSpPr>
            <p:nvPr/>
          </p:nvSpPr>
          <p:spPr bwMode="auto">
            <a:xfrm>
              <a:off x="29225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1" name="Line 603"/>
            <p:cNvSpPr>
              <a:spLocks noChangeShapeType="1"/>
            </p:cNvSpPr>
            <p:nvPr/>
          </p:nvSpPr>
          <p:spPr bwMode="auto">
            <a:xfrm>
              <a:off x="31956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2" name="Line 604"/>
            <p:cNvSpPr>
              <a:spLocks noChangeShapeType="1"/>
            </p:cNvSpPr>
            <p:nvPr/>
          </p:nvSpPr>
          <p:spPr bwMode="auto">
            <a:xfrm>
              <a:off x="33893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3" name="Line 605"/>
            <p:cNvSpPr>
              <a:spLocks noChangeShapeType="1"/>
            </p:cNvSpPr>
            <p:nvPr/>
          </p:nvSpPr>
          <p:spPr bwMode="auto">
            <a:xfrm>
              <a:off x="3541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4" name="Line 606"/>
            <p:cNvSpPr>
              <a:spLocks noChangeShapeType="1"/>
            </p:cNvSpPr>
            <p:nvPr/>
          </p:nvSpPr>
          <p:spPr bwMode="auto">
            <a:xfrm>
              <a:off x="36655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5" name="Line 607"/>
            <p:cNvSpPr>
              <a:spLocks noChangeShapeType="1"/>
            </p:cNvSpPr>
            <p:nvPr/>
          </p:nvSpPr>
          <p:spPr bwMode="auto">
            <a:xfrm>
              <a:off x="376872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" name="Line 609"/>
            <p:cNvSpPr>
              <a:spLocks noChangeShapeType="1"/>
            </p:cNvSpPr>
            <p:nvPr/>
          </p:nvSpPr>
          <p:spPr bwMode="auto">
            <a:xfrm>
              <a:off x="38608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" name="Line 610"/>
            <p:cNvSpPr>
              <a:spLocks noChangeShapeType="1"/>
            </p:cNvSpPr>
            <p:nvPr/>
          </p:nvSpPr>
          <p:spPr bwMode="auto">
            <a:xfrm>
              <a:off x="393858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" name="Line 611"/>
            <p:cNvSpPr>
              <a:spLocks noChangeShapeType="1"/>
            </p:cNvSpPr>
            <p:nvPr/>
          </p:nvSpPr>
          <p:spPr bwMode="auto">
            <a:xfrm>
              <a:off x="44799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" name="Line 612"/>
            <p:cNvSpPr>
              <a:spLocks noChangeShapeType="1"/>
            </p:cNvSpPr>
            <p:nvPr/>
          </p:nvSpPr>
          <p:spPr bwMode="auto">
            <a:xfrm>
              <a:off x="47545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" name="Line 613"/>
            <p:cNvSpPr>
              <a:spLocks noChangeShapeType="1"/>
            </p:cNvSpPr>
            <p:nvPr/>
          </p:nvSpPr>
          <p:spPr bwMode="auto">
            <a:xfrm>
              <a:off x="495141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" name="Line 614"/>
            <p:cNvSpPr>
              <a:spLocks noChangeShapeType="1"/>
            </p:cNvSpPr>
            <p:nvPr/>
          </p:nvSpPr>
          <p:spPr bwMode="auto">
            <a:xfrm>
              <a:off x="51006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" name="Line 615"/>
            <p:cNvSpPr>
              <a:spLocks noChangeShapeType="1"/>
            </p:cNvSpPr>
            <p:nvPr/>
          </p:nvSpPr>
          <p:spPr bwMode="auto">
            <a:xfrm>
              <a:off x="52244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" name="Line 616"/>
            <p:cNvSpPr>
              <a:spLocks noChangeShapeType="1"/>
            </p:cNvSpPr>
            <p:nvPr/>
          </p:nvSpPr>
          <p:spPr bwMode="auto">
            <a:xfrm>
              <a:off x="53292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" name="Line 617"/>
            <p:cNvSpPr>
              <a:spLocks noChangeShapeType="1"/>
            </p:cNvSpPr>
            <p:nvPr/>
          </p:nvSpPr>
          <p:spPr bwMode="auto">
            <a:xfrm>
              <a:off x="54197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" name="Line 618"/>
            <p:cNvSpPr>
              <a:spLocks noChangeShapeType="1"/>
            </p:cNvSpPr>
            <p:nvPr/>
          </p:nvSpPr>
          <p:spPr bwMode="auto">
            <a:xfrm>
              <a:off x="54991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" name="Line 619"/>
            <p:cNvSpPr>
              <a:spLocks noChangeShapeType="1"/>
            </p:cNvSpPr>
            <p:nvPr/>
          </p:nvSpPr>
          <p:spPr bwMode="auto">
            <a:xfrm>
              <a:off x="89217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" name="Line 620"/>
            <p:cNvSpPr>
              <a:spLocks noChangeShapeType="1"/>
            </p:cNvSpPr>
            <p:nvPr/>
          </p:nvSpPr>
          <p:spPr bwMode="auto">
            <a:xfrm>
              <a:off x="2451101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" name="Line 621"/>
            <p:cNvSpPr>
              <a:spLocks noChangeShapeType="1"/>
            </p:cNvSpPr>
            <p:nvPr/>
          </p:nvSpPr>
          <p:spPr bwMode="auto">
            <a:xfrm>
              <a:off x="4011613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Line 622"/>
            <p:cNvSpPr>
              <a:spLocks noChangeShapeType="1"/>
            </p:cNvSpPr>
            <p:nvPr/>
          </p:nvSpPr>
          <p:spPr bwMode="auto">
            <a:xfrm>
              <a:off x="557212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" name="Line 623"/>
            <p:cNvSpPr>
              <a:spLocks noChangeShapeType="1"/>
            </p:cNvSpPr>
            <p:nvPr/>
          </p:nvSpPr>
          <p:spPr bwMode="auto">
            <a:xfrm>
              <a:off x="13604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" name="Line 624"/>
            <p:cNvSpPr>
              <a:spLocks noChangeShapeType="1"/>
            </p:cNvSpPr>
            <p:nvPr/>
          </p:nvSpPr>
          <p:spPr bwMode="auto">
            <a:xfrm>
              <a:off x="1636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" name="Line 625"/>
            <p:cNvSpPr>
              <a:spLocks noChangeShapeType="1"/>
            </p:cNvSpPr>
            <p:nvPr/>
          </p:nvSpPr>
          <p:spPr bwMode="auto">
            <a:xfrm>
              <a:off x="18319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" name="Line 626"/>
            <p:cNvSpPr>
              <a:spLocks noChangeShapeType="1"/>
            </p:cNvSpPr>
            <p:nvPr/>
          </p:nvSpPr>
          <p:spPr bwMode="auto">
            <a:xfrm>
              <a:off x="19827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" name="Line 627"/>
            <p:cNvSpPr>
              <a:spLocks noChangeShapeType="1"/>
            </p:cNvSpPr>
            <p:nvPr/>
          </p:nvSpPr>
          <p:spPr bwMode="auto">
            <a:xfrm>
              <a:off x="21066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" name="Line 628"/>
            <p:cNvSpPr>
              <a:spLocks noChangeShapeType="1"/>
            </p:cNvSpPr>
            <p:nvPr/>
          </p:nvSpPr>
          <p:spPr bwMode="auto">
            <a:xfrm>
              <a:off x="22113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" name="Line 629"/>
            <p:cNvSpPr>
              <a:spLocks noChangeShapeType="1"/>
            </p:cNvSpPr>
            <p:nvPr/>
          </p:nvSpPr>
          <p:spPr bwMode="auto">
            <a:xfrm>
              <a:off x="23018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" name="Line 630"/>
            <p:cNvSpPr>
              <a:spLocks noChangeShapeType="1"/>
            </p:cNvSpPr>
            <p:nvPr/>
          </p:nvSpPr>
          <p:spPr bwMode="auto">
            <a:xfrm>
              <a:off x="238125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" name="Line 631"/>
            <p:cNvSpPr>
              <a:spLocks noChangeShapeType="1"/>
            </p:cNvSpPr>
            <p:nvPr/>
          </p:nvSpPr>
          <p:spPr bwMode="auto">
            <a:xfrm>
              <a:off x="2922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" name="Line 632"/>
            <p:cNvSpPr>
              <a:spLocks noChangeShapeType="1"/>
            </p:cNvSpPr>
            <p:nvPr/>
          </p:nvSpPr>
          <p:spPr bwMode="auto">
            <a:xfrm>
              <a:off x="3195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" name="Line 633"/>
            <p:cNvSpPr>
              <a:spLocks noChangeShapeType="1"/>
            </p:cNvSpPr>
            <p:nvPr/>
          </p:nvSpPr>
          <p:spPr bwMode="auto">
            <a:xfrm>
              <a:off x="33893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" name="Line 634"/>
            <p:cNvSpPr>
              <a:spLocks noChangeShapeType="1"/>
            </p:cNvSpPr>
            <p:nvPr/>
          </p:nvSpPr>
          <p:spPr bwMode="auto">
            <a:xfrm>
              <a:off x="3541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" name="Line 635"/>
            <p:cNvSpPr>
              <a:spLocks noChangeShapeType="1"/>
            </p:cNvSpPr>
            <p:nvPr/>
          </p:nvSpPr>
          <p:spPr bwMode="auto">
            <a:xfrm>
              <a:off x="36655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" name="Line 636"/>
            <p:cNvSpPr>
              <a:spLocks noChangeShapeType="1"/>
            </p:cNvSpPr>
            <p:nvPr/>
          </p:nvSpPr>
          <p:spPr bwMode="auto">
            <a:xfrm>
              <a:off x="3768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" name="Line 637"/>
            <p:cNvSpPr>
              <a:spLocks noChangeShapeType="1"/>
            </p:cNvSpPr>
            <p:nvPr/>
          </p:nvSpPr>
          <p:spPr bwMode="auto">
            <a:xfrm>
              <a:off x="38608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" name="Line 638"/>
            <p:cNvSpPr>
              <a:spLocks noChangeShapeType="1"/>
            </p:cNvSpPr>
            <p:nvPr/>
          </p:nvSpPr>
          <p:spPr bwMode="auto">
            <a:xfrm>
              <a:off x="3938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" name="Line 639"/>
            <p:cNvSpPr>
              <a:spLocks noChangeShapeType="1"/>
            </p:cNvSpPr>
            <p:nvPr/>
          </p:nvSpPr>
          <p:spPr bwMode="auto">
            <a:xfrm>
              <a:off x="44799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" name="Line 640"/>
            <p:cNvSpPr>
              <a:spLocks noChangeShapeType="1"/>
            </p:cNvSpPr>
            <p:nvPr/>
          </p:nvSpPr>
          <p:spPr bwMode="auto">
            <a:xfrm>
              <a:off x="47545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" name="Line 641"/>
            <p:cNvSpPr>
              <a:spLocks noChangeShapeType="1"/>
            </p:cNvSpPr>
            <p:nvPr/>
          </p:nvSpPr>
          <p:spPr bwMode="auto">
            <a:xfrm>
              <a:off x="49514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" name="Line 642"/>
            <p:cNvSpPr>
              <a:spLocks noChangeShapeType="1"/>
            </p:cNvSpPr>
            <p:nvPr/>
          </p:nvSpPr>
          <p:spPr bwMode="auto">
            <a:xfrm>
              <a:off x="5100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" name="Line 643"/>
            <p:cNvSpPr>
              <a:spLocks noChangeShapeType="1"/>
            </p:cNvSpPr>
            <p:nvPr/>
          </p:nvSpPr>
          <p:spPr bwMode="auto">
            <a:xfrm>
              <a:off x="52244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" name="Line 644"/>
            <p:cNvSpPr>
              <a:spLocks noChangeShapeType="1"/>
            </p:cNvSpPr>
            <p:nvPr/>
          </p:nvSpPr>
          <p:spPr bwMode="auto">
            <a:xfrm>
              <a:off x="53292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" name="Line 645"/>
            <p:cNvSpPr>
              <a:spLocks noChangeShapeType="1"/>
            </p:cNvSpPr>
            <p:nvPr/>
          </p:nvSpPr>
          <p:spPr bwMode="auto">
            <a:xfrm>
              <a:off x="5419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" name="Line 646"/>
            <p:cNvSpPr>
              <a:spLocks noChangeShapeType="1"/>
            </p:cNvSpPr>
            <p:nvPr/>
          </p:nvSpPr>
          <p:spPr bwMode="auto">
            <a:xfrm>
              <a:off x="54991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" name="Line 647"/>
            <p:cNvSpPr>
              <a:spLocks noChangeShapeType="1"/>
            </p:cNvSpPr>
            <p:nvPr/>
          </p:nvSpPr>
          <p:spPr bwMode="auto">
            <a:xfrm>
              <a:off x="89217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" name="Line 648"/>
            <p:cNvSpPr>
              <a:spLocks noChangeShapeType="1"/>
            </p:cNvSpPr>
            <p:nvPr/>
          </p:nvSpPr>
          <p:spPr bwMode="auto">
            <a:xfrm>
              <a:off x="557212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" name="Line 649"/>
            <p:cNvSpPr>
              <a:spLocks noChangeShapeType="1"/>
            </p:cNvSpPr>
            <p:nvPr/>
          </p:nvSpPr>
          <p:spPr bwMode="auto">
            <a:xfrm>
              <a:off x="884238" y="4411663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" name="Line 650"/>
            <p:cNvSpPr>
              <a:spLocks noChangeShapeType="1"/>
            </p:cNvSpPr>
            <p:nvPr/>
          </p:nvSpPr>
          <p:spPr bwMode="auto">
            <a:xfrm>
              <a:off x="884238" y="960438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" name="Freeform 651"/>
            <p:cNvSpPr>
              <a:spLocks/>
            </p:cNvSpPr>
            <p:nvPr/>
          </p:nvSpPr>
          <p:spPr bwMode="auto">
            <a:xfrm>
              <a:off x="996951" y="2982913"/>
              <a:ext cx="93663" cy="95250"/>
            </a:xfrm>
            <a:custGeom>
              <a:avLst/>
              <a:gdLst>
                <a:gd name="T0" fmla="*/ 29 w 59"/>
                <a:gd name="T1" fmla="*/ 0 h 60"/>
                <a:gd name="T2" fmla="*/ 59 w 59"/>
                <a:gd name="T3" fmla="*/ 30 h 60"/>
                <a:gd name="T4" fmla="*/ 29 w 59"/>
                <a:gd name="T5" fmla="*/ 60 h 60"/>
                <a:gd name="T6" fmla="*/ 0 w 59"/>
                <a:gd name="T7" fmla="*/ 30 h 60"/>
                <a:gd name="T8" fmla="*/ 29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29" y="0"/>
                  </a:moveTo>
                  <a:lnTo>
                    <a:pt x="59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" name="Freeform 652"/>
            <p:cNvSpPr>
              <a:spLocks/>
            </p:cNvSpPr>
            <p:nvPr/>
          </p:nvSpPr>
          <p:spPr bwMode="auto">
            <a:xfrm>
              <a:off x="996951" y="2982913"/>
              <a:ext cx="49213" cy="50800"/>
            </a:xfrm>
            <a:custGeom>
              <a:avLst/>
              <a:gdLst>
                <a:gd name="T0" fmla="*/ 29 w 31"/>
                <a:gd name="T1" fmla="*/ 0 h 32"/>
                <a:gd name="T2" fmla="*/ 31 w 31"/>
                <a:gd name="T3" fmla="*/ 0 h 32"/>
                <a:gd name="T4" fmla="*/ 31 w 31"/>
                <a:gd name="T5" fmla="*/ 2 h 32"/>
                <a:gd name="T6" fmla="*/ 1 w 31"/>
                <a:gd name="T7" fmla="*/ 32 h 32"/>
                <a:gd name="T8" fmla="*/ 0 w 31"/>
                <a:gd name="T9" fmla="*/ 32 h 32"/>
                <a:gd name="T10" fmla="*/ 0 w 31"/>
                <a:gd name="T11" fmla="*/ 30 h 32"/>
                <a:gd name="T12" fmla="*/ 29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29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" name="Freeform 653"/>
            <p:cNvSpPr>
              <a:spLocks/>
            </p:cNvSpPr>
            <p:nvPr/>
          </p:nvSpPr>
          <p:spPr bwMode="auto">
            <a:xfrm>
              <a:off x="1042988" y="2982913"/>
              <a:ext cx="50800" cy="50800"/>
            </a:xfrm>
            <a:custGeom>
              <a:avLst/>
              <a:gdLst>
                <a:gd name="T0" fmla="*/ 0 w 32"/>
                <a:gd name="T1" fmla="*/ 0 h 32"/>
                <a:gd name="T2" fmla="*/ 2 w 32"/>
                <a:gd name="T3" fmla="*/ 0 h 32"/>
                <a:gd name="T4" fmla="*/ 32 w 32"/>
                <a:gd name="T5" fmla="*/ 30 h 32"/>
                <a:gd name="T6" fmla="*/ 32 w 32"/>
                <a:gd name="T7" fmla="*/ 32 h 32"/>
                <a:gd name="T8" fmla="*/ 30 w 32"/>
                <a:gd name="T9" fmla="*/ 32 h 32"/>
                <a:gd name="T10" fmla="*/ 0 w 32"/>
                <a:gd name="T11" fmla="*/ 2 h 32"/>
                <a:gd name="T12" fmla="*/ 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lnTo>
                    <a:pt x="2" y="0"/>
                  </a:lnTo>
                  <a:lnTo>
                    <a:pt x="32" y="30"/>
                  </a:lnTo>
                  <a:lnTo>
                    <a:pt x="32" y="32"/>
                  </a:lnTo>
                  <a:lnTo>
                    <a:pt x="30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" name="Freeform 654"/>
            <p:cNvSpPr>
              <a:spLocks/>
            </p:cNvSpPr>
            <p:nvPr/>
          </p:nvSpPr>
          <p:spPr bwMode="auto">
            <a:xfrm>
              <a:off x="1042988" y="3030538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2 w 32"/>
                <a:gd name="T7" fmla="*/ 30 h 30"/>
                <a:gd name="T8" fmla="*/ 0 w 32"/>
                <a:gd name="T9" fmla="*/ 30 h 30"/>
                <a:gd name="T10" fmla="*/ 0 w 32"/>
                <a:gd name="T11" fmla="*/ 30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" name="Freeform 655"/>
            <p:cNvSpPr>
              <a:spLocks/>
            </p:cNvSpPr>
            <p:nvPr/>
          </p:nvSpPr>
          <p:spPr bwMode="auto">
            <a:xfrm>
              <a:off x="996951" y="3030538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30 h 30"/>
                <a:gd name="T6" fmla="*/ 31 w 31"/>
                <a:gd name="T7" fmla="*/ 30 h 30"/>
                <a:gd name="T8" fmla="*/ 29 w 31"/>
                <a:gd name="T9" fmla="*/ 30 h 30"/>
                <a:gd name="T10" fmla="*/ 0 w 31"/>
                <a:gd name="T11" fmla="*/ 2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" name="Freeform 656"/>
            <p:cNvSpPr>
              <a:spLocks/>
            </p:cNvSpPr>
            <p:nvPr/>
          </p:nvSpPr>
          <p:spPr bwMode="auto">
            <a:xfrm>
              <a:off x="1379538" y="3082925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30 h 58"/>
                <a:gd name="T4" fmla="*/ 30 w 58"/>
                <a:gd name="T5" fmla="*/ 58 h 58"/>
                <a:gd name="T6" fmla="*/ 0 w 58"/>
                <a:gd name="T7" fmla="*/ 30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30"/>
                  </a:lnTo>
                  <a:lnTo>
                    <a:pt x="30" y="58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" name="Freeform 657"/>
            <p:cNvSpPr>
              <a:spLocks/>
            </p:cNvSpPr>
            <p:nvPr/>
          </p:nvSpPr>
          <p:spPr bwMode="auto">
            <a:xfrm>
              <a:off x="1379538" y="3082925"/>
              <a:ext cx="47625" cy="49213"/>
            </a:xfrm>
            <a:custGeom>
              <a:avLst/>
              <a:gdLst>
                <a:gd name="T0" fmla="*/ 30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3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" name="Freeform 658"/>
            <p:cNvSpPr>
              <a:spLocks/>
            </p:cNvSpPr>
            <p:nvPr/>
          </p:nvSpPr>
          <p:spPr bwMode="auto">
            <a:xfrm>
              <a:off x="1427163" y="3082925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" name="Freeform 659"/>
            <p:cNvSpPr>
              <a:spLocks/>
            </p:cNvSpPr>
            <p:nvPr/>
          </p:nvSpPr>
          <p:spPr bwMode="auto">
            <a:xfrm>
              <a:off x="1427163" y="3130550"/>
              <a:ext cx="47625" cy="47625"/>
            </a:xfrm>
            <a:custGeom>
              <a:avLst/>
              <a:gdLst>
                <a:gd name="T0" fmla="*/ 28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0 w 30"/>
                <a:gd name="T7" fmla="*/ 30 h 30"/>
                <a:gd name="T8" fmla="*/ 0 w 30"/>
                <a:gd name="T9" fmla="*/ 30 h 30"/>
                <a:gd name="T10" fmla="*/ 0 w 30"/>
                <a:gd name="T11" fmla="*/ 28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" name="Freeform 660"/>
            <p:cNvSpPr>
              <a:spLocks/>
            </p:cNvSpPr>
            <p:nvPr/>
          </p:nvSpPr>
          <p:spPr bwMode="auto">
            <a:xfrm>
              <a:off x="1379538" y="31305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" name="Freeform 661"/>
            <p:cNvSpPr>
              <a:spLocks/>
            </p:cNvSpPr>
            <p:nvPr/>
          </p:nvSpPr>
          <p:spPr bwMode="auto">
            <a:xfrm>
              <a:off x="1693863" y="3122613"/>
              <a:ext cx="93663" cy="92075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29 h 58"/>
                <a:gd name="T4" fmla="*/ 30 w 59"/>
                <a:gd name="T5" fmla="*/ 58 h 58"/>
                <a:gd name="T6" fmla="*/ 0 w 59"/>
                <a:gd name="T7" fmla="*/ 29 h 58"/>
                <a:gd name="T8" fmla="*/ 30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" name="Freeform 662"/>
            <p:cNvSpPr>
              <a:spLocks/>
            </p:cNvSpPr>
            <p:nvPr/>
          </p:nvSpPr>
          <p:spPr bwMode="auto">
            <a:xfrm>
              <a:off x="1693863" y="3122613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1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" name="Freeform 663"/>
            <p:cNvSpPr>
              <a:spLocks/>
            </p:cNvSpPr>
            <p:nvPr/>
          </p:nvSpPr>
          <p:spPr bwMode="auto">
            <a:xfrm>
              <a:off x="1741488" y="31226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9 w 30"/>
                <a:gd name="T9" fmla="*/ 30 h 30"/>
                <a:gd name="T10" fmla="*/ 0 w 30"/>
                <a:gd name="T11" fmla="*/ 2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" name="Freeform 664"/>
            <p:cNvSpPr>
              <a:spLocks/>
            </p:cNvSpPr>
            <p:nvPr/>
          </p:nvSpPr>
          <p:spPr bwMode="auto">
            <a:xfrm>
              <a:off x="1741488" y="3168650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2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" name="Freeform 665"/>
            <p:cNvSpPr>
              <a:spLocks/>
            </p:cNvSpPr>
            <p:nvPr/>
          </p:nvSpPr>
          <p:spPr bwMode="auto">
            <a:xfrm>
              <a:off x="1693863" y="316865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1 w 32"/>
                <a:gd name="T3" fmla="*/ 0 h 30"/>
                <a:gd name="T4" fmla="*/ 32 w 32"/>
                <a:gd name="T5" fmla="*/ 29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1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1" y="0"/>
                  </a:lnTo>
                  <a:lnTo>
                    <a:pt x="32" y="29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" name="Freeform 666"/>
            <p:cNvSpPr>
              <a:spLocks/>
            </p:cNvSpPr>
            <p:nvPr/>
          </p:nvSpPr>
          <p:spPr bwMode="auto">
            <a:xfrm>
              <a:off x="1922463" y="2738438"/>
              <a:ext cx="92075" cy="95250"/>
            </a:xfrm>
            <a:custGeom>
              <a:avLst/>
              <a:gdLst>
                <a:gd name="T0" fmla="*/ 29 w 58"/>
                <a:gd name="T1" fmla="*/ 0 h 60"/>
                <a:gd name="T2" fmla="*/ 58 w 58"/>
                <a:gd name="T3" fmla="*/ 30 h 60"/>
                <a:gd name="T4" fmla="*/ 29 w 58"/>
                <a:gd name="T5" fmla="*/ 60 h 60"/>
                <a:gd name="T6" fmla="*/ 0 w 58"/>
                <a:gd name="T7" fmla="*/ 30 h 60"/>
                <a:gd name="T8" fmla="*/ 29 w 5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29" y="0"/>
                  </a:moveTo>
                  <a:lnTo>
                    <a:pt x="58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" name="Freeform 667"/>
            <p:cNvSpPr>
              <a:spLocks/>
            </p:cNvSpPr>
            <p:nvPr/>
          </p:nvSpPr>
          <p:spPr bwMode="auto">
            <a:xfrm>
              <a:off x="1922463" y="2738438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" name="Freeform 668"/>
            <p:cNvSpPr>
              <a:spLocks/>
            </p:cNvSpPr>
            <p:nvPr/>
          </p:nvSpPr>
          <p:spPr bwMode="auto">
            <a:xfrm>
              <a:off x="1968501" y="2738438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0 h 31"/>
                <a:gd name="T6" fmla="*/ 31 w 31"/>
                <a:gd name="T7" fmla="*/ 31 h 31"/>
                <a:gd name="T8" fmla="*/ 29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" name="Freeform 669"/>
            <p:cNvSpPr>
              <a:spLocks/>
            </p:cNvSpPr>
            <p:nvPr/>
          </p:nvSpPr>
          <p:spPr bwMode="auto">
            <a:xfrm>
              <a:off x="1968501" y="2786063"/>
              <a:ext cx="49213" cy="49213"/>
            </a:xfrm>
            <a:custGeom>
              <a:avLst/>
              <a:gdLst>
                <a:gd name="T0" fmla="*/ 29 w 31"/>
                <a:gd name="T1" fmla="*/ 0 h 31"/>
                <a:gd name="T2" fmla="*/ 31 w 31"/>
                <a:gd name="T3" fmla="*/ 0 h 31"/>
                <a:gd name="T4" fmla="*/ 31 w 31"/>
                <a:gd name="T5" fmla="*/ 1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30 h 31"/>
                <a:gd name="T12" fmla="*/ 29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9" y="0"/>
                  </a:moveTo>
                  <a:lnTo>
                    <a:pt x="31" y="0"/>
                  </a:lnTo>
                  <a:lnTo>
                    <a:pt x="31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" name="Freeform 670"/>
            <p:cNvSpPr>
              <a:spLocks/>
            </p:cNvSpPr>
            <p:nvPr/>
          </p:nvSpPr>
          <p:spPr bwMode="auto">
            <a:xfrm>
              <a:off x="1922463" y="278606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" name="Freeform 671"/>
            <p:cNvSpPr>
              <a:spLocks/>
            </p:cNvSpPr>
            <p:nvPr/>
          </p:nvSpPr>
          <p:spPr bwMode="auto">
            <a:xfrm>
              <a:off x="2528888" y="1905000"/>
              <a:ext cx="92075" cy="93663"/>
            </a:xfrm>
            <a:custGeom>
              <a:avLst/>
              <a:gdLst>
                <a:gd name="T0" fmla="*/ 28 w 58"/>
                <a:gd name="T1" fmla="*/ 0 h 59"/>
                <a:gd name="T2" fmla="*/ 58 w 58"/>
                <a:gd name="T3" fmla="*/ 30 h 59"/>
                <a:gd name="T4" fmla="*/ 28 w 58"/>
                <a:gd name="T5" fmla="*/ 59 h 59"/>
                <a:gd name="T6" fmla="*/ 0 w 58"/>
                <a:gd name="T7" fmla="*/ 30 h 59"/>
                <a:gd name="T8" fmla="*/ 28 w 58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28" y="0"/>
                  </a:moveTo>
                  <a:lnTo>
                    <a:pt x="58" y="30"/>
                  </a:lnTo>
                  <a:lnTo>
                    <a:pt x="28" y="59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" name="Freeform 672"/>
            <p:cNvSpPr>
              <a:spLocks/>
            </p:cNvSpPr>
            <p:nvPr/>
          </p:nvSpPr>
          <p:spPr bwMode="auto">
            <a:xfrm>
              <a:off x="2528888" y="1905000"/>
              <a:ext cx="49213" cy="47625"/>
            </a:xfrm>
            <a:custGeom>
              <a:avLst/>
              <a:gdLst>
                <a:gd name="T0" fmla="*/ 28 w 31"/>
                <a:gd name="T1" fmla="*/ 0 h 30"/>
                <a:gd name="T2" fmla="*/ 31 w 31"/>
                <a:gd name="T3" fmla="*/ 0 h 30"/>
                <a:gd name="T4" fmla="*/ 31 w 31"/>
                <a:gd name="T5" fmla="*/ 2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30 h 30"/>
                <a:gd name="T12" fmla="*/ 28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8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" name="Freeform 673"/>
            <p:cNvSpPr>
              <a:spLocks/>
            </p:cNvSpPr>
            <p:nvPr/>
          </p:nvSpPr>
          <p:spPr bwMode="auto">
            <a:xfrm>
              <a:off x="2573338" y="190500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3 w 32"/>
                <a:gd name="T3" fmla="*/ 0 h 30"/>
                <a:gd name="T4" fmla="*/ 32 w 32"/>
                <a:gd name="T5" fmla="*/ 30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2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3" y="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" name="Freeform 674"/>
            <p:cNvSpPr>
              <a:spLocks/>
            </p:cNvSpPr>
            <p:nvPr/>
          </p:nvSpPr>
          <p:spPr bwMode="auto">
            <a:xfrm>
              <a:off x="2573338" y="1952625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0 h 30"/>
                <a:gd name="T6" fmla="*/ 3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" name="Freeform 675"/>
            <p:cNvSpPr>
              <a:spLocks/>
            </p:cNvSpPr>
            <p:nvPr/>
          </p:nvSpPr>
          <p:spPr bwMode="auto">
            <a:xfrm>
              <a:off x="2528888" y="1952625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29 h 30"/>
                <a:gd name="T6" fmla="*/ 31 w 31"/>
                <a:gd name="T7" fmla="*/ 30 h 30"/>
                <a:gd name="T8" fmla="*/ 28 w 31"/>
                <a:gd name="T9" fmla="*/ 30 h 30"/>
                <a:gd name="T10" fmla="*/ 0 w 31"/>
                <a:gd name="T11" fmla="*/ 0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28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" name="Freeform 676"/>
            <p:cNvSpPr>
              <a:spLocks/>
            </p:cNvSpPr>
            <p:nvPr/>
          </p:nvSpPr>
          <p:spPr bwMode="auto">
            <a:xfrm>
              <a:off x="3027363" y="1704975"/>
              <a:ext cx="93663" cy="92075"/>
            </a:xfrm>
            <a:custGeom>
              <a:avLst/>
              <a:gdLst>
                <a:gd name="T0" fmla="*/ 28 w 59"/>
                <a:gd name="T1" fmla="*/ 0 h 58"/>
                <a:gd name="T2" fmla="*/ 59 w 59"/>
                <a:gd name="T3" fmla="*/ 29 h 58"/>
                <a:gd name="T4" fmla="*/ 28 w 59"/>
                <a:gd name="T5" fmla="*/ 58 h 58"/>
                <a:gd name="T6" fmla="*/ 0 w 59"/>
                <a:gd name="T7" fmla="*/ 29 h 58"/>
                <a:gd name="T8" fmla="*/ 28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8" y="0"/>
                  </a:moveTo>
                  <a:lnTo>
                    <a:pt x="59" y="29"/>
                  </a:lnTo>
                  <a:lnTo>
                    <a:pt x="28" y="58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" name="Freeform 677"/>
            <p:cNvSpPr>
              <a:spLocks/>
            </p:cNvSpPr>
            <p:nvPr/>
          </p:nvSpPr>
          <p:spPr bwMode="auto">
            <a:xfrm>
              <a:off x="3027363" y="1704975"/>
              <a:ext cx="47625" cy="46038"/>
            </a:xfrm>
            <a:custGeom>
              <a:avLst/>
              <a:gdLst>
                <a:gd name="T0" fmla="*/ 28 w 30"/>
                <a:gd name="T1" fmla="*/ 0 h 29"/>
                <a:gd name="T2" fmla="*/ 30 w 30"/>
                <a:gd name="T3" fmla="*/ 0 h 29"/>
                <a:gd name="T4" fmla="*/ 30 w 30"/>
                <a:gd name="T5" fmla="*/ 1 h 29"/>
                <a:gd name="T6" fmla="*/ 0 w 30"/>
                <a:gd name="T7" fmla="*/ 29 h 29"/>
                <a:gd name="T8" fmla="*/ 0 w 30"/>
                <a:gd name="T9" fmla="*/ 29 h 29"/>
                <a:gd name="T10" fmla="*/ 0 w 30"/>
                <a:gd name="T11" fmla="*/ 29 h 29"/>
                <a:gd name="T12" fmla="*/ 28 w 3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" name="Freeform 678"/>
            <p:cNvSpPr>
              <a:spLocks/>
            </p:cNvSpPr>
            <p:nvPr/>
          </p:nvSpPr>
          <p:spPr bwMode="auto">
            <a:xfrm>
              <a:off x="3071813" y="1704975"/>
              <a:ext cx="50800" cy="46038"/>
            </a:xfrm>
            <a:custGeom>
              <a:avLst/>
              <a:gdLst>
                <a:gd name="T0" fmla="*/ 0 w 32"/>
                <a:gd name="T1" fmla="*/ 0 h 29"/>
                <a:gd name="T2" fmla="*/ 2 w 32"/>
                <a:gd name="T3" fmla="*/ 0 h 29"/>
                <a:gd name="T4" fmla="*/ 32 w 32"/>
                <a:gd name="T5" fmla="*/ 29 h 29"/>
                <a:gd name="T6" fmla="*/ 32 w 32"/>
                <a:gd name="T7" fmla="*/ 29 h 29"/>
                <a:gd name="T8" fmla="*/ 31 w 32"/>
                <a:gd name="T9" fmla="*/ 29 h 29"/>
                <a:gd name="T10" fmla="*/ 0 w 32"/>
                <a:gd name="T11" fmla="*/ 1 h 29"/>
                <a:gd name="T12" fmla="*/ 0 w 32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2" y="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" name="Freeform 679"/>
            <p:cNvSpPr>
              <a:spLocks/>
            </p:cNvSpPr>
            <p:nvPr/>
          </p:nvSpPr>
          <p:spPr bwMode="auto">
            <a:xfrm>
              <a:off x="3071813" y="1751013"/>
              <a:ext cx="50800" cy="49213"/>
            </a:xfrm>
            <a:custGeom>
              <a:avLst/>
              <a:gdLst>
                <a:gd name="T0" fmla="*/ 31 w 32"/>
                <a:gd name="T1" fmla="*/ 0 h 31"/>
                <a:gd name="T2" fmla="*/ 32 w 32"/>
                <a:gd name="T3" fmla="*/ 0 h 31"/>
                <a:gd name="T4" fmla="*/ 32 w 32"/>
                <a:gd name="T5" fmla="*/ 0 h 31"/>
                <a:gd name="T6" fmla="*/ 2 w 32"/>
                <a:gd name="T7" fmla="*/ 31 h 31"/>
                <a:gd name="T8" fmla="*/ 0 w 32"/>
                <a:gd name="T9" fmla="*/ 31 h 31"/>
                <a:gd name="T10" fmla="*/ 0 w 32"/>
                <a:gd name="T11" fmla="*/ 29 h 31"/>
                <a:gd name="T12" fmla="*/ 31 w 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1">
                  <a:moveTo>
                    <a:pt x="31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" name="Freeform 680"/>
            <p:cNvSpPr>
              <a:spLocks/>
            </p:cNvSpPr>
            <p:nvPr/>
          </p:nvSpPr>
          <p:spPr bwMode="auto">
            <a:xfrm>
              <a:off x="3027363" y="175101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0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" name="Freeform 681"/>
            <p:cNvSpPr>
              <a:spLocks/>
            </p:cNvSpPr>
            <p:nvPr/>
          </p:nvSpPr>
          <p:spPr bwMode="auto">
            <a:xfrm>
              <a:off x="4192588" y="2025650"/>
              <a:ext cx="93663" cy="93663"/>
            </a:xfrm>
            <a:custGeom>
              <a:avLst/>
              <a:gdLst>
                <a:gd name="T0" fmla="*/ 29 w 59"/>
                <a:gd name="T1" fmla="*/ 0 h 59"/>
                <a:gd name="T2" fmla="*/ 59 w 59"/>
                <a:gd name="T3" fmla="*/ 28 h 59"/>
                <a:gd name="T4" fmla="*/ 29 w 59"/>
                <a:gd name="T5" fmla="*/ 59 h 59"/>
                <a:gd name="T6" fmla="*/ 0 w 59"/>
                <a:gd name="T7" fmla="*/ 28 h 59"/>
                <a:gd name="T8" fmla="*/ 29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9" y="0"/>
                  </a:moveTo>
                  <a:lnTo>
                    <a:pt x="59" y="28"/>
                  </a:lnTo>
                  <a:lnTo>
                    <a:pt x="29" y="59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" name="Freeform 682"/>
            <p:cNvSpPr>
              <a:spLocks/>
            </p:cNvSpPr>
            <p:nvPr/>
          </p:nvSpPr>
          <p:spPr bwMode="auto">
            <a:xfrm>
              <a:off x="4192588" y="2025650"/>
              <a:ext cx="49213" cy="47625"/>
            </a:xfrm>
            <a:custGeom>
              <a:avLst/>
              <a:gdLst>
                <a:gd name="T0" fmla="*/ 29 w 31"/>
                <a:gd name="T1" fmla="*/ 0 h 30"/>
                <a:gd name="T2" fmla="*/ 31 w 31"/>
                <a:gd name="T3" fmla="*/ 0 h 30"/>
                <a:gd name="T4" fmla="*/ 31 w 31"/>
                <a:gd name="T5" fmla="*/ 0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28 h 30"/>
                <a:gd name="T12" fmla="*/ 29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9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" name="Freeform 683"/>
            <p:cNvSpPr>
              <a:spLocks/>
            </p:cNvSpPr>
            <p:nvPr/>
          </p:nvSpPr>
          <p:spPr bwMode="auto">
            <a:xfrm>
              <a:off x="4238626" y="20256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0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" name="Freeform 684"/>
            <p:cNvSpPr>
              <a:spLocks/>
            </p:cNvSpPr>
            <p:nvPr/>
          </p:nvSpPr>
          <p:spPr bwMode="auto">
            <a:xfrm>
              <a:off x="4238626" y="2070100"/>
              <a:ext cx="47625" cy="50800"/>
            </a:xfrm>
            <a:custGeom>
              <a:avLst/>
              <a:gdLst>
                <a:gd name="T0" fmla="*/ 30 w 30"/>
                <a:gd name="T1" fmla="*/ 0 h 32"/>
                <a:gd name="T2" fmla="*/ 30 w 30"/>
                <a:gd name="T3" fmla="*/ 0 h 32"/>
                <a:gd name="T4" fmla="*/ 30 w 30"/>
                <a:gd name="T5" fmla="*/ 2 h 32"/>
                <a:gd name="T6" fmla="*/ 2 w 30"/>
                <a:gd name="T7" fmla="*/ 32 h 32"/>
                <a:gd name="T8" fmla="*/ 0 w 30"/>
                <a:gd name="T9" fmla="*/ 32 h 32"/>
                <a:gd name="T10" fmla="*/ 0 w 30"/>
                <a:gd name="T11" fmla="*/ 31 h 32"/>
                <a:gd name="T12" fmla="*/ 30 w 30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2">
                  <a:moveTo>
                    <a:pt x="30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" name="Freeform 685"/>
            <p:cNvSpPr>
              <a:spLocks/>
            </p:cNvSpPr>
            <p:nvPr/>
          </p:nvSpPr>
          <p:spPr bwMode="auto">
            <a:xfrm>
              <a:off x="4192588" y="2070100"/>
              <a:ext cx="49213" cy="50800"/>
            </a:xfrm>
            <a:custGeom>
              <a:avLst/>
              <a:gdLst>
                <a:gd name="T0" fmla="*/ 0 w 31"/>
                <a:gd name="T1" fmla="*/ 0 h 32"/>
                <a:gd name="T2" fmla="*/ 1 w 31"/>
                <a:gd name="T3" fmla="*/ 0 h 32"/>
                <a:gd name="T4" fmla="*/ 31 w 31"/>
                <a:gd name="T5" fmla="*/ 31 h 32"/>
                <a:gd name="T6" fmla="*/ 31 w 31"/>
                <a:gd name="T7" fmla="*/ 32 h 32"/>
                <a:gd name="T8" fmla="*/ 29 w 31"/>
                <a:gd name="T9" fmla="*/ 32 h 32"/>
                <a:gd name="T10" fmla="*/ 0 w 31"/>
                <a:gd name="T11" fmla="*/ 2 h 32"/>
                <a:gd name="T12" fmla="*/ 0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29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" name="Freeform 686"/>
            <p:cNvSpPr>
              <a:spLocks/>
            </p:cNvSpPr>
            <p:nvPr/>
          </p:nvSpPr>
          <p:spPr bwMode="auto">
            <a:xfrm>
              <a:off x="4557713" y="2033588"/>
              <a:ext cx="93663" cy="95250"/>
            </a:xfrm>
            <a:custGeom>
              <a:avLst/>
              <a:gdLst>
                <a:gd name="T0" fmla="*/ 30 w 59"/>
                <a:gd name="T1" fmla="*/ 0 h 60"/>
                <a:gd name="T2" fmla="*/ 59 w 59"/>
                <a:gd name="T3" fmla="*/ 29 h 60"/>
                <a:gd name="T4" fmla="*/ 30 w 59"/>
                <a:gd name="T5" fmla="*/ 60 h 60"/>
                <a:gd name="T6" fmla="*/ 0 w 59"/>
                <a:gd name="T7" fmla="*/ 29 h 60"/>
                <a:gd name="T8" fmla="*/ 30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lnTo>
                    <a:pt x="59" y="29"/>
                  </a:lnTo>
                  <a:lnTo>
                    <a:pt x="30" y="6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" name="Freeform 687"/>
            <p:cNvSpPr>
              <a:spLocks/>
            </p:cNvSpPr>
            <p:nvPr/>
          </p:nvSpPr>
          <p:spPr bwMode="auto">
            <a:xfrm>
              <a:off x="4557713" y="2033588"/>
              <a:ext cx="49213" cy="49213"/>
            </a:xfrm>
            <a:custGeom>
              <a:avLst/>
              <a:gdLst>
                <a:gd name="T0" fmla="*/ 30 w 31"/>
                <a:gd name="T1" fmla="*/ 0 h 31"/>
                <a:gd name="T2" fmla="*/ 31 w 31"/>
                <a:gd name="T3" fmla="*/ 0 h 31"/>
                <a:gd name="T4" fmla="*/ 31 w 31"/>
                <a:gd name="T5" fmla="*/ 2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29 h 31"/>
                <a:gd name="T12" fmla="*/ 3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30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" name="Freeform 688"/>
            <p:cNvSpPr>
              <a:spLocks/>
            </p:cNvSpPr>
            <p:nvPr/>
          </p:nvSpPr>
          <p:spPr bwMode="auto">
            <a:xfrm>
              <a:off x="4605338" y="2033588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2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" name="Freeform 689"/>
            <p:cNvSpPr>
              <a:spLocks/>
            </p:cNvSpPr>
            <p:nvPr/>
          </p:nvSpPr>
          <p:spPr bwMode="auto">
            <a:xfrm>
              <a:off x="4605338" y="2079625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1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" name="Freeform 690"/>
            <p:cNvSpPr>
              <a:spLocks/>
            </p:cNvSpPr>
            <p:nvPr/>
          </p:nvSpPr>
          <p:spPr bwMode="auto">
            <a:xfrm>
              <a:off x="4557713" y="2079625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1 h 31"/>
                <a:gd name="T6" fmla="*/ 31 w 31"/>
                <a:gd name="T7" fmla="*/ 31 h 31"/>
                <a:gd name="T8" fmla="*/ 30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" name="Freeform 691"/>
            <p:cNvSpPr>
              <a:spLocks/>
            </p:cNvSpPr>
            <p:nvPr/>
          </p:nvSpPr>
          <p:spPr bwMode="auto">
            <a:xfrm>
              <a:off x="3965576" y="2112963"/>
              <a:ext cx="90488" cy="93663"/>
            </a:xfrm>
            <a:custGeom>
              <a:avLst/>
              <a:gdLst>
                <a:gd name="T0" fmla="*/ 29 w 57"/>
                <a:gd name="T1" fmla="*/ 0 h 59"/>
                <a:gd name="T2" fmla="*/ 57 w 57"/>
                <a:gd name="T3" fmla="*/ 29 h 59"/>
                <a:gd name="T4" fmla="*/ 29 w 57"/>
                <a:gd name="T5" fmla="*/ 59 h 59"/>
                <a:gd name="T6" fmla="*/ 0 w 57"/>
                <a:gd name="T7" fmla="*/ 29 h 59"/>
                <a:gd name="T8" fmla="*/ 29 w 5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29" y="0"/>
                  </a:moveTo>
                  <a:lnTo>
                    <a:pt x="57" y="29"/>
                  </a:lnTo>
                  <a:lnTo>
                    <a:pt x="29" y="59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" name="Freeform 692"/>
            <p:cNvSpPr>
              <a:spLocks/>
            </p:cNvSpPr>
            <p:nvPr/>
          </p:nvSpPr>
          <p:spPr bwMode="auto">
            <a:xfrm>
              <a:off x="3965576" y="2112963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" name="Freeform 693"/>
            <p:cNvSpPr>
              <a:spLocks/>
            </p:cNvSpPr>
            <p:nvPr/>
          </p:nvSpPr>
          <p:spPr bwMode="auto">
            <a:xfrm>
              <a:off x="4011613" y="211296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" name="Freeform 694"/>
            <p:cNvSpPr>
              <a:spLocks/>
            </p:cNvSpPr>
            <p:nvPr/>
          </p:nvSpPr>
          <p:spPr bwMode="auto">
            <a:xfrm>
              <a:off x="4011613" y="215900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2" name="Freeform 695"/>
            <p:cNvSpPr>
              <a:spLocks/>
            </p:cNvSpPr>
            <p:nvPr/>
          </p:nvSpPr>
          <p:spPr bwMode="auto">
            <a:xfrm>
              <a:off x="3965576" y="215900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3" name="Freeform 696"/>
            <p:cNvSpPr>
              <a:spLocks/>
            </p:cNvSpPr>
            <p:nvPr/>
          </p:nvSpPr>
          <p:spPr bwMode="auto">
            <a:xfrm>
              <a:off x="3617913" y="2208213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29 h 58"/>
                <a:gd name="T4" fmla="*/ 30 w 58"/>
                <a:gd name="T5" fmla="*/ 58 h 58"/>
                <a:gd name="T6" fmla="*/ 0 w 58"/>
                <a:gd name="T7" fmla="*/ 29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4" name="Freeform 697"/>
            <p:cNvSpPr>
              <a:spLocks/>
            </p:cNvSpPr>
            <p:nvPr/>
          </p:nvSpPr>
          <p:spPr bwMode="auto">
            <a:xfrm>
              <a:off x="3617913" y="2208213"/>
              <a:ext cx="47625" cy="47625"/>
            </a:xfrm>
            <a:custGeom>
              <a:avLst/>
              <a:gdLst>
                <a:gd name="T0" fmla="*/ 30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3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5" name="Freeform 698"/>
            <p:cNvSpPr>
              <a:spLocks/>
            </p:cNvSpPr>
            <p:nvPr/>
          </p:nvSpPr>
          <p:spPr bwMode="auto">
            <a:xfrm>
              <a:off x="3665538" y="22082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0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6" name="Freeform 699"/>
            <p:cNvSpPr>
              <a:spLocks/>
            </p:cNvSpPr>
            <p:nvPr/>
          </p:nvSpPr>
          <p:spPr bwMode="auto">
            <a:xfrm>
              <a:off x="3665538" y="225425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29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7" name="Freeform 700"/>
            <p:cNvSpPr>
              <a:spLocks/>
            </p:cNvSpPr>
            <p:nvPr/>
          </p:nvSpPr>
          <p:spPr bwMode="auto">
            <a:xfrm>
              <a:off x="3617913" y="225425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30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8" name="Freeform 701"/>
            <p:cNvSpPr>
              <a:spLocks/>
            </p:cNvSpPr>
            <p:nvPr/>
          </p:nvSpPr>
          <p:spPr bwMode="auto">
            <a:xfrm>
              <a:off x="3722688" y="2547938"/>
              <a:ext cx="92075" cy="74613"/>
            </a:xfrm>
            <a:custGeom>
              <a:avLst/>
              <a:gdLst>
                <a:gd name="T0" fmla="*/ 29 w 58"/>
                <a:gd name="T1" fmla="*/ 0 h 47"/>
                <a:gd name="T2" fmla="*/ 58 w 58"/>
                <a:gd name="T3" fmla="*/ 47 h 47"/>
                <a:gd name="T4" fmla="*/ 0 w 58"/>
                <a:gd name="T5" fmla="*/ 47 h 47"/>
                <a:gd name="T6" fmla="*/ 29 w 58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47">
                  <a:moveTo>
                    <a:pt x="29" y="0"/>
                  </a:moveTo>
                  <a:lnTo>
                    <a:pt x="58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9" name="Freeform 702"/>
            <p:cNvSpPr>
              <a:spLocks/>
            </p:cNvSpPr>
            <p:nvPr/>
          </p:nvSpPr>
          <p:spPr bwMode="auto">
            <a:xfrm>
              <a:off x="3722688" y="2547938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1 h 48"/>
                <a:gd name="T6" fmla="*/ 0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0" name="Freeform 703"/>
            <p:cNvSpPr>
              <a:spLocks/>
            </p:cNvSpPr>
            <p:nvPr/>
          </p:nvSpPr>
          <p:spPr bwMode="auto">
            <a:xfrm>
              <a:off x="3768726" y="2547938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9 w 30"/>
                <a:gd name="T9" fmla="*/ 48 h 48"/>
                <a:gd name="T10" fmla="*/ 0 w 30"/>
                <a:gd name="T11" fmla="*/ 1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9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1" name="Line 704"/>
            <p:cNvSpPr>
              <a:spLocks noChangeShapeType="1"/>
            </p:cNvSpPr>
            <p:nvPr/>
          </p:nvSpPr>
          <p:spPr bwMode="auto">
            <a:xfrm>
              <a:off x="3722688" y="262413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2" name="Freeform 705"/>
            <p:cNvSpPr>
              <a:spLocks/>
            </p:cNvSpPr>
            <p:nvPr/>
          </p:nvSpPr>
          <p:spPr bwMode="auto">
            <a:xfrm>
              <a:off x="4284663" y="2212975"/>
              <a:ext cx="90488" cy="74613"/>
            </a:xfrm>
            <a:custGeom>
              <a:avLst/>
              <a:gdLst>
                <a:gd name="T0" fmla="*/ 29 w 57"/>
                <a:gd name="T1" fmla="*/ 0 h 47"/>
                <a:gd name="T2" fmla="*/ 57 w 57"/>
                <a:gd name="T3" fmla="*/ 47 h 47"/>
                <a:gd name="T4" fmla="*/ 0 w 57"/>
                <a:gd name="T5" fmla="*/ 47 h 47"/>
                <a:gd name="T6" fmla="*/ 29 w 5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7">
                  <a:moveTo>
                    <a:pt x="29" y="0"/>
                  </a:moveTo>
                  <a:lnTo>
                    <a:pt x="57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3" name="Freeform 706"/>
            <p:cNvSpPr>
              <a:spLocks/>
            </p:cNvSpPr>
            <p:nvPr/>
          </p:nvSpPr>
          <p:spPr bwMode="auto">
            <a:xfrm>
              <a:off x="4284663" y="2212975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2 h 48"/>
                <a:gd name="T6" fmla="*/ 1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4" name="Freeform 707"/>
            <p:cNvSpPr>
              <a:spLocks/>
            </p:cNvSpPr>
            <p:nvPr/>
          </p:nvSpPr>
          <p:spPr bwMode="auto">
            <a:xfrm>
              <a:off x="4330701" y="2212975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8 w 30"/>
                <a:gd name="T9" fmla="*/ 48 h 48"/>
                <a:gd name="T10" fmla="*/ 0 w 30"/>
                <a:gd name="T11" fmla="*/ 2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8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5" name="Line 708"/>
            <p:cNvSpPr>
              <a:spLocks noChangeShapeType="1"/>
            </p:cNvSpPr>
            <p:nvPr/>
          </p:nvSpPr>
          <p:spPr bwMode="auto">
            <a:xfrm>
              <a:off x="4284663" y="228758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6" name="Line 709"/>
            <p:cNvSpPr>
              <a:spLocks noChangeShapeType="1"/>
            </p:cNvSpPr>
            <p:nvPr/>
          </p:nvSpPr>
          <p:spPr bwMode="auto">
            <a:xfrm>
              <a:off x="3617913" y="242887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7" name="Line 710"/>
            <p:cNvSpPr>
              <a:spLocks noChangeShapeType="1"/>
            </p:cNvSpPr>
            <p:nvPr/>
          </p:nvSpPr>
          <p:spPr bwMode="auto">
            <a:xfrm>
              <a:off x="3894138" y="1903413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8" name="Line 711"/>
            <p:cNvSpPr>
              <a:spLocks noChangeShapeType="1"/>
            </p:cNvSpPr>
            <p:nvPr/>
          </p:nvSpPr>
          <p:spPr bwMode="auto">
            <a:xfrm>
              <a:off x="4303713" y="209232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9" name="Freeform 712"/>
            <p:cNvSpPr>
              <a:spLocks/>
            </p:cNvSpPr>
            <p:nvPr/>
          </p:nvSpPr>
          <p:spPr bwMode="auto">
            <a:xfrm>
              <a:off x="4594226" y="2155825"/>
              <a:ext cx="77788" cy="76200"/>
            </a:xfrm>
            <a:custGeom>
              <a:avLst/>
              <a:gdLst>
                <a:gd name="T0" fmla="*/ 25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5 w 49"/>
                <a:gd name="T7" fmla="*/ 2 h 48"/>
                <a:gd name="T8" fmla="*/ 39 w 49"/>
                <a:gd name="T9" fmla="*/ 4 h 48"/>
                <a:gd name="T10" fmla="*/ 42 w 49"/>
                <a:gd name="T11" fmla="*/ 6 h 48"/>
                <a:gd name="T12" fmla="*/ 42 w 49"/>
                <a:gd name="T13" fmla="*/ 7 h 48"/>
                <a:gd name="T14" fmla="*/ 45 w 49"/>
                <a:gd name="T15" fmla="*/ 11 h 48"/>
                <a:gd name="T16" fmla="*/ 46 w 49"/>
                <a:gd name="T17" fmla="*/ 13 h 48"/>
                <a:gd name="T18" fmla="*/ 47 w 49"/>
                <a:gd name="T19" fmla="*/ 16 h 48"/>
                <a:gd name="T20" fmla="*/ 48 w 49"/>
                <a:gd name="T21" fmla="*/ 21 h 48"/>
                <a:gd name="T22" fmla="*/ 49 w 49"/>
                <a:gd name="T23" fmla="*/ 25 h 48"/>
                <a:gd name="T24" fmla="*/ 48 w 49"/>
                <a:gd name="T25" fmla="*/ 30 h 48"/>
                <a:gd name="T26" fmla="*/ 47 w 49"/>
                <a:gd name="T27" fmla="*/ 32 h 48"/>
                <a:gd name="T28" fmla="*/ 46 w 49"/>
                <a:gd name="T29" fmla="*/ 34 h 48"/>
                <a:gd name="T30" fmla="*/ 44 w 49"/>
                <a:gd name="T31" fmla="*/ 38 h 48"/>
                <a:gd name="T32" fmla="*/ 42 w 49"/>
                <a:gd name="T33" fmla="*/ 41 h 48"/>
                <a:gd name="T34" fmla="*/ 41 w 49"/>
                <a:gd name="T35" fmla="*/ 42 h 48"/>
                <a:gd name="T36" fmla="*/ 37 w 49"/>
                <a:gd name="T37" fmla="*/ 45 h 48"/>
                <a:gd name="T38" fmla="*/ 36 w 49"/>
                <a:gd name="T39" fmla="*/ 46 h 48"/>
                <a:gd name="T40" fmla="*/ 32 w 49"/>
                <a:gd name="T41" fmla="*/ 47 h 48"/>
                <a:gd name="T42" fmla="*/ 27 w 49"/>
                <a:gd name="T43" fmla="*/ 48 h 48"/>
                <a:gd name="T44" fmla="*/ 24 w 49"/>
                <a:gd name="T45" fmla="*/ 48 h 48"/>
                <a:gd name="T46" fmla="*/ 19 w 49"/>
                <a:gd name="T47" fmla="*/ 47 h 48"/>
                <a:gd name="T48" fmla="*/ 17 w 49"/>
                <a:gd name="T49" fmla="*/ 47 h 48"/>
                <a:gd name="T50" fmla="*/ 14 w 49"/>
                <a:gd name="T51" fmla="*/ 46 h 48"/>
                <a:gd name="T52" fmla="*/ 11 w 49"/>
                <a:gd name="T53" fmla="*/ 43 h 48"/>
                <a:gd name="T54" fmla="*/ 8 w 49"/>
                <a:gd name="T55" fmla="*/ 41 h 48"/>
                <a:gd name="T56" fmla="*/ 7 w 49"/>
                <a:gd name="T57" fmla="*/ 40 h 48"/>
                <a:gd name="T58" fmla="*/ 5 w 49"/>
                <a:gd name="T59" fmla="*/ 36 h 48"/>
                <a:gd name="T60" fmla="*/ 4 w 49"/>
                <a:gd name="T61" fmla="*/ 35 h 48"/>
                <a:gd name="T62" fmla="*/ 2 w 49"/>
                <a:gd name="T63" fmla="*/ 32 h 48"/>
                <a:gd name="T64" fmla="*/ 0 w 49"/>
                <a:gd name="T65" fmla="*/ 27 h 48"/>
                <a:gd name="T66" fmla="*/ 0 w 49"/>
                <a:gd name="T67" fmla="*/ 23 h 48"/>
                <a:gd name="T68" fmla="*/ 2 w 49"/>
                <a:gd name="T69" fmla="*/ 18 h 48"/>
                <a:gd name="T70" fmla="*/ 2 w 49"/>
                <a:gd name="T71" fmla="*/ 16 h 48"/>
                <a:gd name="T72" fmla="*/ 3 w 49"/>
                <a:gd name="T73" fmla="*/ 14 h 48"/>
                <a:gd name="T74" fmla="*/ 6 w 49"/>
                <a:gd name="T75" fmla="*/ 9 h 48"/>
                <a:gd name="T76" fmla="*/ 8 w 49"/>
                <a:gd name="T77" fmla="*/ 6 h 48"/>
                <a:gd name="T78" fmla="*/ 9 w 49"/>
                <a:gd name="T79" fmla="*/ 5 h 48"/>
                <a:gd name="T80" fmla="*/ 13 w 49"/>
                <a:gd name="T81" fmla="*/ 3 h 48"/>
                <a:gd name="T82" fmla="*/ 14 w 49"/>
                <a:gd name="T83" fmla="*/ 2 h 48"/>
                <a:gd name="T84" fmla="*/ 17 w 49"/>
                <a:gd name="T85" fmla="*/ 1 h 48"/>
                <a:gd name="T86" fmla="*/ 22 w 49"/>
                <a:gd name="T8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5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4"/>
                  </a:lnTo>
                  <a:lnTo>
                    <a:pt x="41" y="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4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7" y="16"/>
                  </a:lnTo>
                  <a:lnTo>
                    <a:pt x="48" y="19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8" y="27"/>
                  </a:lnTo>
                  <a:lnTo>
                    <a:pt x="48" y="30"/>
                  </a:lnTo>
                  <a:lnTo>
                    <a:pt x="47" y="31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6" y="34"/>
                  </a:lnTo>
                  <a:lnTo>
                    <a:pt x="45" y="36"/>
                  </a:lnTo>
                  <a:lnTo>
                    <a:pt x="44" y="38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7" y="45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2" y="47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1" y="43"/>
                  </a:lnTo>
                  <a:lnTo>
                    <a:pt x="9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6" y="38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6" y="9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0" name="Line 713"/>
            <p:cNvSpPr>
              <a:spLocks noChangeShapeType="1"/>
            </p:cNvSpPr>
            <p:nvPr/>
          </p:nvSpPr>
          <p:spPr bwMode="auto">
            <a:xfrm>
              <a:off x="4670426" y="21923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1" name="Line 714"/>
            <p:cNvSpPr>
              <a:spLocks noChangeShapeType="1"/>
            </p:cNvSpPr>
            <p:nvPr/>
          </p:nvSpPr>
          <p:spPr bwMode="auto">
            <a:xfrm>
              <a:off x="4670426" y="21955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2" name="Line 715"/>
            <p:cNvSpPr>
              <a:spLocks noChangeShapeType="1"/>
            </p:cNvSpPr>
            <p:nvPr/>
          </p:nvSpPr>
          <p:spPr bwMode="auto">
            <a:xfrm flipH="1">
              <a:off x="4668838" y="2198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3" name="Line 716"/>
            <p:cNvSpPr>
              <a:spLocks noChangeShapeType="1"/>
            </p:cNvSpPr>
            <p:nvPr/>
          </p:nvSpPr>
          <p:spPr bwMode="auto">
            <a:xfrm>
              <a:off x="4668838" y="22034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4" name="Line 717"/>
            <p:cNvSpPr>
              <a:spLocks noChangeShapeType="1"/>
            </p:cNvSpPr>
            <p:nvPr/>
          </p:nvSpPr>
          <p:spPr bwMode="auto">
            <a:xfrm>
              <a:off x="4668838" y="22050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5" name="Line 718"/>
            <p:cNvSpPr>
              <a:spLocks noChangeShapeType="1"/>
            </p:cNvSpPr>
            <p:nvPr/>
          </p:nvSpPr>
          <p:spPr bwMode="auto">
            <a:xfrm flipH="1">
              <a:off x="4667251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6" name="Line 719"/>
            <p:cNvSpPr>
              <a:spLocks noChangeShapeType="1"/>
            </p:cNvSpPr>
            <p:nvPr/>
          </p:nvSpPr>
          <p:spPr bwMode="auto">
            <a:xfrm>
              <a:off x="46672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7" name="Line 720"/>
            <p:cNvSpPr>
              <a:spLocks noChangeShapeType="1"/>
            </p:cNvSpPr>
            <p:nvPr/>
          </p:nvSpPr>
          <p:spPr bwMode="auto">
            <a:xfrm flipH="1">
              <a:off x="4665663" y="22098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8" name="Line 721"/>
            <p:cNvSpPr>
              <a:spLocks noChangeShapeType="1"/>
            </p:cNvSpPr>
            <p:nvPr/>
          </p:nvSpPr>
          <p:spPr bwMode="auto">
            <a:xfrm flipH="1">
              <a:off x="4662488" y="2212975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9" name="Line 722"/>
            <p:cNvSpPr>
              <a:spLocks noChangeShapeType="1"/>
            </p:cNvSpPr>
            <p:nvPr/>
          </p:nvSpPr>
          <p:spPr bwMode="auto">
            <a:xfrm flipH="1">
              <a:off x="4660901" y="22161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0" name="Line 723"/>
            <p:cNvSpPr>
              <a:spLocks noChangeShapeType="1"/>
            </p:cNvSpPr>
            <p:nvPr/>
          </p:nvSpPr>
          <p:spPr bwMode="auto">
            <a:xfrm flipH="1">
              <a:off x="4659313" y="22193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1" name="Line 724"/>
            <p:cNvSpPr>
              <a:spLocks noChangeShapeType="1"/>
            </p:cNvSpPr>
            <p:nvPr/>
          </p:nvSpPr>
          <p:spPr bwMode="auto">
            <a:xfrm>
              <a:off x="4659313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2" name="Line 725"/>
            <p:cNvSpPr>
              <a:spLocks noChangeShapeType="1"/>
            </p:cNvSpPr>
            <p:nvPr/>
          </p:nvSpPr>
          <p:spPr bwMode="auto">
            <a:xfrm flipH="1">
              <a:off x="46577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3" name="Line 726"/>
            <p:cNvSpPr>
              <a:spLocks noChangeShapeType="1"/>
            </p:cNvSpPr>
            <p:nvPr/>
          </p:nvSpPr>
          <p:spPr bwMode="auto">
            <a:xfrm flipH="1">
              <a:off x="4654551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4" name="Line 727"/>
            <p:cNvSpPr>
              <a:spLocks noChangeShapeType="1"/>
            </p:cNvSpPr>
            <p:nvPr/>
          </p:nvSpPr>
          <p:spPr bwMode="auto">
            <a:xfrm flipH="1">
              <a:off x="4651376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5" name="Line 728"/>
            <p:cNvSpPr>
              <a:spLocks noChangeShapeType="1"/>
            </p:cNvSpPr>
            <p:nvPr/>
          </p:nvSpPr>
          <p:spPr bwMode="auto">
            <a:xfrm flipH="1">
              <a:off x="4649788" y="22256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6" name="Line 729"/>
            <p:cNvSpPr>
              <a:spLocks noChangeShapeType="1"/>
            </p:cNvSpPr>
            <p:nvPr/>
          </p:nvSpPr>
          <p:spPr bwMode="auto">
            <a:xfrm flipH="1">
              <a:off x="4648201" y="22272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7" name="Line 730"/>
            <p:cNvSpPr>
              <a:spLocks noChangeShapeType="1"/>
            </p:cNvSpPr>
            <p:nvPr/>
          </p:nvSpPr>
          <p:spPr bwMode="auto">
            <a:xfrm flipH="1">
              <a:off x="4645026" y="22272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8" name="Line 731"/>
            <p:cNvSpPr>
              <a:spLocks noChangeShapeType="1"/>
            </p:cNvSpPr>
            <p:nvPr/>
          </p:nvSpPr>
          <p:spPr bwMode="auto">
            <a:xfrm flipH="1">
              <a:off x="464185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9" name="Line 732"/>
            <p:cNvSpPr>
              <a:spLocks noChangeShapeType="1"/>
            </p:cNvSpPr>
            <p:nvPr/>
          </p:nvSpPr>
          <p:spPr bwMode="auto">
            <a:xfrm flipH="1">
              <a:off x="4638676" y="22304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0" name="Line 733"/>
            <p:cNvSpPr>
              <a:spLocks noChangeShapeType="1"/>
            </p:cNvSpPr>
            <p:nvPr/>
          </p:nvSpPr>
          <p:spPr bwMode="auto">
            <a:xfrm flipH="1">
              <a:off x="463550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1" name="Line 734"/>
            <p:cNvSpPr>
              <a:spLocks noChangeShapeType="1"/>
            </p:cNvSpPr>
            <p:nvPr/>
          </p:nvSpPr>
          <p:spPr bwMode="auto">
            <a:xfrm flipH="1">
              <a:off x="4632326" y="22320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2" name="Line 735"/>
            <p:cNvSpPr>
              <a:spLocks noChangeShapeType="1"/>
            </p:cNvSpPr>
            <p:nvPr/>
          </p:nvSpPr>
          <p:spPr bwMode="auto">
            <a:xfrm flipH="1" flipV="1">
              <a:off x="46307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3" name="Line 736"/>
            <p:cNvSpPr>
              <a:spLocks noChangeShapeType="1"/>
            </p:cNvSpPr>
            <p:nvPr/>
          </p:nvSpPr>
          <p:spPr bwMode="auto">
            <a:xfrm flipH="1">
              <a:off x="4625976" y="22304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4" name="Line 737"/>
            <p:cNvSpPr>
              <a:spLocks noChangeShapeType="1"/>
            </p:cNvSpPr>
            <p:nvPr/>
          </p:nvSpPr>
          <p:spPr bwMode="auto">
            <a:xfrm flipH="1" flipV="1">
              <a:off x="462280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5" name="Line 738"/>
            <p:cNvSpPr>
              <a:spLocks noChangeShapeType="1"/>
            </p:cNvSpPr>
            <p:nvPr/>
          </p:nvSpPr>
          <p:spPr bwMode="auto">
            <a:xfrm flipH="1">
              <a:off x="4621213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6" name="Line 739"/>
            <p:cNvSpPr>
              <a:spLocks noChangeShapeType="1"/>
            </p:cNvSpPr>
            <p:nvPr/>
          </p:nvSpPr>
          <p:spPr bwMode="auto">
            <a:xfrm flipH="1">
              <a:off x="4619626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7" name="Line 740"/>
            <p:cNvSpPr>
              <a:spLocks noChangeShapeType="1"/>
            </p:cNvSpPr>
            <p:nvPr/>
          </p:nvSpPr>
          <p:spPr bwMode="auto">
            <a:xfrm flipH="1" flipV="1">
              <a:off x="4618038" y="22272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8" name="Line 741"/>
            <p:cNvSpPr>
              <a:spLocks noChangeShapeType="1"/>
            </p:cNvSpPr>
            <p:nvPr/>
          </p:nvSpPr>
          <p:spPr bwMode="auto">
            <a:xfrm flipH="1" flipV="1">
              <a:off x="461486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9" name="Line 742"/>
            <p:cNvSpPr>
              <a:spLocks noChangeShapeType="1"/>
            </p:cNvSpPr>
            <p:nvPr/>
          </p:nvSpPr>
          <p:spPr bwMode="auto">
            <a:xfrm flipH="1" flipV="1">
              <a:off x="4611688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" name="Line 743"/>
            <p:cNvSpPr>
              <a:spLocks noChangeShapeType="1"/>
            </p:cNvSpPr>
            <p:nvPr/>
          </p:nvSpPr>
          <p:spPr bwMode="auto">
            <a:xfrm flipH="1" flipV="1">
              <a:off x="4608513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" name="Line 744"/>
            <p:cNvSpPr>
              <a:spLocks noChangeShapeType="1"/>
            </p:cNvSpPr>
            <p:nvPr/>
          </p:nvSpPr>
          <p:spPr bwMode="auto">
            <a:xfrm flipH="1" flipV="1">
              <a:off x="46069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" name="Line 745"/>
            <p:cNvSpPr>
              <a:spLocks noChangeShapeType="1"/>
            </p:cNvSpPr>
            <p:nvPr/>
          </p:nvSpPr>
          <p:spPr bwMode="auto">
            <a:xfrm>
              <a:off x="4606926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3" name="Line 746"/>
            <p:cNvSpPr>
              <a:spLocks noChangeShapeType="1"/>
            </p:cNvSpPr>
            <p:nvPr/>
          </p:nvSpPr>
          <p:spPr bwMode="auto">
            <a:xfrm flipV="1">
              <a:off x="4606926" y="22193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4" name="Line 747"/>
            <p:cNvSpPr>
              <a:spLocks noChangeShapeType="1"/>
            </p:cNvSpPr>
            <p:nvPr/>
          </p:nvSpPr>
          <p:spPr bwMode="auto">
            <a:xfrm flipH="1" flipV="1">
              <a:off x="4603751" y="22161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5" name="Line 748"/>
            <p:cNvSpPr>
              <a:spLocks noChangeShapeType="1"/>
            </p:cNvSpPr>
            <p:nvPr/>
          </p:nvSpPr>
          <p:spPr bwMode="auto">
            <a:xfrm flipH="1" flipV="1">
              <a:off x="4602163" y="22129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6" name="Line 749"/>
            <p:cNvSpPr>
              <a:spLocks noChangeShapeType="1"/>
            </p:cNvSpPr>
            <p:nvPr/>
          </p:nvSpPr>
          <p:spPr bwMode="auto">
            <a:xfrm flipV="1">
              <a:off x="4602163" y="2211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7" name="Line 750"/>
            <p:cNvSpPr>
              <a:spLocks noChangeShapeType="1"/>
            </p:cNvSpPr>
            <p:nvPr/>
          </p:nvSpPr>
          <p:spPr bwMode="auto">
            <a:xfrm flipH="1">
              <a:off x="4600576" y="22113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8" name="Line 751"/>
            <p:cNvSpPr>
              <a:spLocks noChangeShapeType="1"/>
            </p:cNvSpPr>
            <p:nvPr/>
          </p:nvSpPr>
          <p:spPr bwMode="auto">
            <a:xfrm flipV="1">
              <a:off x="4600576" y="22098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9" name="Line 752"/>
            <p:cNvSpPr>
              <a:spLocks noChangeShapeType="1"/>
            </p:cNvSpPr>
            <p:nvPr/>
          </p:nvSpPr>
          <p:spPr bwMode="auto">
            <a:xfrm flipH="1" flipV="1">
              <a:off x="4598988" y="220662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0" name="Line 753"/>
            <p:cNvSpPr>
              <a:spLocks noChangeShapeType="1"/>
            </p:cNvSpPr>
            <p:nvPr/>
          </p:nvSpPr>
          <p:spPr bwMode="auto">
            <a:xfrm flipH="1" flipV="1">
              <a:off x="4597401" y="22018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1" name="Line 754"/>
            <p:cNvSpPr>
              <a:spLocks noChangeShapeType="1"/>
            </p:cNvSpPr>
            <p:nvPr/>
          </p:nvSpPr>
          <p:spPr bwMode="auto">
            <a:xfrm flipV="1">
              <a:off x="4597401" y="21986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2" name="Line 755"/>
            <p:cNvSpPr>
              <a:spLocks noChangeShapeType="1"/>
            </p:cNvSpPr>
            <p:nvPr/>
          </p:nvSpPr>
          <p:spPr bwMode="auto">
            <a:xfrm flipH="1" flipV="1">
              <a:off x="4594226" y="21971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3" name="Line 756"/>
            <p:cNvSpPr>
              <a:spLocks noChangeShapeType="1"/>
            </p:cNvSpPr>
            <p:nvPr/>
          </p:nvSpPr>
          <p:spPr bwMode="auto">
            <a:xfrm flipV="1">
              <a:off x="4594226" y="21923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4" name="Line 757"/>
            <p:cNvSpPr>
              <a:spLocks noChangeShapeType="1"/>
            </p:cNvSpPr>
            <p:nvPr/>
          </p:nvSpPr>
          <p:spPr bwMode="auto">
            <a:xfrm flipV="1">
              <a:off x="4594226" y="21891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5" name="Line 758"/>
            <p:cNvSpPr>
              <a:spLocks noChangeShapeType="1"/>
            </p:cNvSpPr>
            <p:nvPr/>
          </p:nvSpPr>
          <p:spPr bwMode="auto">
            <a:xfrm flipV="1">
              <a:off x="4597401" y="21844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6" name="Line 759"/>
            <p:cNvSpPr>
              <a:spLocks noChangeShapeType="1"/>
            </p:cNvSpPr>
            <p:nvPr/>
          </p:nvSpPr>
          <p:spPr bwMode="auto">
            <a:xfrm flipV="1">
              <a:off x="4597401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7" name="Line 760"/>
            <p:cNvSpPr>
              <a:spLocks noChangeShapeType="1"/>
            </p:cNvSpPr>
            <p:nvPr/>
          </p:nvSpPr>
          <p:spPr bwMode="auto">
            <a:xfrm flipV="1">
              <a:off x="4598988" y="21812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8" name="Line 761"/>
            <p:cNvSpPr>
              <a:spLocks noChangeShapeType="1"/>
            </p:cNvSpPr>
            <p:nvPr/>
          </p:nvSpPr>
          <p:spPr bwMode="auto">
            <a:xfrm flipV="1">
              <a:off x="4598988" y="2179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9" name="Line 762"/>
            <p:cNvSpPr>
              <a:spLocks noChangeShapeType="1"/>
            </p:cNvSpPr>
            <p:nvPr/>
          </p:nvSpPr>
          <p:spPr bwMode="auto">
            <a:xfrm flipV="1">
              <a:off x="4598988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0" name="Line 763"/>
            <p:cNvSpPr>
              <a:spLocks noChangeShapeType="1"/>
            </p:cNvSpPr>
            <p:nvPr/>
          </p:nvSpPr>
          <p:spPr bwMode="auto">
            <a:xfrm flipV="1">
              <a:off x="4600576" y="21732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1" name="Line 764"/>
            <p:cNvSpPr>
              <a:spLocks noChangeShapeType="1"/>
            </p:cNvSpPr>
            <p:nvPr/>
          </p:nvSpPr>
          <p:spPr bwMode="auto">
            <a:xfrm flipV="1">
              <a:off x="4602163" y="21701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2" name="Line 765"/>
            <p:cNvSpPr>
              <a:spLocks noChangeShapeType="1"/>
            </p:cNvSpPr>
            <p:nvPr/>
          </p:nvSpPr>
          <p:spPr bwMode="auto">
            <a:xfrm flipV="1">
              <a:off x="4603751" y="21685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3" name="Line 766"/>
            <p:cNvSpPr>
              <a:spLocks noChangeShapeType="1"/>
            </p:cNvSpPr>
            <p:nvPr/>
          </p:nvSpPr>
          <p:spPr bwMode="auto">
            <a:xfrm flipV="1">
              <a:off x="4606926" y="21669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4" name="Line 767"/>
            <p:cNvSpPr>
              <a:spLocks noChangeShapeType="1"/>
            </p:cNvSpPr>
            <p:nvPr/>
          </p:nvSpPr>
          <p:spPr bwMode="auto">
            <a:xfrm>
              <a:off x="4606926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5" name="Line 768"/>
            <p:cNvSpPr>
              <a:spLocks noChangeShapeType="1"/>
            </p:cNvSpPr>
            <p:nvPr/>
          </p:nvSpPr>
          <p:spPr bwMode="auto">
            <a:xfrm flipV="1">
              <a:off x="46069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6" name="Line 769"/>
            <p:cNvSpPr>
              <a:spLocks noChangeShapeType="1"/>
            </p:cNvSpPr>
            <p:nvPr/>
          </p:nvSpPr>
          <p:spPr bwMode="auto">
            <a:xfrm flipV="1">
              <a:off x="46085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7" name="Line 770"/>
            <p:cNvSpPr>
              <a:spLocks noChangeShapeType="1"/>
            </p:cNvSpPr>
            <p:nvPr/>
          </p:nvSpPr>
          <p:spPr bwMode="auto">
            <a:xfrm flipV="1">
              <a:off x="4611688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8" name="Line 771"/>
            <p:cNvSpPr>
              <a:spLocks noChangeShapeType="1"/>
            </p:cNvSpPr>
            <p:nvPr/>
          </p:nvSpPr>
          <p:spPr bwMode="auto">
            <a:xfrm flipV="1">
              <a:off x="4614863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9" name="Line 772"/>
            <p:cNvSpPr>
              <a:spLocks noChangeShapeType="1"/>
            </p:cNvSpPr>
            <p:nvPr/>
          </p:nvSpPr>
          <p:spPr bwMode="auto">
            <a:xfrm>
              <a:off x="4616451" y="21605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0" name="Line 773"/>
            <p:cNvSpPr>
              <a:spLocks noChangeShapeType="1"/>
            </p:cNvSpPr>
            <p:nvPr/>
          </p:nvSpPr>
          <p:spPr bwMode="auto">
            <a:xfrm flipV="1">
              <a:off x="4616451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1" name="Line 774"/>
            <p:cNvSpPr>
              <a:spLocks noChangeShapeType="1"/>
            </p:cNvSpPr>
            <p:nvPr/>
          </p:nvSpPr>
          <p:spPr bwMode="auto">
            <a:xfrm flipV="1">
              <a:off x="4618038" y="2157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2" name="Line 775"/>
            <p:cNvSpPr>
              <a:spLocks noChangeShapeType="1"/>
            </p:cNvSpPr>
            <p:nvPr/>
          </p:nvSpPr>
          <p:spPr bwMode="auto">
            <a:xfrm>
              <a:off x="4621213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3" name="Line 776"/>
            <p:cNvSpPr>
              <a:spLocks noChangeShapeType="1"/>
            </p:cNvSpPr>
            <p:nvPr/>
          </p:nvSpPr>
          <p:spPr bwMode="auto">
            <a:xfrm>
              <a:off x="4625976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4" name="Line 777"/>
            <p:cNvSpPr>
              <a:spLocks noChangeShapeType="1"/>
            </p:cNvSpPr>
            <p:nvPr/>
          </p:nvSpPr>
          <p:spPr bwMode="auto">
            <a:xfrm flipV="1">
              <a:off x="4629151" y="21558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5" name="Line 778"/>
            <p:cNvSpPr>
              <a:spLocks noChangeShapeType="1"/>
            </p:cNvSpPr>
            <p:nvPr/>
          </p:nvSpPr>
          <p:spPr bwMode="auto">
            <a:xfrm>
              <a:off x="4630738" y="21558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6" name="Line 779"/>
            <p:cNvSpPr>
              <a:spLocks noChangeShapeType="1"/>
            </p:cNvSpPr>
            <p:nvPr/>
          </p:nvSpPr>
          <p:spPr bwMode="auto">
            <a:xfrm>
              <a:off x="4633913" y="21558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7" name="Line 780"/>
            <p:cNvSpPr>
              <a:spLocks noChangeShapeType="1"/>
            </p:cNvSpPr>
            <p:nvPr/>
          </p:nvSpPr>
          <p:spPr bwMode="auto">
            <a:xfrm>
              <a:off x="4637088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8" name="Line 781"/>
            <p:cNvSpPr>
              <a:spLocks noChangeShapeType="1"/>
            </p:cNvSpPr>
            <p:nvPr/>
          </p:nvSpPr>
          <p:spPr bwMode="auto">
            <a:xfrm>
              <a:off x="4641851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9" name="Line 782"/>
            <p:cNvSpPr>
              <a:spLocks noChangeShapeType="1"/>
            </p:cNvSpPr>
            <p:nvPr/>
          </p:nvSpPr>
          <p:spPr bwMode="auto">
            <a:xfrm>
              <a:off x="4645026" y="2157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0" name="Line 783"/>
            <p:cNvSpPr>
              <a:spLocks noChangeShapeType="1"/>
            </p:cNvSpPr>
            <p:nvPr/>
          </p:nvSpPr>
          <p:spPr bwMode="auto">
            <a:xfrm>
              <a:off x="4645026" y="2157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1" name="Line 784"/>
            <p:cNvSpPr>
              <a:spLocks noChangeShapeType="1"/>
            </p:cNvSpPr>
            <p:nvPr/>
          </p:nvSpPr>
          <p:spPr bwMode="auto">
            <a:xfrm>
              <a:off x="4646613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2" name="Line 785"/>
            <p:cNvSpPr>
              <a:spLocks noChangeShapeType="1"/>
            </p:cNvSpPr>
            <p:nvPr/>
          </p:nvSpPr>
          <p:spPr bwMode="auto">
            <a:xfrm>
              <a:off x="4648201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3" name="Line 786"/>
            <p:cNvSpPr>
              <a:spLocks noChangeShapeType="1"/>
            </p:cNvSpPr>
            <p:nvPr/>
          </p:nvSpPr>
          <p:spPr bwMode="auto">
            <a:xfrm>
              <a:off x="4651376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4" name="Line 787"/>
            <p:cNvSpPr>
              <a:spLocks noChangeShapeType="1"/>
            </p:cNvSpPr>
            <p:nvPr/>
          </p:nvSpPr>
          <p:spPr bwMode="auto">
            <a:xfrm>
              <a:off x="4654551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5" name="Line 788"/>
            <p:cNvSpPr>
              <a:spLocks noChangeShapeType="1"/>
            </p:cNvSpPr>
            <p:nvPr/>
          </p:nvSpPr>
          <p:spPr bwMode="auto">
            <a:xfrm>
              <a:off x="46577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6" name="Line 789"/>
            <p:cNvSpPr>
              <a:spLocks noChangeShapeType="1"/>
            </p:cNvSpPr>
            <p:nvPr/>
          </p:nvSpPr>
          <p:spPr bwMode="auto">
            <a:xfrm>
              <a:off x="4659313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7" name="Line 790"/>
            <p:cNvSpPr>
              <a:spLocks noChangeShapeType="1"/>
            </p:cNvSpPr>
            <p:nvPr/>
          </p:nvSpPr>
          <p:spPr bwMode="auto">
            <a:xfrm>
              <a:off x="4659313" y="21669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8" name="Line 791"/>
            <p:cNvSpPr>
              <a:spLocks noChangeShapeType="1"/>
            </p:cNvSpPr>
            <p:nvPr/>
          </p:nvSpPr>
          <p:spPr bwMode="auto">
            <a:xfrm>
              <a:off x="4660901" y="21685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9" name="Line 792"/>
            <p:cNvSpPr>
              <a:spLocks noChangeShapeType="1"/>
            </p:cNvSpPr>
            <p:nvPr/>
          </p:nvSpPr>
          <p:spPr bwMode="auto">
            <a:xfrm>
              <a:off x="4662488" y="21701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0" name="Line 793"/>
            <p:cNvSpPr>
              <a:spLocks noChangeShapeType="1"/>
            </p:cNvSpPr>
            <p:nvPr/>
          </p:nvSpPr>
          <p:spPr bwMode="auto">
            <a:xfrm>
              <a:off x="4665663" y="21732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1" name="Line 794"/>
            <p:cNvSpPr>
              <a:spLocks noChangeShapeType="1"/>
            </p:cNvSpPr>
            <p:nvPr/>
          </p:nvSpPr>
          <p:spPr bwMode="auto">
            <a:xfrm>
              <a:off x="4665663" y="21748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2" name="Line 795"/>
            <p:cNvSpPr>
              <a:spLocks noChangeShapeType="1"/>
            </p:cNvSpPr>
            <p:nvPr/>
          </p:nvSpPr>
          <p:spPr bwMode="auto">
            <a:xfrm>
              <a:off x="466566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3" name="Line 796"/>
            <p:cNvSpPr>
              <a:spLocks noChangeShapeType="1"/>
            </p:cNvSpPr>
            <p:nvPr/>
          </p:nvSpPr>
          <p:spPr bwMode="auto">
            <a:xfrm>
              <a:off x="4667251" y="21780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4" name="Line 797"/>
            <p:cNvSpPr>
              <a:spLocks noChangeShapeType="1"/>
            </p:cNvSpPr>
            <p:nvPr/>
          </p:nvSpPr>
          <p:spPr bwMode="auto">
            <a:xfrm>
              <a:off x="4668838" y="218122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5" name="Line 798"/>
            <p:cNvSpPr>
              <a:spLocks noChangeShapeType="1"/>
            </p:cNvSpPr>
            <p:nvPr/>
          </p:nvSpPr>
          <p:spPr bwMode="auto">
            <a:xfrm>
              <a:off x="4668838" y="21859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6" name="Line 799"/>
            <p:cNvSpPr>
              <a:spLocks noChangeShapeType="1"/>
            </p:cNvSpPr>
            <p:nvPr/>
          </p:nvSpPr>
          <p:spPr bwMode="auto">
            <a:xfrm>
              <a:off x="4670426" y="21891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7" name="Line 800"/>
            <p:cNvSpPr>
              <a:spLocks noChangeShapeType="1"/>
            </p:cNvSpPr>
            <p:nvPr/>
          </p:nvSpPr>
          <p:spPr bwMode="auto">
            <a:xfrm>
              <a:off x="4670426" y="21907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8" name="Freeform 801"/>
            <p:cNvSpPr>
              <a:spLocks/>
            </p:cNvSpPr>
            <p:nvPr/>
          </p:nvSpPr>
          <p:spPr bwMode="auto">
            <a:xfrm>
              <a:off x="4822826" y="2212975"/>
              <a:ext cx="76200" cy="74613"/>
            </a:xfrm>
            <a:custGeom>
              <a:avLst/>
              <a:gdLst>
                <a:gd name="T0" fmla="*/ 23 w 48"/>
                <a:gd name="T1" fmla="*/ 0 h 47"/>
                <a:gd name="T2" fmla="*/ 26 w 48"/>
                <a:gd name="T3" fmla="*/ 0 h 47"/>
                <a:gd name="T4" fmla="*/ 31 w 48"/>
                <a:gd name="T5" fmla="*/ 0 h 47"/>
                <a:gd name="T6" fmla="*/ 33 w 48"/>
                <a:gd name="T7" fmla="*/ 1 h 47"/>
                <a:gd name="T8" fmla="*/ 38 w 48"/>
                <a:gd name="T9" fmla="*/ 4 h 47"/>
                <a:gd name="T10" fmla="*/ 40 w 48"/>
                <a:gd name="T11" fmla="*/ 6 h 47"/>
                <a:gd name="T12" fmla="*/ 42 w 48"/>
                <a:gd name="T13" fmla="*/ 7 h 47"/>
                <a:gd name="T14" fmla="*/ 45 w 48"/>
                <a:gd name="T15" fmla="*/ 11 h 47"/>
                <a:gd name="T16" fmla="*/ 45 w 48"/>
                <a:gd name="T17" fmla="*/ 12 h 47"/>
                <a:gd name="T18" fmla="*/ 46 w 48"/>
                <a:gd name="T19" fmla="*/ 15 h 47"/>
                <a:gd name="T20" fmla="*/ 47 w 48"/>
                <a:gd name="T21" fmla="*/ 20 h 47"/>
                <a:gd name="T22" fmla="*/ 48 w 48"/>
                <a:gd name="T23" fmla="*/ 23 h 47"/>
                <a:gd name="T24" fmla="*/ 47 w 48"/>
                <a:gd name="T25" fmla="*/ 28 h 47"/>
                <a:gd name="T26" fmla="*/ 46 w 48"/>
                <a:gd name="T27" fmla="*/ 31 h 47"/>
                <a:gd name="T28" fmla="*/ 45 w 48"/>
                <a:gd name="T29" fmla="*/ 33 h 47"/>
                <a:gd name="T30" fmla="*/ 43 w 48"/>
                <a:gd name="T31" fmla="*/ 37 h 47"/>
                <a:gd name="T32" fmla="*/ 41 w 48"/>
                <a:gd name="T33" fmla="*/ 40 h 47"/>
                <a:gd name="T34" fmla="*/ 40 w 48"/>
                <a:gd name="T35" fmla="*/ 41 h 47"/>
                <a:gd name="T36" fmla="*/ 35 w 48"/>
                <a:gd name="T37" fmla="*/ 44 h 47"/>
                <a:gd name="T38" fmla="*/ 33 w 48"/>
                <a:gd name="T39" fmla="*/ 44 h 47"/>
                <a:gd name="T40" fmla="*/ 28 w 48"/>
                <a:gd name="T41" fmla="*/ 46 h 47"/>
                <a:gd name="T42" fmla="*/ 25 w 48"/>
                <a:gd name="T43" fmla="*/ 47 h 47"/>
                <a:gd name="T44" fmla="*/ 22 w 48"/>
                <a:gd name="T45" fmla="*/ 46 h 47"/>
                <a:gd name="T46" fmla="*/ 17 w 48"/>
                <a:gd name="T47" fmla="*/ 45 h 47"/>
                <a:gd name="T48" fmla="*/ 16 w 48"/>
                <a:gd name="T49" fmla="*/ 45 h 47"/>
                <a:gd name="T50" fmla="*/ 12 w 48"/>
                <a:gd name="T51" fmla="*/ 43 h 47"/>
                <a:gd name="T52" fmla="*/ 8 w 48"/>
                <a:gd name="T53" fmla="*/ 41 h 47"/>
                <a:gd name="T54" fmla="*/ 7 w 48"/>
                <a:gd name="T55" fmla="*/ 40 h 47"/>
                <a:gd name="T56" fmla="*/ 5 w 48"/>
                <a:gd name="T57" fmla="*/ 37 h 47"/>
                <a:gd name="T58" fmla="*/ 3 w 48"/>
                <a:gd name="T59" fmla="*/ 34 h 47"/>
                <a:gd name="T60" fmla="*/ 2 w 48"/>
                <a:gd name="T61" fmla="*/ 33 h 47"/>
                <a:gd name="T62" fmla="*/ 1 w 48"/>
                <a:gd name="T63" fmla="*/ 28 h 47"/>
                <a:gd name="T64" fmla="*/ 0 w 48"/>
                <a:gd name="T65" fmla="*/ 24 h 47"/>
                <a:gd name="T66" fmla="*/ 0 w 48"/>
                <a:gd name="T67" fmla="*/ 21 h 47"/>
                <a:gd name="T68" fmla="*/ 1 w 48"/>
                <a:gd name="T69" fmla="*/ 16 h 47"/>
                <a:gd name="T70" fmla="*/ 2 w 48"/>
                <a:gd name="T71" fmla="*/ 14 h 47"/>
                <a:gd name="T72" fmla="*/ 3 w 48"/>
                <a:gd name="T73" fmla="*/ 11 h 47"/>
                <a:gd name="T74" fmla="*/ 6 w 48"/>
                <a:gd name="T75" fmla="*/ 7 h 47"/>
                <a:gd name="T76" fmla="*/ 7 w 48"/>
                <a:gd name="T77" fmla="*/ 6 h 47"/>
                <a:gd name="T78" fmla="*/ 10 w 48"/>
                <a:gd name="T79" fmla="*/ 4 h 47"/>
                <a:gd name="T80" fmla="*/ 13 w 48"/>
                <a:gd name="T81" fmla="*/ 2 h 47"/>
                <a:gd name="T82" fmla="*/ 14 w 48"/>
                <a:gd name="T83" fmla="*/ 1 h 47"/>
                <a:gd name="T84" fmla="*/ 19 w 48"/>
                <a:gd name="T8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" h="47">
                  <a:moveTo>
                    <a:pt x="19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7" y="20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7" y="25"/>
                  </a:lnTo>
                  <a:lnTo>
                    <a:pt x="47" y="28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2"/>
                  </a:lnTo>
                  <a:lnTo>
                    <a:pt x="45" y="33"/>
                  </a:lnTo>
                  <a:lnTo>
                    <a:pt x="45" y="35"/>
                  </a:lnTo>
                  <a:lnTo>
                    <a:pt x="43" y="37"/>
                  </a:lnTo>
                  <a:lnTo>
                    <a:pt x="42" y="39"/>
                  </a:lnTo>
                  <a:lnTo>
                    <a:pt x="41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36" y="43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8" y="46"/>
                  </a:lnTo>
                  <a:lnTo>
                    <a:pt x="27" y="46"/>
                  </a:lnTo>
                  <a:lnTo>
                    <a:pt x="25" y="47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9" y="46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4" y="44"/>
                  </a:lnTo>
                  <a:lnTo>
                    <a:pt x="12" y="43"/>
                  </a:lnTo>
                  <a:lnTo>
                    <a:pt x="10" y="42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7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9" name="Line 802"/>
            <p:cNvSpPr>
              <a:spLocks noChangeShapeType="1"/>
            </p:cNvSpPr>
            <p:nvPr/>
          </p:nvSpPr>
          <p:spPr bwMode="auto">
            <a:xfrm>
              <a:off x="4897438" y="22494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0" name="Line 803"/>
            <p:cNvSpPr>
              <a:spLocks noChangeShapeType="1"/>
            </p:cNvSpPr>
            <p:nvPr/>
          </p:nvSpPr>
          <p:spPr bwMode="auto">
            <a:xfrm>
              <a:off x="4897438" y="22494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1" name="Line 804"/>
            <p:cNvSpPr>
              <a:spLocks noChangeShapeType="1"/>
            </p:cNvSpPr>
            <p:nvPr/>
          </p:nvSpPr>
          <p:spPr bwMode="auto">
            <a:xfrm flipH="1">
              <a:off x="4895851" y="22526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2" name="Line 805"/>
            <p:cNvSpPr>
              <a:spLocks noChangeShapeType="1"/>
            </p:cNvSpPr>
            <p:nvPr/>
          </p:nvSpPr>
          <p:spPr bwMode="auto">
            <a:xfrm>
              <a:off x="4895851" y="225742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3" name="Line 806"/>
            <p:cNvSpPr>
              <a:spLocks noChangeShapeType="1"/>
            </p:cNvSpPr>
            <p:nvPr/>
          </p:nvSpPr>
          <p:spPr bwMode="auto">
            <a:xfrm>
              <a:off x="4895851" y="22606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4" name="Line 807"/>
            <p:cNvSpPr>
              <a:spLocks noChangeShapeType="1"/>
            </p:cNvSpPr>
            <p:nvPr/>
          </p:nvSpPr>
          <p:spPr bwMode="auto">
            <a:xfrm flipH="1">
              <a:off x="4894263" y="2262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5" name="Line 808"/>
            <p:cNvSpPr>
              <a:spLocks noChangeShapeType="1"/>
            </p:cNvSpPr>
            <p:nvPr/>
          </p:nvSpPr>
          <p:spPr bwMode="auto">
            <a:xfrm>
              <a:off x="4894263" y="22621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Line 810"/>
            <p:cNvSpPr>
              <a:spLocks noChangeShapeType="1"/>
            </p:cNvSpPr>
            <p:nvPr/>
          </p:nvSpPr>
          <p:spPr bwMode="auto">
            <a:xfrm flipH="1">
              <a:off x="4892676" y="22653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Line 811"/>
            <p:cNvSpPr>
              <a:spLocks noChangeShapeType="1"/>
            </p:cNvSpPr>
            <p:nvPr/>
          </p:nvSpPr>
          <p:spPr bwMode="auto">
            <a:xfrm flipH="1">
              <a:off x="4889501" y="22685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8" name="Line 812"/>
            <p:cNvSpPr>
              <a:spLocks noChangeShapeType="1"/>
            </p:cNvSpPr>
            <p:nvPr/>
          </p:nvSpPr>
          <p:spPr bwMode="auto">
            <a:xfrm flipH="1">
              <a:off x="4887913" y="22717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9" name="Line 813"/>
            <p:cNvSpPr>
              <a:spLocks noChangeShapeType="1"/>
            </p:cNvSpPr>
            <p:nvPr/>
          </p:nvSpPr>
          <p:spPr bwMode="auto">
            <a:xfrm flipH="1">
              <a:off x="4886326" y="22748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0" name="Line 814"/>
            <p:cNvSpPr>
              <a:spLocks noChangeShapeType="1"/>
            </p:cNvSpPr>
            <p:nvPr/>
          </p:nvSpPr>
          <p:spPr bwMode="auto">
            <a:xfrm>
              <a:off x="4886326" y="22764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1" name="Line 815"/>
            <p:cNvSpPr>
              <a:spLocks noChangeShapeType="1"/>
            </p:cNvSpPr>
            <p:nvPr/>
          </p:nvSpPr>
          <p:spPr bwMode="auto">
            <a:xfrm flipH="1">
              <a:off x="4884738" y="22764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2" name="Line 816"/>
            <p:cNvSpPr>
              <a:spLocks noChangeShapeType="1"/>
            </p:cNvSpPr>
            <p:nvPr/>
          </p:nvSpPr>
          <p:spPr bwMode="auto">
            <a:xfrm flipH="1">
              <a:off x="4883151" y="2278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3" name="Line 817"/>
            <p:cNvSpPr>
              <a:spLocks noChangeShapeType="1"/>
            </p:cNvSpPr>
            <p:nvPr/>
          </p:nvSpPr>
          <p:spPr bwMode="auto">
            <a:xfrm flipH="1">
              <a:off x="4879976" y="22796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4" name="Line 818"/>
            <p:cNvSpPr>
              <a:spLocks noChangeShapeType="1"/>
            </p:cNvSpPr>
            <p:nvPr/>
          </p:nvSpPr>
          <p:spPr bwMode="auto">
            <a:xfrm flipH="1">
              <a:off x="4878388" y="22812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5" name="Line 819"/>
            <p:cNvSpPr>
              <a:spLocks noChangeShapeType="1"/>
            </p:cNvSpPr>
            <p:nvPr/>
          </p:nvSpPr>
          <p:spPr bwMode="auto">
            <a:xfrm flipH="1">
              <a:off x="4876801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6" name="Line 820"/>
            <p:cNvSpPr>
              <a:spLocks noChangeShapeType="1"/>
            </p:cNvSpPr>
            <p:nvPr/>
          </p:nvSpPr>
          <p:spPr bwMode="auto">
            <a:xfrm flipH="1">
              <a:off x="4875213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7" name="Line 821"/>
            <p:cNvSpPr>
              <a:spLocks noChangeShapeType="1"/>
            </p:cNvSpPr>
            <p:nvPr/>
          </p:nvSpPr>
          <p:spPr bwMode="auto">
            <a:xfrm flipH="1">
              <a:off x="4872038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8" name="Line 822"/>
            <p:cNvSpPr>
              <a:spLocks noChangeShapeType="1"/>
            </p:cNvSpPr>
            <p:nvPr/>
          </p:nvSpPr>
          <p:spPr bwMode="auto">
            <a:xfrm flipH="1">
              <a:off x="4867276" y="22844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9" name="Line 823"/>
            <p:cNvSpPr>
              <a:spLocks noChangeShapeType="1"/>
            </p:cNvSpPr>
            <p:nvPr/>
          </p:nvSpPr>
          <p:spPr bwMode="auto">
            <a:xfrm flipH="1">
              <a:off x="4865688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0" name="Line 824"/>
            <p:cNvSpPr>
              <a:spLocks noChangeShapeType="1"/>
            </p:cNvSpPr>
            <p:nvPr/>
          </p:nvSpPr>
          <p:spPr bwMode="auto">
            <a:xfrm flipH="1">
              <a:off x="4859338" y="2286001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1" name="Line 825"/>
            <p:cNvSpPr>
              <a:spLocks noChangeShapeType="1"/>
            </p:cNvSpPr>
            <p:nvPr/>
          </p:nvSpPr>
          <p:spPr bwMode="auto">
            <a:xfrm flipH="1">
              <a:off x="4857751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2" name="Line 826"/>
            <p:cNvSpPr>
              <a:spLocks noChangeShapeType="1"/>
            </p:cNvSpPr>
            <p:nvPr/>
          </p:nvSpPr>
          <p:spPr bwMode="auto">
            <a:xfrm flipH="1">
              <a:off x="4852988" y="228600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3" name="Line 827"/>
            <p:cNvSpPr>
              <a:spLocks noChangeShapeType="1"/>
            </p:cNvSpPr>
            <p:nvPr/>
          </p:nvSpPr>
          <p:spPr bwMode="auto">
            <a:xfrm flipH="1" flipV="1">
              <a:off x="4849813" y="2284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4" name="Line 828"/>
            <p:cNvSpPr>
              <a:spLocks noChangeShapeType="1"/>
            </p:cNvSpPr>
            <p:nvPr/>
          </p:nvSpPr>
          <p:spPr bwMode="auto">
            <a:xfrm flipH="1">
              <a:off x="4848226" y="22844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5" name="Line 829"/>
            <p:cNvSpPr>
              <a:spLocks noChangeShapeType="1"/>
            </p:cNvSpPr>
            <p:nvPr/>
          </p:nvSpPr>
          <p:spPr bwMode="auto">
            <a:xfrm>
              <a:off x="4848226" y="2284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6" name="Line 830"/>
            <p:cNvSpPr>
              <a:spLocks noChangeShapeType="1"/>
            </p:cNvSpPr>
            <p:nvPr/>
          </p:nvSpPr>
          <p:spPr bwMode="auto">
            <a:xfrm flipH="1" flipV="1">
              <a:off x="4845051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7" name="Line 831"/>
            <p:cNvSpPr>
              <a:spLocks noChangeShapeType="1"/>
            </p:cNvSpPr>
            <p:nvPr/>
          </p:nvSpPr>
          <p:spPr bwMode="auto">
            <a:xfrm flipH="1">
              <a:off x="4841876" y="22828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8" name="Line 832"/>
            <p:cNvSpPr>
              <a:spLocks noChangeShapeType="1"/>
            </p:cNvSpPr>
            <p:nvPr/>
          </p:nvSpPr>
          <p:spPr bwMode="auto">
            <a:xfrm flipH="1" flipV="1">
              <a:off x="4838701" y="22796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9" name="Line 833"/>
            <p:cNvSpPr>
              <a:spLocks noChangeShapeType="1"/>
            </p:cNvSpPr>
            <p:nvPr/>
          </p:nvSpPr>
          <p:spPr bwMode="auto">
            <a:xfrm flipH="1" flipV="1">
              <a:off x="4835526" y="22780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0" name="Line 834"/>
            <p:cNvSpPr>
              <a:spLocks noChangeShapeType="1"/>
            </p:cNvSpPr>
            <p:nvPr/>
          </p:nvSpPr>
          <p:spPr bwMode="auto">
            <a:xfrm flipV="1">
              <a:off x="4835526" y="22764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" name="Line 835"/>
            <p:cNvSpPr>
              <a:spLocks noChangeShapeType="1"/>
            </p:cNvSpPr>
            <p:nvPr/>
          </p:nvSpPr>
          <p:spPr bwMode="auto">
            <a:xfrm flipH="1">
              <a:off x="4833938" y="22764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" name="Line 836"/>
            <p:cNvSpPr>
              <a:spLocks noChangeShapeType="1"/>
            </p:cNvSpPr>
            <p:nvPr/>
          </p:nvSpPr>
          <p:spPr bwMode="auto">
            <a:xfrm flipV="1">
              <a:off x="4833938" y="22748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" name="Line 837"/>
            <p:cNvSpPr>
              <a:spLocks noChangeShapeType="1"/>
            </p:cNvSpPr>
            <p:nvPr/>
          </p:nvSpPr>
          <p:spPr bwMode="auto">
            <a:xfrm flipH="1" flipV="1">
              <a:off x="4830763" y="22717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" name="Line 838"/>
            <p:cNvSpPr>
              <a:spLocks noChangeShapeType="1"/>
            </p:cNvSpPr>
            <p:nvPr/>
          </p:nvSpPr>
          <p:spPr bwMode="auto">
            <a:xfrm flipH="1" flipV="1">
              <a:off x="4829176" y="22685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" name="Line 839"/>
            <p:cNvSpPr>
              <a:spLocks noChangeShapeType="1"/>
            </p:cNvSpPr>
            <p:nvPr/>
          </p:nvSpPr>
          <p:spPr bwMode="auto">
            <a:xfrm flipH="1" flipV="1">
              <a:off x="4827588" y="22669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" name="Line 840"/>
            <p:cNvSpPr>
              <a:spLocks noChangeShapeType="1"/>
            </p:cNvSpPr>
            <p:nvPr/>
          </p:nvSpPr>
          <p:spPr bwMode="auto">
            <a:xfrm>
              <a:off x="4827588" y="22669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" name="Line 841"/>
            <p:cNvSpPr>
              <a:spLocks noChangeShapeType="1"/>
            </p:cNvSpPr>
            <p:nvPr/>
          </p:nvSpPr>
          <p:spPr bwMode="auto">
            <a:xfrm flipV="1">
              <a:off x="4827588" y="22653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" name="Line 842"/>
            <p:cNvSpPr>
              <a:spLocks noChangeShapeType="1"/>
            </p:cNvSpPr>
            <p:nvPr/>
          </p:nvSpPr>
          <p:spPr bwMode="auto">
            <a:xfrm flipH="1" flipV="1">
              <a:off x="4826001" y="22606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" name="Line 843"/>
            <p:cNvSpPr>
              <a:spLocks noChangeShapeType="1"/>
            </p:cNvSpPr>
            <p:nvPr/>
          </p:nvSpPr>
          <p:spPr bwMode="auto">
            <a:xfrm flipH="1" flipV="1">
              <a:off x="4824413" y="22574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Line 844"/>
            <p:cNvSpPr>
              <a:spLocks noChangeShapeType="1"/>
            </p:cNvSpPr>
            <p:nvPr/>
          </p:nvSpPr>
          <p:spPr bwMode="auto">
            <a:xfrm flipV="1">
              <a:off x="4824413" y="22542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" name="Line 845"/>
            <p:cNvSpPr>
              <a:spLocks noChangeShapeType="1"/>
            </p:cNvSpPr>
            <p:nvPr/>
          </p:nvSpPr>
          <p:spPr bwMode="auto">
            <a:xfrm flipV="1">
              <a:off x="4824413" y="22510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" name="Line 846"/>
            <p:cNvSpPr>
              <a:spLocks noChangeShapeType="1"/>
            </p:cNvSpPr>
            <p:nvPr/>
          </p:nvSpPr>
          <p:spPr bwMode="auto">
            <a:xfrm flipV="1">
              <a:off x="4824413" y="22494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Line 847"/>
            <p:cNvSpPr>
              <a:spLocks noChangeShapeType="1"/>
            </p:cNvSpPr>
            <p:nvPr/>
          </p:nvSpPr>
          <p:spPr bwMode="auto">
            <a:xfrm flipV="1">
              <a:off x="4824413" y="22463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Line 848"/>
            <p:cNvSpPr>
              <a:spLocks noChangeShapeType="1"/>
            </p:cNvSpPr>
            <p:nvPr/>
          </p:nvSpPr>
          <p:spPr bwMode="auto">
            <a:xfrm flipV="1">
              <a:off x="4824413" y="224155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Line 849"/>
            <p:cNvSpPr>
              <a:spLocks noChangeShapeType="1"/>
            </p:cNvSpPr>
            <p:nvPr/>
          </p:nvSpPr>
          <p:spPr bwMode="auto">
            <a:xfrm flipV="1">
              <a:off x="4826001" y="22383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" name="Line 850"/>
            <p:cNvSpPr>
              <a:spLocks noChangeShapeType="1"/>
            </p:cNvSpPr>
            <p:nvPr/>
          </p:nvSpPr>
          <p:spPr bwMode="auto">
            <a:xfrm flipV="1">
              <a:off x="4826001" y="2236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" name="Line 851"/>
            <p:cNvSpPr>
              <a:spLocks noChangeShapeType="1"/>
            </p:cNvSpPr>
            <p:nvPr/>
          </p:nvSpPr>
          <p:spPr bwMode="auto">
            <a:xfrm flipV="1">
              <a:off x="4826001" y="2235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" name="Line 852"/>
            <p:cNvSpPr>
              <a:spLocks noChangeShapeType="1"/>
            </p:cNvSpPr>
            <p:nvPr/>
          </p:nvSpPr>
          <p:spPr bwMode="auto">
            <a:xfrm flipV="1">
              <a:off x="4826001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" name="Line 853"/>
            <p:cNvSpPr>
              <a:spLocks noChangeShapeType="1"/>
            </p:cNvSpPr>
            <p:nvPr/>
          </p:nvSpPr>
          <p:spPr bwMode="auto">
            <a:xfrm flipV="1">
              <a:off x="4827588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" name="Line 854"/>
            <p:cNvSpPr>
              <a:spLocks noChangeShapeType="1"/>
            </p:cNvSpPr>
            <p:nvPr/>
          </p:nvSpPr>
          <p:spPr bwMode="auto">
            <a:xfrm flipV="1">
              <a:off x="4829176" y="22288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" name="Line 855"/>
            <p:cNvSpPr>
              <a:spLocks noChangeShapeType="1"/>
            </p:cNvSpPr>
            <p:nvPr/>
          </p:nvSpPr>
          <p:spPr bwMode="auto">
            <a:xfrm flipV="1">
              <a:off x="4830763" y="22256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" name="Line 856"/>
            <p:cNvSpPr>
              <a:spLocks noChangeShapeType="1"/>
            </p:cNvSpPr>
            <p:nvPr/>
          </p:nvSpPr>
          <p:spPr bwMode="auto">
            <a:xfrm flipV="1">
              <a:off x="4833938" y="22240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" name="Line 857"/>
            <p:cNvSpPr>
              <a:spLocks noChangeShapeType="1"/>
            </p:cNvSpPr>
            <p:nvPr/>
          </p:nvSpPr>
          <p:spPr bwMode="auto">
            <a:xfrm>
              <a:off x="4833938" y="22240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" name="Line 858"/>
            <p:cNvSpPr>
              <a:spLocks noChangeShapeType="1"/>
            </p:cNvSpPr>
            <p:nvPr/>
          </p:nvSpPr>
          <p:spPr bwMode="auto">
            <a:xfrm flipV="1">
              <a:off x="4835526" y="22225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" name="Line 859"/>
            <p:cNvSpPr>
              <a:spLocks noChangeShapeType="1"/>
            </p:cNvSpPr>
            <p:nvPr/>
          </p:nvSpPr>
          <p:spPr bwMode="auto">
            <a:xfrm flipV="1">
              <a:off x="4835526" y="22193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Line 860"/>
            <p:cNvSpPr>
              <a:spLocks noChangeShapeType="1"/>
            </p:cNvSpPr>
            <p:nvPr/>
          </p:nvSpPr>
          <p:spPr bwMode="auto">
            <a:xfrm flipV="1">
              <a:off x="4838701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" name="Line 861"/>
            <p:cNvSpPr>
              <a:spLocks noChangeShapeType="1"/>
            </p:cNvSpPr>
            <p:nvPr/>
          </p:nvSpPr>
          <p:spPr bwMode="auto">
            <a:xfrm>
              <a:off x="4841876" y="22177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Line 862"/>
            <p:cNvSpPr>
              <a:spLocks noChangeShapeType="1"/>
            </p:cNvSpPr>
            <p:nvPr/>
          </p:nvSpPr>
          <p:spPr bwMode="auto">
            <a:xfrm flipV="1">
              <a:off x="4843463" y="2216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" name="Line 863"/>
            <p:cNvSpPr>
              <a:spLocks noChangeShapeType="1"/>
            </p:cNvSpPr>
            <p:nvPr/>
          </p:nvSpPr>
          <p:spPr bwMode="auto">
            <a:xfrm>
              <a:off x="4843463" y="22161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" name="Line 864"/>
            <p:cNvSpPr>
              <a:spLocks noChangeShapeType="1"/>
            </p:cNvSpPr>
            <p:nvPr/>
          </p:nvSpPr>
          <p:spPr bwMode="auto">
            <a:xfrm flipV="1">
              <a:off x="4845051" y="22145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" name="Line 865"/>
            <p:cNvSpPr>
              <a:spLocks noChangeShapeType="1"/>
            </p:cNvSpPr>
            <p:nvPr/>
          </p:nvSpPr>
          <p:spPr bwMode="auto">
            <a:xfrm flipV="1">
              <a:off x="4849813" y="22129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" name="Line 866"/>
            <p:cNvSpPr>
              <a:spLocks noChangeShapeType="1"/>
            </p:cNvSpPr>
            <p:nvPr/>
          </p:nvSpPr>
          <p:spPr bwMode="auto">
            <a:xfrm>
              <a:off x="4852988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" name="Line 867"/>
            <p:cNvSpPr>
              <a:spLocks noChangeShapeType="1"/>
            </p:cNvSpPr>
            <p:nvPr/>
          </p:nvSpPr>
          <p:spPr bwMode="auto">
            <a:xfrm>
              <a:off x="4856163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" name="Line 868"/>
            <p:cNvSpPr>
              <a:spLocks noChangeShapeType="1"/>
            </p:cNvSpPr>
            <p:nvPr/>
          </p:nvSpPr>
          <p:spPr bwMode="auto">
            <a:xfrm>
              <a:off x="4859338" y="22129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" name="Line 869"/>
            <p:cNvSpPr>
              <a:spLocks noChangeShapeType="1"/>
            </p:cNvSpPr>
            <p:nvPr/>
          </p:nvSpPr>
          <p:spPr bwMode="auto">
            <a:xfrm>
              <a:off x="4860926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" name="Line 870"/>
            <p:cNvSpPr>
              <a:spLocks noChangeShapeType="1"/>
            </p:cNvSpPr>
            <p:nvPr/>
          </p:nvSpPr>
          <p:spPr bwMode="auto">
            <a:xfrm>
              <a:off x="4864101" y="2212976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" name="Line 871"/>
            <p:cNvSpPr>
              <a:spLocks noChangeShapeType="1"/>
            </p:cNvSpPr>
            <p:nvPr/>
          </p:nvSpPr>
          <p:spPr bwMode="auto">
            <a:xfrm>
              <a:off x="48688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" name="Line 872"/>
            <p:cNvSpPr>
              <a:spLocks noChangeShapeType="1"/>
            </p:cNvSpPr>
            <p:nvPr/>
          </p:nvSpPr>
          <p:spPr bwMode="auto">
            <a:xfrm>
              <a:off x="4872038" y="22145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" name="Line 873"/>
            <p:cNvSpPr>
              <a:spLocks noChangeShapeType="1"/>
            </p:cNvSpPr>
            <p:nvPr/>
          </p:nvSpPr>
          <p:spPr bwMode="auto">
            <a:xfrm>
              <a:off x="4872038" y="22145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" name="Line 874"/>
            <p:cNvSpPr>
              <a:spLocks noChangeShapeType="1"/>
            </p:cNvSpPr>
            <p:nvPr/>
          </p:nvSpPr>
          <p:spPr bwMode="auto">
            <a:xfrm>
              <a:off x="48736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" name="Line 875"/>
            <p:cNvSpPr>
              <a:spLocks noChangeShapeType="1"/>
            </p:cNvSpPr>
            <p:nvPr/>
          </p:nvSpPr>
          <p:spPr bwMode="auto">
            <a:xfrm>
              <a:off x="4876801" y="22161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" name="Line 876"/>
            <p:cNvSpPr>
              <a:spLocks noChangeShapeType="1"/>
            </p:cNvSpPr>
            <p:nvPr/>
          </p:nvSpPr>
          <p:spPr bwMode="auto">
            <a:xfrm>
              <a:off x="4879976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" name="Line 877"/>
            <p:cNvSpPr>
              <a:spLocks noChangeShapeType="1"/>
            </p:cNvSpPr>
            <p:nvPr/>
          </p:nvSpPr>
          <p:spPr bwMode="auto">
            <a:xfrm>
              <a:off x="4883151" y="22193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" name="Line 878"/>
            <p:cNvSpPr>
              <a:spLocks noChangeShapeType="1"/>
            </p:cNvSpPr>
            <p:nvPr/>
          </p:nvSpPr>
          <p:spPr bwMode="auto">
            <a:xfrm>
              <a:off x="4884738" y="22225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" name="Line 879"/>
            <p:cNvSpPr>
              <a:spLocks noChangeShapeType="1"/>
            </p:cNvSpPr>
            <p:nvPr/>
          </p:nvSpPr>
          <p:spPr bwMode="auto">
            <a:xfrm>
              <a:off x="4886326" y="2224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" name="Line 880"/>
            <p:cNvSpPr>
              <a:spLocks noChangeShapeType="1"/>
            </p:cNvSpPr>
            <p:nvPr/>
          </p:nvSpPr>
          <p:spPr bwMode="auto">
            <a:xfrm>
              <a:off x="4886326" y="22240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" name="Line 881"/>
            <p:cNvSpPr>
              <a:spLocks noChangeShapeType="1"/>
            </p:cNvSpPr>
            <p:nvPr/>
          </p:nvSpPr>
          <p:spPr bwMode="auto">
            <a:xfrm>
              <a:off x="4887913" y="22256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" name="Line 882"/>
            <p:cNvSpPr>
              <a:spLocks noChangeShapeType="1"/>
            </p:cNvSpPr>
            <p:nvPr/>
          </p:nvSpPr>
          <p:spPr bwMode="auto">
            <a:xfrm>
              <a:off x="4889501" y="22288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" name="Line 883"/>
            <p:cNvSpPr>
              <a:spLocks noChangeShapeType="1"/>
            </p:cNvSpPr>
            <p:nvPr/>
          </p:nvSpPr>
          <p:spPr bwMode="auto">
            <a:xfrm>
              <a:off x="4892676" y="22320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" name="Line 884"/>
            <p:cNvSpPr>
              <a:spLocks noChangeShapeType="1"/>
            </p:cNvSpPr>
            <p:nvPr/>
          </p:nvSpPr>
          <p:spPr bwMode="auto">
            <a:xfrm>
              <a:off x="4892676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" name="Line 885"/>
            <p:cNvSpPr>
              <a:spLocks noChangeShapeType="1"/>
            </p:cNvSpPr>
            <p:nvPr/>
          </p:nvSpPr>
          <p:spPr bwMode="auto">
            <a:xfrm>
              <a:off x="4894263" y="22336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" name="Line 886"/>
            <p:cNvSpPr>
              <a:spLocks noChangeShapeType="1"/>
            </p:cNvSpPr>
            <p:nvPr/>
          </p:nvSpPr>
          <p:spPr bwMode="auto">
            <a:xfrm>
              <a:off x="4894263" y="2233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" name="Line 887"/>
            <p:cNvSpPr>
              <a:spLocks noChangeShapeType="1"/>
            </p:cNvSpPr>
            <p:nvPr/>
          </p:nvSpPr>
          <p:spPr bwMode="auto">
            <a:xfrm>
              <a:off x="4895851" y="223678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" name="Line 888"/>
            <p:cNvSpPr>
              <a:spLocks noChangeShapeType="1"/>
            </p:cNvSpPr>
            <p:nvPr/>
          </p:nvSpPr>
          <p:spPr bwMode="auto">
            <a:xfrm>
              <a:off x="4895851" y="2241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" name="Line 889"/>
            <p:cNvSpPr>
              <a:spLocks noChangeShapeType="1"/>
            </p:cNvSpPr>
            <p:nvPr/>
          </p:nvSpPr>
          <p:spPr bwMode="auto">
            <a:xfrm>
              <a:off x="4897438" y="22447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" name="Line 890"/>
            <p:cNvSpPr>
              <a:spLocks noChangeShapeType="1"/>
            </p:cNvSpPr>
            <p:nvPr/>
          </p:nvSpPr>
          <p:spPr bwMode="auto">
            <a:xfrm>
              <a:off x="4897438" y="22479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" name="Freeform 891"/>
            <p:cNvSpPr>
              <a:spLocks/>
            </p:cNvSpPr>
            <p:nvPr/>
          </p:nvSpPr>
          <p:spPr bwMode="auto">
            <a:xfrm>
              <a:off x="5064126" y="2316163"/>
              <a:ext cx="77788" cy="76200"/>
            </a:xfrm>
            <a:custGeom>
              <a:avLst/>
              <a:gdLst>
                <a:gd name="T0" fmla="*/ 24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4 w 49"/>
                <a:gd name="T7" fmla="*/ 2 h 48"/>
                <a:gd name="T8" fmla="*/ 38 w 49"/>
                <a:gd name="T9" fmla="*/ 4 h 48"/>
                <a:gd name="T10" fmla="*/ 42 w 49"/>
                <a:gd name="T11" fmla="*/ 7 h 48"/>
                <a:gd name="T12" fmla="*/ 43 w 49"/>
                <a:gd name="T13" fmla="*/ 8 h 48"/>
                <a:gd name="T14" fmla="*/ 45 w 49"/>
                <a:gd name="T15" fmla="*/ 12 h 48"/>
                <a:gd name="T16" fmla="*/ 46 w 49"/>
                <a:gd name="T17" fmla="*/ 13 h 48"/>
                <a:gd name="T18" fmla="*/ 48 w 49"/>
                <a:gd name="T19" fmla="*/ 16 h 48"/>
                <a:gd name="T20" fmla="*/ 49 w 49"/>
                <a:gd name="T21" fmla="*/ 21 h 48"/>
                <a:gd name="T22" fmla="*/ 49 w 49"/>
                <a:gd name="T23" fmla="*/ 23 h 48"/>
                <a:gd name="T24" fmla="*/ 49 w 49"/>
                <a:gd name="T25" fmla="*/ 26 h 48"/>
                <a:gd name="T26" fmla="*/ 48 w 49"/>
                <a:gd name="T27" fmla="*/ 31 h 48"/>
                <a:gd name="T28" fmla="*/ 47 w 49"/>
                <a:gd name="T29" fmla="*/ 32 h 48"/>
                <a:gd name="T30" fmla="*/ 46 w 49"/>
                <a:gd name="T31" fmla="*/ 35 h 48"/>
                <a:gd name="T32" fmla="*/ 43 w 49"/>
                <a:gd name="T33" fmla="*/ 39 h 48"/>
                <a:gd name="T34" fmla="*/ 42 w 49"/>
                <a:gd name="T35" fmla="*/ 41 h 48"/>
                <a:gd name="T36" fmla="*/ 38 w 49"/>
                <a:gd name="T37" fmla="*/ 43 h 48"/>
                <a:gd name="T38" fmla="*/ 35 w 49"/>
                <a:gd name="T39" fmla="*/ 45 h 48"/>
                <a:gd name="T40" fmla="*/ 34 w 49"/>
                <a:gd name="T41" fmla="*/ 45 h 48"/>
                <a:gd name="T42" fmla="*/ 29 w 49"/>
                <a:gd name="T43" fmla="*/ 47 h 48"/>
                <a:gd name="T44" fmla="*/ 25 w 49"/>
                <a:gd name="T45" fmla="*/ 48 h 48"/>
                <a:gd name="T46" fmla="*/ 22 w 49"/>
                <a:gd name="T47" fmla="*/ 47 h 48"/>
                <a:gd name="T48" fmla="*/ 17 w 49"/>
                <a:gd name="T49" fmla="*/ 46 h 48"/>
                <a:gd name="T50" fmla="*/ 16 w 49"/>
                <a:gd name="T51" fmla="*/ 46 h 48"/>
                <a:gd name="T52" fmla="*/ 12 w 49"/>
                <a:gd name="T53" fmla="*/ 45 h 48"/>
                <a:gd name="T54" fmla="*/ 8 w 49"/>
                <a:gd name="T55" fmla="*/ 42 h 48"/>
                <a:gd name="T56" fmla="*/ 7 w 49"/>
                <a:gd name="T57" fmla="*/ 40 h 48"/>
                <a:gd name="T58" fmla="*/ 5 w 49"/>
                <a:gd name="T59" fmla="*/ 38 h 48"/>
                <a:gd name="T60" fmla="*/ 3 w 49"/>
                <a:gd name="T61" fmla="*/ 35 h 48"/>
                <a:gd name="T62" fmla="*/ 3 w 49"/>
                <a:gd name="T63" fmla="*/ 34 h 48"/>
                <a:gd name="T64" fmla="*/ 1 w 49"/>
                <a:gd name="T65" fmla="*/ 29 h 48"/>
                <a:gd name="T66" fmla="*/ 0 w 49"/>
                <a:gd name="T67" fmla="*/ 25 h 48"/>
                <a:gd name="T68" fmla="*/ 0 w 49"/>
                <a:gd name="T69" fmla="*/ 23 h 48"/>
                <a:gd name="T70" fmla="*/ 1 w 49"/>
                <a:gd name="T71" fmla="*/ 18 h 48"/>
                <a:gd name="T72" fmla="*/ 2 w 49"/>
                <a:gd name="T73" fmla="*/ 16 h 48"/>
                <a:gd name="T74" fmla="*/ 3 w 49"/>
                <a:gd name="T75" fmla="*/ 14 h 48"/>
                <a:gd name="T76" fmla="*/ 5 w 49"/>
                <a:gd name="T77" fmla="*/ 10 h 48"/>
                <a:gd name="T78" fmla="*/ 7 w 49"/>
                <a:gd name="T79" fmla="*/ 7 h 48"/>
                <a:gd name="T80" fmla="*/ 8 w 49"/>
                <a:gd name="T81" fmla="*/ 6 h 48"/>
                <a:gd name="T82" fmla="*/ 12 w 49"/>
                <a:gd name="T83" fmla="*/ 3 h 48"/>
                <a:gd name="T84" fmla="*/ 13 w 49"/>
                <a:gd name="T85" fmla="*/ 2 h 48"/>
                <a:gd name="T86" fmla="*/ 17 w 49"/>
                <a:gd name="T87" fmla="*/ 1 h 48"/>
                <a:gd name="T88" fmla="*/ 21 w 49"/>
                <a:gd name="T8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4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7" y="14"/>
                  </a:lnTo>
                  <a:lnTo>
                    <a:pt x="48" y="16"/>
                  </a:lnTo>
                  <a:lnTo>
                    <a:pt x="48" y="19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9" y="26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47" y="32"/>
                  </a:lnTo>
                  <a:lnTo>
                    <a:pt x="47" y="34"/>
                  </a:lnTo>
                  <a:lnTo>
                    <a:pt x="46" y="35"/>
                  </a:lnTo>
                  <a:lnTo>
                    <a:pt x="44" y="38"/>
                  </a:lnTo>
                  <a:lnTo>
                    <a:pt x="43" y="39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8" y="43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4" y="45"/>
                  </a:lnTo>
                  <a:lnTo>
                    <a:pt x="32" y="46"/>
                  </a:lnTo>
                  <a:lnTo>
                    <a:pt x="29" y="47"/>
                  </a:lnTo>
                  <a:lnTo>
                    <a:pt x="27" y="47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2" y="47"/>
                  </a:lnTo>
                  <a:lnTo>
                    <a:pt x="19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3"/>
                  </a:lnTo>
                  <a:lnTo>
                    <a:pt x="8" y="42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8"/>
                  </a:lnTo>
                  <a:lnTo>
                    <a:pt x="4" y="36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1"/>
                  </a:lnTo>
                  <a:lnTo>
                    <a:pt x="1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" name="Line 892"/>
            <p:cNvSpPr>
              <a:spLocks noChangeShapeType="1"/>
            </p:cNvSpPr>
            <p:nvPr/>
          </p:nvSpPr>
          <p:spPr bwMode="auto">
            <a:xfrm>
              <a:off x="5140326" y="23526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" name="Line 893"/>
            <p:cNvSpPr>
              <a:spLocks noChangeShapeType="1"/>
            </p:cNvSpPr>
            <p:nvPr/>
          </p:nvSpPr>
          <p:spPr bwMode="auto">
            <a:xfrm>
              <a:off x="5140326" y="2354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" name="Line 894"/>
            <p:cNvSpPr>
              <a:spLocks noChangeShapeType="1"/>
            </p:cNvSpPr>
            <p:nvPr/>
          </p:nvSpPr>
          <p:spPr bwMode="auto">
            <a:xfrm>
              <a:off x="5140326" y="23574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" name="Line 895"/>
            <p:cNvSpPr>
              <a:spLocks noChangeShapeType="1"/>
            </p:cNvSpPr>
            <p:nvPr/>
          </p:nvSpPr>
          <p:spPr bwMode="auto">
            <a:xfrm>
              <a:off x="5140326" y="2362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" name="Line 896"/>
            <p:cNvSpPr>
              <a:spLocks noChangeShapeType="1"/>
            </p:cNvSpPr>
            <p:nvPr/>
          </p:nvSpPr>
          <p:spPr bwMode="auto">
            <a:xfrm>
              <a:off x="5140326" y="2363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" name="Line 897"/>
            <p:cNvSpPr>
              <a:spLocks noChangeShapeType="1"/>
            </p:cNvSpPr>
            <p:nvPr/>
          </p:nvSpPr>
          <p:spPr bwMode="auto">
            <a:xfrm flipH="1">
              <a:off x="5138738" y="23653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" name="Line 898"/>
            <p:cNvSpPr>
              <a:spLocks noChangeShapeType="1"/>
            </p:cNvSpPr>
            <p:nvPr/>
          </p:nvSpPr>
          <p:spPr bwMode="auto">
            <a:xfrm>
              <a:off x="5138738" y="23669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" name="Line 899"/>
            <p:cNvSpPr>
              <a:spLocks noChangeShapeType="1"/>
            </p:cNvSpPr>
            <p:nvPr/>
          </p:nvSpPr>
          <p:spPr bwMode="auto">
            <a:xfrm flipH="1">
              <a:off x="5137151" y="2368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" name="Line 900"/>
            <p:cNvSpPr>
              <a:spLocks noChangeShapeType="1"/>
            </p:cNvSpPr>
            <p:nvPr/>
          </p:nvSpPr>
          <p:spPr bwMode="auto">
            <a:xfrm flipH="1">
              <a:off x="51339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" name="Line 901"/>
            <p:cNvSpPr>
              <a:spLocks noChangeShapeType="1"/>
            </p:cNvSpPr>
            <p:nvPr/>
          </p:nvSpPr>
          <p:spPr bwMode="auto">
            <a:xfrm flipH="1">
              <a:off x="5132388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" name="Line 902"/>
            <p:cNvSpPr>
              <a:spLocks noChangeShapeType="1"/>
            </p:cNvSpPr>
            <p:nvPr/>
          </p:nvSpPr>
          <p:spPr bwMode="auto">
            <a:xfrm flipH="1">
              <a:off x="5130801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" name="Line 903"/>
            <p:cNvSpPr>
              <a:spLocks noChangeShapeType="1"/>
            </p:cNvSpPr>
            <p:nvPr/>
          </p:nvSpPr>
          <p:spPr bwMode="auto">
            <a:xfrm>
              <a:off x="5130801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" name="Line 904"/>
            <p:cNvSpPr>
              <a:spLocks noChangeShapeType="1"/>
            </p:cNvSpPr>
            <p:nvPr/>
          </p:nvSpPr>
          <p:spPr bwMode="auto">
            <a:xfrm flipH="1">
              <a:off x="5129213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" name="Line 905"/>
            <p:cNvSpPr>
              <a:spLocks noChangeShapeType="1"/>
            </p:cNvSpPr>
            <p:nvPr/>
          </p:nvSpPr>
          <p:spPr bwMode="auto">
            <a:xfrm flipH="1">
              <a:off x="5124451" y="2381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" name="Line 906"/>
            <p:cNvSpPr>
              <a:spLocks noChangeShapeType="1"/>
            </p:cNvSpPr>
            <p:nvPr/>
          </p:nvSpPr>
          <p:spPr bwMode="auto">
            <a:xfrm flipH="1">
              <a:off x="5121276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" name="Line 907"/>
            <p:cNvSpPr>
              <a:spLocks noChangeShapeType="1"/>
            </p:cNvSpPr>
            <p:nvPr/>
          </p:nvSpPr>
          <p:spPr bwMode="auto">
            <a:xfrm flipH="1">
              <a:off x="5119688" y="23860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" name="Line 908"/>
            <p:cNvSpPr>
              <a:spLocks noChangeShapeType="1"/>
            </p:cNvSpPr>
            <p:nvPr/>
          </p:nvSpPr>
          <p:spPr bwMode="auto">
            <a:xfrm>
              <a:off x="5119688" y="23860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" name="Line 909"/>
            <p:cNvSpPr>
              <a:spLocks noChangeShapeType="1"/>
            </p:cNvSpPr>
            <p:nvPr/>
          </p:nvSpPr>
          <p:spPr bwMode="auto">
            <a:xfrm flipH="1">
              <a:off x="5118101" y="23876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" name="Line 910"/>
            <p:cNvSpPr>
              <a:spLocks noChangeShapeType="1"/>
            </p:cNvSpPr>
            <p:nvPr/>
          </p:nvSpPr>
          <p:spPr bwMode="auto">
            <a:xfrm flipH="1">
              <a:off x="5113338" y="238760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" name="Line 911"/>
            <p:cNvSpPr>
              <a:spLocks noChangeShapeType="1"/>
            </p:cNvSpPr>
            <p:nvPr/>
          </p:nvSpPr>
          <p:spPr bwMode="auto">
            <a:xfrm flipH="1">
              <a:off x="511016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" name="Line 912"/>
            <p:cNvSpPr>
              <a:spLocks noChangeShapeType="1"/>
            </p:cNvSpPr>
            <p:nvPr/>
          </p:nvSpPr>
          <p:spPr bwMode="auto">
            <a:xfrm flipH="1">
              <a:off x="5106988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" name="Line 913"/>
            <p:cNvSpPr>
              <a:spLocks noChangeShapeType="1"/>
            </p:cNvSpPr>
            <p:nvPr/>
          </p:nvSpPr>
          <p:spPr bwMode="auto">
            <a:xfrm flipH="1">
              <a:off x="5102226" y="2390776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" name="Line 914"/>
            <p:cNvSpPr>
              <a:spLocks noChangeShapeType="1"/>
            </p:cNvSpPr>
            <p:nvPr/>
          </p:nvSpPr>
          <p:spPr bwMode="auto">
            <a:xfrm flipH="1" flipV="1">
              <a:off x="5099051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" name="Line 915"/>
            <p:cNvSpPr>
              <a:spLocks noChangeShapeType="1"/>
            </p:cNvSpPr>
            <p:nvPr/>
          </p:nvSpPr>
          <p:spPr bwMode="auto">
            <a:xfrm flipH="1">
              <a:off x="5094288" y="238918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" name="Line 916"/>
            <p:cNvSpPr>
              <a:spLocks noChangeShapeType="1"/>
            </p:cNvSpPr>
            <p:nvPr/>
          </p:nvSpPr>
          <p:spPr bwMode="auto">
            <a:xfrm flipH="1">
              <a:off x="509111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" name="Line 917"/>
            <p:cNvSpPr>
              <a:spLocks noChangeShapeType="1"/>
            </p:cNvSpPr>
            <p:nvPr/>
          </p:nvSpPr>
          <p:spPr bwMode="auto">
            <a:xfrm flipH="1">
              <a:off x="5089526" y="2389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" name="Line 918"/>
            <p:cNvSpPr>
              <a:spLocks noChangeShapeType="1"/>
            </p:cNvSpPr>
            <p:nvPr/>
          </p:nvSpPr>
          <p:spPr bwMode="auto">
            <a:xfrm flipV="1">
              <a:off x="5089526" y="23876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" name="Line 919"/>
            <p:cNvSpPr>
              <a:spLocks noChangeShapeType="1"/>
            </p:cNvSpPr>
            <p:nvPr/>
          </p:nvSpPr>
          <p:spPr bwMode="auto">
            <a:xfrm flipH="1">
              <a:off x="5086351" y="238760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" name="Line 920"/>
            <p:cNvSpPr>
              <a:spLocks noChangeShapeType="1"/>
            </p:cNvSpPr>
            <p:nvPr/>
          </p:nvSpPr>
          <p:spPr bwMode="auto">
            <a:xfrm flipH="1" flipV="1">
              <a:off x="5084763" y="23860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" name="Line 921"/>
            <p:cNvSpPr>
              <a:spLocks noChangeShapeType="1"/>
            </p:cNvSpPr>
            <p:nvPr/>
          </p:nvSpPr>
          <p:spPr bwMode="auto">
            <a:xfrm flipH="1" flipV="1">
              <a:off x="5081588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" name="Line 922"/>
            <p:cNvSpPr>
              <a:spLocks noChangeShapeType="1"/>
            </p:cNvSpPr>
            <p:nvPr/>
          </p:nvSpPr>
          <p:spPr bwMode="auto">
            <a:xfrm flipH="1" flipV="1">
              <a:off x="5078413" y="23812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" name="Line 923"/>
            <p:cNvSpPr>
              <a:spLocks noChangeShapeType="1"/>
            </p:cNvSpPr>
            <p:nvPr/>
          </p:nvSpPr>
          <p:spPr bwMode="auto">
            <a:xfrm flipH="1" flipV="1">
              <a:off x="5076826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" name="Line 924"/>
            <p:cNvSpPr>
              <a:spLocks noChangeShapeType="1"/>
            </p:cNvSpPr>
            <p:nvPr/>
          </p:nvSpPr>
          <p:spPr bwMode="auto">
            <a:xfrm>
              <a:off x="5076826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" name="Line 925"/>
            <p:cNvSpPr>
              <a:spLocks noChangeShapeType="1"/>
            </p:cNvSpPr>
            <p:nvPr/>
          </p:nvSpPr>
          <p:spPr bwMode="auto">
            <a:xfrm flipH="1" flipV="1">
              <a:off x="5075238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" name="Line 926"/>
            <p:cNvSpPr>
              <a:spLocks noChangeShapeType="1"/>
            </p:cNvSpPr>
            <p:nvPr/>
          </p:nvSpPr>
          <p:spPr bwMode="auto">
            <a:xfrm flipH="1" flipV="1">
              <a:off x="5073651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" name="Line 927"/>
            <p:cNvSpPr>
              <a:spLocks noChangeShapeType="1"/>
            </p:cNvSpPr>
            <p:nvPr/>
          </p:nvSpPr>
          <p:spPr bwMode="auto">
            <a:xfrm flipH="1" flipV="1">
              <a:off x="50704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" name="Line 928"/>
            <p:cNvSpPr>
              <a:spLocks noChangeShapeType="1"/>
            </p:cNvSpPr>
            <p:nvPr/>
          </p:nvSpPr>
          <p:spPr bwMode="auto">
            <a:xfrm>
              <a:off x="5070476" y="23717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" name="Line 929"/>
            <p:cNvSpPr>
              <a:spLocks noChangeShapeType="1"/>
            </p:cNvSpPr>
            <p:nvPr/>
          </p:nvSpPr>
          <p:spPr bwMode="auto">
            <a:xfrm flipH="1" flipV="1">
              <a:off x="5068888" y="23701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" name="Line 930"/>
            <p:cNvSpPr>
              <a:spLocks noChangeShapeType="1"/>
            </p:cNvSpPr>
            <p:nvPr/>
          </p:nvSpPr>
          <p:spPr bwMode="auto">
            <a:xfrm flipV="1">
              <a:off x="5068888" y="23685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" name="Line 931"/>
            <p:cNvSpPr>
              <a:spLocks noChangeShapeType="1"/>
            </p:cNvSpPr>
            <p:nvPr/>
          </p:nvSpPr>
          <p:spPr bwMode="auto">
            <a:xfrm flipH="1" flipV="1">
              <a:off x="5067301" y="23653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" name="Line 932"/>
            <p:cNvSpPr>
              <a:spLocks noChangeShapeType="1"/>
            </p:cNvSpPr>
            <p:nvPr/>
          </p:nvSpPr>
          <p:spPr bwMode="auto">
            <a:xfrm flipH="1" flipV="1">
              <a:off x="5065713" y="23606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" name="Line 933"/>
            <p:cNvSpPr>
              <a:spLocks noChangeShapeType="1"/>
            </p:cNvSpPr>
            <p:nvPr/>
          </p:nvSpPr>
          <p:spPr bwMode="auto">
            <a:xfrm flipV="1">
              <a:off x="5065713" y="2357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" name="Line 934"/>
            <p:cNvSpPr>
              <a:spLocks noChangeShapeType="1"/>
            </p:cNvSpPr>
            <p:nvPr/>
          </p:nvSpPr>
          <p:spPr bwMode="auto">
            <a:xfrm flipV="1">
              <a:off x="5065713" y="23558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" name="Line 935"/>
            <p:cNvSpPr>
              <a:spLocks noChangeShapeType="1"/>
            </p:cNvSpPr>
            <p:nvPr/>
          </p:nvSpPr>
          <p:spPr bwMode="auto">
            <a:xfrm flipV="1">
              <a:off x="5065713" y="23526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" name="Line 936"/>
            <p:cNvSpPr>
              <a:spLocks noChangeShapeType="1"/>
            </p:cNvSpPr>
            <p:nvPr/>
          </p:nvSpPr>
          <p:spPr bwMode="auto">
            <a:xfrm flipV="1">
              <a:off x="5065713" y="234950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" name="Line 937"/>
            <p:cNvSpPr>
              <a:spLocks noChangeShapeType="1"/>
            </p:cNvSpPr>
            <p:nvPr/>
          </p:nvSpPr>
          <p:spPr bwMode="auto">
            <a:xfrm flipV="1">
              <a:off x="5065713" y="23447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" name="Line 938"/>
            <p:cNvSpPr>
              <a:spLocks noChangeShapeType="1"/>
            </p:cNvSpPr>
            <p:nvPr/>
          </p:nvSpPr>
          <p:spPr bwMode="auto">
            <a:xfrm flipV="1">
              <a:off x="5067301" y="2343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" name="Line 939"/>
            <p:cNvSpPr>
              <a:spLocks noChangeShapeType="1"/>
            </p:cNvSpPr>
            <p:nvPr/>
          </p:nvSpPr>
          <p:spPr bwMode="auto">
            <a:xfrm flipV="1">
              <a:off x="5067301" y="23415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" name="Line 940"/>
            <p:cNvSpPr>
              <a:spLocks noChangeShapeType="1"/>
            </p:cNvSpPr>
            <p:nvPr/>
          </p:nvSpPr>
          <p:spPr bwMode="auto">
            <a:xfrm flipV="1">
              <a:off x="5067301" y="23399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" name="Line 941"/>
            <p:cNvSpPr>
              <a:spLocks noChangeShapeType="1"/>
            </p:cNvSpPr>
            <p:nvPr/>
          </p:nvSpPr>
          <p:spPr bwMode="auto">
            <a:xfrm flipV="1">
              <a:off x="5068888" y="2338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" name="Line 942"/>
            <p:cNvSpPr>
              <a:spLocks noChangeShapeType="1"/>
            </p:cNvSpPr>
            <p:nvPr/>
          </p:nvSpPr>
          <p:spPr bwMode="auto">
            <a:xfrm flipV="1">
              <a:off x="5068888" y="23352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" name="Line 943"/>
            <p:cNvSpPr>
              <a:spLocks noChangeShapeType="1"/>
            </p:cNvSpPr>
            <p:nvPr/>
          </p:nvSpPr>
          <p:spPr bwMode="auto">
            <a:xfrm flipV="1">
              <a:off x="5070476" y="23320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" name="Line 944"/>
            <p:cNvSpPr>
              <a:spLocks noChangeShapeType="1"/>
            </p:cNvSpPr>
            <p:nvPr/>
          </p:nvSpPr>
          <p:spPr bwMode="auto">
            <a:xfrm flipV="1">
              <a:off x="5073651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" name="Line 945"/>
            <p:cNvSpPr>
              <a:spLocks noChangeShapeType="1"/>
            </p:cNvSpPr>
            <p:nvPr/>
          </p:nvSpPr>
          <p:spPr bwMode="auto">
            <a:xfrm>
              <a:off x="5075238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" name="Line 946"/>
            <p:cNvSpPr>
              <a:spLocks noChangeShapeType="1"/>
            </p:cNvSpPr>
            <p:nvPr/>
          </p:nvSpPr>
          <p:spPr bwMode="auto">
            <a:xfrm>
              <a:off x="5076826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" name="Line 947"/>
            <p:cNvSpPr>
              <a:spLocks noChangeShapeType="1"/>
            </p:cNvSpPr>
            <p:nvPr/>
          </p:nvSpPr>
          <p:spPr bwMode="auto">
            <a:xfrm flipV="1">
              <a:off x="5076826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" name="Line 948"/>
            <p:cNvSpPr>
              <a:spLocks noChangeShapeType="1"/>
            </p:cNvSpPr>
            <p:nvPr/>
          </p:nvSpPr>
          <p:spPr bwMode="auto">
            <a:xfrm flipV="1">
              <a:off x="5078413" y="2324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" name="Line 949"/>
            <p:cNvSpPr>
              <a:spLocks noChangeShapeType="1"/>
            </p:cNvSpPr>
            <p:nvPr/>
          </p:nvSpPr>
          <p:spPr bwMode="auto">
            <a:xfrm flipV="1">
              <a:off x="5081588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" name="Line 950"/>
            <p:cNvSpPr>
              <a:spLocks noChangeShapeType="1"/>
            </p:cNvSpPr>
            <p:nvPr/>
          </p:nvSpPr>
          <p:spPr bwMode="auto">
            <a:xfrm>
              <a:off x="5084763" y="23225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" name="Line 951"/>
            <p:cNvSpPr>
              <a:spLocks noChangeShapeType="1"/>
            </p:cNvSpPr>
            <p:nvPr/>
          </p:nvSpPr>
          <p:spPr bwMode="auto">
            <a:xfrm flipV="1">
              <a:off x="5084763" y="2320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" name="Line 952"/>
            <p:cNvSpPr>
              <a:spLocks noChangeShapeType="1"/>
            </p:cNvSpPr>
            <p:nvPr/>
          </p:nvSpPr>
          <p:spPr bwMode="auto">
            <a:xfrm>
              <a:off x="5086351" y="2320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" name="Line 953"/>
            <p:cNvSpPr>
              <a:spLocks noChangeShapeType="1"/>
            </p:cNvSpPr>
            <p:nvPr/>
          </p:nvSpPr>
          <p:spPr bwMode="auto">
            <a:xfrm flipV="1">
              <a:off x="5087938" y="23193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" name="Line 954"/>
            <p:cNvSpPr>
              <a:spLocks noChangeShapeType="1"/>
            </p:cNvSpPr>
            <p:nvPr/>
          </p:nvSpPr>
          <p:spPr bwMode="auto">
            <a:xfrm flipV="1">
              <a:off x="509111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" name="Line 955"/>
            <p:cNvSpPr>
              <a:spLocks noChangeShapeType="1"/>
            </p:cNvSpPr>
            <p:nvPr/>
          </p:nvSpPr>
          <p:spPr bwMode="auto">
            <a:xfrm>
              <a:off x="5094288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" name="Line 956"/>
            <p:cNvSpPr>
              <a:spLocks noChangeShapeType="1"/>
            </p:cNvSpPr>
            <p:nvPr/>
          </p:nvSpPr>
          <p:spPr bwMode="auto">
            <a:xfrm>
              <a:off x="5097463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" name="Line 957"/>
            <p:cNvSpPr>
              <a:spLocks noChangeShapeType="1"/>
            </p:cNvSpPr>
            <p:nvPr/>
          </p:nvSpPr>
          <p:spPr bwMode="auto">
            <a:xfrm flipV="1">
              <a:off x="5100638" y="23161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" name="Line 958"/>
            <p:cNvSpPr>
              <a:spLocks noChangeShapeType="1"/>
            </p:cNvSpPr>
            <p:nvPr/>
          </p:nvSpPr>
          <p:spPr bwMode="auto">
            <a:xfrm>
              <a:off x="5102226" y="23161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" name="Line 959"/>
            <p:cNvSpPr>
              <a:spLocks noChangeShapeType="1"/>
            </p:cNvSpPr>
            <p:nvPr/>
          </p:nvSpPr>
          <p:spPr bwMode="auto">
            <a:xfrm>
              <a:off x="5102226" y="2316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" name="Line 960"/>
            <p:cNvSpPr>
              <a:spLocks noChangeShapeType="1"/>
            </p:cNvSpPr>
            <p:nvPr/>
          </p:nvSpPr>
          <p:spPr bwMode="auto">
            <a:xfrm>
              <a:off x="5105401" y="231775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" name="Line 961"/>
            <p:cNvSpPr>
              <a:spLocks noChangeShapeType="1"/>
            </p:cNvSpPr>
            <p:nvPr/>
          </p:nvSpPr>
          <p:spPr bwMode="auto">
            <a:xfrm>
              <a:off x="511016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Line 962"/>
            <p:cNvSpPr>
              <a:spLocks noChangeShapeType="1"/>
            </p:cNvSpPr>
            <p:nvPr/>
          </p:nvSpPr>
          <p:spPr bwMode="auto">
            <a:xfrm>
              <a:off x="5113338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" name="Line 963"/>
            <p:cNvSpPr>
              <a:spLocks noChangeShapeType="1"/>
            </p:cNvSpPr>
            <p:nvPr/>
          </p:nvSpPr>
          <p:spPr bwMode="auto">
            <a:xfrm>
              <a:off x="5114926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" name="Line 964"/>
            <p:cNvSpPr>
              <a:spLocks noChangeShapeType="1"/>
            </p:cNvSpPr>
            <p:nvPr/>
          </p:nvSpPr>
          <p:spPr bwMode="auto">
            <a:xfrm>
              <a:off x="5116513" y="2319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" name="Line 965"/>
            <p:cNvSpPr>
              <a:spLocks noChangeShapeType="1"/>
            </p:cNvSpPr>
            <p:nvPr/>
          </p:nvSpPr>
          <p:spPr bwMode="auto">
            <a:xfrm>
              <a:off x="5118101" y="23209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" name="Line 966"/>
            <p:cNvSpPr>
              <a:spLocks noChangeShapeType="1"/>
            </p:cNvSpPr>
            <p:nvPr/>
          </p:nvSpPr>
          <p:spPr bwMode="auto">
            <a:xfrm>
              <a:off x="5121276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" name="Line 967"/>
            <p:cNvSpPr>
              <a:spLocks noChangeShapeType="1"/>
            </p:cNvSpPr>
            <p:nvPr/>
          </p:nvSpPr>
          <p:spPr bwMode="auto">
            <a:xfrm>
              <a:off x="5124451" y="2324101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" name="Line 968"/>
            <p:cNvSpPr>
              <a:spLocks noChangeShapeType="1"/>
            </p:cNvSpPr>
            <p:nvPr/>
          </p:nvSpPr>
          <p:spPr bwMode="auto">
            <a:xfrm>
              <a:off x="5129213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" name="Line 969"/>
            <p:cNvSpPr>
              <a:spLocks noChangeShapeType="1"/>
            </p:cNvSpPr>
            <p:nvPr/>
          </p:nvSpPr>
          <p:spPr bwMode="auto">
            <a:xfrm>
              <a:off x="5130801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" name="Line 970"/>
            <p:cNvSpPr>
              <a:spLocks noChangeShapeType="1"/>
            </p:cNvSpPr>
            <p:nvPr/>
          </p:nvSpPr>
          <p:spPr bwMode="auto">
            <a:xfrm>
              <a:off x="5130801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" name="Line 971"/>
            <p:cNvSpPr>
              <a:spLocks noChangeShapeType="1"/>
            </p:cNvSpPr>
            <p:nvPr/>
          </p:nvSpPr>
          <p:spPr bwMode="auto">
            <a:xfrm>
              <a:off x="5132388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Line 972"/>
            <p:cNvSpPr>
              <a:spLocks noChangeShapeType="1"/>
            </p:cNvSpPr>
            <p:nvPr/>
          </p:nvSpPr>
          <p:spPr bwMode="auto">
            <a:xfrm>
              <a:off x="5133976" y="23320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Line 973"/>
            <p:cNvSpPr>
              <a:spLocks noChangeShapeType="1"/>
            </p:cNvSpPr>
            <p:nvPr/>
          </p:nvSpPr>
          <p:spPr bwMode="auto">
            <a:xfrm>
              <a:off x="5135563" y="2335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Line 974"/>
            <p:cNvSpPr>
              <a:spLocks noChangeShapeType="1"/>
            </p:cNvSpPr>
            <p:nvPr/>
          </p:nvSpPr>
          <p:spPr bwMode="auto">
            <a:xfrm>
              <a:off x="5137151" y="23368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Line 975"/>
            <p:cNvSpPr>
              <a:spLocks noChangeShapeType="1"/>
            </p:cNvSpPr>
            <p:nvPr/>
          </p:nvSpPr>
          <p:spPr bwMode="auto">
            <a:xfrm>
              <a:off x="5137151" y="23368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" name="Line 976"/>
            <p:cNvSpPr>
              <a:spLocks noChangeShapeType="1"/>
            </p:cNvSpPr>
            <p:nvPr/>
          </p:nvSpPr>
          <p:spPr bwMode="auto">
            <a:xfrm>
              <a:off x="5138738" y="23383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Line 977"/>
            <p:cNvSpPr>
              <a:spLocks noChangeShapeType="1"/>
            </p:cNvSpPr>
            <p:nvPr/>
          </p:nvSpPr>
          <p:spPr bwMode="auto">
            <a:xfrm>
              <a:off x="5140326" y="234156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Line 978"/>
            <p:cNvSpPr>
              <a:spLocks noChangeShapeType="1"/>
            </p:cNvSpPr>
            <p:nvPr/>
          </p:nvSpPr>
          <p:spPr bwMode="auto">
            <a:xfrm>
              <a:off x="5140326" y="2346326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979"/>
            <p:cNvSpPr>
              <a:spLocks/>
            </p:cNvSpPr>
            <p:nvPr/>
          </p:nvSpPr>
          <p:spPr bwMode="auto">
            <a:xfrm>
              <a:off x="1006476" y="3457576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80"/>
            <p:cNvSpPr>
              <a:spLocks/>
            </p:cNvSpPr>
            <p:nvPr/>
          </p:nvSpPr>
          <p:spPr bwMode="auto">
            <a:xfrm>
              <a:off x="1006476" y="3457576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1 w 25"/>
                <a:gd name="T7" fmla="*/ 39 h 39"/>
                <a:gd name="T8" fmla="*/ 0 w 25"/>
                <a:gd name="T9" fmla="*/ 39 h 39"/>
                <a:gd name="T10" fmla="*/ 0 w 25"/>
                <a:gd name="T11" fmla="*/ 37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981"/>
            <p:cNvSpPr>
              <a:spLocks/>
            </p:cNvSpPr>
            <p:nvPr/>
          </p:nvSpPr>
          <p:spPr bwMode="auto">
            <a:xfrm>
              <a:off x="884238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982"/>
            <p:cNvSpPr>
              <a:spLocks/>
            </p:cNvSpPr>
            <p:nvPr/>
          </p:nvSpPr>
          <p:spPr bwMode="auto">
            <a:xfrm>
              <a:off x="2374901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1 w 24"/>
                <a:gd name="T23" fmla="*/ 8 h 66"/>
                <a:gd name="T24" fmla="*/ 15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983"/>
            <p:cNvSpPr>
              <a:spLocks noEditPoints="1"/>
            </p:cNvSpPr>
            <p:nvPr/>
          </p:nvSpPr>
          <p:spPr bwMode="auto">
            <a:xfrm>
              <a:off x="24447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3 w 44"/>
                <a:gd name="T7" fmla="*/ 12 h 66"/>
                <a:gd name="T8" fmla="*/ 10 w 44"/>
                <a:gd name="T9" fmla="*/ 20 h 66"/>
                <a:gd name="T10" fmla="*/ 9 w 44"/>
                <a:gd name="T11" fmla="*/ 33 h 66"/>
                <a:gd name="T12" fmla="*/ 10 w 44"/>
                <a:gd name="T13" fmla="*/ 46 h 66"/>
                <a:gd name="T14" fmla="*/ 12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1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3 w 44"/>
                <a:gd name="T81" fmla="*/ 65 h 66"/>
                <a:gd name="T82" fmla="*/ 10 w 44"/>
                <a:gd name="T83" fmla="*/ 63 h 66"/>
                <a:gd name="T84" fmla="*/ 7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4 w 44"/>
                <a:gd name="T97" fmla="*/ 10 h 66"/>
                <a:gd name="T98" fmla="*/ 7 w 44"/>
                <a:gd name="T99" fmla="*/ 6 h 66"/>
                <a:gd name="T100" fmla="*/ 10 w 44"/>
                <a:gd name="T101" fmla="*/ 3 h 66"/>
                <a:gd name="T102" fmla="*/ 13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984"/>
            <p:cNvSpPr>
              <a:spLocks/>
            </p:cNvSpPr>
            <p:nvPr/>
          </p:nvSpPr>
          <p:spPr bwMode="auto">
            <a:xfrm>
              <a:off x="3902076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Freeform 985"/>
            <p:cNvSpPr>
              <a:spLocks noEditPoints="1"/>
            </p:cNvSpPr>
            <p:nvPr/>
          </p:nvSpPr>
          <p:spPr bwMode="auto">
            <a:xfrm>
              <a:off x="3973513" y="4478338"/>
              <a:ext cx="66675" cy="104775"/>
            </a:xfrm>
            <a:custGeom>
              <a:avLst/>
              <a:gdLst>
                <a:gd name="T0" fmla="*/ 21 w 42"/>
                <a:gd name="T1" fmla="*/ 7 h 66"/>
                <a:gd name="T2" fmla="*/ 18 w 42"/>
                <a:gd name="T3" fmla="*/ 8 h 66"/>
                <a:gd name="T4" fmla="*/ 15 w 42"/>
                <a:gd name="T5" fmla="*/ 9 h 66"/>
                <a:gd name="T6" fmla="*/ 12 w 42"/>
                <a:gd name="T7" fmla="*/ 12 h 66"/>
                <a:gd name="T8" fmla="*/ 10 w 42"/>
                <a:gd name="T9" fmla="*/ 20 h 66"/>
                <a:gd name="T10" fmla="*/ 9 w 42"/>
                <a:gd name="T11" fmla="*/ 33 h 66"/>
                <a:gd name="T12" fmla="*/ 10 w 42"/>
                <a:gd name="T13" fmla="*/ 46 h 66"/>
                <a:gd name="T14" fmla="*/ 12 w 42"/>
                <a:gd name="T15" fmla="*/ 54 h 66"/>
                <a:gd name="T16" fmla="*/ 15 w 42"/>
                <a:gd name="T17" fmla="*/ 57 h 66"/>
                <a:gd name="T18" fmla="*/ 18 w 42"/>
                <a:gd name="T19" fmla="*/ 58 h 66"/>
                <a:gd name="T20" fmla="*/ 21 w 42"/>
                <a:gd name="T21" fmla="*/ 59 h 66"/>
                <a:gd name="T22" fmla="*/ 25 w 42"/>
                <a:gd name="T23" fmla="*/ 58 h 66"/>
                <a:gd name="T24" fmla="*/ 28 w 42"/>
                <a:gd name="T25" fmla="*/ 57 h 66"/>
                <a:gd name="T26" fmla="*/ 30 w 42"/>
                <a:gd name="T27" fmla="*/ 54 h 66"/>
                <a:gd name="T28" fmla="*/ 33 w 42"/>
                <a:gd name="T29" fmla="*/ 46 h 66"/>
                <a:gd name="T30" fmla="*/ 34 w 42"/>
                <a:gd name="T31" fmla="*/ 33 h 66"/>
                <a:gd name="T32" fmla="*/ 33 w 42"/>
                <a:gd name="T33" fmla="*/ 20 h 66"/>
                <a:gd name="T34" fmla="*/ 30 w 42"/>
                <a:gd name="T35" fmla="*/ 12 h 66"/>
                <a:gd name="T36" fmla="*/ 28 w 42"/>
                <a:gd name="T37" fmla="*/ 9 h 66"/>
                <a:gd name="T38" fmla="*/ 25 w 42"/>
                <a:gd name="T39" fmla="*/ 8 h 66"/>
                <a:gd name="T40" fmla="*/ 21 w 42"/>
                <a:gd name="T41" fmla="*/ 7 h 66"/>
                <a:gd name="T42" fmla="*/ 21 w 42"/>
                <a:gd name="T43" fmla="*/ 0 h 66"/>
                <a:gd name="T44" fmla="*/ 26 w 42"/>
                <a:gd name="T45" fmla="*/ 0 h 66"/>
                <a:gd name="T46" fmla="*/ 31 w 42"/>
                <a:gd name="T47" fmla="*/ 2 h 66"/>
                <a:gd name="T48" fmla="*/ 34 w 42"/>
                <a:gd name="T49" fmla="*/ 4 h 66"/>
                <a:gd name="T50" fmla="*/ 37 w 42"/>
                <a:gd name="T51" fmla="*/ 8 h 66"/>
                <a:gd name="T52" fmla="*/ 39 w 42"/>
                <a:gd name="T53" fmla="*/ 12 h 66"/>
                <a:gd name="T54" fmla="*/ 41 w 42"/>
                <a:gd name="T55" fmla="*/ 17 h 66"/>
                <a:gd name="T56" fmla="*/ 42 w 42"/>
                <a:gd name="T57" fmla="*/ 22 h 66"/>
                <a:gd name="T58" fmla="*/ 42 w 42"/>
                <a:gd name="T59" fmla="*/ 27 h 66"/>
                <a:gd name="T60" fmla="*/ 42 w 42"/>
                <a:gd name="T61" fmla="*/ 33 h 66"/>
                <a:gd name="T62" fmla="*/ 42 w 42"/>
                <a:gd name="T63" fmla="*/ 43 h 66"/>
                <a:gd name="T64" fmla="*/ 40 w 42"/>
                <a:gd name="T65" fmla="*/ 52 h 66"/>
                <a:gd name="T66" fmla="*/ 38 w 42"/>
                <a:gd name="T67" fmla="*/ 57 h 66"/>
                <a:gd name="T68" fmla="*/ 36 w 42"/>
                <a:gd name="T69" fmla="*/ 60 h 66"/>
                <a:gd name="T70" fmla="*/ 33 w 42"/>
                <a:gd name="T71" fmla="*/ 63 h 66"/>
                <a:gd name="T72" fmla="*/ 30 w 42"/>
                <a:gd name="T73" fmla="*/ 65 h 66"/>
                <a:gd name="T74" fmla="*/ 26 w 42"/>
                <a:gd name="T75" fmla="*/ 66 h 66"/>
                <a:gd name="T76" fmla="*/ 21 w 42"/>
                <a:gd name="T77" fmla="*/ 66 h 66"/>
                <a:gd name="T78" fmla="*/ 17 w 42"/>
                <a:gd name="T79" fmla="*/ 66 h 66"/>
                <a:gd name="T80" fmla="*/ 13 w 42"/>
                <a:gd name="T81" fmla="*/ 65 h 66"/>
                <a:gd name="T82" fmla="*/ 10 w 42"/>
                <a:gd name="T83" fmla="*/ 63 h 66"/>
                <a:gd name="T84" fmla="*/ 7 w 42"/>
                <a:gd name="T85" fmla="*/ 60 h 66"/>
                <a:gd name="T86" fmla="*/ 3 w 42"/>
                <a:gd name="T87" fmla="*/ 54 h 66"/>
                <a:gd name="T88" fmla="*/ 1 w 42"/>
                <a:gd name="T89" fmla="*/ 44 h 66"/>
                <a:gd name="T90" fmla="*/ 0 w 42"/>
                <a:gd name="T91" fmla="*/ 33 h 66"/>
                <a:gd name="T92" fmla="*/ 1 w 42"/>
                <a:gd name="T93" fmla="*/ 22 h 66"/>
                <a:gd name="T94" fmla="*/ 3 w 42"/>
                <a:gd name="T95" fmla="*/ 14 h 66"/>
                <a:gd name="T96" fmla="*/ 4 w 42"/>
                <a:gd name="T97" fmla="*/ 10 h 66"/>
                <a:gd name="T98" fmla="*/ 7 w 42"/>
                <a:gd name="T99" fmla="*/ 6 h 66"/>
                <a:gd name="T100" fmla="*/ 10 w 42"/>
                <a:gd name="T101" fmla="*/ 3 h 66"/>
                <a:gd name="T102" fmla="*/ 13 w 42"/>
                <a:gd name="T103" fmla="*/ 1 h 66"/>
                <a:gd name="T104" fmla="*/ 17 w 42"/>
                <a:gd name="T105" fmla="*/ 0 h 66"/>
                <a:gd name="T106" fmla="*/ 21 w 42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Freeform 986"/>
            <p:cNvSpPr>
              <a:spLocks noEditPoints="1"/>
            </p:cNvSpPr>
            <p:nvPr/>
          </p:nvSpPr>
          <p:spPr bwMode="auto">
            <a:xfrm>
              <a:off x="4052888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9 w 43"/>
                <a:gd name="T3" fmla="*/ 8 h 66"/>
                <a:gd name="T4" fmla="*/ 16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6 w 43"/>
                <a:gd name="T17" fmla="*/ 57 h 66"/>
                <a:gd name="T18" fmla="*/ 19 w 43"/>
                <a:gd name="T19" fmla="*/ 58 h 66"/>
                <a:gd name="T20" fmla="*/ 22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2 w 43"/>
                <a:gd name="T77" fmla="*/ 66 h 66"/>
                <a:gd name="T78" fmla="*/ 18 w 43"/>
                <a:gd name="T79" fmla="*/ 66 h 66"/>
                <a:gd name="T80" fmla="*/ 14 w 43"/>
                <a:gd name="T81" fmla="*/ 65 h 66"/>
                <a:gd name="T82" fmla="*/ 10 w 43"/>
                <a:gd name="T83" fmla="*/ 63 h 66"/>
                <a:gd name="T84" fmla="*/ 6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2 w 43"/>
                <a:gd name="T95" fmla="*/ 14 h 66"/>
                <a:gd name="T96" fmla="*/ 4 w 43"/>
                <a:gd name="T97" fmla="*/ 10 h 66"/>
                <a:gd name="T98" fmla="*/ 8 w 43"/>
                <a:gd name="T99" fmla="*/ 6 h 66"/>
                <a:gd name="T100" fmla="*/ 10 w 43"/>
                <a:gd name="T101" fmla="*/ 3 h 66"/>
                <a:gd name="T102" fmla="*/ 14 w 43"/>
                <a:gd name="T103" fmla="*/ 1 h 66"/>
                <a:gd name="T104" fmla="*/ 18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987"/>
            <p:cNvSpPr>
              <a:spLocks/>
            </p:cNvSpPr>
            <p:nvPr/>
          </p:nvSpPr>
          <p:spPr bwMode="auto">
            <a:xfrm>
              <a:off x="5392738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2 w 24"/>
                <a:gd name="T23" fmla="*/ 8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988"/>
            <p:cNvSpPr>
              <a:spLocks noEditPoints="1"/>
            </p:cNvSpPr>
            <p:nvPr/>
          </p:nvSpPr>
          <p:spPr bwMode="auto">
            <a:xfrm>
              <a:off x="5464176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2 w 43"/>
                <a:gd name="T21" fmla="*/ 59 h 66"/>
                <a:gd name="T22" fmla="*/ 25 w 43"/>
                <a:gd name="T23" fmla="*/ 58 h 66"/>
                <a:gd name="T24" fmla="*/ 28 w 43"/>
                <a:gd name="T25" fmla="*/ 57 h 66"/>
                <a:gd name="T26" fmla="*/ 31 w 43"/>
                <a:gd name="T27" fmla="*/ 54 h 66"/>
                <a:gd name="T28" fmla="*/ 33 w 43"/>
                <a:gd name="T29" fmla="*/ 46 h 66"/>
                <a:gd name="T30" fmla="*/ 34 w 43"/>
                <a:gd name="T31" fmla="*/ 33 h 66"/>
                <a:gd name="T32" fmla="*/ 33 w 43"/>
                <a:gd name="T33" fmla="*/ 20 h 66"/>
                <a:gd name="T34" fmla="*/ 31 w 43"/>
                <a:gd name="T35" fmla="*/ 12 h 66"/>
                <a:gd name="T36" fmla="*/ 28 w 43"/>
                <a:gd name="T37" fmla="*/ 9 h 66"/>
                <a:gd name="T38" fmla="*/ 25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1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1 w 43"/>
                <a:gd name="T55" fmla="*/ 17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3 h 66"/>
                <a:gd name="T64" fmla="*/ 40 w 43"/>
                <a:gd name="T65" fmla="*/ 52 h 66"/>
                <a:gd name="T66" fmla="*/ 39 w 43"/>
                <a:gd name="T67" fmla="*/ 57 h 66"/>
                <a:gd name="T68" fmla="*/ 36 w 43"/>
                <a:gd name="T69" fmla="*/ 60 h 66"/>
                <a:gd name="T70" fmla="*/ 33 w 43"/>
                <a:gd name="T71" fmla="*/ 63 h 66"/>
                <a:gd name="T72" fmla="*/ 30 w 43"/>
                <a:gd name="T73" fmla="*/ 65 h 66"/>
                <a:gd name="T74" fmla="*/ 26 w 43"/>
                <a:gd name="T75" fmla="*/ 66 h 66"/>
                <a:gd name="T76" fmla="*/ 22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5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2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1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989"/>
            <p:cNvSpPr>
              <a:spLocks noEditPoints="1"/>
            </p:cNvSpPr>
            <p:nvPr/>
          </p:nvSpPr>
          <p:spPr bwMode="auto">
            <a:xfrm>
              <a:off x="55435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4 w 44"/>
                <a:gd name="T7" fmla="*/ 12 h 66"/>
                <a:gd name="T8" fmla="*/ 11 w 44"/>
                <a:gd name="T9" fmla="*/ 20 h 66"/>
                <a:gd name="T10" fmla="*/ 10 w 44"/>
                <a:gd name="T11" fmla="*/ 33 h 66"/>
                <a:gd name="T12" fmla="*/ 11 w 44"/>
                <a:gd name="T13" fmla="*/ 46 h 66"/>
                <a:gd name="T14" fmla="*/ 13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2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4 w 44"/>
                <a:gd name="T81" fmla="*/ 65 h 66"/>
                <a:gd name="T82" fmla="*/ 11 w 44"/>
                <a:gd name="T83" fmla="*/ 63 h 66"/>
                <a:gd name="T84" fmla="*/ 8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5 w 44"/>
                <a:gd name="T97" fmla="*/ 10 h 66"/>
                <a:gd name="T98" fmla="*/ 8 w 44"/>
                <a:gd name="T99" fmla="*/ 6 h 66"/>
                <a:gd name="T100" fmla="*/ 11 w 44"/>
                <a:gd name="T101" fmla="*/ 3 h 66"/>
                <a:gd name="T102" fmla="*/ 14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1" y="20"/>
                  </a:lnTo>
                  <a:lnTo>
                    <a:pt x="10" y="33"/>
                  </a:lnTo>
                  <a:lnTo>
                    <a:pt x="11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2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1" y="63"/>
                  </a:lnTo>
                  <a:lnTo>
                    <a:pt x="8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990"/>
            <p:cNvSpPr>
              <a:spLocks noEditPoints="1"/>
            </p:cNvSpPr>
            <p:nvPr/>
          </p:nvSpPr>
          <p:spPr bwMode="auto">
            <a:xfrm>
              <a:off x="5624513" y="4478338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9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991"/>
            <p:cNvSpPr>
              <a:spLocks/>
            </p:cNvSpPr>
            <p:nvPr/>
          </p:nvSpPr>
          <p:spPr bwMode="auto">
            <a:xfrm>
              <a:off x="738188" y="2039938"/>
              <a:ext cx="38100" cy="103188"/>
            </a:xfrm>
            <a:custGeom>
              <a:avLst/>
              <a:gdLst>
                <a:gd name="T0" fmla="*/ 19 w 24"/>
                <a:gd name="T1" fmla="*/ 0 h 65"/>
                <a:gd name="T2" fmla="*/ 24 w 24"/>
                <a:gd name="T3" fmla="*/ 0 h 65"/>
                <a:gd name="T4" fmla="*/ 24 w 24"/>
                <a:gd name="T5" fmla="*/ 65 h 65"/>
                <a:gd name="T6" fmla="*/ 15 w 24"/>
                <a:gd name="T7" fmla="*/ 65 h 65"/>
                <a:gd name="T8" fmla="*/ 15 w 24"/>
                <a:gd name="T9" fmla="*/ 14 h 65"/>
                <a:gd name="T10" fmla="*/ 11 w 24"/>
                <a:gd name="T11" fmla="*/ 17 h 65"/>
                <a:gd name="T12" fmla="*/ 7 w 24"/>
                <a:gd name="T13" fmla="*/ 19 h 65"/>
                <a:gd name="T14" fmla="*/ 3 w 24"/>
                <a:gd name="T15" fmla="*/ 22 h 65"/>
                <a:gd name="T16" fmla="*/ 0 w 24"/>
                <a:gd name="T17" fmla="*/ 23 h 65"/>
                <a:gd name="T18" fmla="*/ 0 w 24"/>
                <a:gd name="T19" fmla="*/ 16 h 65"/>
                <a:gd name="T20" fmla="*/ 6 w 24"/>
                <a:gd name="T21" fmla="*/ 12 h 65"/>
                <a:gd name="T22" fmla="*/ 11 w 24"/>
                <a:gd name="T23" fmla="*/ 8 h 65"/>
                <a:gd name="T24" fmla="*/ 15 w 24"/>
                <a:gd name="T25" fmla="*/ 4 h 65"/>
                <a:gd name="T26" fmla="*/ 19 w 24"/>
                <a:gd name="T2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5">
                  <a:moveTo>
                    <a:pt x="19" y="0"/>
                  </a:moveTo>
                  <a:lnTo>
                    <a:pt x="24" y="0"/>
                  </a:lnTo>
                  <a:lnTo>
                    <a:pt x="24" y="65"/>
                  </a:lnTo>
                  <a:lnTo>
                    <a:pt x="15" y="65"/>
                  </a:lnTo>
                  <a:lnTo>
                    <a:pt x="15" y="14"/>
                  </a:lnTo>
                  <a:lnTo>
                    <a:pt x="11" y="17"/>
                  </a:lnTo>
                  <a:lnTo>
                    <a:pt x="7" y="19"/>
                  </a:lnTo>
                  <a:lnTo>
                    <a:pt x="3" y="22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992"/>
            <p:cNvSpPr>
              <a:spLocks noEditPoints="1"/>
            </p:cNvSpPr>
            <p:nvPr/>
          </p:nvSpPr>
          <p:spPr bwMode="auto">
            <a:xfrm>
              <a:off x="619126" y="2622551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3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5 w 43"/>
                <a:gd name="T23" fmla="*/ 58 h 66"/>
                <a:gd name="T24" fmla="*/ 29 w 43"/>
                <a:gd name="T25" fmla="*/ 57 h 66"/>
                <a:gd name="T26" fmla="*/ 31 w 43"/>
                <a:gd name="T27" fmla="*/ 53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5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1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3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993"/>
            <p:cNvSpPr>
              <a:spLocks noChangeArrowheads="1"/>
            </p:cNvSpPr>
            <p:nvPr/>
          </p:nvSpPr>
          <p:spPr bwMode="auto">
            <a:xfrm>
              <a:off x="708026" y="2713038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Freeform 994"/>
            <p:cNvSpPr>
              <a:spLocks/>
            </p:cNvSpPr>
            <p:nvPr/>
          </p:nvSpPr>
          <p:spPr bwMode="auto">
            <a:xfrm>
              <a:off x="749301" y="2622551"/>
              <a:ext cx="39688" cy="104775"/>
            </a:xfrm>
            <a:custGeom>
              <a:avLst/>
              <a:gdLst>
                <a:gd name="T0" fmla="*/ 19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8 w 25"/>
                <a:gd name="T13" fmla="*/ 19 h 66"/>
                <a:gd name="T14" fmla="*/ 4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6 w 25"/>
                <a:gd name="T21" fmla="*/ 12 h 66"/>
                <a:gd name="T22" fmla="*/ 12 w 25"/>
                <a:gd name="T23" fmla="*/ 8 h 66"/>
                <a:gd name="T24" fmla="*/ 16 w 25"/>
                <a:gd name="T25" fmla="*/ 4 h 66"/>
                <a:gd name="T26" fmla="*/ 19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19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Freeform 995"/>
            <p:cNvSpPr>
              <a:spLocks noEditPoints="1"/>
            </p:cNvSpPr>
            <p:nvPr/>
          </p:nvSpPr>
          <p:spPr bwMode="auto">
            <a:xfrm>
              <a:off x="546101" y="3203576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9 w 43"/>
                <a:gd name="T3" fmla="*/ 8 h 67"/>
                <a:gd name="T4" fmla="*/ 16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6 w 43"/>
                <a:gd name="T17" fmla="*/ 57 h 67"/>
                <a:gd name="T18" fmla="*/ 19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4 h 67"/>
                <a:gd name="T28" fmla="*/ 34 w 43"/>
                <a:gd name="T29" fmla="*/ 47 h 67"/>
                <a:gd name="T30" fmla="*/ 35 w 43"/>
                <a:gd name="T31" fmla="*/ 34 h 67"/>
                <a:gd name="T32" fmla="*/ 34 w 43"/>
                <a:gd name="T33" fmla="*/ 21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4 h 67"/>
                <a:gd name="T50" fmla="*/ 38 w 43"/>
                <a:gd name="T51" fmla="*/ 8 h 67"/>
                <a:gd name="T52" fmla="*/ 40 w 43"/>
                <a:gd name="T53" fmla="*/ 13 h 67"/>
                <a:gd name="T54" fmla="*/ 42 w 43"/>
                <a:gd name="T55" fmla="*/ 18 h 67"/>
                <a:gd name="T56" fmla="*/ 43 w 43"/>
                <a:gd name="T57" fmla="*/ 23 h 67"/>
                <a:gd name="T58" fmla="*/ 43 w 43"/>
                <a:gd name="T59" fmla="*/ 28 h 67"/>
                <a:gd name="T60" fmla="*/ 43 w 43"/>
                <a:gd name="T61" fmla="*/ 34 h 67"/>
                <a:gd name="T62" fmla="*/ 43 w 43"/>
                <a:gd name="T63" fmla="*/ 44 h 67"/>
                <a:gd name="T64" fmla="*/ 41 w 43"/>
                <a:gd name="T65" fmla="*/ 52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8 w 43"/>
                <a:gd name="T79" fmla="*/ 66 h 67"/>
                <a:gd name="T80" fmla="*/ 14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2 w 43"/>
                <a:gd name="T95" fmla="*/ 15 h 67"/>
                <a:gd name="T96" fmla="*/ 4 w 43"/>
                <a:gd name="T97" fmla="*/ 10 h 67"/>
                <a:gd name="T98" fmla="*/ 8 w 43"/>
                <a:gd name="T99" fmla="*/ 6 h 67"/>
                <a:gd name="T100" fmla="*/ 10 w 43"/>
                <a:gd name="T101" fmla="*/ 3 h 67"/>
                <a:gd name="T102" fmla="*/ 14 w 43"/>
                <a:gd name="T103" fmla="*/ 1 h 67"/>
                <a:gd name="T104" fmla="*/ 18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3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996"/>
            <p:cNvSpPr>
              <a:spLocks noChangeArrowheads="1"/>
            </p:cNvSpPr>
            <p:nvPr/>
          </p:nvSpPr>
          <p:spPr bwMode="auto">
            <a:xfrm>
              <a:off x="635001" y="3294063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Freeform 997"/>
            <p:cNvSpPr>
              <a:spLocks noEditPoints="1"/>
            </p:cNvSpPr>
            <p:nvPr/>
          </p:nvSpPr>
          <p:spPr bwMode="auto">
            <a:xfrm>
              <a:off x="668338" y="3203576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1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4 h 67"/>
                <a:gd name="T50" fmla="*/ 37 w 43"/>
                <a:gd name="T51" fmla="*/ 8 h 67"/>
                <a:gd name="T52" fmla="*/ 39 w 43"/>
                <a:gd name="T53" fmla="*/ 13 h 67"/>
                <a:gd name="T54" fmla="*/ 41 w 43"/>
                <a:gd name="T55" fmla="*/ 18 h 67"/>
                <a:gd name="T56" fmla="*/ 42 w 43"/>
                <a:gd name="T57" fmla="*/ 23 h 67"/>
                <a:gd name="T58" fmla="*/ 42 w 43"/>
                <a:gd name="T59" fmla="*/ 28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5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7" y="8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3"/>
                  </a:lnTo>
                  <a:lnTo>
                    <a:pt x="42" y="28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Freeform 998"/>
            <p:cNvSpPr>
              <a:spLocks/>
            </p:cNvSpPr>
            <p:nvPr/>
          </p:nvSpPr>
          <p:spPr bwMode="auto">
            <a:xfrm>
              <a:off x="757238" y="3203576"/>
              <a:ext cx="38100" cy="104775"/>
            </a:xfrm>
            <a:custGeom>
              <a:avLst/>
              <a:gdLst>
                <a:gd name="T0" fmla="*/ 19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6 w 24"/>
                <a:gd name="T7" fmla="*/ 66 h 66"/>
                <a:gd name="T8" fmla="*/ 16 w 24"/>
                <a:gd name="T9" fmla="*/ 15 h 66"/>
                <a:gd name="T10" fmla="*/ 13 w 24"/>
                <a:gd name="T11" fmla="*/ 18 h 66"/>
                <a:gd name="T12" fmla="*/ 9 w 24"/>
                <a:gd name="T13" fmla="*/ 21 h 66"/>
                <a:gd name="T14" fmla="*/ 3 w 24"/>
                <a:gd name="T15" fmla="*/ 23 h 66"/>
                <a:gd name="T16" fmla="*/ 0 w 24"/>
                <a:gd name="T17" fmla="*/ 25 h 66"/>
                <a:gd name="T18" fmla="*/ 0 w 24"/>
                <a:gd name="T19" fmla="*/ 17 h 66"/>
                <a:gd name="T20" fmla="*/ 7 w 24"/>
                <a:gd name="T21" fmla="*/ 14 h 66"/>
                <a:gd name="T22" fmla="*/ 12 w 24"/>
                <a:gd name="T23" fmla="*/ 8 h 66"/>
                <a:gd name="T24" fmla="*/ 16 w 24"/>
                <a:gd name="T25" fmla="*/ 4 h 66"/>
                <a:gd name="T26" fmla="*/ 19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9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6" y="66"/>
                  </a:lnTo>
                  <a:lnTo>
                    <a:pt x="16" y="15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3" y="23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Freeform 999"/>
            <p:cNvSpPr>
              <a:spLocks noEditPoints="1"/>
            </p:cNvSpPr>
            <p:nvPr/>
          </p:nvSpPr>
          <p:spPr bwMode="auto">
            <a:xfrm>
              <a:off x="474663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0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Rectangle 1000"/>
            <p:cNvSpPr>
              <a:spLocks noChangeArrowheads="1"/>
            </p:cNvSpPr>
            <p:nvPr/>
          </p:nvSpPr>
          <p:spPr bwMode="auto">
            <a:xfrm>
              <a:off x="561976" y="3876676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Freeform 1001"/>
            <p:cNvSpPr>
              <a:spLocks noEditPoints="1"/>
            </p:cNvSpPr>
            <p:nvPr/>
          </p:nvSpPr>
          <p:spPr bwMode="auto">
            <a:xfrm>
              <a:off x="595313" y="3786188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10 w 43"/>
                <a:gd name="T9" fmla="*/ 20 h 67"/>
                <a:gd name="T10" fmla="*/ 9 w 43"/>
                <a:gd name="T11" fmla="*/ 33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2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4 w 43"/>
                <a:gd name="T49" fmla="*/ 4 h 67"/>
                <a:gd name="T50" fmla="*/ 37 w 43"/>
                <a:gd name="T51" fmla="*/ 8 h 67"/>
                <a:gd name="T52" fmla="*/ 39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3 h 67"/>
                <a:gd name="T92" fmla="*/ 1 w 43"/>
                <a:gd name="T93" fmla="*/ 22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Freeform 1002"/>
            <p:cNvSpPr>
              <a:spLocks noEditPoints="1"/>
            </p:cNvSpPr>
            <p:nvPr/>
          </p:nvSpPr>
          <p:spPr bwMode="auto">
            <a:xfrm>
              <a:off x="676276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5 w 42"/>
                <a:gd name="T23" fmla="*/ 59 h 67"/>
                <a:gd name="T24" fmla="*/ 28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1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30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1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7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Freeform 1003"/>
            <p:cNvSpPr>
              <a:spLocks/>
            </p:cNvSpPr>
            <p:nvPr/>
          </p:nvSpPr>
          <p:spPr bwMode="auto">
            <a:xfrm>
              <a:off x="763588" y="3786188"/>
              <a:ext cx="39688" cy="104775"/>
            </a:xfrm>
            <a:custGeom>
              <a:avLst/>
              <a:gdLst>
                <a:gd name="T0" fmla="*/ 20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9 w 25"/>
                <a:gd name="T13" fmla="*/ 20 h 66"/>
                <a:gd name="T14" fmla="*/ 5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7 w 25"/>
                <a:gd name="T21" fmla="*/ 13 h 66"/>
                <a:gd name="T22" fmla="*/ 13 w 25"/>
                <a:gd name="T23" fmla="*/ 8 h 66"/>
                <a:gd name="T24" fmla="*/ 17 w 25"/>
                <a:gd name="T25" fmla="*/ 4 h 66"/>
                <a:gd name="T26" fmla="*/ 20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20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9" y="20"/>
                  </a:lnTo>
                  <a:lnTo>
                    <a:pt x="5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7" y="13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" name="Freeform 1004"/>
            <p:cNvSpPr>
              <a:spLocks noEditPoints="1"/>
            </p:cNvSpPr>
            <p:nvPr/>
          </p:nvSpPr>
          <p:spPr bwMode="auto">
            <a:xfrm>
              <a:off x="401638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7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7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0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6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6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7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" name="Rectangle 1005"/>
            <p:cNvSpPr>
              <a:spLocks noChangeArrowheads="1"/>
            </p:cNvSpPr>
            <p:nvPr/>
          </p:nvSpPr>
          <p:spPr bwMode="auto">
            <a:xfrm>
              <a:off x="488951" y="44592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" name="Freeform 1006"/>
            <p:cNvSpPr>
              <a:spLocks noEditPoints="1"/>
            </p:cNvSpPr>
            <p:nvPr/>
          </p:nvSpPr>
          <p:spPr bwMode="auto">
            <a:xfrm>
              <a:off x="522288" y="4368801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1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" name="Freeform 1007"/>
            <p:cNvSpPr>
              <a:spLocks noEditPoints="1"/>
            </p:cNvSpPr>
            <p:nvPr/>
          </p:nvSpPr>
          <p:spPr bwMode="auto">
            <a:xfrm>
              <a:off x="603251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0 w 43"/>
                <a:gd name="T27" fmla="*/ 53 h 67"/>
                <a:gd name="T28" fmla="*/ 33 w 43"/>
                <a:gd name="T29" fmla="*/ 46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3 h 67"/>
                <a:gd name="T36" fmla="*/ 28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0 w 43"/>
                <a:gd name="T47" fmla="*/ 2 h 67"/>
                <a:gd name="T48" fmla="*/ 34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3 w 43"/>
                <a:gd name="T71" fmla="*/ 63 h 67"/>
                <a:gd name="T72" fmla="*/ 29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" name="Freeform 1008"/>
            <p:cNvSpPr>
              <a:spLocks noEditPoints="1"/>
            </p:cNvSpPr>
            <p:nvPr/>
          </p:nvSpPr>
          <p:spPr bwMode="auto">
            <a:xfrm>
              <a:off x="684213" y="4368801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7 w 42"/>
                <a:gd name="T3" fmla="*/ 8 h 67"/>
                <a:gd name="T4" fmla="*/ 14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6 h 67"/>
                <a:gd name="T14" fmla="*/ 12 w 42"/>
                <a:gd name="T15" fmla="*/ 53 h 67"/>
                <a:gd name="T16" fmla="*/ 14 w 42"/>
                <a:gd name="T17" fmla="*/ 57 h 67"/>
                <a:gd name="T18" fmla="*/ 17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3 h 67"/>
                <a:gd name="T28" fmla="*/ 33 w 42"/>
                <a:gd name="T29" fmla="*/ 46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3 h 67"/>
                <a:gd name="T36" fmla="*/ 27 w 42"/>
                <a:gd name="T37" fmla="*/ 10 h 67"/>
                <a:gd name="T38" fmla="*/ 24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5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1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1 w 42"/>
                <a:gd name="T63" fmla="*/ 43 h 67"/>
                <a:gd name="T64" fmla="*/ 40 w 42"/>
                <a:gd name="T65" fmla="*/ 51 h 67"/>
                <a:gd name="T66" fmla="*/ 38 w 42"/>
                <a:gd name="T67" fmla="*/ 57 h 67"/>
                <a:gd name="T68" fmla="*/ 35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5 w 42"/>
                <a:gd name="T75" fmla="*/ 66 h 67"/>
                <a:gd name="T76" fmla="*/ 21 w 42"/>
                <a:gd name="T77" fmla="*/ 67 h 67"/>
                <a:gd name="T78" fmla="*/ 16 w 42"/>
                <a:gd name="T79" fmla="*/ 66 h 67"/>
                <a:gd name="T80" fmla="*/ 12 w 42"/>
                <a:gd name="T81" fmla="*/ 65 h 67"/>
                <a:gd name="T82" fmla="*/ 9 w 42"/>
                <a:gd name="T83" fmla="*/ 63 h 67"/>
                <a:gd name="T84" fmla="*/ 6 w 42"/>
                <a:gd name="T85" fmla="*/ 61 h 67"/>
                <a:gd name="T86" fmla="*/ 3 w 42"/>
                <a:gd name="T87" fmla="*/ 53 h 67"/>
                <a:gd name="T88" fmla="*/ 0 w 42"/>
                <a:gd name="T89" fmla="*/ 44 h 67"/>
                <a:gd name="T90" fmla="*/ 0 w 42"/>
                <a:gd name="T91" fmla="*/ 33 h 67"/>
                <a:gd name="T92" fmla="*/ 0 w 42"/>
                <a:gd name="T93" fmla="*/ 23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2 w 42"/>
                <a:gd name="T103" fmla="*/ 2 h 67"/>
                <a:gd name="T104" fmla="*/ 16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7" y="8"/>
                  </a:lnTo>
                  <a:lnTo>
                    <a:pt x="14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1" y="43"/>
                  </a:lnTo>
                  <a:lnTo>
                    <a:pt x="40" y="51"/>
                  </a:lnTo>
                  <a:lnTo>
                    <a:pt x="38" y="57"/>
                  </a:lnTo>
                  <a:lnTo>
                    <a:pt x="35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" name="Freeform 1009"/>
            <p:cNvSpPr>
              <a:spLocks/>
            </p:cNvSpPr>
            <p:nvPr/>
          </p:nvSpPr>
          <p:spPr bwMode="auto">
            <a:xfrm>
              <a:off x="773113" y="4368801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6" name="Freeform 1011"/>
            <p:cNvSpPr>
              <a:spLocks/>
            </p:cNvSpPr>
            <p:nvPr/>
          </p:nvSpPr>
          <p:spPr bwMode="auto">
            <a:xfrm>
              <a:off x="665163" y="14938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2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Freeform 1012"/>
            <p:cNvSpPr>
              <a:spLocks noEditPoints="1"/>
            </p:cNvSpPr>
            <p:nvPr/>
          </p:nvSpPr>
          <p:spPr bwMode="auto">
            <a:xfrm>
              <a:off x="736601" y="1493838"/>
              <a:ext cx="68263" cy="106363"/>
            </a:xfrm>
            <a:custGeom>
              <a:avLst/>
              <a:gdLst>
                <a:gd name="T0" fmla="*/ 22 w 43"/>
                <a:gd name="T1" fmla="*/ 8 h 67"/>
                <a:gd name="T2" fmla="*/ 17 w 43"/>
                <a:gd name="T3" fmla="*/ 8 h 67"/>
                <a:gd name="T4" fmla="*/ 14 w 43"/>
                <a:gd name="T5" fmla="*/ 10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5 h 67"/>
                <a:gd name="T16" fmla="*/ 14 w 43"/>
                <a:gd name="T17" fmla="*/ 57 h 67"/>
                <a:gd name="T18" fmla="*/ 17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5 h 67"/>
                <a:gd name="T28" fmla="*/ 34 w 43"/>
                <a:gd name="T29" fmla="*/ 46 h 67"/>
                <a:gd name="T30" fmla="*/ 34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8 h 67"/>
                <a:gd name="T42" fmla="*/ 22 w 43"/>
                <a:gd name="T43" fmla="*/ 0 h 67"/>
                <a:gd name="T44" fmla="*/ 27 w 43"/>
                <a:gd name="T45" fmla="*/ 1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3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3 h 67"/>
                <a:gd name="T66" fmla="*/ 39 w 43"/>
                <a:gd name="T67" fmla="*/ 57 h 67"/>
                <a:gd name="T68" fmla="*/ 36 w 43"/>
                <a:gd name="T69" fmla="*/ 61 h 67"/>
                <a:gd name="T70" fmla="*/ 34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6 w 43"/>
                <a:gd name="T79" fmla="*/ 66 h 67"/>
                <a:gd name="T80" fmla="*/ 12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2 w 43"/>
                <a:gd name="T87" fmla="*/ 54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4 h 67"/>
                <a:gd name="T102" fmla="*/ 12 w 43"/>
                <a:gd name="T103" fmla="*/ 2 h 67"/>
                <a:gd name="T104" fmla="*/ 16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5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4" y="46"/>
                  </a:lnTo>
                  <a:lnTo>
                    <a:pt x="34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Freeform 1013"/>
            <p:cNvSpPr>
              <a:spLocks/>
            </p:cNvSpPr>
            <p:nvPr/>
          </p:nvSpPr>
          <p:spPr bwMode="auto">
            <a:xfrm>
              <a:off x="592138" y="91122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9" name="Freeform 1014"/>
            <p:cNvSpPr>
              <a:spLocks noEditPoints="1"/>
            </p:cNvSpPr>
            <p:nvPr/>
          </p:nvSpPr>
          <p:spPr bwMode="auto">
            <a:xfrm>
              <a:off x="663576" y="911225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2 h 67"/>
                <a:gd name="T8" fmla="*/ 10 w 43"/>
                <a:gd name="T9" fmla="*/ 20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9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1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4 h 67"/>
                <a:gd name="T96" fmla="*/ 5 w 43"/>
                <a:gd name="T97" fmla="*/ 10 h 67"/>
                <a:gd name="T98" fmla="*/ 7 w 43"/>
                <a:gd name="T99" fmla="*/ 6 h 67"/>
                <a:gd name="T100" fmla="*/ 10 w 43"/>
                <a:gd name="T101" fmla="*/ 4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0" name="Freeform 1015"/>
            <p:cNvSpPr>
              <a:spLocks noEditPoints="1"/>
            </p:cNvSpPr>
            <p:nvPr/>
          </p:nvSpPr>
          <p:spPr bwMode="auto">
            <a:xfrm>
              <a:off x="742951" y="911225"/>
              <a:ext cx="69850" cy="106363"/>
            </a:xfrm>
            <a:custGeom>
              <a:avLst/>
              <a:gdLst>
                <a:gd name="T0" fmla="*/ 22 w 44"/>
                <a:gd name="T1" fmla="*/ 7 h 67"/>
                <a:gd name="T2" fmla="*/ 19 w 44"/>
                <a:gd name="T3" fmla="*/ 8 h 67"/>
                <a:gd name="T4" fmla="*/ 16 w 44"/>
                <a:gd name="T5" fmla="*/ 9 h 67"/>
                <a:gd name="T6" fmla="*/ 13 w 44"/>
                <a:gd name="T7" fmla="*/ 12 h 67"/>
                <a:gd name="T8" fmla="*/ 10 w 44"/>
                <a:gd name="T9" fmla="*/ 20 h 67"/>
                <a:gd name="T10" fmla="*/ 9 w 44"/>
                <a:gd name="T11" fmla="*/ 34 h 67"/>
                <a:gd name="T12" fmla="*/ 10 w 44"/>
                <a:gd name="T13" fmla="*/ 47 h 67"/>
                <a:gd name="T14" fmla="*/ 12 w 44"/>
                <a:gd name="T15" fmla="*/ 54 h 67"/>
                <a:gd name="T16" fmla="*/ 16 w 44"/>
                <a:gd name="T17" fmla="*/ 57 h 67"/>
                <a:gd name="T18" fmla="*/ 19 w 44"/>
                <a:gd name="T19" fmla="*/ 59 h 67"/>
                <a:gd name="T20" fmla="*/ 22 w 44"/>
                <a:gd name="T21" fmla="*/ 59 h 67"/>
                <a:gd name="T22" fmla="*/ 26 w 44"/>
                <a:gd name="T23" fmla="*/ 59 h 67"/>
                <a:gd name="T24" fmla="*/ 29 w 44"/>
                <a:gd name="T25" fmla="*/ 57 h 67"/>
                <a:gd name="T26" fmla="*/ 31 w 44"/>
                <a:gd name="T27" fmla="*/ 54 h 67"/>
                <a:gd name="T28" fmla="*/ 34 w 44"/>
                <a:gd name="T29" fmla="*/ 47 h 67"/>
                <a:gd name="T30" fmla="*/ 35 w 44"/>
                <a:gd name="T31" fmla="*/ 34 h 67"/>
                <a:gd name="T32" fmla="*/ 34 w 44"/>
                <a:gd name="T33" fmla="*/ 20 h 67"/>
                <a:gd name="T34" fmla="*/ 32 w 44"/>
                <a:gd name="T35" fmla="*/ 13 h 67"/>
                <a:gd name="T36" fmla="*/ 29 w 44"/>
                <a:gd name="T37" fmla="*/ 10 h 67"/>
                <a:gd name="T38" fmla="*/ 26 w 44"/>
                <a:gd name="T39" fmla="*/ 8 h 67"/>
                <a:gd name="T40" fmla="*/ 22 w 44"/>
                <a:gd name="T41" fmla="*/ 7 h 67"/>
                <a:gd name="T42" fmla="*/ 22 w 44"/>
                <a:gd name="T43" fmla="*/ 0 h 67"/>
                <a:gd name="T44" fmla="*/ 27 w 44"/>
                <a:gd name="T45" fmla="*/ 0 h 67"/>
                <a:gd name="T46" fmla="*/ 32 w 44"/>
                <a:gd name="T47" fmla="*/ 2 h 67"/>
                <a:gd name="T48" fmla="*/ 36 w 44"/>
                <a:gd name="T49" fmla="*/ 5 h 67"/>
                <a:gd name="T50" fmla="*/ 38 w 44"/>
                <a:gd name="T51" fmla="*/ 8 h 67"/>
                <a:gd name="T52" fmla="*/ 40 w 44"/>
                <a:gd name="T53" fmla="*/ 12 h 67"/>
                <a:gd name="T54" fmla="*/ 42 w 44"/>
                <a:gd name="T55" fmla="*/ 18 h 67"/>
                <a:gd name="T56" fmla="*/ 43 w 44"/>
                <a:gd name="T57" fmla="*/ 22 h 67"/>
                <a:gd name="T58" fmla="*/ 43 w 44"/>
                <a:gd name="T59" fmla="*/ 27 h 67"/>
                <a:gd name="T60" fmla="*/ 44 w 44"/>
                <a:gd name="T61" fmla="*/ 34 h 67"/>
                <a:gd name="T62" fmla="*/ 43 w 44"/>
                <a:gd name="T63" fmla="*/ 44 h 67"/>
                <a:gd name="T64" fmla="*/ 41 w 44"/>
                <a:gd name="T65" fmla="*/ 52 h 67"/>
                <a:gd name="T66" fmla="*/ 39 w 44"/>
                <a:gd name="T67" fmla="*/ 57 h 67"/>
                <a:gd name="T68" fmla="*/ 37 w 44"/>
                <a:gd name="T69" fmla="*/ 60 h 67"/>
                <a:gd name="T70" fmla="*/ 34 w 44"/>
                <a:gd name="T71" fmla="*/ 63 h 67"/>
                <a:gd name="T72" fmla="*/ 31 w 44"/>
                <a:gd name="T73" fmla="*/ 65 h 67"/>
                <a:gd name="T74" fmla="*/ 27 w 44"/>
                <a:gd name="T75" fmla="*/ 66 h 67"/>
                <a:gd name="T76" fmla="*/ 22 w 44"/>
                <a:gd name="T77" fmla="*/ 67 h 67"/>
                <a:gd name="T78" fmla="*/ 18 w 44"/>
                <a:gd name="T79" fmla="*/ 66 h 67"/>
                <a:gd name="T80" fmla="*/ 13 w 44"/>
                <a:gd name="T81" fmla="*/ 65 h 67"/>
                <a:gd name="T82" fmla="*/ 10 w 44"/>
                <a:gd name="T83" fmla="*/ 63 h 67"/>
                <a:gd name="T84" fmla="*/ 7 w 44"/>
                <a:gd name="T85" fmla="*/ 61 h 67"/>
                <a:gd name="T86" fmla="*/ 3 w 44"/>
                <a:gd name="T87" fmla="*/ 54 h 67"/>
                <a:gd name="T88" fmla="*/ 1 w 44"/>
                <a:gd name="T89" fmla="*/ 45 h 67"/>
                <a:gd name="T90" fmla="*/ 0 w 44"/>
                <a:gd name="T91" fmla="*/ 34 h 67"/>
                <a:gd name="T92" fmla="*/ 1 w 44"/>
                <a:gd name="T93" fmla="*/ 23 h 67"/>
                <a:gd name="T94" fmla="*/ 3 w 44"/>
                <a:gd name="T95" fmla="*/ 14 h 67"/>
                <a:gd name="T96" fmla="*/ 4 w 44"/>
                <a:gd name="T97" fmla="*/ 10 h 67"/>
                <a:gd name="T98" fmla="*/ 7 w 44"/>
                <a:gd name="T99" fmla="*/ 6 h 67"/>
                <a:gd name="T100" fmla="*/ 10 w 44"/>
                <a:gd name="T101" fmla="*/ 4 h 67"/>
                <a:gd name="T102" fmla="*/ 13 w 44"/>
                <a:gd name="T103" fmla="*/ 2 h 67"/>
                <a:gd name="T104" fmla="*/ 18 w 44"/>
                <a:gd name="T105" fmla="*/ 0 h 67"/>
                <a:gd name="T106" fmla="*/ 22 w 44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0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Freeform 1016"/>
            <p:cNvSpPr>
              <a:spLocks/>
            </p:cNvSpPr>
            <p:nvPr/>
          </p:nvSpPr>
          <p:spPr bwMode="auto">
            <a:xfrm>
              <a:off x="1042988" y="34575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2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2" name="Line 1017"/>
            <p:cNvSpPr>
              <a:spLocks noChangeShapeType="1"/>
            </p:cNvSpPr>
            <p:nvPr/>
          </p:nvSpPr>
          <p:spPr bwMode="auto">
            <a:xfrm>
              <a:off x="1006476" y="3517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3" name="Freeform 1018"/>
            <p:cNvSpPr>
              <a:spLocks/>
            </p:cNvSpPr>
            <p:nvPr/>
          </p:nvSpPr>
          <p:spPr bwMode="auto">
            <a:xfrm>
              <a:off x="1193801" y="3405188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4" name="Freeform 1019"/>
            <p:cNvSpPr>
              <a:spLocks/>
            </p:cNvSpPr>
            <p:nvPr/>
          </p:nvSpPr>
          <p:spPr bwMode="auto">
            <a:xfrm>
              <a:off x="1193801" y="3405188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5" name="Freeform 1020"/>
            <p:cNvSpPr>
              <a:spLocks/>
            </p:cNvSpPr>
            <p:nvPr/>
          </p:nvSpPr>
          <p:spPr bwMode="auto">
            <a:xfrm>
              <a:off x="1230313" y="3405188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6" name="Line 1021"/>
            <p:cNvSpPr>
              <a:spLocks noChangeShapeType="1"/>
            </p:cNvSpPr>
            <p:nvPr/>
          </p:nvSpPr>
          <p:spPr bwMode="auto">
            <a:xfrm>
              <a:off x="1193801" y="34655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7" name="Freeform 1022"/>
            <p:cNvSpPr>
              <a:spLocks/>
            </p:cNvSpPr>
            <p:nvPr/>
          </p:nvSpPr>
          <p:spPr bwMode="auto">
            <a:xfrm>
              <a:off x="1389063" y="3367088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8" name="Freeform 1023"/>
            <p:cNvSpPr>
              <a:spLocks/>
            </p:cNvSpPr>
            <p:nvPr/>
          </p:nvSpPr>
          <p:spPr bwMode="auto">
            <a:xfrm>
              <a:off x="1389063" y="3367088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9" name="Freeform 1024"/>
            <p:cNvSpPr>
              <a:spLocks/>
            </p:cNvSpPr>
            <p:nvPr/>
          </p:nvSpPr>
          <p:spPr bwMode="auto">
            <a:xfrm>
              <a:off x="1427163" y="3367088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2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0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0" name="Line 1025"/>
            <p:cNvSpPr>
              <a:spLocks noChangeShapeType="1"/>
            </p:cNvSpPr>
            <p:nvPr/>
          </p:nvSpPr>
          <p:spPr bwMode="auto">
            <a:xfrm>
              <a:off x="1389063" y="34274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1" name="Freeform 1026"/>
            <p:cNvSpPr>
              <a:spLocks/>
            </p:cNvSpPr>
            <p:nvPr/>
          </p:nvSpPr>
          <p:spPr bwMode="auto">
            <a:xfrm>
              <a:off x="1722438" y="3344863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2" name="Freeform 1027"/>
            <p:cNvSpPr>
              <a:spLocks/>
            </p:cNvSpPr>
            <p:nvPr/>
          </p:nvSpPr>
          <p:spPr bwMode="auto">
            <a:xfrm>
              <a:off x="1722438" y="3344863"/>
              <a:ext cx="39688" cy="60325"/>
            </a:xfrm>
            <a:custGeom>
              <a:avLst/>
              <a:gdLst>
                <a:gd name="T0" fmla="*/ 23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0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3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3" name="Freeform 1028"/>
            <p:cNvSpPr>
              <a:spLocks/>
            </p:cNvSpPr>
            <p:nvPr/>
          </p:nvSpPr>
          <p:spPr bwMode="auto">
            <a:xfrm>
              <a:off x="1758951" y="334486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2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4" name="Line 1029"/>
            <p:cNvSpPr>
              <a:spLocks noChangeShapeType="1"/>
            </p:cNvSpPr>
            <p:nvPr/>
          </p:nvSpPr>
          <p:spPr bwMode="auto">
            <a:xfrm>
              <a:off x="1722438" y="340518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5" name="Freeform 1030"/>
            <p:cNvSpPr>
              <a:spLocks/>
            </p:cNvSpPr>
            <p:nvPr/>
          </p:nvSpPr>
          <p:spPr bwMode="auto">
            <a:xfrm>
              <a:off x="1873251" y="3362325"/>
              <a:ext cx="76200" cy="57150"/>
            </a:xfrm>
            <a:custGeom>
              <a:avLst/>
              <a:gdLst>
                <a:gd name="T0" fmla="*/ 23 w 48"/>
                <a:gd name="T1" fmla="*/ 0 h 36"/>
                <a:gd name="T2" fmla="*/ 48 w 48"/>
                <a:gd name="T3" fmla="*/ 36 h 36"/>
                <a:gd name="T4" fmla="*/ 0 w 48"/>
                <a:gd name="T5" fmla="*/ 36 h 36"/>
                <a:gd name="T6" fmla="*/ 23 w 4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6">
                  <a:moveTo>
                    <a:pt x="23" y="0"/>
                  </a:moveTo>
                  <a:lnTo>
                    <a:pt x="48" y="3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6" name="Freeform 1031"/>
            <p:cNvSpPr>
              <a:spLocks/>
            </p:cNvSpPr>
            <p:nvPr/>
          </p:nvSpPr>
          <p:spPr bwMode="auto">
            <a:xfrm>
              <a:off x="1873251" y="3362325"/>
              <a:ext cx="39688" cy="58738"/>
            </a:xfrm>
            <a:custGeom>
              <a:avLst/>
              <a:gdLst>
                <a:gd name="T0" fmla="*/ 23 w 25"/>
                <a:gd name="T1" fmla="*/ 0 h 37"/>
                <a:gd name="T2" fmla="*/ 25 w 25"/>
                <a:gd name="T3" fmla="*/ 0 h 37"/>
                <a:gd name="T4" fmla="*/ 25 w 25"/>
                <a:gd name="T5" fmla="*/ 0 h 37"/>
                <a:gd name="T6" fmla="*/ 1 w 25"/>
                <a:gd name="T7" fmla="*/ 37 h 37"/>
                <a:gd name="T8" fmla="*/ 0 w 25"/>
                <a:gd name="T9" fmla="*/ 37 h 37"/>
                <a:gd name="T10" fmla="*/ 0 w 25"/>
                <a:gd name="T11" fmla="*/ 36 h 37"/>
                <a:gd name="T12" fmla="*/ 23 w 2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7" name="Freeform 1032"/>
            <p:cNvSpPr>
              <a:spLocks/>
            </p:cNvSpPr>
            <p:nvPr/>
          </p:nvSpPr>
          <p:spPr bwMode="auto">
            <a:xfrm>
              <a:off x="1909763" y="3362325"/>
              <a:ext cx="41275" cy="58738"/>
            </a:xfrm>
            <a:custGeom>
              <a:avLst/>
              <a:gdLst>
                <a:gd name="T0" fmla="*/ 0 w 26"/>
                <a:gd name="T1" fmla="*/ 0 h 37"/>
                <a:gd name="T2" fmla="*/ 2 w 26"/>
                <a:gd name="T3" fmla="*/ 0 h 37"/>
                <a:gd name="T4" fmla="*/ 26 w 26"/>
                <a:gd name="T5" fmla="*/ 36 h 37"/>
                <a:gd name="T6" fmla="*/ 26 w 26"/>
                <a:gd name="T7" fmla="*/ 37 h 37"/>
                <a:gd name="T8" fmla="*/ 25 w 26"/>
                <a:gd name="T9" fmla="*/ 37 h 37"/>
                <a:gd name="T10" fmla="*/ 0 w 26"/>
                <a:gd name="T11" fmla="*/ 0 h 37"/>
                <a:gd name="T12" fmla="*/ 0 w 2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7">
                  <a:moveTo>
                    <a:pt x="0" y="0"/>
                  </a:moveTo>
                  <a:lnTo>
                    <a:pt x="2" y="0"/>
                  </a:lnTo>
                  <a:lnTo>
                    <a:pt x="26" y="36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8" name="Line 1033"/>
            <p:cNvSpPr>
              <a:spLocks noChangeShapeType="1"/>
            </p:cNvSpPr>
            <p:nvPr/>
          </p:nvSpPr>
          <p:spPr bwMode="auto">
            <a:xfrm>
              <a:off x="1873251" y="3419475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9" name="Freeform 1034"/>
            <p:cNvSpPr>
              <a:spLocks/>
            </p:cNvSpPr>
            <p:nvPr/>
          </p:nvSpPr>
          <p:spPr bwMode="auto">
            <a:xfrm>
              <a:off x="2046288" y="3390900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0" name="Freeform 1035"/>
            <p:cNvSpPr>
              <a:spLocks/>
            </p:cNvSpPr>
            <p:nvPr/>
          </p:nvSpPr>
          <p:spPr bwMode="auto">
            <a:xfrm>
              <a:off x="2046288" y="3390900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1" name="Freeform 1036"/>
            <p:cNvSpPr>
              <a:spLocks/>
            </p:cNvSpPr>
            <p:nvPr/>
          </p:nvSpPr>
          <p:spPr bwMode="auto">
            <a:xfrm>
              <a:off x="2082801" y="3390900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2" name="Line 1037"/>
            <p:cNvSpPr>
              <a:spLocks noChangeShapeType="1"/>
            </p:cNvSpPr>
            <p:nvPr/>
          </p:nvSpPr>
          <p:spPr bwMode="auto">
            <a:xfrm>
              <a:off x="2046288" y="34512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3" name="Freeform 1038"/>
            <p:cNvSpPr>
              <a:spLocks/>
            </p:cNvSpPr>
            <p:nvPr/>
          </p:nvSpPr>
          <p:spPr bwMode="auto">
            <a:xfrm>
              <a:off x="2263776" y="3336925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4" name="Freeform 1039"/>
            <p:cNvSpPr>
              <a:spLocks/>
            </p:cNvSpPr>
            <p:nvPr/>
          </p:nvSpPr>
          <p:spPr bwMode="auto">
            <a:xfrm>
              <a:off x="2263776" y="3336925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2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5" name="Freeform 1040"/>
            <p:cNvSpPr>
              <a:spLocks/>
            </p:cNvSpPr>
            <p:nvPr/>
          </p:nvSpPr>
          <p:spPr bwMode="auto">
            <a:xfrm>
              <a:off x="2301876" y="3336925"/>
              <a:ext cx="36513" cy="60325"/>
            </a:xfrm>
            <a:custGeom>
              <a:avLst/>
              <a:gdLst>
                <a:gd name="T0" fmla="*/ 0 w 23"/>
                <a:gd name="T1" fmla="*/ 0 h 38"/>
                <a:gd name="T2" fmla="*/ 0 w 23"/>
                <a:gd name="T3" fmla="*/ 0 h 38"/>
                <a:gd name="T4" fmla="*/ 23 w 23"/>
                <a:gd name="T5" fmla="*/ 37 h 38"/>
                <a:gd name="T6" fmla="*/ 23 w 23"/>
                <a:gd name="T7" fmla="*/ 38 h 38"/>
                <a:gd name="T8" fmla="*/ 22 w 23"/>
                <a:gd name="T9" fmla="*/ 38 h 38"/>
                <a:gd name="T10" fmla="*/ 0 w 23"/>
                <a:gd name="T11" fmla="*/ 2 h 38"/>
                <a:gd name="T12" fmla="*/ 0 w 23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8">
                  <a:moveTo>
                    <a:pt x="0" y="0"/>
                  </a:moveTo>
                  <a:lnTo>
                    <a:pt x="0" y="0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6" name="Line 1041"/>
            <p:cNvSpPr>
              <a:spLocks noChangeShapeType="1"/>
            </p:cNvSpPr>
            <p:nvPr/>
          </p:nvSpPr>
          <p:spPr bwMode="auto">
            <a:xfrm>
              <a:off x="2263776" y="33972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7" name="Freeform 1042"/>
            <p:cNvSpPr>
              <a:spLocks/>
            </p:cNvSpPr>
            <p:nvPr/>
          </p:nvSpPr>
          <p:spPr bwMode="auto">
            <a:xfrm>
              <a:off x="2689226" y="3184525"/>
              <a:ext cx="73025" cy="61913"/>
            </a:xfrm>
            <a:custGeom>
              <a:avLst/>
              <a:gdLst>
                <a:gd name="T0" fmla="*/ 23 w 46"/>
                <a:gd name="T1" fmla="*/ 0 h 39"/>
                <a:gd name="T2" fmla="*/ 46 w 46"/>
                <a:gd name="T3" fmla="*/ 39 h 39"/>
                <a:gd name="T4" fmla="*/ 0 w 46"/>
                <a:gd name="T5" fmla="*/ 39 h 39"/>
                <a:gd name="T6" fmla="*/ 23 w 4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9">
                  <a:moveTo>
                    <a:pt x="23" y="0"/>
                  </a:moveTo>
                  <a:lnTo>
                    <a:pt x="46" y="39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8" name="Freeform 1043"/>
            <p:cNvSpPr>
              <a:spLocks/>
            </p:cNvSpPr>
            <p:nvPr/>
          </p:nvSpPr>
          <p:spPr bwMode="auto">
            <a:xfrm>
              <a:off x="2689226" y="3184525"/>
              <a:ext cx="38100" cy="63500"/>
            </a:xfrm>
            <a:custGeom>
              <a:avLst/>
              <a:gdLst>
                <a:gd name="T0" fmla="*/ 23 w 24"/>
                <a:gd name="T1" fmla="*/ 0 h 40"/>
                <a:gd name="T2" fmla="*/ 24 w 24"/>
                <a:gd name="T3" fmla="*/ 0 h 40"/>
                <a:gd name="T4" fmla="*/ 24 w 24"/>
                <a:gd name="T5" fmla="*/ 1 h 40"/>
                <a:gd name="T6" fmla="*/ 1 w 24"/>
                <a:gd name="T7" fmla="*/ 40 h 40"/>
                <a:gd name="T8" fmla="*/ 0 w 24"/>
                <a:gd name="T9" fmla="*/ 40 h 40"/>
                <a:gd name="T10" fmla="*/ 0 w 24"/>
                <a:gd name="T11" fmla="*/ 39 h 40"/>
                <a:gd name="T12" fmla="*/ 23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9" name="Freeform 1044"/>
            <p:cNvSpPr>
              <a:spLocks/>
            </p:cNvSpPr>
            <p:nvPr/>
          </p:nvSpPr>
          <p:spPr bwMode="auto">
            <a:xfrm>
              <a:off x="3689351" y="2411413"/>
              <a:ext cx="58738" cy="55563"/>
            </a:xfrm>
            <a:custGeom>
              <a:avLst/>
              <a:gdLst>
                <a:gd name="T0" fmla="*/ 18 w 37"/>
                <a:gd name="T1" fmla="*/ 0 h 35"/>
                <a:gd name="T2" fmla="*/ 22 w 37"/>
                <a:gd name="T3" fmla="*/ 1 h 35"/>
                <a:gd name="T4" fmla="*/ 24 w 37"/>
                <a:gd name="T5" fmla="*/ 1 h 35"/>
                <a:gd name="T6" fmla="*/ 26 w 37"/>
                <a:gd name="T7" fmla="*/ 1 h 35"/>
                <a:gd name="T8" fmla="*/ 29 w 37"/>
                <a:gd name="T9" fmla="*/ 3 h 35"/>
                <a:gd name="T10" fmla="*/ 31 w 37"/>
                <a:gd name="T11" fmla="*/ 5 h 35"/>
                <a:gd name="T12" fmla="*/ 32 w 37"/>
                <a:gd name="T13" fmla="*/ 7 h 35"/>
                <a:gd name="T14" fmla="*/ 34 w 37"/>
                <a:gd name="T15" fmla="*/ 9 h 35"/>
                <a:gd name="T16" fmla="*/ 36 w 37"/>
                <a:gd name="T17" fmla="*/ 11 h 35"/>
                <a:gd name="T18" fmla="*/ 37 w 37"/>
                <a:gd name="T19" fmla="*/ 14 h 35"/>
                <a:gd name="T20" fmla="*/ 37 w 37"/>
                <a:gd name="T21" fmla="*/ 17 h 35"/>
                <a:gd name="T22" fmla="*/ 36 w 37"/>
                <a:gd name="T23" fmla="*/ 21 h 35"/>
                <a:gd name="T24" fmla="*/ 36 w 37"/>
                <a:gd name="T25" fmla="*/ 24 h 35"/>
                <a:gd name="T26" fmla="*/ 33 w 37"/>
                <a:gd name="T27" fmla="*/ 26 h 35"/>
                <a:gd name="T28" fmla="*/ 31 w 37"/>
                <a:gd name="T29" fmla="*/ 29 h 35"/>
                <a:gd name="T30" fmla="*/ 31 w 37"/>
                <a:gd name="T31" fmla="*/ 30 h 35"/>
                <a:gd name="T32" fmla="*/ 29 w 37"/>
                <a:gd name="T33" fmla="*/ 32 h 35"/>
                <a:gd name="T34" fmla="*/ 27 w 37"/>
                <a:gd name="T35" fmla="*/ 33 h 35"/>
                <a:gd name="T36" fmla="*/ 25 w 37"/>
                <a:gd name="T37" fmla="*/ 34 h 35"/>
                <a:gd name="T38" fmla="*/ 21 w 37"/>
                <a:gd name="T39" fmla="*/ 35 h 35"/>
                <a:gd name="T40" fmla="*/ 16 w 37"/>
                <a:gd name="T41" fmla="*/ 35 h 35"/>
                <a:gd name="T42" fmla="*/ 12 w 37"/>
                <a:gd name="T43" fmla="*/ 34 h 35"/>
                <a:gd name="T44" fmla="*/ 11 w 37"/>
                <a:gd name="T45" fmla="*/ 34 h 35"/>
                <a:gd name="T46" fmla="*/ 9 w 37"/>
                <a:gd name="T47" fmla="*/ 33 h 35"/>
                <a:gd name="T48" fmla="*/ 5 w 37"/>
                <a:gd name="T49" fmla="*/ 30 h 35"/>
                <a:gd name="T50" fmla="*/ 5 w 37"/>
                <a:gd name="T51" fmla="*/ 30 h 35"/>
                <a:gd name="T52" fmla="*/ 3 w 37"/>
                <a:gd name="T53" fmla="*/ 28 h 35"/>
                <a:gd name="T54" fmla="*/ 2 w 37"/>
                <a:gd name="T55" fmla="*/ 26 h 35"/>
                <a:gd name="T56" fmla="*/ 1 w 37"/>
                <a:gd name="T57" fmla="*/ 25 h 35"/>
                <a:gd name="T58" fmla="*/ 0 w 37"/>
                <a:gd name="T59" fmla="*/ 21 h 35"/>
                <a:gd name="T60" fmla="*/ 0 w 37"/>
                <a:gd name="T61" fmla="*/ 18 h 35"/>
                <a:gd name="T62" fmla="*/ 0 w 37"/>
                <a:gd name="T63" fmla="*/ 14 h 35"/>
                <a:gd name="T64" fmla="*/ 1 w 37"/>
                <a:gd name="T65" fmla="*/ 12 h 35"/>
                <a:gd name="T66" fmla="*/ 2 w 37"/>
                <a:gd name="T67" fmla="*/ 9 h 35"/>
                <a:gd name="T68" fmla="*/ 4 w 37"/>
                <a:gd name="T69" fmla="*/ 5 h 35"/>
                <a:gd name="T70" fmla="*/ 5 w 37"/>
                <a:gd name="T71" fmla="*/ 4 h 35"/>
                <a:gd name="T72" fmla="*/ 8 w 37"/>
                <a:gd name="T73" fmla="*/ 2 h 35"/>
                <a:gd name="T74" fmla="*/ 9 w 37"/>
                <a:gd name="T75" fmla="*/ 2 h 35"/>
                <a:gd name="T76" fmla="*/ 12 w 37"/>
                <a:gd name="T77" fmla="*/ 1 h 35"/>
                <a:gd name="T78" fmla="*/ 16 w 37"/>
                <a:gd name="T7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5">
                  <a:moveTo>
                    <a:pt x="16" y="0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7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7" y="14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6" y="24"/>
                  </a:lnTo>
                  <a:lnTo>
                    <a:pt x="34" y="25"/>
                  </a:lnTo>
                  <a:lnTo>
                    <a:pt x="33" y="26"/>
                  </a:lnTo>
                  <a:lnTo>
                    <a:pt x="32" y="28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9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1" y="35"/>
                  </a:lnTo>
                  <a:lnTo>
                    <a:pt x="18" y="35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0" name="Line 1045"/>
            <p:cNvSpPr>
              <a:spLocks noChangeShapeType="1"/>
            </p:cNvSpPr>
            <p:nvPr/>
          </p:nvSpPr>
          <p:spPr bwMode="auto">
            <a:xfrm>
              <a:off x="3748088" y="24384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1" name="Line 1046"/>
            <p:cNvSpPr>
              <a:spLocks noChangeShapeType="1"/>
            </p:cNvSpPr>
            <p:nvPr/>
          </p:nvSpPr>
          <p:spPr bwMode="auto">
            <a:xfrm flipH="1">
              <a:off x="3746501" y="2439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2" name="Line 1047"/>
            <p:cNvSpPr>
              <a:spLocks noChangeShapeType="1"/>
            </p:cNvSpPr>
            <p:nvPr/>
          </p:nvSpPr>
          <p:spPr bwMode="auto">
            <a:xfrm>
              <a:off x="3746501" y="24415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3" name="Line 1048"/>
            <p:cNvSpPr>
              <a:spLocks noChangeShapeType="1"/>
            </p:cNvSpPr>
            <p:nvPr/>
          </p:nvSpPr>
          <p:spPr bwMode="auto">
            <a:xfrm>
              <a:off x="3746501" y="2444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4" name="Line 1049"/>
            <p:cNvSpPr>
              <a:spLocks noChangeShapeType="1"/>
            </p:cNvSpPr>
            <p:nvPr/>
          </p:nvSpPr>
          <p:spPr bwMode="auto">
            <a:xfrm>
              <a:off x="3746501" y="24479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5" name="Line 1050"/>
            <p:cNvSpPr>
              <a:spLocks noChangeShapeType="1"/>
            </p:cNvSpPr>
            <p:nvPr/>
          </p:nvSpPr>
          <p:spPr bwMode="auto">
            <a:xfrm flipH="1">
              <a:off x="3743326" y="2447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6" name="Line 1051"/>
            <p:cNvSpPr>
              <a:spLocks noChangeShapeType="1"/>
            </p:cNvSpPr>
            <p:nvPr/>
          </p:nvSpPr>
          <p:spPr bwMode="auto">
            <a:xfrm>
              <a:off x="3743326" y="2449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7" name="Line 1052"/>
            <p:cNvSpPr>
              <a:spLocks noChangeShapeType="1"/>
            </p:cNvSpPr>
            <p:nvPr/>
          </p:nvSpPr>
          <p:spPr bwMode="auto">
            <a:xfrm flipH="1">
              <a:off x="3741738" y="2451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8" name="Line 1053"/>
            <p:cNvSpPr>
              <a:spLocks noChangeShapeType="1"/>
            </p:cNvSpPr>
            <p:nvPr/>
          </p:nvSpPr>
          <p:spPr bwMode="auto">
            <a:xfrm flipH="1">
              <a:off x="3740151" y="2452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9" name="Line 1054"/>
            <p:cNvSpPr>
              <a:spLocks noChangeShapeType="1"/>
            </p:cNvSpPr>
            <p:nvPr/>
          </p:nvSpPr>
          <p:spPr bwMode="auto">
            <a:xfrm flipH="1">
              <a:off x="3738563" y="2455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0" name="Line 1055"/>
            <p:cNvSpPr>
              <a:spLocks noChangeShapeType="1"/>
            </p:cNvSpPr>
            <p:nvPr/>
          </p:nvSpPr>
          <p:spPr bwMode="auto">
            <a:xfrm>
              <a:off x="3738563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1" name="Line 1056"/>
            <p:cNvSpPr>
              <a:spLocks noChangeShapeType="1"/>
            </p:cNvSpPr>
            <p:nvPr/>
          </p:nvSpPr>
          <p:spPr bwMode="auto">
            <a:xfrm>
              <a:off x="3738563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2" name="Line 1057"/>
            <p:cNvSpPr>
              <a:spLocks noChangeShapeType="1"/>
            </p:cNvSpPr>
            <p:nvPr/>
          </p:nvSpPr>
          <p:spPr bwMode="auto">
            <a:xfrm flipH="1">
              <a:off x="3736976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3" name="Line 1058"/>
            <p:cNvSpPr>
              <a:spLocks noChangeShapeType="1"/>
            </p:cNvSpPr>
            <p:nvPr/>
          </p:nvSpPr>
          <p:spPr bwMode="auto">
            <a:xfrm flipH="1">
              <a:off x="3735388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4" name="Line 1059"/>
            <p:cNvSpPr>
              <a:spLocks noChangeShapeType="1"/>
            </p:cNvSpPr>
            <p:nvPr/>
          </p:nvSpPr>
          <p:spPr bwMode="auto">
            <a:xfrm flipH="1">
              <a:off x="373221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5" name="Line 1060"/>
            <p:cNvSpPr>
              <a:spLocks noChangeShapeType="1"/>
            </p:cNvSpPr>
            <p:nvPr/>
          </p:nvSpPr>
          <p:spPr bwMode="auto">
            <a:xfrm>
              <a:off x="3732213" y="2462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6" name="Line 1061"/>
            <p:cNvSpPr>
              <a:spLocks noChangeShapeType="1"/>
            </p:cNvSpPr>
            <p:nvPr/>
          </p:nvSpPr>
          <p:spPr bwMode="auto">
            <a:xfrm flipH="1">
              <a:off x="3730626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7" name="Line 1062"/>
            <p:cNvSpPr>
              <a:spLocks noChangeShapeType="1"/>
            </p:cNvSpPr>
            <p:nvPr/>
          </p:nvSpPr>
          <p:spPr bwMode="auto">
            <a:xfrm flipH="1">
              <a:off x="3729038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8" name="Line 1063"/>
            <p:cNvSpPr>
              <a:spLocks noChangeShapeType="1"/>
            </p:cNvSpPr>
            <p:nvPr/>
          </p:nvSpPr>
          <p:spPr bwMode="auto">
            <a:xfrm flipH="1">
              <a:off x="3727451" y="2463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9" name="Line 1064"/>
            <p:cNvSpPr>
              <a:spLocks noChangeShapeType="1"/>
            </p:cNvSpPr>
            <p:nvPr/>
          </p:nvSpPr>
          <p:spPr bwMode="auto">
            <a:xfrm flipH="1">
              <a:off x="3722688" y="246538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0" name="Line 1065"/>
            <p:cNvSpPr>
              <a:spLocks noChangeShapeType="1"/>
            </p:cNvSpPr>
            <p:nvPr/>
          </p:nvSpPr>
          <p:spPr bwMode="auto">
            <a:xfrm flipH="1">
              <a:off x="3717926" y="24669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1" name="Line 1066"/>
            <p:cNvSpPr>
              <a:spLocks noChangeShapeType="1"/>
            </p:cNvSpPr>
            <p:nvPr/>
          </p:nvSpPr>
          <p:spPr bwMode="auto">
            <a:xfrm flipH="1" flipV="1">
              <a:off x="3714751" y="24653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2" name="Line 1067"/>
            <p:cNvSpPr>
              <a:spLocks noChangeShapeType="1"/>
            </p:cNvSpPr>
            <p:nvPr/>
          </p:nvSpPr>
          <p:spPr bwMode="auto">
            <a:xfrm flipH="1">
              <a:off x="3711576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3" name="Line 1068"/>
            <p:cNvSpPr>
              <a:spLocks noChangeShapeType="1"/>
            </p:cNvSpPr>
            <p:nvPr/>
          </p:nvSpPr>
          <p:spPr bwMode="auto">
            <a:xfrm flipH="1">
              <a:off x="3708401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4" name="Line 1069"/>
            <p:cNvSpPr>
              <a:spLocks noChangeShapeType="1"/>
            </p:cNvSpPr>
            <p:nvPr/>
          </p:nvSpPr>
          <p:spPr bwMode="auto">
            <a:xfrm>
              <a:off x="3708401" y="24653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5" name="Line 1070"/>
            <p:cNvSpPr>
              <a:spLocks noChangeShapeType="1"/>
            </p:cNvSpPr>
            <p:nvPr/>
          </p:nvSpPr>
          <p:spPr bwMode="auto">
            <a:xfrm flipH="1" flipV="1">
              <a:off x="3705226" y="2463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6" name="Line 1071"/>
            <p:cNvSpPr>
              <a:spLocks noChangeShapeType="1"/>
            </p:cNvSpPr>
            <p:nvPr/>
          </p:nvSpPr>
          <p:spPr bwMode="auto">
            <a:xfrm flipH="1" flipV="1">
              <a:off x="3703638" y="2462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7" name="Line 1072"/>
            <p:cNvSpPr>
              <a:spLocks noChangeShapeType="1"/>
            </p:cNvSpPr>
            <p:nvPr/>
          </p:nvSpPr>
          <p:spPr bwMode="auto">
            <a:xfrm flipH="1" flipV="1">
              <a:off x="370046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8" name="Line 1073"/>
            <p:cNvSpPr>
              <a:spLocks noChangeShapeType="1"/>
            </p:cNvSpPr>
            <p:nvPr/>
          </p:nvSpPr>
          <p:spPr bwMode="auto">
            <a:xfrm flipH="1" flipV="1">
              <a:off x="3698876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9" name="Line 1074"/>
            <p:cNvSpPr>
              <a:spLocks noChangeShapeType="1"/>
            </p:cNvSpPr>
            <p:nvPr/>
          </p:nvSpPr>
          <p:spPr bwMode="auto">
            <a:xfrm flipH="1">
              <a:off x="3697288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0" name="Line 1075"/>
            <p:cNvSpPr>
              <a:spLocks noChangeShapeType="1"/>
            </p:cNvSpPr>
            <p:nvPr/>
          </p:nvSpPr>
          <p:spPr bwMode="auto">
            <a:xfrm flipV="1">
              <a:off x="3697288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1" name="Line 1076"/>
            <p:cNvSpPr>
              <a:spLocks noChangeShapeType="1"/>
            </p:cNvSpPr>
            <p:nvPr/>
          </p:nvSpPr>
          <p:spPr bwMode="auto">
            <a:xfrm>
              <a:off x="3697288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2" name="Line 1077"/>
            <p:cNvSpPr>
              <a:spLocks noChangeShapeType="1"/>
            </p:cNvSpPr>
            <p:nvPr/>
          </p:nvSpPr>
          <p:spPr bwMode="auto">
            <a:xfrm flipH="1" flipV="1">
              <a:off x="3694113" y="2452688"/>
              <a:ext cx="3175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3" name="Line 1078"/>
            <p:cNvSpPr>
              <a:spLocks noChangeShapeType="1"/>
            </p:cNvSpPr>
            <p:nvPr/>
          </p:nvSpPr>
          <p:spPr bwMode="auto">
            <a:xfrm flipH="1">
              <a:off x="3692526" y="2452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4" name="Line 1079"/>
            <p:cNvSpPr>
              <a:spLocks noChangeShapeType="1"/>
            </p:cNvSpPr>
            <p:nvPr/>
          </p:nvSpPr>
          <p:spPr bwMode="auto">
            <a:xfrm flipV="1">
              <a:off x="3692526" y="2451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5" name="Line 1080"/>
            <p:cNvSpPr>
              <a:spLocks noChangeShapeType="1"/>
            </p:cNvSpPr>
            <p:nvPr/>
          </p:nvSpPr>
          <p:spPr bwMode="auto">
            <a:xfrm>
              <a:off x="3692526" y="24511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6" name="Line 1081"/>
            <p:cNvSpPr>
              <a:spLocks noChangeShapeType="1"/>
            </p:cNvSpPr>
            <p:nvPr/>
          </p:nvSpPr>
          <p:spPr bwMode="auto">
            <a:xfrm flipH="1" flipV="1">
              <a:off x="3690938" y="2447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7" name="Line 1082"/>
            <p:cNvSpPr>
              <a:spLocks noChangeShapeType="1"/>
            </p:cNvSpPr>
            <p:nvPr/>
          </p:nvSpPr>
          <p:spPr bwMode="auto">
            <a:xfrm flipH="1" flipV="1">
              <a:off x="3689351" y="24447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8" name="Line 1083"/>
            <p:cNvSpPr>
              <a:spLocks noChangeShapeType="1"/>
            </p:cNvSpPr>
            <p:nvPr/>
          </p:nvSpPr>
          <p:spPr bwMode="auto">
            <a:xfrm flipV="1">
              <a:off x="3689351" y="243840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9" name="Line 1084"/>
            <p:cNvSpPr>
              <a:spLocks noChangeShapeType="1"/>
            </p:cNvSpPr>
            <p:nvPr/>
          </p:nvSpPr>
          <p:spPr bwMode="auto">
            <a:xfrm flipV="1">
              <a:off x="3689351" y="2436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0" name="Line 1085"/>
            <p:cNvSpPr>
              <a:spLocks noChangeShapeType="1"/>
            </p:cNvSpPr>
            <p:nvPr/>
          </p:nvSpPr>
          <p:spPr bwMode="auto">
            <a:xfrm flipV="1">
              <a:off x="3690938" y="2433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1" name="Line 1086"/>
            <p:cNvSpPr>
              <a:spLocks noChangeShapeType="1"/>
            </p:cNvSpPr>
            <p:nvPr/>
          </p:nvSpPr>
          <p:spPr bwMode="auto">
            <a:xfrm flipV="1">
              <a:off x="3690938" y="2432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2" name="Line 1087"/>
            <p:cNvSpPr>
              <a:spLocks noChangeShapeType="1"/>
            </p:cNvSpPr>
            <p:nvPr/>
          </p:nvSpPr>
          <p:spPr bwMode="auto">
            <a:xfrm>
              <a:off x="3690938" y="24320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3" name="Line 1088"/>
            <p:cNvSpPr>
              <a:spLocks noChangeShapeType="1"/>
            </p:cNvSpPr>
            <p:nvPr/>
          </p:nvSpPr>
          <p:spPr bwMode="auto">
            <a:xfrm flipV="1">
              <a:off x="3690938" y="24304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4" name="Line 1089"/>
            <p:cNvSpPr>
              <a:spLocks noChangeShapeType="1"/>
            </p:cNvSpPr>
            <p:nvPr/>
          </p:nvSpPr>
          <p:spPr bwMode="auto">
            <a:xfrm flipV="1">
              <a:off x="3690938" y="2428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5" name="Line 1090"/>
            <p:cNvSpPr>
              <a:spLocks noChangeShapeType="1"/>
            </p:cNvSpPr>
            <p:nvPr/>
          </p:nvSpPr>
          <p:spPr bwMode="auto">
            <a:xfrm flipV="1">
              <a:off x="3692526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6" name="Line 1091"/>
            <p:cNvSpPr>
              <a:spLocks noChangeShapeType="1"/>
            </p:cNvSpPr>
            <p:nvPr/>
          </p:nvSpPr>
          <p:spPr bwMode="auto">
            <a:xfrm flipV="1">
              <a:off x="3694113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7" name="Line 1092"/>
            <p:cNvSpPr>
              <a:spLocks noChangeShapeType="1"/>
            </p:cNvSpPr>
            <p:nvPr/>
          </p:nvSpPr>
          <p:spPr bwMode="auto">
            <a:xfrm flipV="1">
              <a:off x="3695701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8" name="Line 1093"/>
            <p:cNvSpPr>
              <a:spLocks noChangeShapeType="1"/>
            </p:cNvSpPr>
            <p:nvPr/>
          </p:nvSpPr>
          <p:spPr bwMode="auto">
            <a:xfrm flipV="1">
              <a:off x="3697288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9" name="Line 1094"/>
            <p:cNvSpPr>
              <a:spLocks noChangeShapeType="1"/>
            </p:cNvSpPr>
            <p:nvPr/>
          </p:nvSpPr>
          <p:spPr bwMode="auto">
            <a:xfrm>
              <a:off x="3697288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0" name="Line 1095"/>
            <p:cNvSpPr>
              <a:spLocks noChangeShapeType="1"/>
            </p:cNvSpPr>
            <p:nvPr/>
          </p:nvSpPr>
          <p:spPr bwMode="auto">
            <a:xfrm flipV="1">
              <a:off x="3697288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1" name="Line 1096"/>
            <p:cNvSpPr>
              <a:spLocks noChangeShapeType="1"/>
            </p:cNvSpPr>
            <p:nvPr/>
          </p:nvSpPr>
          <p:spPr bwMode="auto">
            <a:xfrm flipV="1">
              <a:off x="3698876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2" name="Line 1097"/>
            <p:cNvSpPr>
              <a:spLocks noChangeShapeType="1"/>
            </p:cNvSpPr>
            <p:nvPr/>
          </p:nvSpPr>
          <p:spPr bwMode="auto">
            <a:xfrm flipV="1">
              <a:off x="3700463" y="2416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3" name="Line 1098"/>
            <p:cNvSpPr>
              <a:spLocks noChangeShapeType="1"/>
            </p:cNvSpPr>
            <p:nvPr/>
          </p:nvSpPr>
          <p:spPr bwMode="auto">
            <a:xfrm>
              <a:off x="3702051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4" name="Line 1099"/>
            <p:cNvSpPr>
              <a:spLocks noChangeShapeType="1"/>
            </p:cNvSpPr>
            <p:nvPr/>
          </p:nvSpPr>
          <p:spPr bwMode="auto">
            <a:xfrm>
              <a:off x="3703638" y="2416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5" name="Line 1100"/>
            <p:cNvSpPr>
              <a:spLocks noChangeShapeType="1"/>
            </p:cNvSpPr>
            <p:nvPr/>
          </p:nvSpPr>
          <p:spPr bwMode="auto">
            <a:xfrm>
              <a:off x="3703638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6" name="Line 1101"/>
            <p:cNvSpPr>
              <a:spLocks noChangeShapeType="1"/>
            </p:cNvSpPr>
            <p:nvPr/>
          </p:nvSpPr>
          <p:spPr bwMode="auto">
            <a:xfrm flipV="1">
              <a:off x="3705226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7" name="Line 1102"/>
            <p:cNvSpPr>
              <a:spLocks noChangeShapeType="1"/>
            </p:cNvSpPr>
            <p:nvPr/>
          </p:nvSpPr>
          <p:spPr bwMode="auto">
            <a:xfrm flipV="1">
              <a:off x="3708401" y="24130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8" name="Line 1103"/>
            <p:cNvSpPr>
              <a:spLocks noChangeShapeType="1"/>
            </p:cNvSpPr>
            <p:nvPr/>
          </p:nvSpPr>
          <p:spPr bwMode="auto">
            <a:xfrm>
              <a:off x="371157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9" name="Line 1104"/>
            <p:cNvSpPr>
              <a:spLocks noChangeShapeType="1"/>
            </p:cNvSpPr>
            <p:nvPr/>
          </p:nvSpPr>
          <p:spPr bwMode="auto">
            <a:xfrm>
              <a:off x="3714751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0" name="Line 1105"/>
            <p:cNvSpPr>
              <a:spLocks noChangeShapeType="1"/>
            </p:cNvSpPr>
            <p:nvPr/>
          </p:nvSpPr>
          <p:spPr bwMode="auto">
            <a:xfrm>
              <a:off x="3716338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1" name="Line 1106"/>
            <p:cNvSpPr>
              <a:spLocks noChangeShapeType="1"/>
            </p:cNvSpPr>
            <p:nvPr/>
          </p:nvSpPr>
          <p:spPr bwMode="auto">
            <a:xfrm>
              <a:off x="3717926" y="2413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2" name="Line 1107"/>
            <p:cNvSpPr>
              <a:spLocks noChangeShapeType="1"/>
            </p:cNvSpPr>
            <p:nvPr/>
          </p:nvSpPr>
          <p:spPr bwMode="auto">
            <a:xfrm>
              <a:off x="371792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3" name="Line 1108"/>
            <p:cNvSpPr>
              <a:spLocks noChangeShapeType="1"/>
            </p:cNvSpPr>
            <p:nvPr/>
          </p:nvSpPr>
          <p:spPr bwMode="auto">
            <a:xfrm>
              <a:off x="3721101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4" name="Line 1109"/>
            <p:cNvSpPr>
              <a:spLocks noChangeShapeType="1"/>
            </p:cNvSpPr>
            <p:nvPr/>
          </p:nvSpPr>
          <p:spPr bwMode="auto">
            <a:xfrm>
              <a:off x="3724276" y="24130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5" name="Line 1110"/>
            <p:cNvSpPr>
              <a:spLocks noChangeShapeType="1"/>
            </p:cNvSpPr>
            <p:nvPr/>
          </p:nvSpPr>
          <p:spPr bwMode="auto">
            <a:xfrm>
              <a:off x="3725863" y="2414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6" name="Line 1111"/>
            <p:cNvSpPr>
              <a:spLocks noChangeShapeType="1"/>
            </p:cNvSpPr>
            <p:nvPr/>
          </p:nvSpPr>
          <p:spPr bwMode="auto">
            <a:xfrm>
              <a:off x="3727451" y="24145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7" name="Line 1112"/>
            <p:cNvSpPr>
              <a:spLocks noChangeShapeType="1"/>
            </p:cNvSpPr>
            <p:nvPr/>
          </p:nvSpPr>
          <p:spPr bwMode="auto">
            <a:xfrm>
              <a:off x="3727451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8" name="Line 1113"/>
            <p:cNvSpPr>
              <a:spLocks noChangeShapeType="1"/>
            </p:cNvSpPr>
            <p:nvPr/>
          </p:nvSpPr>
          <p:spPr bwMode="auto">
            <a:xfrm>
              <a:off x="3730626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9" name="Line 1114"/>
            <p:cNvSpPr>
              <a:spLocks noChangeShapeType="1"/>
            </p:cNvSpPr>
            <p:nvPr/>
          </p:nvSpPr>
          <p:spPr bwMode="auto">
            <a:xfrm>
              <a:off x="3732213" y="24161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0" name="Line 1115"/>
            <p:cNvSpPr>
              <a:spLocks noChangeShapeType="1"/>
            </p:cNvSpPr>
            <p:nvPr/>
          </p:nvSpPr>
          <p:spPr bwMode="auto">
            <a:xfrm>
              <a:off x="3735388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1" name="Line 1116"/>
            <p:cNvSpPr>
              <a:spLocks noChangeShapeType="1"/>
            </p:cNvSpPr>
            <p:nvPr/>
          </p:nvSpPr>
          <p:spPr bwMode="auto">
            <a:xfrm>
              <a:off x="3736976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2" name="Line 1117"/>
            <p:cNvSpPr>
              <a:spLocks noChangeShapeType="1"/>
            </p:cNvSpPr>
            <p:nvPr/>
          </p:nvSpPr>
          <p:spPr bwMode="auto">
            <a:xfrm>
              <a:off x="3738563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3" name="Line 1118"/>
            <p:cNvSpPr>
              <a:spLocks noChangeShapeType="1"/>
            </p:cNvSpPr>
            <p:nvPr/>
          </p:nvSpPr>
          <p:spPr bwMode="auto">
            <a:xfrm>
              <a:off x="3738563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4" name="Line 1119"/>
            <p:cNvSpPr>
              <a:spLocks noChangeShapeType="1"/>
            </p:cNvSpPr>
            <p:nvPr/>
          </p:nvSpPr>
          <p:spPr bwMode="auto">
            <a:xfrm>
              <a:off x="3738563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5" name="Line 1120"/>
            <p:cNvSpPr>
              <a:spLocks noChangeShapeType="1"/>
            </p:cNvSpPr>
            <p:nvPr/>
          </p:nvSpPr>
          <p:spPr bwMode="auto">
            <a:xfrm>
              <a:off x="3740151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6" name="Line 1121"/>
            <p:cNvSpPr>
              <a:spLocks noChangeShapeType="1"/>
            </p:cNvSpPr>
            <p:nvPr/>
          </p:nvSpPr>
          <p:spPr bwMode="auto">
            <a:xfrm>
              <a:off x="3741738" y="24272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7" name="Line 1122"/>
            <p:cNvSpPr>
              <a:spLocks noChangeShapeType="1"/>
            </p:cNvSpPr>
            <p:nvPr/>
          </p:nvSpPr>
          <p:spPr bwMode="auto">
            <a:xfrm>
              <a:off x="3741738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8" name="Line 1123"/>
            <p:cNvSpPr>
              <a:spLocks noChangeShapeType="1"/>
            </p:cNvSpPr>
            <p:nvPr/>
          </p:nvSpPr>
          <p:spPr bwMode="auto">
            <a:xfrm>
              <a:off x="3743326" y="2428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9" name="Line 1124"/>
            <p:cNvSpPr>
              <a:spLocks noChangeShapeType="1"/>
            </p:cNvSpPr>
            <p:nvPr/>
          </p:nvSpPr>
          <p:spPr bwMode="auto">
            <a:xfrm>
              <a:off x="3743326" y="24304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0" name="Line 1125"/>
            <p:cNvSpPr>
              <a:spLocks noChangeShapeType="1"/>
            </p:cNvSpPr>
            <p:nvPr/>
          </p:nvSpPr>
          <p:spPr bwMode="auto">
            <a:xfrm>
              <a:off x="3746501" y="24320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1" name="Line 1126"/>
            <p:cNvSpPr>
              <a:spLocks noChangeShapeType="1"/>
            </p:cNvSpPr>
            <p:nvPr/>
          </p:nvSpPr>
          <p:spPr bwMode="auto">
            <a:xfrm>
              <a:off x="3746501" y="2435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2" name="Line 1127"/>
            <p:cNvSpPr>
              <a:spLocks noChangeShapeType="1"/>
            </p:cNvSpPr>
            <p:nvPr/>
          </p:nvSpPr>
          <p:spPr bwMode="auto">
            <a:xfrm>
              <a:off x="3748088" y="2436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3" name="Freeform 1128"/>
            <p:cNvSpPr>
              <a:spLocks/>
            </p:cNvSpPr>
            <p:nvPr/>
          </p:nvSpPr>
          <p:spPr bwMode="auto">
            <a:xfrm>
              <a:off x="3910013" y="2179638"/>
              <a:ext cx="58738" cy="57150"/>
            </a:xfrm>
            <a:custGeom>
              <a:avLst/>
              <a:gdLst>
                <a:gd name="T0" fmla="*/ 17 w 37"/>
                <a:gd name="T1" fmla="*/ 1 h 36"/>
                <a:gd name="T2" fmla="*/ 22 w 37"/>
                <a:gd name="T3" fmla="*/ 1 h 36"/>
                <a:gd name="T4" fmla="*/ 24 w 37"/>
                <a:gd name="T5" fmla="*/ 1 h 36"/>
                <a:gd name="T6" fmla="*/ 27 w 37"/>
                <a:gd name="T7" fmla="*/ 3 h 36"/>
                <a:gd name="T8" fmla="*/ 31 w 37"/>
                <a:gd name="T9" fmla="*/ 5 h 36"/>
                <a:gd name="T10" fmla="*/ 32 w 37"/>
                <a:gd name="T11" fmla="*/ 5 h 36"/>
                <a:gd name="T12" fmla="*/ 34 w 37"/>
                <a:gd name="T13" fmla="*/ 7 h 36"/>
                <a:gd name="T14" fmla="*/ 35 w 37"/>
                <a:gd name="T15" fmla="*/ 10 h 36"/>
                <a:gd name="T16" fmla="*/ 36 w 37"/>
                <a:gd name="T17" fmla="*/ 12 h 36"/>
                <a:gd name="T18" fmla="*/ 37 w 37"/>
                <a:gd name="T19" fmla="*/ 15 h 36"/>
                <a:gd name="T20" fmla="*/ 37 w 37"/>
                <a:gd name="T21" fmla="*/ 20 h 36"/>
                <a:gd name="T22" fmla="*/ 37 w 37"/>
                <a:gd name="T23" fmla="*/ 24 h 36"/>
                <a:gd name="T24" fmla="*/ 36 w 37"/>
                <a:gd name="T25" fmla="*/ 25 h 36"/>
                <a:gd name="T26" fmla="*/ 35 w 37"/>
                <a:gd name="T27" fmla="*/ 27 h 36"/>
                <a:gd name="T28" fmla="*/ 32 w 37"/>
                <a:gd name="T29" fmla="*/ 30 h 36"/>
                <a:gd name="T30" fmla="*/ 32 w 37"/>
                <a:gd name="T31" fmla="*/ 32 h 36"/>
                <a:gd name="T32" fmla="*/ 29 w 37"/>
                <a:gd name="T33" fmla="*/ 34 h 36"/>
                <a:gd name="T34" fmla="*/ 25 w 37"/>
                <a:gd name="T35" fmla="*/ 34 h 36"/>
                <a:gd name="T36" fmla="*/ 22 w 37"/>
                <a:gd name="T37" fmla="*/ 35 h 36"/>
                <a:gd name="T38" fmla="*/ 19 w 37"/>
                <a:gd name="T39" fmla="*/ 36 h 36"/>
                <a:gd name="T40" fmla="*/ 18 w 37"/>
                <a:gd name="T41" fmla="*/ 36 h 36"/>
                <a:gd name="T42" fmla="*/ 14 w 37"/>
                <a:gd name="T43" fmla="*/ 35 h 36"/>
                <a:gd name="T44" fmla="*/ 10 w 37"/>
                <a:gd name="T45" fmla="*/ 35 h 36"/>
                <a:gd name="T46" fmla="*/ 7 w 37"/>
                <a:gd name="T47" fmla="*/ 34 h 36"/>
                <a:gd name="T48" fmla="*/ 5 w 37"/>
                <a:gd name="T49" fmla="*/ 32 h 36"/>
                <a:gd name="T50" fmla="*/ 5 w 37"/>
                <a:gd name="T51" fmla="*/ 30 h 36"/>
                <a:gd name="T52" fmla="*/ 2 w 37"/>
                <a:gd name="T53" fmla="*/ 27 h 36"/>
                <a:gd name="T54" fmla="*/ 2 w 37"/>
                <a:gd name="T55" fmla="*/ 27 h 36"/>
                <a:gd name="T56" fmla="*/ 1 w 37"/>
                <a:gd name="T57" fmla="*/ 24 h 36"/>
                <a:gd name="T58" fmla="*/ 0 w 37"/>
                <a:gd name="T59" fmla="*/ 21 h 36"/>
                <a:gd name="T60" fmla="*/ 0 w 37"/>
                <a:gd name="T61" fmla="*/ 17 h 36"/>
                <a:gd name="T62" fmla="*/ 1 w 37"/>
                <a:gd name="T63" fmla="*/ 13 h 36"/>
                <a:gd name="T64" fmla="*/ 2 w 37"/>
                <a:gd name="T65" fmla="*/ 11 h 36"/>
                <a:gd name="T66" fmla="*/ 3 w 37"/>
                <a:gd name="T67" fmla="*/ 7 h 36"/>
                <a:gd name="T68" fmla="*/ 5 w 37"/>
                <a:gd name="T69" fmla="*/ 5 h 36"/>
                <a:gd name="T70" fmla="*/ 7 w 37"/>
                <a:gd name="T71" fmla="*/ 4 h 36"/>
                <a:gd name="T72" fmla="*/ 9 w 37"/>
                <a:gd name="T73" fmla="*/ 2 h 36"/>
                <a:gd name="T74" fmla="*/ 10 w 37"/>
                <a:gd name="T75" fmla="*/ 2 h 36"/>
                <a:gd name="T76" fmla="*/ 14 w 37"/>
                <a:gd name="T7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6">
                  <a:moveTo>
                    <a:pt x="16" y="0"/>
                  </a:moveTo>
                  <a:lnTo>
                    <a:pt x="17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6" y="12"/>
                  </a:lnTo>
                  <a:lnTo>
                    <a:pt x="37" y="13"/>
                  </a:lnTo>
                  <a:lnTo>
                    <a:pt x="37" y="15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7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9" y="34"/>
                  </a:lnTo>
                  <a:lnTo>
                    <a:pt x="7" y="34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6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4" name="Line 1129"/>
            <p:cNvSpPr>
              <a:spLocks noChangeShapeType="1"/>
            </p:cNvSpPr>
            <p:nvPr/>
          </p:nvSpPr>
          <p:spPr bwMode="auto">
            <a:xfrm>
              <a:off x="3968751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5" name="Line 1130"/>
            <p:cNvSpPr>
              <a:spLocks noChangeShapeType="1"/>
            </p:cNvSpPr>
            <p:nvPr/>
          </p:nvSpPr>
          <p:spPr bwMode="auto">
            <a:xfrm>
              <a:off x="3968751" y="22082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6" name="Line 1131"/>
            <p:cNvSpPr>
              <a:spLocks noChangeShapeType="1"/>
            </p:cNvSpPr>
            <p:nvPr/>
          </p:nvSpPr>
          <p:spPr bwMode="auto">
            <a:xfrm>
              <a:off x="3968751" y="2211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7" name="Line 1132"/>
            <p:cNvSpPr>
              <a:spLocks noChangeShapeType="1"/>
            </p:cNvSpPr>
            <p:nvPr/>
          </p:nvSpPr>
          <p:spPr bwMode="auto">
            <a:xfrm>
              <a:off x="3968751" y="2214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8" name="Line 1133"/>
            <p:cNvSpPr>
              <a:spLocks noChangeShapeType="1"/>
            </p:cNvSpPr>
            <p:nvPr/>
          </p:nvSpPr>
          <p:spPr bwMode="auto">
            <a:xfrm>
              <a:off x="3968751" y="2217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9" name="Line 1134"/>
            <p:cNvSpPr>
              <a:spLocks noChangeShapeType="1"/>
            </p:cNvSpPr>
            <p:nvPr/>
          </p:nvSpPr>
          <p:spPr bwMode="auto">
            <a:xfrm flipH="1">
              <a:off x="3967163" y="22177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0" name="Line 1135"/>
            <p:cNvSpPr>
              <a:spLocks noChangeShapeType="1"/>
            </p:cNvSpPr>
            <p:nvPr/>
          </p:nvSpPr>
          <p:spPr bwMode="auto">
            <a:xfrm>
              <a:off x="3967163" y="22193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1" name="Line 1136"/>
            <p:cNvSpPr>
              <a:spLocks noChangeShapeType="1"/>
            </p:cNvSpPr>
            <p:nvPr/>
          </p:nvSpPr>
          <p:spPr bwMode="auto">
            <a:xfrm flipH="1">
              <a:off x="396557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2" name="Line 1137"/>
            <p:cNvSpPr>
              <a:spLocks noChangeShapeType="1"/>
            </p:cNvSpPr>
            <p:nvPr/>
          </p:nvSpPr>
          <p:spPr bwMode="auto">
            <a:xfrm flipH="1">
              <a:off x="39639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3" name="Line 1138"/>
            <p:cNvSpPr>
              <a:spLocks noChangeShapeType="1"/>
            </p:cNvSpPr>
            <p:nvPr/>
          </p:nvSpPr>
          <p:spPr bwMode="auto">
            <a:xfrm flipH="1">
              <a:off x="396081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4" name="Line 1139"/>
            <p:cNvSpPr>
              <a:spLocks noChangeShapeType="1"/>
            </p:cNvSpPr>
            <p:nvPr/>
          </p:nvSpPr>
          <p:spPr bwMode="auto">
            <a:xfrm>
              <a:off x="3960813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5" name="Line 1140"/>
            <p:cNvSpPr>
              <a:spLocks noChangeShapeType="1"/>
            </p:cNvSpPr>
            <p:nvPr/>
          </p:nvSpPr>
          <p:spPr bwMode="auto">
            <a:xfrm>
              <a:off x="3960813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6" name="Line 1141"/>
            <p:cNvSpPr>
              <a:spLocks noChangeShapeType="1"/>
            </p:cNvSpPr>
            <p:nvPr/>
          </p:nvSpPr>
          <p:spPr bwMode="auto">
            <a:xfrm flipH="1">
              <a:off x="3959226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7" name="Line 1142"/>
            <p:cNvSpPr>
              <a:spLocks noChangeShapeType="1"/>
            </p:cNvSpPr>
            <p:nvPr/>
          </p:nvSpPr>
          <p:spPr bwMode="auto">
            <a:xfrm flipH="1">
              <a:off x="395605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8" name="Line 1143"/>
            <p:cNvSpPr>
              <a:spLocks noChangeShapeType="1"/>
            </p:cNvSpPr>
            <p:nvPr/>
          </p:nvSpPr>
          <p:spPr bwMode="auto">
            <a:xfrm flipH="1">
              <a:off x="395287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9" name="Line 1144"/>
            <p:cNvSpPr>
              <a:spLocks noChangeShapeType="1"/>
            </p:cNvSpPr>
            <p:nvPr/>
          </p:nvSpPr>
          <p:spPr bwMode="auto">
            <a:xfrm flipH="1">
              <a:off x="3951288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0" name="Line 1145"/>
            <p:cNvSpPr>
              <a:spLocks noChangeShapeType="1"/>
            </p:cNvSpPr>
            <p:nvPr/>
          </p:nvSpPr>
          <p:spPr bwMode="auto">
            <a:xfrm flipH="1">
              <a:off x="39497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1" name="Line 1146"/>
            <p:cNvSpPr>
              <a:spLocks noChangeShapeType="1"/>
            </p:cNvSpPr>
            <p:nvPr/>
          </p:nvSpPr>
          <p:spPr bwMode="auto">
            <a:xfrm flipH="1">
              <a:off x="3946526" y="22336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2" name="Line 1147"/>
            <p:cNvSpPr>
              <a:spLocks noChangeShapeType="1"/>
            </p:cNvSpPr>
            <p:nvPr/>
          </p:nvSpPr>
          <p:spPr bwMode="auto">
            <a:xfrm flipH="1">
              <a:off x="3944938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3" name="Line 1148"/>
            <p:cNvSpPr>
              <a:spLocks noChangeShapeType="1"/>
            </p:cNvSpPr>
            <p:nvPr/>
          </p:nvSpPr>
          <p:spPr bwMode="auto">
            <a:xfrm flipH="1">
              <a:off x="39417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4" name="Line 1149"/>
            <p:cNvSpPr>
              <a:spLocks noChangeShapeType="1"/>
            </p:cNvSpPr>
            <p:nvPr/>
          </p:nvSpPr>
          <p:spPr bwMode="auto">
            <a:xfrm flipH="1">
              <a:off x="3940176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5" name="Line 1150"/>
            <p:cNvSpPr>
              <a:spLocks noChangeShapeType="1"/>
            </p:cNvSpPr>
            <p:nvPr/>
          </p:nvSpPr>
          <p:spPr bwMode="auto">
            <a:xfrm flipH="1">
              <a:off x="3938588" y="22367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6" name="Line 1151"/>
            <p:cNvSpPr>
              <a:spLocks noChangeShapeType="1"/>
            </p:cNvSpPr>
            <p:nvPr/>
          </p:nvSpPr>
          <p:spPr bwMode="auto">
            <a:xfrm flipH="1" flipV="1">
              <a:off x="3937001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7" name="Line 1152"/>
            <p:cNvSpPr>
              <a:spLocks noChangeShapeType="1"/>
            </p:cNvSpPr>
            <p:nvPr/>
          </p:nvSpPr>
          <p:spPr bwMode="auto">
            <a:xfrm flipH="1">
              <a:off x="3932238" y="2235200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8" name="Line 1153"/>
            <p:cNvSpPr>
              <a:spLocks noChangeShapeType="1"/>
            </p:cNvSpPr>
            <p:nvPr/>
          </p:nvSpPr>
          <p:spPr bwMode="auto">
            <a:xfrm flipH="1">
              <a:off x="39290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9" name="Line 1154"/>
            <p:cNvSpPr>
              <a:spLocks noChangeShapeType="1"/>
            </p:cNvSpPr>
            <p:nvPr/>
          </p:nvSpPr>
          <p:spPr bwMode="auto">
            <a:xfrm flipH="1">
              <a:off x="3927476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0" name="Line 1155"/>
            <p:cNvSpPr>
              <a:spLocks noChangeShapeType="1"/>
            </p:cNvSpPr>
            <p:nvPr/>
          </p:nvSpPr>
          <p:spPr bwMode="auto">
            <a:xfrm flipH="1" flipV="1">
              <a:off x="3925888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1" name="Line 1156"/>
            <p:cNvSpPr>
              <a:spLocks noChangeShapeType="1"/>
            </p:cNvSpPr>
            <p:nvPr/>
          </p:nvSpPr>
          <p:spPr bwMode="auto">
            <a:xfrm flipH="1">
              <a:off x="39243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2" name="Line 1157"/>
            <p:cNvSpPr>
              <a:spLocks noChangeShapeType="1"/>
            </p:cNvSpPr>
            <p:nvPr/>
          </p:nvSpPr>
          <p:spPr bwMode="auto">
            <a:xfrm flipH="1" flipV="1">
              <a:off x="392112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3" name="Line 1158"/>
            <p:cNvSpPr>
              <a:spLocks noChangeShapeType="1"/>
            </p:cNvSpPr>
            <p:nvPr/>
          </p:nvSpPr>
          <p:spPr bwMode="auto">
            <a:xfrm flipH="1" flipV="1">
              <a:off x="39195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4" name="Line 1159"/>
            <p:cNvSpPr>
              <a:spLocks noChangeShapeType="1"/>
            </p:cNvSpPr>
            <p:nvPr/>
          </p:nvSpPr>
          <p:spPr bwMode="auto">
            <a:xfrm flipH="1" flipV="1">
              <a:off x="3917951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5" name="Line 1160"/>
            <p:cNvSpPr>
              <a:spLocks noChangeShapeType="1"/>
            </p:cNvSpPr>
            <p:nvPr/>
          </p:nvSpPr>
          <p:spPr bwMode="auto">
            <a:xfrm>
              <a:off x="3917951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6" name="Line 1161"/>
            <p:cNvSpPr>
              <a:spLocks noChangeShapeType="1"/>
            </p:cNvSpPr>
            <p:nvPr/>
          </p:nvSpPr>
          <p:spPr bwMode="auto">
            <a:xfrm flipV="1">
              <a:off x="3917951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7" name="Line 1162"/>
            <p:cNvSpPr>
              <a:spLocks noChangeShapeType="1"/>
            </p:cNvSpPr>
            <p:nvPr/>
          </p:nvSpPr>
          <p:spPr bwMode="auto">
            <a:xfrm flipH="1" flipV="1">
              <a:off x="3914776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8" name="Line 1163"/>
            <p:cNvSpPr>
              <a:spLocks noChangeShapeType="1"/>
            </p:cNvSpPr>
            <p:nvPr/>
          </p:nvSpPr>
          <p:spPr bwMode="auto">
            <a:xfrm flipH="1" flipV="1">
              <a:off x="39131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9" name="Line 1164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0" name="Line 1165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1" name="Line 1166"/>
            <p:cNvSpPr>
              <a:spLocks noChangeShapeType="1"/>
            </p:cNvSpPr>
            <p:nvPr/>
          </p:nvSpPr>
          <p:spPr bwMode="auto">
            <a:xfrm flipH="1" flipV="1">
              <a:off x="3911601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2" name="Line 1167"/>
            <p:cNvSpPr>
              <a:spLocks noChangeShapeType="1"/>
            </p:cNvSpPr>
            <p:nvPr/>
          </p:nvSpPr>
          <p:spPr bwMode="auto">
            <a:xfrm flipV="1">
              <a:off x="3911601" y="22177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" name="Line 1168"/>
            <p:cNvSpPr>
              <a:spLocks noChangeShapeType="1"/>
            </p:cNvSpPr>
            <p:nvPr/>
          </p:nvSpPr>
          <p:spPr bwMode="auto">
            <a:xfrm flipH="1" flipV="1">
              <a:off x="3910013" y="22145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" name="Line 1169"/>
            <p:cNvSpPr>
              <a:spLocks noChangeShapeType="1"/>
            </p:cNvSpPr>
            <p:nvPr/>
          </p:nvSpPr>
          <p:spPr bwMode="auto">
            <a:xfrm flipV="1">
              <a:off x="3910013" y="22098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5" name="Line 1170"/>
            <p:cNvSpPr>
              <a:spLocks noChangeShapeType="1"/>
            </p:cNvSpPr>
            <p:nvPr/>
          </p:nvSpPr>
          <p:spPr bwMode="auto">
            <a:xfrm flipV="1">
              <a:off x="3910013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Line 1171"/>
            <p:cNvSpPr>
              <a:spLocks noChangeShapeType="1"/>
            </p:cNvSpPr>
            <p:nvPr/>
          </p:nvSpPr>
          <p:spPr bwMode="auto">
            <a:xfrm flipV="1">
              <a:off x="3911601" y="2200275"/>
              <a:ext cx="0" cy="793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Line 1172"/>
            <p:cNvSpPr>
              <a:spLocks noChangeShapeType="1"/>
            </p:cNvSpPr>
            <p:nvPr/>
          </p:nvSpPr>
          <p:spPr bwMode="auto">
            <a:xfrm flipV="1">
              <a:off x="3911601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Line 1173"/>
            <p:cNvSpPr>
              <a:spLocks noChangeShapeType="1"/>
            </p:cNvSpPr>
            <p:nvPr/>
          </p:nvSpPr>
          <p:spPr bwMode="auto">
            <a:xfrm flipV="1">
              <a:off x="3911601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Line 1174"/>
            <p:cNvSpPr>
              <a:spLocks noChangeShapeType="1"/>
            </p:cNvSpPr>
            <p:nvPr/>
          </p:nvSpPr>
          <p:spPr bwMode="auto">
            <a:xfrm flipV="1">
              <a:off x="3913188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Line 1175"/>
            <p:cNvSpPr>
              <a:spLocks noChangeShapeType="1"/>
            </p:cNvSpPr>
            <p:nvPr/>
          </p:nvSpPr>
          <p:spPr bwMode="auto">
            <a:xfrm flipV="1">
              <a:off x="39131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Line 1176"/>
            <p:cNvSpPr>
              <a:spLocks noChangeShapeType="1"/>
            </p:cNvSpPr>
            <p:nvPr/>
          </p:nvSpPr>
          <p:spPr bwMode="auto">
            <a:xfrm flipV="1">
              <a:off x="3914776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Line 1177"/>
            <p:cNvSpPr>
              <a:spLocks noChangeShapeType="1"/>
            </p:cNvSpPr>
            <p:nvPr/>
          </p:nvSpPr>
          <p:spPr bwMode="auto">
            <a:xfrm flipV="1">
              <a:off x="3917951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Line 1178"/>
            <p:cNvSpPr>
              <a:spLocks noChangeShapeType="1"/>
            </p:cNvSpPr>
            <p:nvPr/>
          </p:nvSpPr>
          <p:spPr bwMode="auto">
            <a:xfrm>
              <a:off x="3917951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Line 1179"/>
            <p:cNvSpPr>
              <a:spLocks noChangeShapeType="1"/>
            </p:cNvSpPr>
            <p:nvPr/>
          </p:nvSpPr>
          <p:spPr bwMode="auto">
            <a:xfrm flipV="1">
              <a:off x="3919538" y="2185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Line 1180"/>
            <p:cNvSpPr>
              <a:spLocks noChangeShapeType="1"/>
            </p:cNvSpPr>
            <p:nvPr/>
          </p:nvSpPr>
          <p:spPr bwMode="auto">
            <a:xfrm flipV="1">
              <a:off x="392112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6" name="Line 1181"/>
            <p:cNvSpPr>
              <a:spLocks noChangeShapeType="1"/>
            </p:cNvSpPr>
            <p:nvPr/>
          </p:nvSpPr>
          <p:spPr bwMode="auto">
            <a:xfrm flipV="1">
              <a:off x="39243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7" name="Line 1182"/>
            <p:cNvSpPr>
              <a:spLocks noChangeShapeType="1"/>
            </p:cNvSpPr>
            <p:nvPr/>
          </p:nvSpPr>
          <p:spPr bwMode="auto">
            <a:xfrm>
              <a:off x="3924301" y="21828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8" name="Line 1183"/>
            <p:cNvSpPr>
              <a:spLocks noChangeShapeType="1"/>
            </p:cNvSpPr>
            <p:nvPr/>
          </p:nvSpPr>
          <p:spPr bwMode="auto">
            <a:xfrm>
              <a:off x="3925888" y="21828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9" name="Line 1184"/>
            <p:cNvSpPr>
              <a:spLocks noChangeShapeType="1"/>
            </p:cNvSpPr>
            <p:nvPr/>
          </p:nvSpPr>
          <p:spPr bwMode="auto">
            <a:xfrm flipV="1">
              <a:off x="3925888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0" name="Line 1185"/>
            <p:cNvSpPr>
              <a:spLocks noChangeShapeType="1"/>
            </p:cNvSpPr>
            <p:nvPr/>
          </p:nvSpPr>
          <p:spPr bwMode="auto">
            <a:xfrm>
              <a:off x="39290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1" name="Line 1186"/>
            <p:cNvSpPr>
              <a:spLocks noChangeShapeType="1"/>
            </p:cNvSpPr>
            <p:nvPr/>
          </p:nvSpPr>
          <p:spPr bwMode="auto">
            <a:xfrm flipV="1">
              <a:off x="3932238" y="21796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2" name="Line 1187"/>
            <p:cNvSpPr>
              <a:spLocks noChangeShapeType="1"/>
            </p:cNvSpPr>
            <p:nvPr/>
          </p:nvSpPr>
          <p:spPr bwMode="auto">
            <a:xfrm>
              <a:off x="3935413" y="2179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3" name="Line 1188"/>
            <p:cNvSpPr>
              <a:spLocks noChangeShapeType="1"/>
            </p:cNvSpPr>
            <p:nvPr/>
          </p:nvSpPr>
          <p:spPr bwMode="auto">
            <a:xfrm>
              <a:off x="3937001" y="21812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4" name="Line 1189"/>
            <p:cNvSpPr>
              <a:spLocks noChangeShapeType="1"/>
            </p:cNvSpPr>
            <p:nvPr/>
          </p:nvSpPr>
          <p:spPr bwMode="auto">
            <a:xfrm>
              <a:off x="39417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Line 1190"/>
            <p:cNvSpPr>
              <a:spLocks noChangeShapeType="1"/>
            </p:cNvSpPr>
            <p:nvPr/>
          </p:nvSpPr>
          <p:spPr bwMode="auto">
            <a:xfrm>
              <a:off x="3944938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Line 1191"/>
            <p:cNvSpPr>
              <a:spLocks noChangeShapeType="1"/>
            </p:cNvSpPr>
            <p:nvPr/>
          </p:nvSpPr>
          <p:spPr bwMode="auto">
            <a:xfrm>
              <a:off x="3948113" y="2181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Line 1192"/>
            <p:cNvSpPr>
              <a:spLocks noChangeShapeType="1"/>
            </p:cNvSpPr>
            <p:nvPr/>
          </p:nvSpPr>
          <p:spPr bwMode="auto">
            <a:xfrm>
              <a:off x="3948113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8" name="Line 1193"/>
            <p:cNvSpPr>
              <a:spLocks noChangeShapeType="1"/>
            </p:cNvSpPr>
            <p:nvPr/>
          </p:nvSpPr>
          <p:spPr bwMode="auto">
            <a:xfrm>
              <a:off x="3951288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9" name="Line 1194"/>
            <p:cNvSpPr>
              <a:spLocks noChangeShapeType="1"/>
            </p:cNvSpPr>
            <p:nvPr/>
          </p:nvSpPr>
          <p:spPr bwMode="auto">
            <a:xfrm>
              <a:off x="395287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0" name="Line 1195"/>
            <p:cNvSpPr>
              <a:spLocks noChangeShapeType="1"/>
            </p:cNvSpPr>
            <p:nvPr/>
          </p:nvSpPr>
          <p:spPr bwMode="auto">
            <a:xfrm>
              <a:off x="3956051" y="21859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Line 1196"/>
            <p:cNvSpPr>
              <a:spLocks noChangeShapeType="1"/>
            </p:cNvSpPr>
            <p:nvPr/>
          </p:nvSpPr>
          <p:spPr bwMode="auto">
            <a:xfrm>
              <a:off x="3959226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Line 1197"/>
            <p:cNvSpPr>
              <a:spLocks noChangeShapeType="1"/>
            </p:cNvSpPr>
            <p:nvPr/>
          </p:nvSpPr>
          <p:spPr bwMode="auto">
            <a:xfrm>
              <a:off x="3960813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Line 1198"/>
            <p:cNvSpPr>
              <a:spLocks noChangeShapeType="1"/>
            </p:cNvSpPr>
            <p:nvPr/>
          </p:nvSpPr>
          <p:spPr bwMode="auto">
            <a:xfrm>
              <a:off x="3960813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4" name="Line 1199"/>
            <p:cNvSpPr>
              <a:spLocks noChangeShapeType="1"/>
            </p:cNvSpPr>
            <p:nvPr/>
          </p:nvSpPr>
          <p:spPr bwMode="auto">
            <a:xfrm>
              <a:off x="3960813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5" name="Line 1200"/>
            <p:cNvSpPr>
              <a:spLocks noChangeShapeType="1"/>
            </p:cNvSpPr>
            <p:nvPr/>
          </p:nvSpPr>
          <p:spPr bwMode="auto">
            <a:xfrm>
              <a:off x="39639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6" name="Line 1201"/>
            <p:cNvSpPr>
              <a:spLocks noChangeShapeType="1"/>
            </p:cNvSpPr>
            <p:nvPr/>
          </p:nvSpPr>
          <p:spPr bwMode="auto">
            <a:xfrm>
              <a:off x="3965576" y="2195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7" name="Line 1202"/>
            <p:cNvSpPr>
              <a:spLocks noChangeShapeType="1"/>
            </p:cNvSpPr>
            <p:nvPr/>
          </p:nvSpPr>
          <p:spPr bwMode="auto">
            <a:xfrm>
              <a:off x="3965576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8" name="Line 1203"/>
            <p:cNvSpPr>
              <a:spLocks noChangeShapeType="1"/>
            </p:cNvSpPr>
            <p:nvPr/>
          </p:nvSpPr>
          <p:spPr bwMode="auto">
            <a:xfrm>
              <a:off x="3965576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9" name="Line 1204"/>
            <p:cNvSpPr>
              <a:spLocks noChangeShapeType="1"/>
            </p:cNvSpPr>
            <p:nvPr/>
          </p:nvSpPr>
          <p:spPr bwMode="auto">
            <a:xfrm>
              <a:off x="396716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0" name="Line 1205"/>
            <p:cNvSpPr>
              <a:spLocks noChangeShapeType="1"/>
            </p:cNvSpPr>
            <p:nvPr/>
          </p:nvSpPr>
          <p:spPr bwMode="auto">
            <a:xfrm>
              <a:off x="3968751" y="22002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1" name="Line 1206"/>
            <p:cNvSpPr>
              <a:spLocks noChangeShapeType="1"/>
            </p:cNvSpPr>
            <p:nvPr/>
          </p:nvSpPr>
          <p:spPr bwMode="auto">
            <a:xfrm>
              <a:off x="3968751" y="220345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2" name="Freeform 1207"/>
            <p:cNvSpPr>
              <a:spLocks/>
            </p:cNvSpPr>
            <p:nvPr/>
          </p:nvSpPr>
          <p:spPr bwMode="auto">
            <a:xfrm>
              <a:off x="4213226" y="2097088"/>
              <a:ext cx="53975" cy="55563"/>
            </a:xfrm>
            <a:custGeom>
              <a:avLst/>
              <a:gdLst>
                <a:gd name="T0" fmla="*/ 17 w 34"/>
                <a:gd name="T1" fmla="*/ 0 h 35"/>
                <a:gd name="T2" fmla="*/ 21 w 34"/>
                <a:gd name="T3" fmla="*/ 1 h 35"/>
                <a:gd name="T4" fmla="*/ 22 w 34"/>
                <a:gd name="T5" fmla="*/ 1 h 35"/>
                <a:gd name="T6" fmla="*/ 24 w 34"/>
                <a:gd name="T7" fmla="*/ 2 h 35"/>
                <a:gd name="T8" fmla="*/ 27 w 34"/>
                <a:gd name="T9" fmla="*/ 4 h 35"/>
                <a:gd name="T10" fmla="*/ 30 w 34"/>
                <a:gd name="T11" fmla="*/ 6 h 35"/>
                <a:gd name="T12" fmla="*/ 31 w 34"/>
                <a:gd name="T13" fmla="*/ 7 h 35"/>
                <a:gd name="T14" fmla="*/ 33 w 34"/>
                <a:gd name="T15" fmla="*/ 9 h 35"/>
                <a:gd name="T16" fmla="*/ 33 w 34"/>
                <a:gd name="T17" fmla="*/ 10 h 35"/>
                <a:gd name="T18" fmla="*/ 34 w 34"/>
                <a:gd name="T19" fmla="*/ 14 h 35"/>
                <a:gd name="T20" fmla="*/ 34 w 34"/>
                <a:gd name="T21" fmla="*/ 18 h 35"/>
                <a:gd name="T22" fmla="*/ 34 w 34"/>
                <a:gd name="T23" fmla="*/ 21 h 35"/>
                <a:gd name="T24" fmla="*/ 33 w 34"/>
                <a:gd name="T25" fmla="*/ 23 h 35"/>
                <a:gd name="T26" fmla="*/ 33 w 34"/>
                <a:gd name="T27" fmla="*/ 25 h 35"/>
                <a:gd name="T28" fmla="*/ 31 w 34"/>
                <a:gd name="T29" fmla="*/ 27 h 35"/>
                <a:gd name="T30" fmla="*/ 30 w 34"/>
                <a:gd name="T31" fmla="*/ 29 h 35"/>
                <a:gd name="T32" fmla="*/ 27 w 34"/>
                <a:gd name="T33" fmla="*/ 31 h 35"/>
                <a:gd name="T34" fmla="*/ 25 w 34"/>
                <a:gd name="T35" fmla="*/ 33 h 35"/>
                <a:gd name="T36" fmla="*/ 24 w 34"/>
                <a:gd name="T37" fmla="*/ 33 h 35"/>
                <a:gd name="T38" fmla="*/ 20 w 34"/>
                <a:gd name="T39" fmla="*/ 35 h 35"/>
                <a:gd name="T40" fmla="*/ 15 w 34"/>
                <a:gd name="T41" fmla="*/ 34 h 35"/>
                <a:gd name="T42" fmla="*/ 12 w 34"/>
                <a:gd name="T43" fmla="*/ 34 h 35"/>
                <a:gd name="T44" fmla="*/ 10 w 34"/>
                <a:gd name="T45" fmla="*/ 34 h 35"/>
                <a:gd name="T46" fmla="*/ 8 w 34"/>
                <a:gd name="T47" fmla="*/ 32 h 35"/>
                <a:gd name="T48" fmla="*/ 4 w 34"/>
                <a:gd name="T49" fmla="*/ 30 h 35"/>
                <a:gd name="T50" fmla="*/ 3 w 34"/>
                <a:gd name="T51" fmla="*/ 29 h 35"/>
                <a:gd name="T52" fmla="*/ 2 w 34"/>
                <a:gd name="T53" fmla="*/ 26 h 35"/>
                <a:gd name="T54" fmla="*/ 1 w 34"/>
                <a:gd name="T55" fmla="*/ 25 h 35"/>
                <a:gd name="T56" fmla="*/ 0 w 34"/>
                <a:gd name="T57" fmla="*/ 23 h 35"/>
                <a:gd name="T58" fmla="*/ 0 w 34"/>
                <a:gd name="T59" fmla="*/ 19 h 35"/>
                <a:gd name="T60" fmla="*/ 0 w 34"/>
                <a:gd name="T61" fmla="*/ 12 h 35"/>
                <a:gd name="T62" fmla="*/ 1 w 34"/>
                <a:gd name="T63" fmla="*/ 10 h 35"/>
                <a:gd name="T64" fmla="*/ 2 w 34"/>
                <a:gd name="T65" fmla="*/ 7 h 35"/>
                <a:gd name="T66" fmla="*/ 4 w 34"/>
                <a:gd name="T67" fmla="*/ 6 h 35"/>
                <a:gd name="T68" fmla="*/ 6 w 34"/>
                <a:gd name="T69" fmla="*/ 4 h 35"/>
                <a:gd name="T70" fmla="*/ 8 w 34"/>
                <a:gd name="T71" fmla="*/ 2 h 35"/>
                <a:gd name="T72" fmla="*/ 9 w 34"/>
                <a:gd name="T73" fmla="*/ 2 h 35"/>
                <a:gd name="T74" fmla="*/ 13 w 34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35">
                  <a:moveTo>
                    <a:pt x="13" y="0"/>
                  </a:moveTo>
                  <a:lnTo>
                    <a:pt x="17" y="0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5"/>
                  </a:lnTo>
                  <a:lnTo>
                    <a:pt x="32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6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9" y="33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3" name="Line 1208"/>
            <p:cNvSpPr>
              <a:spLocks noChangeShapeType="1"/>
            </p:cNvSpPr>
            <p:nvPr/>
          </p:nvSpPr>
          <p:spPr bwMode="auto">
            <a:xfrm>
              <a:off x="4267201" y="21256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Line 1209"/>
            <p:cNvSpPr>
              <a:spLocks noChangeShapeType="1"/>
            </p:cNvSpPr>
            <p:nvPr/>
          </p:nvSpPr>
          <p:spPr bwMode="auto">
            <a:xfrm>
              <a:off x="4267201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Line 1210"/>
            <p:cNvSpPr>
              <a:spLocks noChangeShapeType="1"/>
            </p:cNvSpPr>
            <p:nvPr/>
          </p:nvSpPr>
          <p:spPr bwMode="auto">
            <a:xfrm>
              <a:off x="4267201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Line 1212"/>
            <p:cNvSpPr>
              <a:spLocks noChangeShapeType="1"/>
            </p:cNvSpPr>
            <p:nvPr/>
          </p:nvSpPr>
          <p:spPr bwMode="auto">
            <a:xfrm flipH="1">
              <a:off x="4265613" y="21304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Line 1213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Line 1214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Line 1215"/>
            <p:cNvSpPr>
              <a:spLocks noChangeShapeType="1"/>
            </p:cNvSpPr>
            <p:nvPr/>
          </p:nvSpPr>
          <p:spPr bwMode="auto">
            <a:xfrm>
              <a:off x="4265613" y="21336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Line 1216"/>
            <p:cNvSpPr>
              <a:spLocks noChangeShapeType="1"/>
            </p:cNvSpPr>
            <p:nvPr/>
          </p:nvSpPr>
          <p:spPr bwMode="auto">
            <a:xfrm flipH="1">
              <a:off x="4264026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Line 1217"/>
            <p:cNvSpPr>
              <a:spLocks noChangeShapeType="1"/>
            </p:cNvSpPr>
            <p:nvPr/>
          </p:nvSpPr>
          <p:spPr bwMode="auto">
            <a:xfrm flipH="1">
              <a:off x="4262438" y="2138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Line 1218"/>
            <p:cNvSpPr>
              <a:spLocks noChangeShapeType="1"/>
            </p:cNvSpPr>
            <p:nvPr/>
          </p:nvSpPr>
          <p:spPr bwMode="auto">
            <a:xfrm flipH="1">
              <a:off x="426085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Line 1219"/>
            <p:cNvSpPr>
              <a:spLocks noChangeShapeType="1"/>
            </p:cNvSpPr>
            <p:nvPr/>
          </p:nvSpPr>
          <p:spPr bwMode="auto">
            <a:xfrm>
              <a:off x="4260851" y="21431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Line 1220"/>
            <p:cNvSpPr>
              <a:spLocks noChangeShapeType="1"/>
            </p:cNvSpPr>
            <p:nvPr/>
          </p:nvSpPr>
          <p:spPr bwMode="auto">
            <a:xfrm flipH="1">
              <a:off x="4259263" y="21431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Line 1221"/>
            <p:cNvSpPr>
              <a:spLocks noChangeShapeType="1"/>
            </p:cNvSpPr>
            <p:nvPr/>
          </p:nvSpPr>
          <p:spPr bwMode="auto">
            <a:xfrm flipH="1">
              <a:off x="4256088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Line 1222"/>
            <p:cNvSpPr>
              <a:spLocks noChangeShapeType="1"/>
            </p:cNvSpPr>
            <p:nvPr/>
          </p:nvSpPr>
          <p:spPr bwMode="auto">
            <a:xfrm flipH="1">
              <a:off x="4254501" y="21463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Line 1223"/>
            <p:cNvSpPr>
              <a:spLocks noChangeShapeType="1"/>
            </p:cNvSpPr>
            <p:nvPr/>
          </p:nvSpPr>
          <p:spPr bwMode="auto">
            <a:xfrm flipH="1">
              <a:off x="4252913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Line 1224"/>
            <p:cNvSpPr>
              <a:spLocks noChangeShapeType="1"/>
            </p:cNvSpPr>
            <p:nvPr/>
          </p:nvSpPr>
          <p:spPr bwMode="auto">
            <a:xfrm>
              <a:off x="4252913" y="21494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Line 1225"/>
            <p:cNvSpPr>
              <a:spLocks noChangeShapeType="1"/>
            </p:cNvSpPr>
            <p:nvPr/>
          </p:nvSpPr>
          <p:spPr bwMode="auto">
            <a:xfrm flipH="1">
              <a:off x="4251326" y="21494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Line 1226"/>
            <p:cNvSpPr>
              <a:spLocks noChangeShapeType="1"/>
            </p:cNvSpPr>
            <p:nvPr/>
          </p:nvSpPr>
          <p:spPr bwMode="auto">
            <a:xfrm flipH="1">
              <a:off x="4248151" y="21494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1227"/>
            <p:cNvSpPr>
              <a:spLocks noChangeShapeType="1"/>
            </p:cNvSpPr>
            <p:nvPr/>
          </p:nvSpPr>
          <p:spPr bwMode="auto">
            <a:xfrm flipH="1">
              <a:off x="4244976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Line 1228"/>
            <p:cNvSpPr>
              <a:spLocks noChangeShapeType="1"/>
            </p:cNvSpPr>
            <p:nvPr/>
          </p:nvSpPr>
          <p:spPr bwMode="auto">
            <a:xfrm flipH="1">
              <a:off x="4243388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Line 1229"/>
            <p:cNvSpPr>
              <a:spLocks noChangeShapeType="1"/>
            </p:cNvSpPr>
            <p:nvPr/>
          </p:nvSpPr>
          <p:spPr bwMode="auto">
            <a:xfrm flipH="1" flipV="1">
              <a:off x="4241801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Line 1230"/>
            <p:cNvSpPr>
              <a:spLocks noChangeShapeType="1"/>
            </p:cNvSpPr>
            <p:nvPr/>
          </p:nvSpPr>
          <p:spPr bwMode="auto">
            <a:xfrm flipH="1">
              <a:off x="4237038" y="2151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1231"/>
            <p:cNvSpPr>
              <a:spLocks noChangeShapeType="1"/>
            </p:cNvSpPr>
            <p:nvPr/>
          </p:nvSpPr>
          <p:spPr bwMode="auto">
            <a:xfrm flipH="1">
              <a:off x="4233863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1232"/>
            <p:cNvSpPr>
              <a:spLocks noChangeShapeType="1"/>
            </p:cNvSpPr>
            <p:nvPr/>
          </p:nvSpPr>
          <p:spPr bwMode="auto">
            <a:xfrm flipH="1">
              <a:off x="4230688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1233"/>
            <p:cNvSpPr>
              <a:spLocks noChangeShapeType="1"/>
            </p:cNvSpPr>
            <p:nvPr/>
          </p:nvSpPr>
          <p:spPr bwMode="auto">
            <a:xfrm flipH="1">
              <a:off x="4229101" y="2151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1234"/>
            <p:cNvSpPr>
              <a:spLocks noChangeShapeType="1"/>
            </p:cNvSpPr>
            <p:nvPr/>
          </p:nvSpPr>
          <p:spPr bwMode="auto">
            <a:xfrm flipH="1" flipV="1">
              <a:off x="4227513" y="21494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1235"/>
            <p:cNvSpPr>
              <a:spLocks noChangeShapeType="1"/>
            </p:cNvSpPr>
            <p:nvPr/>
          </p:nvSpPr>
          <p:spPr bwMode="auto">
            <a:xfrm flipH="1" flipV="1">
              <a:off x="4225926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1236"/>
            <p:cNvSpPr>
              <a:spLocks noChangeShapeType="1"/>
            </p:cNvSpPr>
            <p:nvPr/>
          </p:nvSpPr>
          <p:spPr bwMode="auto">
            <a:xfrm flipH="1" flipV="1">
              <a:off x="4222751" y="21463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1237"/>
            <p:cNvSpPr>
              <a:spLocks noChangeShapeType="1"/>
            </p:cNvSpPr>
            <p:nvPr/>
          </p:nvSpPr>
          <p:spPr bwMode="auto">
            <a:xfrm flipH="1" flipV="1">
              <a:off x="4219576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1238"/>
            <p:cNvSpPr>
              <a:spLocks noChangeShapeType="1"/>
            </p:cNvSpPr>
            <p:nvPr/>
          </p:nvSpPr>
          <p:spPr bwMode="auto">
            <a:xfrm flipV="1">
              <a:off x="4219576" y="2143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1239"/>
            <p:cNvSpPr>
              <a:spLocks noChangeShapeType="1"/>
            </p:cNvSpPr>
            <p:nvPr/>
          </p:nvSpPr>
          <p:spPr bwMode="auto">
            <a:xfrm flipH="1">
              <a:off x="4217988" y="21431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1240"/>
            <p:cNvSpPr>
              <a:spLocks noChangeShapeType="1"/>
            </p:cNvSpPr>
            <p:nvPr/>
          </p:nvSpPr>
          <p:spPr bwMode="auto">
            <a:xfrm flipH="1" flipV="1">
              <a:off x="421640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1241"/>
            <p:cNvSpPr>
              <a:spLocks noChangeShapeType="1"/>
            </p:cNvSpPr>
            <p:nvPr/>
          </p:nvSpPr>
          <p:spPr bwMode="auto">
            <a:xfrm flipV="1">
              <a:off x="4216401" y="21383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1242"/>
            <p:cNvSpPr>
              <a:spLocks noChangeShapeType="1"/>
            </p:cNvSpPr>
            <p:nvPr/>
          </p:nvSpPr>
          <p:spPr bwMode="auto">
            <a:xfrm flipH="1" flipV="1">
              <a:off x="4214813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1243"/>
            <p:cNvSpPr>
              <a:spLocks noChangeShapeType="1"/>
            </p:cNvSpPr>
            <p:nvPr/>
          </p:nvSpPr>
          <p:spPr bwMode="auto">
            <a:xfrm>
              <a:off x="4214813" y="21367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1244"/>
            <p:cNvSpPr>
              <a:spLocks noChangeShapeType="1"/>
            </p:cNvSpPr>
            <p:nvPr/>
          </p:nvSpPr>
          <p:spPr bwMode="auto">
            <a:xfrm flipV="1">
              <a:off x="4214813" y="21351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1245"/>
            <p:cNvSpPr>
              <a:spLocks noChangeShapeType="1"/>
            </p:cNvSpPr>
            <p:nvPr/>
          </p:nvSpPr>
          <p:spPr bwMode="auto">
            <a:xfrm flipH="1" flipV="1">
              <a:off x="4213226" y="21336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1246"/>
            <p:cNvSpPr>
              <a:spLocks noChangeShapeType="1"/>
            </p:cNvSpPr>
            <p:nvPr/>
          </p:nvSpPr>
          <p:spPr bwMode="auto">
            <a:xfrm flipV="1">
              <a:off x="4213226" y="21304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1247"/>
            <p:cNvSpPr>
              <a:spLocks noChangeShapeType="1"/>
            </p:cNvSpPr>
            <p:nvPr/>
          </p:nvSpPr>
          <p:spPr bwMode="auto">
            <a:xfrm flipV="1">
              <a:off x="4213226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1248"/>
            <p:cNvSpPr>
              <a:spLocks noChangeShapeType="1"/>
            </p:cNvSpPr>
            <p:nvPr/>
          </p:nvSpPr>
          <p:spPr bwMode="auto">
            <a:xfrm flipV="1">
              <a:off x="4213226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1249"/>
            <p:cNvSpPr>
              <a:spLocks noChangeShapeType="1"/>
            </p:cNvSpPr>
            <p:nvPr/>
          </p:nvSpPr>
          <p:spPr bwMode="auto">
            <a:xfrm flipV="1">
              <a:off x="4213226" y="2116138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1250"/>
            <p:cNvSpPr>
              <a:spLocks noChangeShapeType="1"/>
            </p:cNvSpPr>
            <p:nvPr/>
          </p:nvSpPr>
          <p:spPr bwMode="auto">
            <a:xfrm flipV="1">
              <a:off x="4213226" y="21145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1251"/>
            <p:cNvSpPr>
              <a:spLocks noChangeShapeType="1"/>
            </p:cNvSpPr>
            <p:nvPr/>
          </p:nvSpPr>
          <p:spPr bwMode="auto">
            <a:xfrm flipV="1">
              <a:off x="4213226" y="2112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1252"/>
            <p:cNvSpPr>
              <a:spLocks noChangeShapeType="1"/>
            </p:cNvSpPr>
            <p:nvPr/>
          </p:nvSpPr>
          <p:spPr bwMode="auto">
            <a:xfrm flipV="1">
              <a:off x="4214813" y="21113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1253"/>
            <p:cNvSpPr>
              <a:spLocks noChangeShapeType="1"/>
            </p:cNvSpPr>
            <p:nvPr/>
          </p:nvSpPr>
          <p:spPr bwMode="auto">
            <a:xfrm flipV="1">
              <a:off x="4216401" y="21082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1254"/>
            <p:cNvSpPr>
              <a:spLocks noChangeShapeType="1"/>
            </p:cNvSpPr>
            <p:nvPr/>
          </p:nvSpPr>
          <p:spPr bwMode="auto">
            <a:xfrm flipV="1">
              <a:off x="421640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1255"/>
            <p:cNvSpPr>
              <a:spLocks noChangeShapeType="1"/>
            </p:cNvSpPr>
            <p:nvPr/>
          </p:nvSpPr>
          <p:spPr bwMode="auto">
            <a:xfrm>
              <a:off x="4217988" y="2106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Line 1256"/>
            <p:cNvSpPr>
              <a:spLocks noChangeShapeType="1"/>
            </p:cNvSpPr>
            <p:nvPr/>
          </p:nvSpPr>
          <p:spPr bwMode="auto">
            <a:xfrm flipV="1">
              <a:off x="4219576" y="2105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Line 1257"/>
            <p:cNvSpPr>
              <a:spLocks noChangeShapeType="1"/>
            </p:cNvSpPr>
            <p:nvPr/>
          </p:nvSpPr>
          <p:spPr bwMode="auto">
            <a:xfrm flipV="1">
              <a:off x="4219576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Line 1258"/>
            <p:cNvSpPr>
              <a:spLocks noChangeShapeType="1"/>
            </p:cNvSpPr>
            <p:nvPr/>
          </p:nvSpPr>
          <p:spPr bwMode="auto">
            <a:xfrm flipV="1">
              <a:off x="422275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Line 1259"/>
            <p:cNvSpPr>
              <a:spLocks noChangeShapeType="1"/>
            </p:cNvSpPr>
            <p:nvPr/>
          </p:nvSpPr>
          <p:spPr bwMode="auto">
            <a:xfrm flipV="1">
              <a:off x="4224338" y="2100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Line 1260"/>
            <p:cNvSpPr>
              <a:spLocks noChangeShapeType="1"/>
            </p:cNvSpPr>
            <p:nvPr/>
          </p:nvSpPr>
          <p:spPr bwMode="auto">
            <a:xfrm>
              <a:off x="4225926" y="21002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Line 1261"/>
            <p:cNvSpPr>
              <a:spLocks noChangeShapeType="1"/>
            </p:cNvSpPr>
            <p:nvPr/>
          </p:nvSpPr>
          <p:spPr bwMode="auto">
            <a:xfrm>
              <a:off x="4227513" y="2100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Line 1262"/>
            <p:cNvSpPr>
              <a:spLocks noChangeShapeType="1"/>
            </p:cNvSpPr>
            <p:nvPr/>
          </p:nvSpPr>
          <p:spPr bwMode="auto">
            <a:xfrm flipV="1">
              <a:off x="4227513" y="2098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Line 1263"/>
            <p:cNvSpPr>
              <a:spLocks noChangeShapeType="1"/>
            </p:cNvSpPr>
            <p:nvPr/>
          </p:nvSpPr>
          <p:spPr bwMode="auto">
            <a:xfrm flipV="1">
              <a:off x="4230688" y="20970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Line 1264"/>
            <p:cNvSpPr>
              <a:spLocks noChangeShapeType="1"/>
            </p:cNvSpPr>
            <p:nvPr/>
          </p:nvSpPr>
          <p:spPr bwMode="auto">
            <a:xfrm>
              <a:off x="4233863" y="2097088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Line 1265"/>
            <p:cNvSpPr>
              <a:spLocks noChangeShapeType="1"/>
            </p:cNvSpPr>
            <p:nvPr/>
          </p:nvSpPr>
          <p:spPr bwMode="auto">
            <a:xfrm>
              <a:off x="4240213" y="20970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Line 1266"/>
            <p:cNvSpPr>
              <a:spLocks noChangeShapeType="1"/>
            </p:cNvSpPr>
            <p:nvPr/>
          </p:nvSpPr>
          <p:spPr bwMode="auto">
            <a:xfrm>
              <a:off x="4241801" y="20986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1267"/>
            <p:cNvSpPr>
              <a:spLocks noChangeShapeType="1"/>
            </p:cNvSpPr>
            <p:nvPr/>
          </p:nvSpPr>
          <p:spPr bwMode="auto">
            <a:xfrm>
              <a:off x="4246563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Line 1268"/>
            <p:cNvSpPr>
              <a:spLocks noChangeShapeType="1"/>
            </p:cNvSpPr>
            <p:nvPr/>
          </p:nvSpPr>
          <p:spPr bwMode="auto">
            <a:xfrm>
              <a:off x="4248151" y="20986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Line 1269"/>
            <p:cNvSpPr>
              <a:spLocks noChangeShapeType="1"/>
            </p:cNvSpPr>
            <p:nvPr/>
          </p:nvSpPr>
          <p:spPr bwMode="auto">
            <a:xfrm>
              <a:off x="4248151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Line 1270"/>
            <p:cNvSpPr>
              <a:spLocks noChangeShapeType="1"/>
            </p:cNvSpPr>
            <p:nvPr/>
          </p:nvSpPr>
          <p:spPr bwMode="auto">
            <a:xfrm>
              <a:off x="4249738" y="20986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Line 1271"/>
            <p:cNvSpPr>
              <a:spLocks noChangeShapeType="1"/>
            </p:cNvSpPr>
            <p:nvPr/>
          </p:nvSpPr>
          <p:spPr bwMode="auto">
            <a:xfrm>
              <a:off x="4251326" y="2100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Line 1272"/>
            <p:cNvSpPr>
              <a:spLocks noChangeShapeType="1"/>
            </p:cNvSpPr>
            <p:nvPr/>
          </p:nvSpPr>
          <p:spPr bwMode="auto">
            <a:xfrm>
              <a:off x="425450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Line 1273"/>
            <p:cNvSpPr>
              <a:spLocks noChangeShapeType="1"/>
            </p:cNvSpPr>
            <p:nvPr/>
          </p:nvSpPr>
          <p:spPr bwMode="auto">
            <a:xfrm>
              <a:off x="4256088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Line 1274"/>
            <p:cNvSpPr>
              <a:spLocks noChangeShapeType="1"/>
            </p:cNvSpPr>
            <p:nvPr/>
          </p:nvSpPr>
          <p:spPr bwMode="auto">
            <a:xfrm>
              <a:off x="4259263" y="2105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Line 1275"/>
            <p:cNvSpPr>
              <a:spLocks noChangeShapeType="1"/>
            </p:cNvSpPr>
            <p:nvPr/>
          </p:nvSpPr>
          <p:spPr bwMode="auto">
            <a:xfrm>
              <a:off x="4260851" y="21066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Line 1276"/>
            <p:cNvSpPr>
              <a:spLocks noChangeShapeType="1"/>
            </p:cNvSpPr>
            <p:nvPr/>
          </p:nvSpPr>
          <p:spPr bwMode="auto">
            <a:xfrm>
              <a:off x="426085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Line 1277"/>
            <p:cNvSpPr>
              <a:spLocks noChangeShapeType="1"/>
            </p:cNvSpPr>
            <p:nvPr/>
          </p:nvSpPr>
          <p:spPr bwMode="auto">
            <a:xfrm>
              <a:off x="4262438" y="21082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Line 1278"/>
            <p:cNvSpPr>
              <a:spLocks noChangeShapeType="1"/>
            </p:cNvSpPr>
            <p:nvPr/>
          </p:nvSpPr>
          <p:spPr bwMode="auto">
            <a:xfrm>
              <a:off x="4264026" y="21113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Line 1279"/>
            <p:cNvSpPr>
              <a:spLocks noChangeShapeType="1"/>
            </p:cNvSpPr>
            <p:nvPr/>
          </p:nvSpPr>
          <p:spPr bwMode="auto">
            <a:xfrm>
              <a:off x="4265613" y="2111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Line 1280"/>
            <p:cNvSpPr>
              <a:spLocks noChangeShapeType="1"/>
            </p:cNvSpPr>
            <p:nvPr/>
          </p:nvSpPr>
          <p:spPr bwMode="auto">
            <a:xfrm>
              <a:off x="4265613" y="21129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Line 1281"/>
            <p:cNvSpPr>
              <a:spLocks noChangeShapeType="1"/>
            </p:cNvSpPr>
            <p:nvPr/>
          </p:nvSpPr>
          <p:spPr bwMode="auto">
            <a:xfrm>
              <a:off x="4265613" y="21129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Line 1282"/>
            <p:cNvSpPr>
              <a:spLocks noChangeShapeType="1"/>
            </p:cNvSpPr>
            <p:nvPr/>
          </p:nvSpPr>
          <p:spPr bwMode="auto">
            <a:xfrm>
              <a:off x="4265613" y="21161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Line 1283"/>
            <p:cNvSpPr>
              <a:spLocks noChangeShapeType="1"/>
            </p:cNvSpPr>
            <p:nvPr/>
          </p:nvSpPr>
          <p:spPr bwMode="auto">
            <a:xfrm>
              <a:off x="4267201" y="21193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Line 1284"/>
            <p:cNvSpPr>
              <a:spLocks noChangeShapeType="1"/>
            </p:cNvSpPr>
            <p:nvPr/>
          </p:nvSpPr>
          <p:spPr bwMode="auto">
            <a:xfrm>
              <a:off x="4267201" y="21224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1285"/>
            <p:cNvSpPr>
              <a:spLocks/>
            </p:cNvSpPr>
            <p:nvPr/>
          </p:nvSpPr>
          <p:spPr bwMode="auto">
            <a:xfrm>
              <a:off x="4300538" y="2160588"/>
              <a:ext cx="57150" cy="55563"/>
            </a:xfrm>
            <a:custGeom>
              <a:avLst/>
              <a:gdLst>
                <a:gd name="T0" fmla="*/ 20 w 36"/>
                <a:gd name="T1" fmla="*/ 0 h 35"/>
                <a:gd name="T2" fmla="*/ 24 w 36"/>
                <a:gd name="T3" fmla="*/ 0 h 35"/>
                <a:gd name="T4" fmla="*/ 26 w 36"/>
                <a:gd name="T5" fmla="*/ 1 h 35"/>
                <a:gd name="T6" fmla="*/ 29 w 36"/>
                <a:gd name="T7" fmla="*/ 2 h 35"/>
                <a:gd name="T8" fmla="*/ 31 w 36"/>
                <a:gd name="T9" fmla="*/ 4 h 35"/>
                <a:gd name="T10" fmla="*/ 32 w 36"/>
                <a:gd name="T11" fmla="*/ 5 h 35"/>
                <a:gd name="T12" fmla="*/ 34 w 36"/>
                <a:gd name="T13" fmla="*/ 8 h 35"/>
                <a:gd name="T14" fmla="*/ 34 w 36"/>
                <a:gd name="T15" fmla="*/ 10 h 35"/>
                <a:gd name="T16" fmla="*/ 35 w 36"/>
                <a:gd name="T17" fmla="*/ 14 h 35"/>
                <a:gd name="T18" fmla="*/ 36 w 36"/>
                <a:gd name="T19" fmla="*/ 16 h 35"/>
                <a:gd name="T20" fmla="*/ 36 w 36"/>
                <a:gd name="T21" fmla="*/ 17 h 35"/>
                <a:gd name="T22" fmla="*/ 35 w 36"/>
                <a:gd name="T23" fmla="*/ 22 h 35"/>
                <a:gd name="T24" fmla="*/ 35 w 36"/>
                <a:gd name="T25" fmla="*/ 24 h 35"/>
                <a:gd name="T26" fmla="*/ 34 w 36"/>
                <a:gd name="T27" fmla="*/ 27 h 35"/>
                <a:gd name="T28" fmla="*/ 32 w 36"/>
                <a:gd name="T29" fmla="*/ 30 h 35"/>
                <a:gd name="T30" fmla="*/ 31 w 36"/>
                <a:gd name="T31" fmla="*/ 31 h 35"/>
                <a:gd name="T32" fmla="*/ 29 w 36"/>
                <a:gd name="T33" fmla="*/ 33 h 35"/>
                <a:gd name="T34" fmla="*/ 26 w 36"/>
                <a:gd name="T35" fmla="*/ 34 h 35"/>
                <a:gd name="T36" fmla="*/ 26 w 36"/>
                <a:gd name="T37" fmla="*/ 34 h 35"/>
                <a:gd name="T38" fmla="*/ 22 w 36"/>
                <a:gd name="T39" fmla="*/ 35 h 35"/>
                <a:gd name="T40" fmla="*/ 15 w 36"/>
                <a:gd name="T41" fmla="*/ 34 h 35"/>
                <a:gd name="T42" fmla="*/ 11 w 36"/>
                <a:gd name="T43" fmla="*/ 34 h 35"/>
                <a:gd name="T44" fmla="*/ 9 w 36"/>
                <a:gd name="T45" fmla="*/ 33 h 35"/>
                <a:gd name="T46" fmla="*/ 7 w 36"/>
                <a:gd name="T47" fmla="*/ 31 h 35"/>
                <a:gd name="T48" fmla="*/ 6 w 36"/>
                <a:gd name="T49" fmla="*/ 30 h 35"/>
                <a:gd name="T50" fmla="*/ 3 w 36"/>
                <a:gd name="T51" fmla="*/ 27 h 35"/>
                <a:gd name="T52" fmla="*/ 2 w 36"/>
                <a:gd name="T53" fmla="*/ 25 h 35"/>
                <a:gd name="T54" fmla="*/ 1 w 36"/>
                <a:gd name="T55" fmla="*/ 20 h 35"/>
                <a:gd name="T56" fmla="*/ 0 w 36"/>
                <a:gd name="T57" fmla="*/ 17 h 35"/>
                <a:gd name="T58" fmla="*/ 1 w 36"/>
                <a:gd name="T59" fmla="*/ 15 h 35"/>
                <a:gd name="T60" fmla="*/ 1 w 36"/>
                <a:gd name="T61" fmla="*/ 12 h 35"/>
                <a:gd name="T62" fmla="*/ 2 w 36"/>
                <a:gd name="T63" fmla="*/ 11 h 35"/>
                <a:gd name="T64" fmla="*/ 3 w 36"/>
                <a:gd name="T65" fmla="*/ 8 h 35"/>
                <a:gd name="T66" fmla="*/ 6 w 36"/>
                <a:gd name="T67" fmla="*/ 5 h 35"/>
                <a:gd name="T68" fmla="*/ 7 w 36"/>
                <a:gd name="T69" fmla="*/ 4 h 35"/>
                <a:gd name="T70" fmla="*/ 9 w 36"/>
                <a:gd name="T71" fmla="*/ 2 h 35"/>
                <a:gd name="T72" fmla="*/ 11 w 36"/>
                <a:gd name="T73" fmla="*/ 1 h 35"/>
                <a:gd name="T74" fmla="*/ 13 w 36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5" y="24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3" y="29"/>
                  </a:lnTo>
                  <a:lnTo>
                    <a:pt x="32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2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Line 1286"/>
            <p:cNvSpPr>
              <a:spLocks noChangeShapeType="1"/>
            </p:cNvSpPr>
            <p:nvPr/>
          </p:nvSpPr>
          <p:spPr bwMode="auto">
            <a:xfrm>
              <a:off x="4357688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Line 1287"/>
            <p:cNvSpPr>
              <a:spLocks noChangeShapeType="1"/>
            </p:cNvSpPr>
            <p:nvPr/>
          </p:nvSpPr>
          <p:spPr bwMode="auto">
            <a:xfrm flipH="1">
              <a:off x="4356101" y="2187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Line 1288"/>
            <p:cNvSpPr>
              <a:spLocks noChangeShapeType="1"/>
            </p:cNvSpPr>
            <p:nvPr/>
          </p:nvSpPr>
          <p:spPr bwMode="auto">
            <a:xfrm>
              <a:off x="4356101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Line 1289"/>
            <p:cNvSpPr>
              <a:spLocks noChangeShapeType="1"/>
            </p:cNvSpPr>
            <p:nvPr/>
          </p:nvSpPr>
          <p:spPr bwMode="auto">
            <a:xfrm>
              <a:off x="4356101" y="21923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Line 1290"/>
            <p:cNvSpPr>
              <a:spLocks noChangeShapeType="1"/>
            </p:cNvSpPr>
            <p:nvPr/>
          </p:nvSpPr>
          <p:spPr bwMode="auto">
            <a:xfrm>
              <a:off x="4356101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Line 1291"/>
            <p:cNvSpPr>
              <a:spLocks noChangeShapeType="1"/>
            </p:cNvSpPr>
            <p:nvPr/>
          </p:nvSpPr>
          <p:spPr bwMode="auto">
            <a:xfrm flipH="1">
              <a:off x="4354513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Line 1292"/>
            <p:cNvSpPr>
              <a:spLocks noChangeShapeType="1"/>
            </p:cNvSpPr>
            <p:nvPr/>
          </p:nvSpPr>
          <p:spPr bwMode="auto">
            <a:xfrm>
              <a:off x="4354513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Line 1293"/>
            <p:cNvSpPr>
              <a:spLocks noChangeShapeType="1"/>
            </p:cNvSpPr>
            <p:nvPr/>
          </p:nvSpPr>
          <p:spPr bwMode="auto">
            <a:xfrm flipH="1">
              <a:off x="4352926" y="2200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Line 1294"/>
            <p:cNvSpPr>
              <a:spLocks noChangeShapeType="1"/>
            </p:cNvSpPr>
            <p:nvPr/>
          </p:nvSpPr>
          <p:spPr bwMode="auto">
            <a:xfrm flipH="1">
              <a:off x="4351338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Line 1295"/>
            <p:cNvSpPr>
              <a:spLocks noChangeShapeType="1"/>
            </p:cNvSpPr>
            <p:nvPr/>
          </p:nvSpPr>
          <p:spPr bwMode="auto">
            <a:xfrm flipH="1">
              <a:off x="4349751" y="2205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Line 1296"/>
            <p:cNvSpPr>
              <a:spLocks noChangeShapeType="1"/>
            </p:cNvSpPr>
            <p:nvPr/>
          </p:nvSpPr>
          <p:spPr bwMode="auto">
            <a:xfrm flipH="1">
              <a:off x="4348163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Line 1297"/>
            <p:cNvSpPr>
              <a:spLocks noChangeShapeType="1"/>
            </p:cNvSpPr>
            <p:nvPr/>
          </p:nvSpPr>
          <p:spPr bwMode="auto">
            <a:xfrm>
              <a:off x="4348163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Line 1298"/>
            <p:cNvSpPr>
              <a:spLocks noChangeShapeType="1"/>
            </p:cNvSpPr>
            <p:nvPr/>
          </p:nvSpPr>
          <p:spPr bwMode="auto">
            <a:xfrm flipH="1">
              <a:off x="4346576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Line 1299"/>
            <p:cNvSpPr>
              <a:spLocks noChangeShapeType="1"/>
            </p:cNvSpPr>
            <p:nvPr/>
          </p:nvSpPr>
          <p:spPr bwMode="auto">
            <a:xfrm flipH="1">
              <a:off x="4344988" y="2209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Line 1300"/>
            <p:cNvSpPr>
              <a:spLocks noChangeShapeType="1"/>
            </p:cNvSpPr>
            <p:nvPr/>
          </p:nvSpPr>
          <p:spPr bwMode="auto">
            <a:xfrm flipH="1">
              <a:off x="4343401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5" name="Line 1301"/>
            <p:cNvSpPr>
              <a:spLocks noChangeShapeType="1"/>
            </p:cNvSpPr>
            <p:nvPr/>
          </p:nvSpPr>
          <p:spPr bwMode="auto">
            <a:xfrm flipH="1">
              <a:off x="43418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6" name="Line 1302"/>
            <p:cNvSpPr>
              <a:spLocks noChangeShapeType="1"/>
            </p:cNvSpPr>
            <p:nvPr/>
          </p:nvSpPr>
          <p:spPr bwMode="auto">
            <a:xfrm>
              <a:off x="4341813" y="22129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7" name="Line 1303"/>
            <p:cNvSpPr>
              <a:spLocks noChangeShapeType="1"/>
            </p:cNvSpPr>
            <p:nvPr/>
          </p:nvSpPr>
          <p:spPr bwMode="auto">
            <a:xfrm flipH="1">
              <a:off x="4338638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8" name="Line 1304"/>
            <p:cNvSpPr>
              <a:spLocks noChangeShapeType="1"/>
            </p:cNvSpPr>
            <p:nvPr/>
          </p:nvSpPr>
          <p:spPr bwMode="auto">
            <a:xfrm flipH="1">
              <a:off x="43354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9" name="Line 1305"/>
            <p:cNvSpPr>
              <a:spLocks noChangeShapeType="1"/>
            </p:cNvSpPr>
            <p:nvPr/>
          </p:nvSpPr>
          <p:spPr bwMode="auto">
            <a:xfrm flipH="1">
              <a:off x="4333876" y="22145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0" name="Line 1306"/>
            <p:cNvSpPr>
              <a:spLocks noChangeShapeType="1"/>
            </p:cNvSpPr>
            <p:nvPr/>
          </p:nvSpPr>
          <p:spPr bwMode="auto">
            <a:xfrm flipH="1">
              <a:off x="4332288" y="22145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1" name="Line 1307"/>
            <p:cNvSpPr>
              <a:spLocks noChangeShapeType="1"/>
            </p:cNvSpPr>
            <p:nvPr/>
          </p:nvSpPr>
          <p:spPr bwMode="auto">
            <a:xfrm flipH="1">
              <a:off x="4330701" y="22161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2" name="Line 1308"/>
            <p:cNvSpPr>
              <a:spLocks noChangeShapeType="1"/>
            </p:cNvSpPr>
            <p:nvPr/>
          </p:nvSpPr>
          <p:spPr bwMode="auto">
            <a:xfrm flipH="1" flipV="1">
              <a:off x="43275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3" name="Line 1309"/>
            <p:cNvSpPr>
              <a:spLocks noChangeShapeType="1"/>
            </p:cNvSpPr>
            <p:nvPr/>
          </p:nvSpPr>
          <p:spPr bwMode="auto">
            <a:xfrm flipH="1">
              <a:off x="4324351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4" name="Line 1310"/>
            <p:cNvSpPr>
              <a:spLocks noChangeShapeType="1"/>
            </p:cNvSpPr>
            <p:nvPr/>
          </p:nvSpPr>
          <p:spPr bwMode="auto">
            <a:xfrm flipH="1">
              <a:off x="4321176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5" name="Line 1311"/>
            <p:cNvSpPr>
              <a:spLocks noChangeShapeType="1"/>
            </p:cNvSpPr>
            <p:nvPr/>
          </p:nvSpPr>
          <p:spPr bwMode="auto">
            <a:xfrm>
              <a:off x="4321176" y="22145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6" name="Line 1312"/>
            <p:cNvSpPr>
              <a:spLocks noChangeShapeType="1"/>
            </p:cNvSpPr>
            <p:nvPr/>
          </p:nvSpPr>
          <p:spPr bwMode="auto">
            <a:xfrm flipH="1" flipV="1">
              <a:off x="4318001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7" name="Line 1313"/>
            <p:cNvSpPr>
              <a:spLocks noChangeShapeType="1"/>
            </p:cNvSpPr>
            <p:nvPr/>
          </p:nvSpPr>
          <p:spPr bwMode="auto">
            <a:xfrm flipH="1">
              <a:off x="43164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8" name="Line 1314"/>
            <p:cNvSpPr>
              <a:spLocks noChangeShapeType="1"/>
            </p:cNvSpPr>
            <p:nvPr/>
          </p:nvSpPr>
          <p:spPr bwMode="auto">
            <a:xfrm flipH="1" flipV="1">
              <a:off x="4314826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Line 1315"/>
            <p:cNvSpPr>
              <a:spLocks noChangeShapeType="1"/>
            </p:cNvSpPr>
            <p:nvPr/>
          </p:nvSpPr>
          <p:spPr bwMode="auto">
            <a:xfrm flipH="1" flipV="1">
              <a:off x="4311651" y="2209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0" name="Line 1316"/>
            <p:cNvSpPr>
              <a:spLocks noChangeShapeType="1"/>
            </p:cNvSpPr>
            <p:nvPr/>
          </p:nvSpPr>
          <p:spPr bwMode="auto">
            <a:xfrm flipV="1">
              <a:off x="43116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1" name="Line 1317"/>
            <p:cNvSpPr>
              <a:spLocks noChangeShapeType="1"/>
            </p:cNvSpPr>
            <p:nvPr/>
          </p:nvSpPr>
          <p:spPr bwMode="auto">
            <a:xfrm flipH="1">
              <a:off x="4310063" y="2208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2" name="Line 1318"/>
            <p:cNvSpPr>
              <a:spLocks noChangeShapeType="1"/>
            </p:cNvSpPr>
            <p:nvPr/>
          </p:nvSpPr>
          <p:spPr bwMode="auto">
            <a:xfrm flipV="1">
              <a:off x="4310063" y="2206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3" name="Line 1319"/>
            <p:cNvSpPr>
              <a:spLocks noChangeShapeType="1"/>
            </p:cNvSpPr>
            <p:nvPr/>
          </p:nvSpPr>
          <p:spPr bwMode="auto">
            <a:xfrm flipH="1" flipV="1">
              <a:off x="4306888" y="2205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4" name="Line 1320"/>
            <p:cNvSpPr>
              <a:spLocks noChangeShapeType="1"/>
            </p:cNvSpPr>
            <p:nvPr/>
          </p:nvSpPr>
          <p:spPr bwMode="auto">
            <a:xfrm flipH="1" flipV="1">
              <a:off x="4305301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5" name="Line 1321"/>
            <p:cNvSpPr>
              <a:spLocks noChangeShapeType="1"/>
            </p:cNvSpPr>
            <p:nvPr/>
          </p:nvSpPr>
          <p:spPr bwMode="auto">
            <a:xfrm flipV="1">
              <a:off x="4305301" y="22002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6" name="Line 1322"/>
            <p:cNvSpPr>
              <a:spLocks noChangeShapeType="1"/>
            </p:cNvSpPr>
            <p:nvPr/>
          </p:nvSpPr>
          <p:spPr bwMode="auto">
            <a:xfrm>
              <a:off x="4305301" y="22002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7" name="Line 1323"/>
            <p:cNvSpPr>
              <a:spLocks noChangeShapeType="1"/>
            </p:cNvSpPr>
            <p:nvPr/>
          </p:nvSpPr>
          <p:spPr bwMode="auto">
            <a:xfrm flipH="1" flipV="1">
              <a:off x="430371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8" name="Line 1324"/>
            <p:cNvSpPr>
              <a:spLocks noChangeShapeType="1"/>
            </p:cNvSpPr>
            <p:nvPr/>
          </p:nvSpPr>
          <p:spPr bwMode="auto">
            <a:xfrm flipH="1" flipV="1">
              <a:off x="4302126" y="2192338"/>
              <a:ext cx="1588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Line 1325"/>
            <p:cNvSpPr>
              <a:spLocks noChangeShapeType="1"/>
            </p:cNvSpPr>
            <p:nvPr/>
          </p:nvSpPr>
          <p:spPr bwMode="auto">
            <a:xfrm flipV="1">
              <a:off x="4302126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0" name="Line 1326"/>
            <p:cNvSpPr>
              <a:spLocks noChangeShapeType="1"/>
            </p:cNvSpPr>
            <p:nvPr/>
          </p:nvSpPr>
          <p:spPr bwMode="auto">
            <a:xfrm flipV="1">
              <a:off x="4302126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Line 1327"/>
            <p:cNvSpPr>
              <a:spLocks noChangeShapeType="1"/>
            </p:cNvSpPr>
            <p:nvPr/>
          </p:nvSpPr>
          <p:spPr bwMode="auto">
            <a:xfrm flipH="1">
              <a:off x="4300538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Line 1328"/>
            <p:cNvSpPr>
              <a:spLocks noChangeShapeType="1"/>
            </p:cNvSpPr>
            <p:nvPr/>
          </p:nvSpPr>
          <p:spPr bwMode="auto">
            <a:xfrm flipV="1">
              <a:off x="430053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3" name="Line 1329"/>
            <p:cNvSpPr>
              <a:spLocks noChangeShapeType="1"/>
            </p:cNvSpPr>
            <p:nvPr/>
          </p:nvSpPr>
          <p:spPr bwMode="auto">
            <a:xfrm flipV="1">
              <a:off x="4300538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4" name="Line 1330"/>
            <p:cNvSpPr>
              <a:spLocks noChangeShapeType="1"/>
            </p:cNvSpPr>
            <p:nvPr/>
          </p:nvSpPr>
          <p:spPr bwMode="auto">
            <a:xfrm flipV="1">
              <a:off x="4302126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Line 1331"/>
            <p:cNvSpPr>
              <a:spLocks noChangeShapeType="1"/>
            </p:cNvSpPr>
            <p:nvPr/>
          </p:nvSpPr>
          <p:spPr bwMode="auto">
            <a:xfrm flipV="1">
              <a:off x="4302126" y="21796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6" name="Line 1332"/>
            <p:cNvSpPr>
              <a:spLocks noChangeShapeType="1"/>
            </p:cNvSpPr>
            <p:nvPr/>
          </p:nvSpPr>
          <p:spPr bwMode="auto">
            <a:xfrm>
              <a:off x="4303713" y="2179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7" name="Line 1333"/>
            <p:cNvSpPr>
              <a:spLocks noChangeShapeType="1"/>
            </p:cNvSpPr>
            <p:nvPr/>
          </p:nvSpPr>
          <p:spPr bwMode="auto">
            <a:xfrm flipV="1">
              <a:off x="4303713" y="2178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8" name="Line 1334"/>
            <p:cNvSpPr>
              <a:spLocks noChangeShapeType="1"/>
            </p:cNvSpPr>
            <p:nvPr/>
          </p:nvSpPr>
          <p:spPr bwMode="auto">
            <a:xfrm flipV="1">
              <a:off x="430371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9" name="Line 1335"/>
            <p:cNvSpPr>
              <a:spLocks noChangeShapeType="1"/>
            </p:cNvSpPr>
            <p:nvPr/>
          </p:nvSpPr>
          <p:spPr bwMode="auto">
            <a:xfrm flipV="1">
              <a:off x="4305301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0" name="Line 1336"/>
            <p:cNvSpPr>
              <a:spLocks noChangeShapeType="1"/>
            </p:cNvSpPr>
            <p:nvPr/>
          </p:nvSpPr>
          <p:spPr bwMode="auto">
            <a:xfrm flipV="1">
              <a:off x="4305301" y="21717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1" name="Line 1337"/>
            <p:cNvSpPr>
              <a:spLocks noChangeShapeType="1"/>
            </p:cNvSpPr>
            <p:nvPr/>
          </p:nvSpPr>
          <p:spPr bwMode="auto">
            <a:xfrm flipV="1">
              <a:off x="4306888" y="216852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2" name="Line 1338"/>
            <p:cNvSpPr>
              <a:spLocks noChangeShapeType="1"/>
            </p:cNvSpPr>
            <p:nvPr/>
          </p:nvSpPr>
          <p:spPr bwMode="auto">
            <a:xfrm>
              <a:off x="43100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3" name="Line 1339"/>
            <p:cNvSpPr>
              <a:spLocks noChangeShapeType="1"/>
            </p:cNvSpPr>
            <p:nvPr/>
          </p:nvSpPr>
          <p:spPr bwMode="auto">
            <a:xfrm>
              <a:off x="43100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4" name="Line 1340"/>
            <p:cNvSpPr>
              <a:spLocks noChangeShapeType="1"/>
            </p:cNvSpPr>
            <p:nvPr/>
          </p:nvSpPr>
          <p:spPr bwMode="auto">
            <a:xfrm flipV="1">
              <a:off x="4311651" y="2166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5" name="Line 1341"/>
            <p:cNvSpPr>
              <a:spLocks noChangeShapeType="1"/>
            </p:cNvSpPr>
            <p:nvPr/>
          </p:nvSpPr>
          <p:spPr bwMode="auto">
            <a:xfrm flipV="1">
              <a:off x="4311651" y="21653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6" name="Line 1342"/>
            <p:cNvSpPr>
              <a:spLocks noChangeShapeType="1"/>
            </p:cNvSpPr>
            <p:nvPr/>
          </p:nvSpPr>
          <p:spPr bwMode="auto">
            <a:xfrm flipV="1">
              <a:off x="4314826" y="2163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7" name="Line 1343"/>
            <p:cNvSpPr>
              <a:spLocks noChangeShapeType="1"/>
            </p:cNvSpPr>
            <p:nvPr/>
          </p:nvSpPr>
          <p:spPr bwMode="auto">
            <a:xfrm flipV="1">
              <a:off x="4316413" y="2162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8" name="Line 1344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9" name="Line 1345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0" name="Line 1346"/>
            <p:cNvSpPr>
              <a:spLocks noChangeShapeType="1"/>
            </p:cNvSpPr>
            <p:nvPr/>
          </p:nvSpPr>
          <p:spPr bwMode="auto">
            <a:xfrm>
              <a:off x="4318001" y="21621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1" name="Line 1347"/>
            <p:cNvSpPr>
              <a:spLocks noChangeShapeType="1"/>
            </p:cNvSpPr>
            <p:nvPr/>
          </p:nvSpPr>
          <p:spPr bwMode="auto">
            <a:xfrm flipV="1">
              <a:off x="4321176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2" name="Line 1348"/>
            <p:cNvSpPr>
              <a:spLocks noChangeShapeType="1"/>
            </p:cNvSpPr>
            <p:nvPr/>
          </p:nvSpPr>
          <p:spPr bwMode="auto">
            <a:xfrm>
              <a:off x="4324351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3" name="Line 1349"/>
            <p:cNvSpPr>
              <a:spLocks noChangeShapeType="1"/>
            </p:cNvSpPr>
            <p:nvPr/>
          </p:nvSpPr>
          <p:spPr bwMode="auto">
            <a:xfrm>
              <a:off x="4327526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4" name="Line 1350"/>
            <p:cNvSpPr>
              <a:spLocks noChangeShapeType="1"/>
            </p:cNvSpPr>
            <p:nvPr/>
          </p:nvSpPr>
          <p:spPr bwMode="auto">
            <a:xfrm>
              <a:off x="4330701" y="2160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5" name="Line 1351"/>
            <p:cNvSpPr>
              <a:spLocks noChangeShapeType="1"/>
            </p:cNvSpPr>
            <p:nvPr/>
          </p:nvSpPr>
          <p:spPr bwMode="auto">
            <a:xfrm>
              <a:off x="4332288" y="2160588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6" name="Line 1352"/>
            <p:cNvSpPr>
              <a:spLocks noChangeShapeType="1"/>
            </p:cNvSpPr>
            <p:nvPr/>
          </p:nvSpPr>
          <p:spPr bwMode="auto">
            <a:xfrm>
              <a:off x="4337051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7" name="Line 1353"/>
            <p:cNvSpPr>
              <a:spLocks noChangeShapeType="1"/>
            </p:cNvSpPr>
            <p:nvPr/>
          </p:nvSpPr>
          <p:spPr bwMode="auto">
            <a:xfrm>
              <a:off x="4338638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8" name="Line 1354"/>
            <p:cNvSpPr>
              <a:spLocks noChangeShapeType="1"/>
            </p:cNvSpPr>
            <p:nvPr/>
          </p:nvSpPr>
          <p:spPr bwMode="auto">
            <a:xfrm>
              <a:off x="4338638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9" name="Line 1355"/>
            <p:cNvSpPr>
              <a:spLocks noChangeShapeType="1"/>
            </p:cNvSpPr>
            <p:nvPr/>
          </p:nvSpPr>
          <p:spPr bwMode="auto">
            <a:xfrm>
              <a:off x="4340226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0" name="Line 1356"/>
            <p:cNvSpPr>
              <a:spLocks noChangeShapeType="1"/>
            </p:cNvSpPr>
            <p:nvPr/>
          </p:nvSpPr>
          <p:spPr bwMode="auto">
            <a:xfrm>
              <a:off x="4341813" y="21621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1" name="Line 1357"/>
            <p:cNvSpPr>
              <a:spLocks noChangeShapeType="1"/>
            </p:cNvSpPr>
            <p:nvPr/>
          </p:nvSpPr>
          <p:spPr bwMode="auto">
            <a:xfrm>
              <a:off x="43418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2" name="Line 1358"/>
            <p:cNvSpPr>
              <a:spLocks noChangeShapeType="1"/>
            </p:cNvSpPr>
            <p:nvPr/>
          </p:nvSpPr>
          <p:spPr bwMode="auto">
            <a:xfrm>
              <a:off x="4344988" y="2165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3" name="Line 1359"/>
            <p:cNvSpPr>
              <a:spLocks noChangeShapeType="1"/>
            </p:cNvSpPr>
            <p:nvPr/>
          </p:nvSpPr>
          <p:spPr bwMode="auto">
            <a:xfrm>
              <a:off x="43481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4" name="Line 1360"/>
            <p:cNvSpPr>
              <a:spLocks noChangeShapeType="1"/>
            </p:cNvSpPr>
            <p:nvPr/>
          </p:nvSpPr>
          <p:spPr bwMode="auto">
            <a:xfrm>
              <a:off x="43481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5" name="Line 1361"/>
            <p:cNvSpPr>
              <a:spLocks noChangeShapeType="1"/>
            </p:cNvSpPr>
            <p:nvPr/>
          </p:nvSpPr>
          <p:spPr bwMode="auto">
            <a:xfrm>
              <a:off x="4349751" y="21685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6" name="Line 1362"/>
            <p:cNvSpPr>
              <a:spLocks noChangeShapeType="1"/>
            </p:cNvSpPr>
            <p:nvPr/>
          </p:nvSpPr>
          <p:spPr bwMode="auto">
            <a:xfrm>
              <a:off x="4351338" y="21717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Line 1363"/>
            <p:cNvSpPr>
              <a:spLocks noChangeShapeType="1"/>
            </p:cNvSpPr>
            <p:nvPr/>
          </p:nvSpPr>
          <p:spPr bwMode="auto">
            <a:xfrm>
              <a:off x="4352926" y="21732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8" name="Line 1364"/>
            <p:cNvSpPr>
              <a:spLocks noChangeShapeType="1"/>
            </p:cNvSpPr>
            <p:nvPr/>
          </p:nvSpPr>
          <p:spPr bwMode="auto">
            <a:xfrm>
              <a:off x="4352926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9" name="Line 1365"/>
            <p:cNvSpPr>
              <a:spLocks noChangeShapeType="1"/>
            </p:cNvSpPr>
            <p:nvPr/>
          </p:nvSpPr>
          <p:spPr bwMode="auto">
            <a:xfrm>
              <a:off x="4352926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Line 1366"/>
            <p:cNvSpPr>
              <a:spLocks noChangeShapeType="1"/>
            </p:cNvSpPr>
            <p:nvPr/>
          </p:nvSpPr>
          <p:spPr bwMode="auto">
            <a:xfrm>
              <a:off x="4354513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Line 1367"/>
            <p:cNvSpPr>
              <a:spLocks noChangeShapeType="1"/>
            </p:cNvSpPr>
            <p:nvPr/>
          </p:nvSpPr>
          <p:spPr bwMode="auto">
            <a:xfrm>
              <a:off x="4356101" y="2179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2" name="Line 1368"/>
            <p:cNvSpPr>
              <a:spLocks noChangeShapeType="1"/>
            </p:cNvSpPr>
            <p:nvPr/>
          </p:nvSpPr>
          <p:spPr bwMode="auto">
            <a:xfrm>
              <a:off x="43561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3" name="Line 1369"/>
            <p:cNvSpPr>
              <a:spLocks noChangeShapeType="1"/>
            </p:cNvSpPr>
            <p:nvPr/>
          </p:nvSpPr>
          <p:spPr bwMode="auto">
            <a:xfrm>
              <a:off x="4356101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4" name="Line 1370"/>
            <p:cNvSpPr>
              <a:spLocks noChangeShapeType="1"/>
            </p:cNvSpPr>
            <p:nvPr/>
          </p:nvSpPr>
          <p:spPr bwMode="auto">
            <a:xfrm>
              <a:off x="435768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5" name="Line 1371"/>
            <p:cNvSpPr>
              <a:spLocks noChangeShapeType="1"/>
            </p:cNvSpPr>
            <p:nvPr/>
          </p:nvSpPr>
          <p:spPr bwMode="auto">
            <a:xfrm>
              <a:off x="3717926" y="2281238"/>
              <a:ext cx="0" cy="1555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6" name="Line 1372"/>
            <p:cNvSpPr>
              <a:spLocks noChangeShapeType="1"/>
            </p:cNvSpPr>
            <p:nvPr/>
          </p:nvSpPr>
          <p:spPr bwMode="auto">
            <a:xfrm>
              <a:off x="3711576" y="228282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Line 1373"/>
            <p:cNvSpPr>
              <a:spLocks noChangeShapeType="1"/>
            </p:cNvSpPr>
            <p:nvPr/>
          </p:nvSpPr>
          <p:spPr bwMode="auto">
            <a:xfrm>
              <a:off x="3717926" y="2435225"/>
              <a:ext cx="0" cy="4746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8" name="Line 1374"/>
            <p:cNvSpPr>
              <a:spLocks noChangeShapeType="1"/>
            </p:cNvSpPr>
            <p:nvPr/>
          </p:nvSpPr>
          <p:spPr bwMode="auto">
            <a:xfrm>
              <a:off x="3711576" y="29098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Line 1375"/>
            <p:cNvSpPr>
              <a:spLocks noChangeShapeType="1"/>
            </p:cNvSpPr>
            <p:nvPr/>
          </p:nvSpPr>
          <p:spPr bwMode="auto">
            <a:xfrm>
              <a:off x="3938588" y="2146300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Line 1376"/>
            <p:cNvSpPr>
              <a:spLocks noChangeShapeType="1"/>
            </p:cNvSpPr>
            <p:nvPr/>
          </p:nvSpPr>
          <p:spPr bwMode="auto">
            <a:xfrm>
              <a:off x="3932238" y="21478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1" name="Line 1377"/>
            <p:cNvSpPr>
              <a:spLocks noChangeShapeType="1"/>
            </p:cNvSpPr>
            <p:nvPr/>
          </p:nvSpPr>
          <p:spPr bwMode="auto">
            <a:xfrm>
              <a:off x="3938588" y="2208213"/>
              <a:ext cx="0" cy="857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2" name="Line 1378"/>
            <p:cNvSpPr>
              <a:spLocks noChangeShapeType="1"/>
            </p:cNvSpPr>
            <p:nvPr/>
          </p:nvSpPr>
          <p:spPr bwMode="auto">
            <a:xfrm>
              <a:off x="4233863" y="20732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Line 1379"/>
            <p:cNvSpPr>
              <a:spLocks noChangeShapeType="1"/>
            </p:cNvSpPr>
            <p:nvPr/>
          </p:nvSpPr>
          <p:spPr bwMode="auto">
            <a:xfrm>
              <a:off x="4233863" y="21875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4" name="Line 1380"/>
            <p:cNvSpPr>
              <a:spLocks noChangeShapeType="1"/>
            </p:cNvSpPr>
            <p:nvPr/>
          </p:nvSpPr>
          <p:spPr bwMode="auto">
            <a:xfrm>
              <a:off x="4330701" y="2114550"/>
              <a:ext cx="0" cy="730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5" name="Line 1381"/>
            <p:cNvSpPr>
              <a:spLocks noChangeShapeType="1"/>
            </p:cNvSpPr>
            <p:nvPr/>
          </p:nvSpPr>
          <p:spPr bwMode="auto">
            <a:xfrm>
              <a:off x="4324351" y="2114550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Line 1382"/>
            <p:cNvSpPr>
              <a:spLocks noChangeShapeType="1"/>
            </p:cNvSpPr>
            <p:nvPr/>
          </p:nvSpPr>
          <p:spPr bwMode="auto">
            <a:xfrm>
              <a:off x="4330701" y="2185988"/>
              <a:ext cx="0" cy="1079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7" name="Line 1383"/>
            <p:cNvSpPr>
              <a:spLocks noChangeShapeType="1"/>
            </p:cNvSpPr>
            <p:nvPr/>
          </p:nvSpPr>
          <p:spPr bwMode="auto">
            <a:xfrm>
              <a:off x="4324351" y="229393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8" name="Line 1384"/>
            <p:cNvSpPr>
              <a:spLocks noChangeShapeType="1"/>
            </p:cNvSpPr>
            <p:nvPr/>
          </p:nvSpPr>
          <p:spPr bwMode="auto">
            <a:xfrm>
              <a:off x="4238626" y="2071688"/>
              <a:ext cx="0" cy="539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Line 1385"/>
            <p:cNvSpPr>
              <a:spLocks noChangeShapeType="1"/>
            </p:cNvSpPr>
            <p:nvPr/>
          </p:nvSpPr>
          <p:spPr bwMode="auto">
            <a:xfrm>
              <a:off x="4238626" y="2125663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Line 1386"/>
            <p:cNvSpPr>
              <a:spLocks noChangeShapeType="1"/>
            </p:cNvSpPr>
            <p:nvPr/>
          </p:nvSpPr>
          <p:spPr bwMode="auto">
            <a:xfrm>
              <a:off x="3932238" y="22939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1" name="Freeform 1387"/>
            <p:cNvSpPr>
              <a:spLocks/>
            </p:cNvSpPr>
            <p:nvPr/>
          </p:nvSpPr>
          <p:spPr bwMode="auto">
            <a:xfrm>
              <a:off x="2533651" y="203993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3 w 47"/>
                <a:gd name="T3" fmla="*/ 23 h 63"/>
                <a:gd name="T4" fmla="*/ 47 w 47"/>
                <a:gd name="T5" fmla="*/ 0 h 63"/>
                <a:gd name="T6" fmla="*/ 23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3" y="23"/>
                  </a:lnTo>
                  <a:lnTo>
                    <a:pt x="47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2" name="Line 1388"/>
            <p:cNvSpPr>
              <a:spLocks noChangeShapeType="1"/>
            </p:cNvSpPr>
            <p:nvPr/>
          </p:nvSpPr>
          <p:spPr bwMode="auto">
            <a:xfrm>
              <a:off x="2570163" y="19970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3" name="Freeform 1389"/>
            <p:cNvSpPr>
              <a:spLocks/>
            </p:cNvSpPr>
            <p:nvPr/>
          </p:nvSpPr>
          <p:spPr bwMode="auto">
            <a:xfrm>
              <a:off x="3032126" y="1838325"/>
              <a:ext cx="73025" cy="100013"/>
            </a:xfrm>
            <a:custGeom>
              <a:avLst/>
              <a:gdLst>
                <a:gd name="T0" fmla="*/ 0 w 46"/>
                <a:gd name="T1" fmla="*/ 0 h 63"/>
                <a:gd name="T2" fmla="*/ 23 w 46"/>
                <a:gd name="T3" fmla="*/ 23 h 63"/>
                <a:gd name="T4" fmla="*/ 46 w 46"/>
                <a:gd name="T5" fmla="*/ 0 h 63"/>
                <a:gd name="T6" fmla="*/ 23 w 46"/>
                <a:gd name="T7" fmla="*/ 63 h 63"/>
                <a:gd name="T8" fmla="*/ 0 w 46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3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4" name="Line 1390"/>
            <p:cNvSpPr>
              <a:spLocks noChangeShapeType="1"/>
            </p:cNvSpPr>
            <p:nvPr/>
          </p:nvSpPr>
          <p:spPr bwMode="auto">
            <a:xfrm>
              <a:off x="3068638" y="1797050"/>
              <a:ext cx="0" cy="809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5" name="Freeform 1391"/>
            <p:cNvSpPr>
              <a:spLocks/>
            </p:cNvSpPr>
            <p:nvPr/>
          </p:nvSpPr>
          <p:spPr bwMode="auto">
            <a:xfrm>
              <a:off x="1935163" y="287178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4 w 47"/>
                <a:gd name="T3" fmla="*/ 23 h 63"/>
                <a:gd name="T4" fmla="*/ 47 w 47"/>
                <a:gd name="T5" fmla="*/ 0 h 63"/>
                <a:gd name="T6" fmla="*/ 24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4" y="23"/>
                  </a:lnTo>
                  <a:lnTo>
                    <a:pt x="47" y="0"/>
                  </a:lnTo>
                  <a:lnTo>
                    <a:pt x="24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6" name="Line 1392"/>
            <p:cNvSpPr>
              <a:spLocks noChangeShapeType="1"/>
            </p:cNvSpPr>
            <p:nvPr/>
          </p:nvSpPr>
          <p:spPr bwMode="auto">
            <a:xfrm>
              <a:off x="1973263" y="2828925"/>
              <a:ext cx="0" cy="841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7" name="Freeform 1393"/>
            <p:cNvSpPr>
              <a:spLocks/>
            </p:cNvSpPr>
            <p:nvPr/>
          </p:nvSpPr>
          <p:spPr bwMode="auto">
            <a:xfrm>
              <a:off x="2725738" y="3184525"/>
              <a:ext cx="39688" cy="63500"/>
            </a:xfrm>
            <a:custGeom>
              <a:avLst/>
              <a:gdLst>
                <a:gd name="T0" fmla="*/ 0 w 25"/>
                <a:gd name="T1" fmla="*/ 0 h 40"/>
                <a:gd name="T2" fmla="*/ 1 w 25"/>
                <a:gd name="T3" fmla="*/ 0 h 40"/>
                <a:gd name="T4" fmla="*/ 25 w 25"/>
                <a:gd name="T5" fmla="*/ 39 h 40"/>
                <a:gd name="T6" fmla="*/ 25 w 25"/>
                <a:gd name="T7" fmla="*/ 40 h 40"/>
                <a:gd name="T8" fmla="*/ 23 w 25"/>
                <a:gd name="T9" fmla="*/ 40 h 40"/>
                <a:gd name="T10" fmla="*/ 0 w 25"/>
                <a:gd name="T11" fmla="*/ 1 h 40"/>
                <a:gd name="T12" fmla="*/ 0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lnTo>
                    <a:pt x="1" y="0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8" name="Line 1394"/>
            <p:cNvSpPr>
              <a:spLocks noChangeShapeType="1"/>
            </p:cNvSpPr>
            <p:nvPr/>
          </p:nvSpPr>
          <p:spPr bwMode="auto">
            <a:xfrm>
              <a:off x="2689226" y="32464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9" name="Freeform 1395"/>
            <p:cNvSpPr>
              <a:spLocks/>
            </p:cNvSpPr>
            <p:nvPr/>
          </p:nvSpPr>
          <p:spPr bwMode="auto">
            <a:xfrm>
              <a:off x="3008313" y="303847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0" name="Freeform 1396"/>
            <p:cNvSpPr>
              <a:spLocks/>
            </p:cNvSpPr>
            <p:nvPr/>
          </p:nvSpPr>
          <p:spPr bwMode="auto">
            <a:xfrm>
              <a:off x="3008313" y="3038475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2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7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1" name="Freeform 1397"/>
            <p:cNvSpPr>
              <a:spLocks/>
            </p:cNvSpPr>
            <p:nvPr/>
          </p:nvSpPr>
          <p:spPr bwMode="auto">
            <a:xfrm>
              <a:off x="3044826" y="30384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2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2" name="Line 1398"/>
            <p:cNvSpPr>
              <a:spLocks noChangeShapeType="1"/>
            </p:cNvSpPr>
            <p:nvPr/>
          </p:nvSpPr>
          <p:spPr bwMode="auto">
            <a:xfrm>
              <a:off x="3008313" y="30988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3" name="Freeform 1399"/>
            <p:cNvSpPr>
              <a:spLocks/>
            </p:cNvSpPr>
            <p:nvPr/>
          </p:nvSpPr>
          <p:spPr bwMode="auto">
            <a:xfrm>
              <a:off x="3729038" y="3033713"/>
              <a:ext cx="76200" cy="58738"/>
            </a:xfrm>
            <a:custGeom>
              <a:avLst/>
              <a:gdLst>
                <a:gd name="T0" fmla="*/ 25 w 48"/>
                <a:gd name="T1" fmla="*/ 0 h 37"/>
                <a:gd name="T2" fmla="*/ 48 w 48"/>
                <a:gd name="T3" fmla="*/ 37 h 37"/>
                <a:gd name="T4" fmla="*/ 0 w 48"/>
                <a:gd name="T5" fmla="*/ 37 h 37"/>
                <a:gd name="T6" fmla="*/ 25 w 4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7">
                  <a:moveTo>
                    <a:pt x="25" y="0"/>
                  </a:moveTo>
                  <a:lnTo>
                    <a:pt x="48" y="37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4" name="Freeform 1400"/>
            <p:cNvSpPr>
              <a:spLocks/>
            </p:cNvSpPr>
            <p:nvPr/>
          </p:nvSpPr>
          <p:spPr bwMode="auto">
            <a:xfrm>
              <a:off x="3729038" y="3033713"/>
              <a:ext cx="41275" cy="60325"/>
            </a:xfrm>
            <a:custGeom>
              <a:avLst/>
              <a:gdLst>
                <a:gd name="T0" fmla="*/ 25 w 26"/>
                <a:gd name="T1" fmla="*/ 0 h 38"/>
                <a:gd name="T2" fmla="*/ 26 w 26"/>
                <a:gd name="T3" fmla="*/ 0 h 38"/>
                <a:gd name="T4" fmla="*/ 26 w 26"/>
                <a:gd name="T5" fmla="*/ 1 h 38"/>
                <a:gd name="T6" fmla="*/ 2 w 26"/>
                <a:gd name="T7" fmla="*/ 38 h 38"/>
                <a:gd name="T8" fmla="*/ 0 w 26"/>
                <a:gd name="T9" fmla="*/ 38 h 38"/>
                <a:gd name="T10" fmla="*/ 0 w 26"/>
                <a:gd name="T11" fmla="*/ 37 h 38"/>
                <a:gd name="T12" fmla="*/ 25 w 26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8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Freeform 1401"/>
            <p:cNvSpPr>
              <a:spLocks/>
            </p:cNvSpPr>
            <p:nvPr/>
          </p:nvSpPr>
          <p:spPr bwMode="auto">
            <a:xfrm>
              <a:off x="3768726" y="303371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3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6" name="Line 1402"/>
            <p:cNvSpPr>
              <a:spLocks noChangeShapeType="1"/>
            </p:cNvSpPr>
            <p:nvPr/>
          </p:nvSpPr>
          <p:spPr bwMode="auto">
            <a:xfrm>
              <a:off x="3729038" y="3092450"/>
              <a:ext cx="793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7" name="Freeform 1403"/>
            <p:cNvSpPr>
              <a:spLocks/>
            </p:cNvSpPr>
            <p:nvPr/>
          </p:nvSpPr>
          <p:spPr bwMode="auto">
            <a:xfrm>
              <a:off x="3902076" y="2986088"/>
              <a:ext cx="76200" cy="60325"/>
            </a:xfrm>
            <a:custGeom>
              <a:avLst/>
              <a:gdLst>
                <a:gd name="T0" fmla="*/ 23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3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3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Freeform 1404"/>
            <p:cNvSpPr>
              <a:spLocks/>
            </p:cNvSpPr>
            <p:nvPr/>
          </p:nvSpPr>
          <p:spPr bwMode="auto">
            <a:xfrm>
              <a:off x="3902076" y="2986088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Freeform 1405"/>
            <p:cNvSpPr>
              <a:spLocks/>
            </p:cNvSpPr>
            <p:nvPr/>
          </p:nvSpPr>
          <p:spPr bwMode="auto">
            <a:xfrm>
              <a:off x="3938588" y="2986088"/>
              <a:ext cx="41275" cy="61913"/>
            </a:xfrm>
            <a:custGeom>
              <a:avLst/>
              <a:gdLst>
                <a:gd name="T0" fmla="*/ 0 w 26"/>
                <a:gd name="T1" fmla="*/ 0 h 39"/>
                <a:gd name="T2" fmla="*/ 2 w 26"/>
                <a:gd name="T3" fmla="*/ 0 h 39"/>
                <a:gd name="T4" fmla="*/ 26 w 26"/>
                <a:gd name="T5" fmla="*/ 38 h 39"/>
                <a:gd name="T6" fmla="*/ 26 w 26"/>
                <a:gd name="T7" fmla="*/ 39 h 39"/>
                <a:gd name="T8" fmla="*/ 25 w 26"/>
                <a:gd name="T9" fmla="*/ 39 h 39"/>
                <a:gd name="T10" fmla="*/ 0 w 26"/>
                <a:gd name="T11" fmla="*/ 1 h 39"/>
                <a:gd name="T12" fmla="*/ 0 w 26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lnTo>
                    <a:pt x="2" y="0"/>
                  </a:lnTo>
                  <a:lnTo>
                    <a:pt x="26" y="38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0" name="Line 1406"/>
            <p:cNvSpPr>
              <a:spLocks noChangeShapeType="1"/>
            </p:cNvSpPr>
            <p:nvPr/>
          </p:nvSpPr>
          <p:spPr bwMode="auto">
            <a:xfrm>
              <a:off x="3902076" y="3046413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1" name="Freeform 1407"/>
            <p:cNvSpPr>
              <a:spLocks/>
            </p:cNvSpPr>
            <p:nvPr/>
          </p:nvSpPr>
          <p:spPr bwMode="auto">
            <a:xfrm>
              <a:off x="4294188" y="271462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2" name="Freeform 1408"/>
            <p:cNvSpPr>
              <a:spLocks/>
            </p:cNvSpPr>
            <p:nvPr/>
          </p:nvSpPr>
          <p:spPr bwMode="auto">
            <a:xfrm>
              <a:off x="4294188" y="2714625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3" name="Freeform 1409"/>
            <p:cNvSpPr>
              <a:spLocks/>
            </p:cNvSpPr>
            <p:nvPr/>
          </p:nvSpPr>
          <p:spPr bwMode="auto">
            <a:xfrm>
              <a:off x="4330701" y="2714625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4" name="Line 1410"/>
            <p:cNvSpPr>
              <a:spLocks noChangeShapeType="1"/>
            </p:cNvSpPr>
            <p:nvPr/>
          </p:nvSpPr>
          <p:spPr bwMode="auto">
            <a:xfrm>
              <a:off x="4294188" y="27749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5" name="Freeform 1411"/>
            <p:cNvSpPr>
              <a:spLocks/>
            </p:cNvSpPr>
            <p:nvPr/>
          </p:nvSpPr>
          <p:spPr bwMode="auto">
            <a:xfrm>
              <a:off x="4992688" y="2335213"/>
              <a:ext cx="74613" cy="58738"/>
            </a:xfrm>
            <a:custGeom>
              <a:avLst/>
              <a:gdLst>
                <a:gd name="T0" fmla="*/ 24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4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4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413"/>
            <p:cNvSpPr>
              <a:spLocks/>
            </p:cNvSpPr>
            <p:nvPr/>
          </p:nvSpPr>
          <p:spPr bwMode="auto">
            <a:xfrm>
              <a:off x="4992688" y="2335213"/>
              <a:ext cx="39688" cy="60325"/>
            </a:xfrm>
            <a:custGeom>
              <a:avLst/>
              <a:gdLst>
                <a:gd name="T0" fmla="*/ 24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1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4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14"/>
            <p:cNvSpPr>
              <a:spLocks/>
            </p:cNvSpPr>
            <p:nvPr/>
          </p:nvSpPr>
          <p:spPr bwMode="auto">
            <a:xfrm>
              <a:off x="5030788" y="2335213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Line 1415"/>
            <p:cNvSpPr>
              <a:spLocks noChangeShapeType="1"/>
            </p:cNvSpPr>
            <p:nvPr/>
          </p:nvSpPr>
          <p:spPr bwMode="auto">
            <a:xfrm>
              <a:off x="4992688" y="239395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416"/>
            <p:cNvSpPr>
              <a:spLocks/>
            </p:cNvSpPr>
            <p:nvPr/>
          </p:nvSpPr>
          <p:spPr bwMode="auto">
            <a:xfrm>
              <a:off x="5422901" y="2566988"/>
              <a:ext cx="74613" cy="60325"/>
            </a:xfrm>
            <a:custGeom>
              <a:avLst/>
              <a:gdLst>
                <a:gd name="T0" fmla="*/ 24 w 47"/>
                <a:gd name="T1" fmla="*/ 0 h 38"/>
                <a:gd name="T2" fmla="*/ 47 w 47"/>
                <a:gd name="T3" fmla="*/ 38 h 38"/>
                <a:gd name="T4" fmla="*/ 0 w 47"/>
                <a:gd name="T5" fmla="*/ 38 h 38"/>
                <a:gd name="T6" fmla="*/ 24 w 4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8">
                  <a:moveTo>
                    <a:pt x="24" y="0"/>
                  </a:moveTo>
                  <a:lnTo>
                    <a:pt x="47" y="38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17"/>
            <p:cNvSpPr>
              <a:spLocks/>
            </p:cNvSpPr>
            <p:nvPr/>
          </p:nvSpPr>
          <p:spPr bwMode="auto">
            <a:xfrm>
              <a:off x="5422901" y="2566988"/>
              <a:ext cx="39688" cy="63500"/>
            </a:xfrm>
            <a:custGeom>
              <a:avLst/>
              <a:gdLst>
                <a:gd name="T0" fmla="*/ 24 w 25"/>
                <a:gd name="T1" fmla="*/ 0 h 40"/>
                <a:gd name="T2" fmla="*/ 25 w 25"/>
                <a:gd name="T3" fmla="*/ 0 h 40"/>
                <a:gd name="T4" fmla="*/ 25 w 25"/>
                <a:gd name="T5" fmla="*/ 1 h 40"/>
                <a:gd name="T6" fmla="*/ 1 w 25"/>
                <a:gd name="T7" fmla="*/ 40 h 40"/>
                <a:gd name="T8" fmla="*/ 0 w 25"/>
                <a:gd name="T9" fmla="*/ 40 h 40"/>
                <a:gd name="T10" fmla="*/ 0 w 25"/>
                <a:gd name="T11" fmla="*/ 38 h 40"/>
                <a:gd name="T12" fmla="*/ 24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418"/>
            <p:cNvSpPr>
              <a:spLocks/>
            </p:cNvSpPr>
            <p:nvPr/>
          </p:nvSpPr>
          <p:spPr bwMode="auto">
            <a:xfrm>
              <a:off x="5461001" y="2566988"/>
              <a:ext cx="38100" cy="63500"/>
            </a:xfrm>
            <a:custGeom>
              <a:avLst/>
              <a:gdLst>
                <a:gd name="T0" fmla="*/ 0 w 24"/>
                <a:gd name="T1" fmla="*/ 0 h 40"/>
                <a:gd name="T2" fmla="*/ 1 w 24"/>
                <a:gd name="T3" fmla="*/ 0 h 40"/>
                <a:gd name="T4" fmla="*/ 24 w 24"/>
                <a:gd name="T5" fmla="*/ 38 h 40"/>
                <a:gd name="T6" fmla="*/ 24 w 24"/>
                <a:gd name="T7" fmla="*/ 40 h 40"/>
                <a:gd name="T8" fmla="*/ 23 w 24"/>
                <a:gd name="T9" fmla="*/ 40 h 40"/>
                <a:gd name="T10" fmla="*/ 0 w 24"/>
                <a:gd name="T11" fmla="*/ 1 h 40"/>
                <a:gd name="T12" fmla="*/ 0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0" y="0"/>
                  </a:moveTo>
                  <a:lnTo>
                    <a:pt x="1" y="0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Line 1419"/>
            <p:cNvSpPr>
              <a:spLocks noChangeShapeType="1"/>
            </p:cNvSpPr>
            <p:nvPr/>
          </p:nvSpPr>
          <p:spPr bwMode="auto">
            <a:xfrm>
              <a:off x="5422901" y="2628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20"/>
            <p:cNvSpPr>
              <a:spLocks/>
            </p:cNvSpPr>
            <p:nvPr/>
          </p:nvSpPr>
          <p:spPr bwMode="auto">
            <a:xfrm>
              <a:off x="919163" y="3570288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421"/>
            <p:cNvSpPr>
              <a:spLocks/>
            </p:cNvSpPr>
            <p:nvPr/>
          </p:nvSpPr>
          <p:spPr bwMode="auto">
            <a:xfrm>
              <a:off x="919163" y="3570288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422"/>
            <p:cNvSpPr>
              <a:spLocks/>
            </p:cNvSpPr>
            <p:nvPr/>
          </p:nvSpPr>
          <p:spPr bwMode="auto">
            <a:xfrm>
              <a:off x="955676" y="3570288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Line 1423"/>
            <p:cNvSpPr>
              <a:spLocks noChangeShapeType="1"/>
            </p:cNvSpPr>
            <p:nvPr/>
          </p:nvSpPr>
          <p:spPr bwMode="auto">
            <a:xfrm>
              <a:off x="919163" y="36290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24"/>
            <p:cNvSpPr>
              <a:spLocks/>
            </p:cNvSpPr>
            <p:nvPr/>
          </p:nvSpPr>
          <p:spPr bwMode="auto">
            <a:xfrm>
              <a:off x="1171576" y="3476625"/>
              <a:ext cx="76200" cy="60325"/>
            </a:xfrm>
            <a:custGeom>
              <a:avLst/>
              <a:gdLst>
                <a:gd name="T0" fmla="*/ 25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5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5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425"/>
            <p:cNvSpPr>
              <a:spLocks/>
            </p:cNvSpPr>
            <p:nvPr/>
          </p:nvSpPr>
          <p:spPr bwMode="auto">
            <a:xfrm>
              <a:off x="1171576" y="3476625"/>
              <a:ext cx="39688" cy="61913"/>
            </a:xfrm>
            <a:custGeom>
              <a:avLst/>
              <a:gdLst>
                <a:gd name="T0" fmla="*/ 25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5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5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26"/>
            <p:cNvSpPr>
              <a:spLocks/>
            </p:cNvSpPr>
            <p:nvPr/>
          </p:nvSpPr>
          <p:spPr bwMode="auto">
            <a:xfrm>
              <a:off x="1211263" y="3476625"/>
              <a:ext cx="36513" cy="619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23 w 23"/>
                <a:gd name="T5" fmla="*/ 38 h 39"/>
                <a:gd name="T6" fmla="*/ 23 w 23"/>
                <a:gd name="T7" fmla="*/ 39 h 39"/>
                <a:gd name="T8" fmla="*/ 23 w 23"/>
                <a:gd name="T9" fmla="*/ 39 h 39"/>
                <a:gd name="T10" fmla="*/ 0 w 23"/>
                <a:gd name="T11" fmla="*/ 1 h 39"/>
                <a:gd name="T12" fmla="*/ 0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0" y="0"/>
                  </a:moveTo>
                  <a:lnTo>
                    <a:pt x="0" y="0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Line 1427"/>
            <p:cNvSpPr>
              <a:spLocks noChangeShapeType="1"/>
            </p:cNvSpPr>
            <p:nvPr/>
          </p:nvSpPr>
          <p:spPr bwMode="auto">
            <a:xfrm>
              <a:off x="1171576" y="35385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428"/>
            <p:cNvSpPr>
              <a:spLocks/>
            </p:cNvSpPr>
            <p:nvPr/>
          </p:nvSpPr>
          <p:spPr bwMode="auto">
            <a:xfrm>
              <a:off x="3902076" y="1946275"/>
              <a:ext cx="73025" cy="101600"/>
            </a:xfrm>
            <a:custGeom>
              <a:avLst/>
              <a:gdLst>
                <a:gd name="T0" fmla="*/ 0 w 46"/>
                <a:gd name="T1" fmla="*/ 0 h 64"/>
                <a:gd name="T2" fmla="*/ 23 w 46"/>
                <a:gd name="T3" fmla="*/ 23 h 64"/>
                <a:gd name="T4" fmla="*/ 46 w 46"/>
                <a:gd name="T5" fmla="*/ 0 h 64"/>
                <a:gd name="T6" fmla="*/ 23 w 46"/>
                <a:gd name="T7" fmla="*/ 64 h 64"/>
                <a:gd name="T8" fmla="*/ 0 w 4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4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Line 1429"/>
            <p:cNvSpPr>
              <a:spLocks noChangeShapeType="1"/>
            </p:cNvSpPr>
            <p:nvPr/>
          </p:nvSpPr>
          <p:spPr bwMode="auto">
            <a:xfrm>
              <a:off x="3938588" y="190500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430"/>
            <p:cNvSpPr>
              <a:spLocks/>
            </p:cNvSpPr>
            <p:nvPr/>
          </p:nvSpPr>
          <p:spPr bwMode="auto">
            <a:xfrm>
              <a:off x="3629026" y="2473325"/>
              <a:ext cx="76200" cy="103188"/>
            </a:xfrm>
            <a:custGeom>
              <a:avLst/>
              <a:gdLst>
                <a:gd name="T0" fmla="*/ 0 w 48"/>
                <a:gd name="T1" fmla="*/ 0 h 65"/>
                <a:gd name="T2" fmla="*/ 25 w 48"/>
                <a:gd name="T3" fmla="*/ 25 h 65"/>
                <a:gd name="T4" fmla="*/ 48 w 48"/>
                <a:gd name="T5" fmla="*/ 0 h 65"/>
                <a:gd name="T6" fmla="*/ 25 w 48"/>
                <a:gd name="T7" fmla="*/ 65 h 65"/>
                <a:gd name="T8" fmla="*/ 0 w 4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5">
                  <a:moveTo>
                    <a:pt x="0" y="0"/>
                  </a:moveTo>
                  <a:lnTo>
                    <a:pt x="25" y="25"/>
                  </a:lnTo>
                  <a:lnTo>
                    <a:pt x="48" y="0"/>
                  </a:lnTo>
                  <a:lnTo>
                    <a:pt x="25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Line 1431"/>
            <p:cNvSpPr>
              <a:spLocks noChangeShapeType="1"/>
            </p:cNvSpPr>
            <p:nvPr/>
          </p:nvSpPr>
          <p:spPr bwMode="auto">
            <a:xfrm>
              <a:off x="3668713" y="243205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888" name="テキスト ボックス 2887"/>
          <p:cNvSpPr txBox="1"/>
          <p:nvPr/>
        </p:nvSpPr>
        <p:spPr>
          <a:xfrm>
            <a:off x="4549422" y="502876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E</a:t>
            </a:r>
            <a:r>
              <a:rPr lang="en-US" altLang="ja-JP" b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89" name="テキスト ボックス 2888"/>
          <p:cNvSpPr txBox="1"/>
          <p:nvPr/>
        </p:nvSpPr>
        <p:spPr>
          <a:xfrm>
            <a:off x="3756409" y="4503011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wavelength [m]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0" name="テキスト ボックス 2889"/>
          <p:cNvSpPr txBox="1"/>
          <p:nvPr/>
        </p:nvSpPr>
        <p:spPr>
          <a:xfrm>
            <a:off x="3478232" y="3409541"/>
            <a:ext cx="1181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1" name="Text Box 6"/>
          <p:cNvSpPr txBox="1">
            <a:spLocks noChangeArrowheads="1"/>
          </p:cNvSpPr>
          <p:nvPr/>
        </p:nvSpPr>
        <p:spPr bwMode="auto">
          <a:xfrm>
            <a:off x="3445038" y="1057092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2892" name="Text Box 8"/>
          <p:cNvSpPr txBox="1">
            <a:spLocks noChangeArrowheads="1"/>
          </p:cNvSpPr>
          <p:nvPr/>
        </p:nvSpPr>
        <p:spPr bwMode="auto">
          <a:xfrm>
            <a:off x="3883587" y="1334748"/>
            <a:ext cx="7665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3" name="Line 5"/>
          <p:cNvSpPr>
            <a:spLocks noChangeShapeType="1"/>
          </p:cNvSpPr>
          <p:nvPr/>
        </p:nvSpPr>
        <p:spPr bwMode="auto">
          <a:xfrm>
            <a:off x="3783867" y="1395646"/>
            <a:ext cx="120957" cy="737624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4" name="Line 7"/>
          <p:cNvSpPr>
            <a:spLocks noChangeShapeType="1"/>
          </p:cNvSpPr>
          <p:nvPr/>
        </p:nvSpPr>
        <p:spPr bwMode="auto">
          <a:xfrm>
            <a:off x="4229025" y="1596167"/>
            <a:ext cx="14630" cy="39267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4644007" y="1072226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CMB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6" name="テキスト ボックス 2895"/>
          <p:cNvSpPr txBox="1"/>
          <p:nvPr/>
        </p:nvSpPr>
        <p:spPr>
          <a:xfrm>
            <a:off x="2809901" y="11589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ZE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7" name="テキスト ボックス 2896"/>
          <p:cNvSpPr txBox="1"/>
          <p:nvPr/>
        </p:nvSpPr>
        <p:spPr>
          <a:xfrm>
            <a:off x="1008383" y="2296762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8" name="テキスト ボックス 2897"/>
          <p:cNvSpPr txBox="1"/>
          <p:nvPr/>
        </p:nvSpPr>
        <p:spPr>
          <a:xfrm>
            <a:off x="964815" y="37253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DGL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3007451" y="3304475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ISD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0" name="テキスト ボックス 2899"/>
          <p:cNvSpPr txBox="1"/>
          <p:nvPr/>
        </p:nvSpPr>
        <p:spPr>
          <a:xfrm>
            <a:off x="2267744" y="378904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1" name="テキスト ボックス 2900"/>
          <p:cNvSpPr txBox="1"/>
          <p:nvPr/>
        </p:nvSpPr>
        <p:spPr>
          <a:xfrm>
            <a:off x="842963" y="731454"/>
            <a:ext cx="2969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CIB summary from Matsuura et al.(2011)</a:t>
            </a:r>
            <a:endParaRPr kumimoji="1" lang="ja-JP" altLang="en-US" sz="1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523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 for neutrino decay search</a:t>
            </a:r>
            <a:endParaRPr kumimoji="1" lang="ja-JP" altLang="en-US" sz="2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High-precision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photon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energy spectrum around 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</a:t>
                </a:r>
              </a:p>
              <a:p>
                <a:pPr lvl="1"/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Photon-by-photon spectroscopy in the far-infrared region 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</a:t>
                </a:r>
                <a:r>
                  <a:rPr lang="en-US" altLang="ja-JP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altLang="ja-JP" sz="2400" i="1" smtClean="0">
                        <a:solidFill>
                          <a:srgbClr val="002060"/>
                        </a:solidFill>
                        <a:latin typeface="Cambria Math"/>
                      </a:rPr>
                      <m:t>25</m:t>
                    </m:r>
                    <m:r>
                      <m:rPr>
                        <m:sty m:val="p"/>
                      </m:rPr>
                      <a:rPr lang="en-US" altLang="ja-JP" sz="2400" i="1" smtClean="0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:r>
                  <a:rPr lang="ja-JP" altLang="en-US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2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Lower dark noise in the detector</a:t>
                </a:r>
              </a:p>
              <a:p>
                <a:pPr lvl="2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Identify the sharp edge in the spectrum from the neutrino decay</a:t>
                </a:r>
              </a:p>
              <a:p>
                <a:pPr lvl="1"/>
                <a:r>
                  <a:rPr lang="en-US" altLang="ja-JP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Rocket- </a:t>
                </a:r>
                <a:r>
                  <a:rPr lang="en-US" altLang="ja-JP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and/or 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satellite-borne telescope with this detector.</a:t>
                </a:r>
              </a:p>
              <a:p>
                <a:pPr lvl="2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ground-based experiment is impossible.</a:t>
                </a:r>
              </a:p>
              <a:p>
                <a:r>
                  <a:rPr lang="en-US" altLang="ja-JP" sz="24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</a:t>
                </a:r>
                <a:r>
                  <a:rPr lang="en-US" altLang="ja-JP" sz="2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Tunneling Junction (STJ) </a:t>
                </a:r>
                <a:r>
                  <a:rPr lang="en-US" altLang="ja-JP" sz="24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detectors</a:t>
                </a:r>
                <a:endParaRPr lang="en-US" altLang="ja-JP" sz="2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 Nb/Al-STJ pixels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grating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a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rocket experiment aiming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O(10</a:t>
                </a:r>
                <a:r>
                  <a:rPr lang="en-US" altLang="ja-JP" sz="1800" b="1" baseline="30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 </a:t>
                </a:r>
                <a:r>
                  <a:rPr lang="en-US" altLang="ja-JP" sz="1800" b="1" dirty="0" err="1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in a 200-sec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measurement</a:t>
                </a:r>
              </a:p>
              <a:p>
                <a:pPr lvl="2">
                  <a:buFont typeface="Wingdings" panose="05000000000000000000" pitchFamily="2" charset="2"/>
                  <a:buChar char="è"/>
                </a:pP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Improve the current experimental lower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limit for </a:t>
                </a:r>
                <a14:m>
                  <m:oMath xmlns:m="http://schemas.openxmlformats.org/officeDocument/2006/math">
                    <m:r>
                      <a:rPr lang="en-US" altLang="ja-JP" sz="18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18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18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18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 orders</a:t>
                </a:r>
                <a:endParaRPr lang="en-US" altLang="ja-JP" sz="18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Hf-STJ for a satellite experiment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8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achievable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  <a:blipFill rotWithShape="0">
                <a:blip r:embed="rId2"/>
                <a:stretch>
                  <a:fillRect l="-952" t="-952" b="-254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781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83485"/>
            <a:ext cx="7920037" cy="5746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Tunnel Junction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(STJ) Detector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285853" y="4797152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bias voltage 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is applied across the junction. </a:t>
                </a:r>
              </a:p>
              <a:p>
                <a:pPr eaLnBrk="1" hangingPunct="1"/>
                <a:r>
                  <a:rPr lang="en-US" altLang="ja-JP" sz="1800" dirty="0" smtClean="0"/>
                  <a:t>A </a:t>
                </a:r>
                <a:r>
                  <a:rPr lang="en-US" altLang="ja-JP" sz="1800" dirty="0"/>
                  <a:t>photon absorbed in the superconductor breaks Cooper pairs and </a:t>
                </a:r>
                <a:r>
                  <a:rPr lang="en-US" altLang="ja-JP" sz="1800" dirty="0" smtClean="0"/>
                  <a:t>creates tunneling current of quasi-particles proportional to the deposited photon energy.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853" y="4797152"/>
                <a:ext cx="8284956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662" t="-3974" b="-99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528" y="837778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9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90773" y="4459199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124830" y="1296638"/>
            <a:ext cx="3905008" cy="2548679"/>
            <a:chOff x="5391997" y="371491"/>
            <a:chExt cx="3451814" cy="2252893"/>
          </a:xfrm>
        </p:grpSpPr>
        <p:sp>
          <p:nvSpPr>
            <p:cNvPr id="30" name="Freeform 113"/>
            <p:cNvSpPr>
              <a:spLocks/>
            </p:cNvSpPr>
            <p:nvPr/>
          </p:nvSpPr>
          <p:spPr bwMode="auto">
            <a:xfrm>
              <a:off x="6988880" y="556157"/>
              <a:ext cx="223365" cy="2060751"/>
            </a:xfrm>
            <a:custGeom>
              <a:avLst/>
              <a:gdLst>
                <a:gd name="T0" fmla="*/ 0 w 239"/>
                <a:gd name="T1" fmla="*/ 1158 h 2205"/>
                <a:gd name="T2" fmla="*/ 0 w 239"/>
                <a:gd name="T3" fmla="*/ 1103 h 2205"/>
                <a:gd name="T4" fmla="*/ 0 w 239"/>
                <a:gd name="T5" fmla="*/ 1055 h 2205"/>
                <a:gd name="T6" fmla="*/ 0 w 239"/>
                <a:gd name="T7" fmla="*/ 999 h 2205"/>
                <a:gd name="T8" fmla="*/ 0 w 239"/>
                <a:gd name="T9" fmla="*/ 951 h 2205"/>
                <a:gd name="T10" fmla="*/ 0 w 239"/>
                <a:gd name="T11" fmla="*/ 895 h 2205"/>
                <a:gd name="T12" fmla="*/ 0 w 239"/>
                <a:gd name="T13" fmla="*/ 847 h 2205"/>
                <a:gd name="T14" fmla="*/ 0 w 239"/>
                <a:gd name="T15" fmla="*/ 799 h 2205"/>
                <a:gd name="T16" fmla="*/ 0 w 239"/>
                <a:gd name="T17" fmla="*/ 751 h 2205"/>
                <a:gd name="T18" fmla="*/ 0 w 239"/>
                <a:gd name="T19" fmla="*/ 703 h 2205"/>
                <a:gd name="T20" fmla="*/ 0 w 239"/>
                <a:gd name="T21" fmla="*/ 655 h 2205"/>
                <a:gd name="T22" fmla="*/ 0 w 239"/>
                <a:gd name="T23" fmla="*/ 607 h 2205"/>
                <a:gd name="T24" fmla="*/ 0 w 239"/>
                <a:gd name="T25" fmla="*/ 567 h 2205"/>
                <a:gd name="T26" fmla="*/ 0 w 239"/>
                <a:gd name="T27" fmla="*/ 519 h 2205"/>
                <a:gd name="T28" fmla="*/ 0 w 239"/>
                <a:gd name="T29" fmla="*/ 479 h 2205"/>
                <a:gd name="T30" fmla="*/ 0 w 239"/>
                <a:gd name="T31" fmla="*/ 439 h 2205"/>
                <a:gd name="T32" fmla="*/ 0 w 239"/>
                <a:gd name="T33" fmla="*/ 407 h 2205"/>
                <a:gd name="T34" fmla="*/ 0 w 239"/>
                <a:gd name="T35" fmla="*/ 367 h 2205"/>
                <a:gd name="T36" fmla="*/ 0 w 239"/>
                <a:gd name="T37" fmla="*/ 336 h 2205"/>
                <a:gd name="T38" fmla="*/ 0 w 239"/>
                <a:gd name="T39" fmla="*/ 296 h 2205"/>
                <a:gd name="T40" fmla="*/ 0 w 239"/>
                <a:gd name="T41" fmla="*/ 264 h 2205"/>
                <a:gd name="T42" fmla="*/ 0 w 239"/>
                <a:gd name="T43" fmla="*/ 256 h 2205"/>
                <a:gd name="T44" fmla="*/ 0 w 239"/>
                <a:gd name="T45" fmla="*/ 240 h 2205"/>
                <a:gd name="T46" fmla="*/ 0 w 239"/>
                <a:gd name="T47" fmla="*/ 224 h 2205"/>
                <a:gd name="T48" fmla="*/ 0 w 239"/>
                <a:gd name="T49" fmla="*/ 208 h 2205"/>
                <a:gd name="T50" fmla="*/ 0 w 239"/>
                <a:gd name="T51" fmla="*/ 200 h 2205"/>
                <a:gd name="T52" fmla="*/ 0 w 239"/>
                <a:gd name="T53" fmla="*/ 184 h 2205"/>
                <a:gd name="T54" fmla="*/ 0 w 239"/>
                <a:gd name="T55" fmla="*/ 176 h 2205"/>
                <a:gd name="T56" fmla="*/ 0 w 239"/>
                <a:gd name="T57" fmla="*/ 160 h 2205"/>
                <a:gd name="T58" fmla="*/ 0 w 239"/>
                <a:gd name="T59" fmla="*/ 152 h 2205"/>
                <a:gd name="T60" fmla="*/ 0 w 239"/>
                <a:gd name="T61" fmla="*/ 144 h 2205"/>
                <a:gd name="T62" fmla="*/ 0 w 239"/>
                <a:gd name="T63" fmla="*/ 128 h 2205"/>
                <a:gd name="T64" fmla="*/ 0 w 239"/>
                <a:gd name="T65" fmla="*/ 120 h 2205"/>
                <a:gd name="T66" fmla="*/ 0 w 239"/>
                <a:gd name="T67" fmla="*/ 112 h 2205"/>
                <a:gd name="T68" fmla="*/ 0 w 239"/>
                <a:gd name="T69" fmla="*/ 104 h 2205"/>
                <a:gd name="T70" fmla="*/ 0 w 239"/>
                <a:gd name="T71" fmla="*/ 96 h 2205"/>
                <a:gd name="T72" fmla="*/ 0 w 239"/>
                <a:gd name="T73" fmla="*/ 88 h 2205"/>
                <a:gd name="T74" fmla="*/ 0 w 239"/>
                <a:gd name="T75" fmla="*/ 80 h 2205"/>
                <a:gd name="T76" fmla="*/ 0 w 239"/>
                <a:gd name="T77" fmla="*/ 80 h 2205"/>
                <a:gd name="T78" fmla="*/ 0 w 239"/>
                <a:gd name="T79" fmla="*/ 72 h 2205"/>
                <a:gd name="T80" fmla="*/ 0 w 239"/>
                <a:gd name="T81" fmla="*/ 64 h 2205"/>
                <a:gd name="T82" fmla="*/ 0 w 239"/>
                <a:gd name="T83" fmla="*/ 64 h 2205"/>
                <a:gd name="T84" fmla="*/ 0 w 239"/>
                <a:gd name="T85" fmla="*/ 64 h 2205"/>
                <a:gd name="T86" fmla="*/ 0 w 239"/>
                <a:gd name="T87" fmla="*/ 56 h 2205"/>
                <a:gd name="T88" fmla="*/ 0 w 239"/>
                <a:gd name="T89" fmla="*/ 56 h 2205"/>
                <a:gd name="T90" fmla="*/ 0 w 239"/>
                <a:gd name="T91" fmla="*/ 0 h 2205"/>
                <a:gd name="T92" fmla="*/ 120 w 239"/>
                <a:gd name="T93" fmla="*/ 0 h 2205"/>
                <a:gd name="T94" fmla="*/ 239 w 239"/>
                <a:gd name="T95" fmla="*/ 0 h 2205"/>
                <a:gd name="T96" fmla="*/ 239 w 239"/>
                <a:gd name="T97" fmla="*/ 1103 h 2205"/>
                <a:gd name="T98" fmla="*/ 239 w 239"/>
                <a:gd name="T99" fmla="*/ 2205 h 2205"/>
                <a:gd name="T100" fmla="*/ 120 w 239"/>
                <a:gd name="T101" fmla="*/ 2205 h 2205"/>
                <a:gd name="T102" fmla="*/ 0 w 239"/>
                <a:gd name="T103" fmla="*/ 2205 h 2205"/>
                <a:gd name="T104" fmla="*/ 0 w 239"/>
                <a:gd name="T105" fmla="*/ 1158 h 2205"/>
                <a:gd name="T106" fmla="*/ 0 w 239"/>
                <a:gd name="T107" fmla="*/ 1158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2205">
                  <a:moveTo>
                    <a:pt x="0" y="1158"/>
                  </a:moveTo>
                  <a:lnTo>
                    <a:pt x="0" y="1103"/>
                  </a:lnTo>
                  <a:lnTo>
                    <a:pt x="0" y="1055"/>
                  </a:lnTo>
                  <a:lnTo>
                    <a:pt x="0" y="999"/>
                  </a:lnTo>
                  <a:lnTo>
                    <a:pt x="0" y="951"/>
                  </a:lnTo>
                  <a:lnTo>
                    <a:pt x="0" y="895"/>
                  </a:lnTo>
                  <a:lnTo>
                    <a:pt x="0" y="847"/>
                  </a:lnTo>
                  <a:lnTo>
                    <a:pt x="0" y="799"/>
                  </a:lnTo>
                  <a:lnTo>
                    <a:pt x="0" y="751"/>
                  </a:lnTo>
                  <a:lnTo>
                    <a:pt x="0" y="703"/>
                  </a:lnTo>
                  <a:lnTo>
                    <a:pt x="0" y="655"/>
                  </a:lnTo>
                  <a:lnTo>
                    <a:pt x="0" y="607"/>
                  </a:lnTo>
                  <a:lnTo>
                    <a:pt x="0" y="567"/>
                  </a:lnTo>
                  <a:lnTo>
                    <a:pt x="0" y="519"/>
                  </a:lnTo>
                  <a:lnTo>
                    <a:pt x="0" y="479"/>
                  </a:lnTo>
                  <a:lnTo>
                    <a:pt x="0" y="439"/>
                  </a:lnTo>
                  <a:lnTo>
                    <a:pt x="0" y="407"/>
                  </a:lnTo>
                  <a:lnTo>
                    <a:pt x="0" y="367"/>
                  </a:lnTo>
                  <a:lnTo>
                    <a:pt x="0" y="336"/>
                  </a:lnTo>
                  <a:lnTo>
                    <a:pt x="0" y="296"/>
                  </a:lnTo>
                  <a:lnTo>
                    <a:pt x="0" y="264"/>
                  </a:lnTo>
                  <a:lnTo>
                    <a:pt x="0" y="256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0" y="208"/>
                  </a:lnTo>
                  <a:lnTo>
                    <a:pt x="0" y="200"/>
                  </a:lnTo>
                  <a:lnTo>
                    <a:pt x="0" y="184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239" y="0"/>
                  </a:lnTo>
                  <a:lnTo>
                    <a:pt x="239" y="1103"/>
                  </a:lnTo>
                  <a:lnTo>
                    <a:pt x="239" y="2205"/>
                  </a:lnTo>
                  <a:lnTo>
                    <a:pt x="120" y="2205"/>
                  </a:lnTo>
                  <a:lnTo>
                    <a:pt x="0" y="2205"/>
                  </a:lnTo>
                  <a:lnTo>
                    <a:pt x="0" y="1158"/>
                  </a:lnTo>
                  <a:lnTo>
                    <a:pt x="0" y="1158"/>
                  </a:lnTo>
                  <a:close/>
                </a:path>
              </a:pathLst>
            </a:custGeom>
            <a:solidFill>
              <a:srgbClr val="CCCCCC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1" name="Freeform 112"/>
            <p:cNvSpPr>
              <a:spLocks/>
            </p:cNvSpPr>
            <p:nvPr/>
          </p:nvSpPr>
          <p:spPr bwMode="auto">
            <a:xfrm>
              <a:off x="7224901" y="1228120"/>
              <a:ext cx="209346" cy="269159"/>
            </a:xfrm>
            <a:custGeom>
              <a:avLst/>
              <a:gdLst>
                <a:gd name="T0" fmla="*/ 0 w 224"/>
                <a:gd name="T1" fmla="*/ 120 h 288"/>
                <a:gd name="T2" fmla="*/ 0 w 224"/>
                <a:gd name="T3" fmla="*/ 88 h 288"/>
                <a:gd name="T4" fmla="*/ 8 w 224"/>
                <a:gd name="T5" fmla="*/ 64 h 288"/>
                <a:gd name="T6" fmla="*/ 8 w 224"/>
                <a:gd name="T7" fmla="*/ 40 h 288"/>
                <a:gd name="T8" fmla="*/ 8 w 224"/>
                <a:gd name="T9" fmla="*/ 24 h 288"/>
                <a:gd name="T10" fmla="*/ 8 w 224"/>
                <a:gd name="T11" fmla="*/ 8 h 288"/>
                <a:gd name="T12" fmla="*/ 8 w 224"/>
                <a:gd name="T13" fmla="*/ 0 h 288"/>
                <a:gd name="T14" fmla="*/ 8 w 224"/>
                <a:gd name="T15" fmla="*/ 0 h 288"/>
                <a:gd name="T16" fmla="*/ 8 w 224"/>
                <a:gd name="T17" fmla="*/ 16 h 288"/>
                <a:gd name="T18" fmla="*/ 16 w 224"/>
                <a:gd name="T19" fmla="*/ 48 h 288"/>
                <a:gd name="T20" fmla="*/ 24 w 224"/>
                <a:gd name="T21" fmla="*/ 80 h 288"/>
                <a:gd name="T22" fmla="*/ 32 w 224"/>
                <a:gd name="T23" fmla="*/ 112 h 288"/>
                <a:gd name="T24" fmla="*/ 48 w 224"/>
                <a:gd name="T25" fmla="*/ 144 h 288"/>
                <a:gd name="T26" fmla="*/ 56 w 224"/>
                <a:gd name="T27" fmla="*/ 168 h 288"/>
                <a:gd name="T28" fmla="*/ 72 w 224"/>
                <a:gd name="T29" fmla="*/ 184 h 288"/>
                <a:gd name="T30" fmla="*/ 80 w 224"/>
                <a:gd name="T31" fmla="*/ 208 h 288"/>
                <a:gd name="T32" fmla="*/ 96 w 224"/>
                <a:gd name="T33" fmla="*/ 216 h 288"/>
                <a:gd name="T34" fmla="*/ 112 w 224"/>
                <a:gd name="T35" fmla="*/ 232 h 288"/>
                <a:gd name="T36" fmla="*/ 136 w 224"/>
                <a:gd name="T37" fmla="*/ 248 h 288"/>
                <a:gd name="T38" fmla="*/ 152 w 224"/>
                <a:gd name="T39" fmla="*/ 264 h 288"/>
                <a:gd name="T40" fmla="*/ 168 w 224"/>
                <a:gd name="T41" fmla="*/ 264 h 288"/>
                <a:gd name="T42" fmla="*/ 192 w 224"/>
                <a:gd name="T43" fmla="*/ 272 h 288"/>
                <a:gd name="T44" fmla="*/ 208 w 224"/>
                <a:gd name="T45" fmla="*/ 272 h 288"/>
                <a:gd name="T46" fmla="*/ 216 w 224"/>
                <a:gd name="T47" fmla="*/ 280 h 288"/>
                <a:gd name="T48" fmla="*/ 224 w 224"/>
                <a:gd name="T49" fmla="*/ 280 h 288"/>
                <a:gd name="T50" fmla="*/ 224 w 224"/>
                <a:gd name="T51" fmla="*/ 280 h 288"/>
                <a:gd name="T52" fmla="*/ 216 w 224"/>
                <a:gd name="T53" fmla="*/ 280 h 288"/>
                <a:gd name="T54" fmla="*/ 216 w 224"/>
                <a:gd name="T55" fmla="*/ 280 h 288"/>
                <a:gd name="T56" fmla="*/ 208 w 224"/>
                <a:gd name="T57" fmla="*/ 280 h 288"/>
                <a:gd name="T58" fmla="*/ 192 w 224"/>
                <a:gd name="T59" fmla="*/ 280 h 288"/>
                <a:gd name="T60" fmla="*/ 184 w 224"/>
                <a:gd name="T61" fmla="*/ 280 h 288"/>
                <a:gd name="T62" fmla="*/ 168 w 224"/>
                <a:gd name="T63" fmla="*/ 280 h 288"/>
                <a:gd name="T64" fmla="*/ 152 w 224"/>
                <a:gd name="T65" fmla="*/ 288 h 288"/>
                <a:gd name="T66" fmla="*/ 128 w 224"/>
                <a:gd name="T67" fmla="*/ 288 h 288"/>
                <a:gd name="T68" fmla="*/ 0 w 224"/>
                <a:gd name="T69" fmla="*/ 288 h 288"/>
                <a:gd name="T70" fmla="*/ 0 w 224"/>
                <a:gd name="T71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288">
                  <a:moveTo>
                    <a:pt x="0" y="136"/>
                  </a:moveTo>
                  <a:lnTo>
                    <a:pt x="0" y="120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24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40" y="128"/>
                  </a:lnTo>
                  <a:lnTo>
                    <a:pt x="48" y="144"/>
                  </a:lnTo>
                  <a:lnTo>
                    <a:pt x="48" y="152"/>
                  </a:lnTo>
                  <a:lnTo>
                    <a:pt x="56" y="168"/>
                  </a:lnTo>
                  <a:lnTo>
                    <a:pt x="64" y="176"/>
                  </a:lnTo>
                  <a:lnTo>
                    <a:pt x="72" y="184"/>
                  </a:lnTo>
                  <a:lnTo>
                    <a:pt x="72" y="192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6" y="216"/>
                  </a:lnTo>
                  <a:lnTo>
                    <a:pt x="104" y="224"/>
                  </a:lnTo>
                  <a:lnTo>
                    <a:pt x="112" y="232"/>
                  </a:lnTo>
                  <a:lnTo>
                    <a:pt x="120" y="240"/>
                  </a:lnTo>
                  <a:lnTo>
                    <a:pt x="136" y="248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68" y="264"/>
                  </a:lnTo>
                  <a:lnTo>
                    <a:pt x="176" y="272"/>
                  </a:lnTo>
                  <a:lnTo>
                    <a:pt x="192" y="272"/>
                  </a:lnTo>
                  <a:lnTo>
                    <a:pt x="200" y="272"/>
                  </a:lnTo>
                  <a:lnTo>
                    <a:pt x="208" y="272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08" y="280"/>
                  </a:lnTo>
                  <a:lnTo>
                    <a:pt x="208" y="280"/>
                  </a:lnTo>
                  <a:lnTo>
                    <a:pt x="200" y="280"/>
                  </a:lnTo>
                  <a:lnTo>
                    <a:pt x="192" y="280"/>
                  </a:lnTo>
                  <a:lnTo>
                    <a:pt x="192" y="280"/>
                  </a:lnTo>
                  <a:lnTo>
                    <a:pt x="184" y="280"/>
                  </a:lnTo>
                  <a:lnTo>
                    <a:pt x="176" y="280"/>
                  </a:lnTo>
                  <a:lnTo>
                    <a:pt x="168" y="280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44" y="288"/>
                  </a:lnTo>
                  <a:lnTo>
                    <a:pt x="128" y="288"/>
                  </a:lnTo>
                  <a:lnTo>
                    <a:pt x="120" y="288"/>
                  </a:lnTo>
                  <a:lnTo>
                    <a:pt x="0" y="288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2" name="Freeform 111"/>
            <p:cNvSpPr>
              <a:spLocks/>
            </p:cNvSpPr>
            <p:nvPr/>
          </p:nvSpPr>
          <p:spPr bwMode="auto">
            <a:xfrm>
              <a:off x="7224901" y="1989804"/>
              <a:ext cx="1262619" cy="627104"/>
            </a:xfrm>
            <a:custGeom>
              <a:avLst/>
              <a:gdLst>
                <a:gd name="T0" fmla="*/ 8 w 1351"/>
                <a:gd name="T1" fmla="*/ 487 h 671"/>
                <a:gd name="T2" fmla="*/ 16 w 1351"/>
                <a:gd name="T3" fmla="*/ 383 h 671"/>
                <a:gd name="T4" fmla="*/ 24 w 1351"/>
                <a:gd name="T5" fmla="*/ 304 h 671"/>
                <a:gd name="T6" fmla="*/ 32 w 1351"/>
                <a:gd name="T7" fmla="*/ 232 h 671"/>
                <a:gd name="T8" fmla="*/ 48 w 1351"/>
                <a:gd name="T9" fmla="*/ 176 h 671"/>
                <a:gd name="T10" fmla="*/ 72 w 1351"/>
                <a:gd name="T11" fmla="*/ 128 h 671"/>
                <a:gd name="T12" fmla="*/ 88 w 1351"/>
                <a:gd name="T13" fmla="*/ 96 h 671"/>
                <a:gd name="T14" fmla="*/ 120 w 1351"/>
                <a:gd name="T15" fmla="*/ 64 h 671"/>
                <a:gd name="T16" fmla="*/ 152 w 1351"/>
                <a:gd name="T17" fmla="*/ 48 h 671"/>
                <a:gd name="T18" fmla="*/ 192 w 1351"/>
                <a:gd name="T19" fmla="*/ 32 h 671"/>
                <a:gd name="T20" fmla="*/ 240 w 1351"/>
                <a:gd name="T21" fmla="*/ 16 h 671"/>
                <a:gd name="T22" fmla="*/ 256 w 1351"/>
                <a:gd name="T23" fmla="*/ 16 h 671"/>
                <a:gd name="T24" fmla="*/ 288 w 1351"/>
                <a:gd name="T25" fmla="*/ 16 h 671"/>
                <a:gd name="T26" fmla="*/ 320 w 1351"/>
                <a:gd name="T27" fmla="*/ 16 h 671"/>
                <a:gd name="T28" fmla="*/ 368 w 1351"/>
                <a:gd name="T29" fmla="*/ 8 h 671"/>
                <a:gd name="T30" fmla="*/ 424 w 1351"/>
                <a:gd name="T31" fmla="*/ 8 h 671"/>
                <a:gd name="T32" fmla="*/ 488 w 1351"/>
                <a:gd name="T33" fmla="*/ 8 h 671"/>
                <a:gd name="T34" fmla="*/ 552 w 1351"/>
                <a:gd name="T35" fmla="*/ 8 h 671"/>
                <a:gd name="T36" fmla="*/ 672 w 1351"/>
                <a:gd name="T37" fmla="*/ 0 h 671"/>
                <a:gd name="T38" fmla="*/ 880 w 1351"/>
                <a:gd name="T39" fmla="*/ 0 h 671"/>
                <a:gd name="T40" fmla="*/ 1023 w 1351"/>
                <a:gd name="T41" fmla="*/ 0 h 671"/>
                <a:gd name="T42" fmla="*/ 1087 w 1351"/>
                <a:gd name="T43" fmla="*/ 0 h 671"/>
                <a:gd name="T44" fmla="*/ 1151 w 1351"/>
                <a:gd name="T45" fmla="*/ 0 h 671"/>
                <a:gd name="T46" fmla="*/ 1207 w 1351"/>
                <a:gd name="T47" fmla="*/ 0 h 671"/>
                <a:gd name="T48" fmla="*/ 1255 w 1351"/>
                <a:gd name="T49" fmla="*/ 0 h 671"/>
                <a:gd name="T50" fmla="*/ 1295 w 1351"/>
                <a:gd name="T51" fmla="*/ 0 h 671"/>
                <a:gd name="T52" fmla="*/ 1327 w 1351"/>
                <a:gd name="T53" fmla="*/ 0 h 671"/>
                <a:gd name="T54" fmla="*/ 1343 w 1351"/>
                <a:gd name="T55" fmla="*/ 0 h 671"/>
                <a:gd name="T56" fmla="*/ 1351 w 1351"/>
                <a:gd name="T57" fmla="*/ 0 h 671"/>
                <a:gd name="T58" fmla="*/ 1343 w 1351"/>
                <a:gd name="T59" fmla="*/ 8 h 671"/>
                <a:gd name="T60" fmla="*/ 1327 w 1351"/>
                <a:gd name="T61" fmla="*/ 8 h 671"/>
                <a:gd name="T62" fmla="*/ 1303 w 1351"/>
                <a:gd name="T63" fmla="*/ 8 h 671"/>
                <a:gd name="T64" fmla="*/ 1287 w 1351"/>
                <a:gd name="T65" fmla="*/ 16 h 671"/>
                <a:gd name="T66" fmla="*/ 1255 w 1351"/>
                <a:gd name="T67" fmla="*/ 16 h 671"/>
                <a:gd name="T68" fmla="*/ 1199 w 1351"/>
                <a:gd name="T69" fmla="*/ 16 h 671"/>
                <a:gd name="T70" fmla="*/ 1119 w 1351"/>
                <a:gd name="T71" fmla="*/ 24 h 671"/>
                <a:gd name="T72" fmla="*/ 1047 w 1351"/>
                <a:gd name="T73" fmla="*/ 32 h 671"/>
                <a:gd name="T74" fmla="*/ 1007 w 1351"/>
                <a:gd name="T75" fmla="*/ 40 h 671"/>
                <a:gd name="T76" fmla="*/ 983 w 1351"/>
                <a:gd name="T77" fmla="*/ 40 h 671"/>
                <a:gd name="T78" fmla="*/ 919 w 1351"/>
                <a:gd name="T79" fmla="*/ 56 h 671"/>
                <a:gd name="T80" fmla="*/ 856 w 1351"/>
                <a:gd name="T81" fmla="*/ 72 h 671"/>
                <a:gd name="T82" fmla="*/ 800 w 1351"/>
                <a:gd name="T83" fmla="*/ 96 h 671"/>
                <a:gd name="T84" fmla="*/ 752 w 1351"/>
                <a:gd name="T85" fmla="*/ 128 h 671"/>
                <a:gd name="T86" fmla="*/ 712 w 1351"/>
                <a:gd name="T87" fmla="*/ 160 h 671"/>
                <a:gd name="T88" fmla="*/ 672 w 1351"/>
                <a:gd name="T89" fmla="*/ 208 h 671"/>
                <a:gd name="T90" fmla="*/ 648 w 1351"/>
                <a:gd name="T91" fmla="*/ 256 h 671"/>
                <a:gd name="T92" fmla="*/ 632 w 1351"/>
                <a:gd name="T93" fmla="*/ 320 h 671"/>
                <a:gd name="T94" fmla="*/ 616 w 1351"/>
                <a:gd name="T95" fmla="*/ 399 h 671"/>
                <a:gd name="T96" fmla="*/ 600 w 1351"/>
                <a:gd name="T97" fmla="*/ 487 h 671"/>
                <a:gd name="T98" fmla="*/ 592 w 1351"/>
                <a:gd name="T99" fmla="*/ 591 h 671"/>
                <a:gd name="T100" fmla="*/ 0 w 1351"/>
                <a:gd name="T10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51" h="671">
                  <a:moveTo>
                    <a:pt x="8" y="559"/>
                  </a:moveTo>
                  <a:lnTo>
                    <a:pt x="8" y="519"/>
                  </a:lnTo>
                  <a:lnTo>
                    <a:pt x="8" y="487"/>
                  </a:lnTo>
                  <a:lnTo>
                    <a:pt x="8" y="447"/>
                  </a:lnTo>
                  <a:lnTo>
                    <a:pt x="16" y="415"/>
                  </a:lnTo>
                  <a:lnTo>
                    <a:pt x="16" y="383"/>
                  </a:lnTo>
                  <a:lnTo>
                    <a:pt x="16" y="359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32" y="232"/>
                  </a:lnTo>
                  <a:lnTo>
                    <a:pt x="40" y="216"/>
                  </a:lnTo>
                  <a:lnTo>
                    <a:pt x="48" y="192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44"/>
                  </a:lnTo>
                  <a:lnTo>
                    <a:pt x="72" y="128"/>
                  </a:lnTo>
                  <a:lnTo>
                    <a:pt x="72" y="120"/>
                  </a:lnTo>
                  <a:lnTo>
                    <a:pt x="80" y="104"/>
                  </a:lnTo>
                  <a:lnTo>
                    <a:pt x="88" y="96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76" y="32"/>
                  </a:lnTo>
                  <a:lnTo>
                    <a:pt x="192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40" y="16"/>
                  </a:lnTo>
                  <a:lnTo>
                    <a:pt x="248" y="16"/>
                  </a:lnTo>
                  <a:lnTo>
                    <a:pt x="256" y="16"/>
                  </a:lnTo>
                  <a:lnTo>
                    <a:pt x="264" y="16"/>
                  </a:lnTo>
                  <a:lnTo>
                    <a:pt x="272" y="16"/>
                  </a:lnTo>
                  <a:lnTo>
                    <a:pt x="288" y="16"/>
                  </a:lnTo>
                  <a:lnTo>
                    <a:pt x="296" y="16"/>
                  </a:lnTo>
                  <a:lnTo>
                    <a:pt x="312" y="16"/>
                  </a:lnTo>
                  <a:lnTo>
                    <a:pt x="320" y="16"/>
                  </a:lnTo>
                  <a:lnTo>
                    <a:pt x="336" y="8"/>
                  </a:lnTo>
                  <a:lnTo>
                    <a:pt x="352" y="8"/>
                  </a:lnTo>
                  <a:lnTo>
                    <a:pt x="368" y="8"/>
                  </a:lnTo>
                  <a:lnTo>
                    <a:pt x="392" y="8"/>
                  </a:lnTo>
                  <a:lnTo>
                    <a:pt x="408" y="8"/>
                  </a:lnTo>
                  <a:lnTo>
                    <a:pt x="424" y="8"/>
                  </a:lnTo>
                  <a:lnTo>
                    <a:pt x="448" y="8"/>
                  </a:lnTo>
                  <a:lnTo>
                    <a:pt x="464" y="8"/>
                  </a:lnTo>
                  <a:lnTo>
                    <a:pt x="488" y="8"/>
                  </a:lnTo>
                  <a:lnTo>
                    <a:pt x="512" y="8"/>
                  </a:lnTo>
                  <a:lnTo>
                    <a:pt x="536" y="8"/>
                  </a:lnTo>
                  <a:lnTo>
                    <a:pt x="552" y="8"/>
                  </a:lnTo>
                  <a:lnTo>
                    <a:pt x="576" y="8"/>
                  </a:lnTo>
                  <a:lnTo>
                    <a:pt x="624" y="0"/>
                  </a:lnTo>
                  <a:lnTo>
                    <a:pt x="672" y="0"/>
                  </a:lnTo>
                  <a:lnTo>
                    <a:pt x="728" y="0"/>
                  </a:lnTo>
                  <a:lnTo>
                    <a:pt x="824" y="0"/>
                  </a:lnTo>
                  <a:lnTo>
                    <a:pt x="880" y="0"/>
                  </a:lnTo>
                  <a:lnTo>
                    <a:pt x="927" y="0"/>
                  </a:lnTo>
                  <a:lnTo>
                    <a:pt x="975" y="0"/>
                  </a:lnTo>
                  <a:lnTo>
                    <a:pt x="1023" y="0"/>
                  </a:lnTo>
                  <a:lnTo>
                    <a:pt x="1047" y="0"/>
                  </a:lnTo>
                  <a:lnTo>
                    <a:pt x="1063" y="0"/>
                  </a:lnTo>
                  <a:lnTo>
                    <a:pt x="1087" y="0"/>
                  </a:lnTo>
                  <a:lnTo>
                    <a:pt x="1111" y="0"/>
                  </a:lnTo>
                  <a:lnTo>
                    <a:pt x="1127" y="0"/>
                  </a:lnTo>
                  <a:lnTo>
                    <a:pt x="1151" y="0"/>
                  </a:lnTo>
                  <a:lnTo>
                    <a:pt x="1167" y="0"/>
                  </a:lnTo>
                  <a:lnTo>
                    <a:pt x="1191" y="0"/>
                  </a:lnTo>
                  <a:lnTo>
                    <a:pt x="1207" y="0"/>
                  </a:lnTo>
                  <a:lnTo>
                    <a:pt x="1223" y="0"/>
                  </a:lnTo>
                  <a:lnTo>
                    <a:pt x="1239" y="0"/>
                  </a:lnTo>
                  <a:lnTo>
                    <a:pt x="1255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03" y="0"/>
                  </a:lnTo>
                  <a:lnTo>
                    <a:pt x="1319" y="0"/>
                  </a:lnTo>
                  <a:lnTo>
                    <a:pt x="1327" y="0"/>
                  </a:lnTo>
                  <a:lnTo>
                    <a:pt x="1335" y="0"/>
                  </a:lnTo>
                  <a:lnTo>
                    <a:pt x="1343" y="0"/>
                  </a:lnTo>
                  <a:lnTo>
                    <a:pt x="1343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8"/>
                  </a:lnTo>
                  <a:lnTo>
                    <a:pt x="1351" y="8"/>
                  </a:lnTo>
                  <a:lnTo>
                    <a:pt x="1343" y="8"/>
                  </a:lnTo>
                  <a:lnTo>
                    <a:pt x="1343" y="8"/>
                  </a:lnTo>
                  <a:lnTo>
                    <a:pt x="1335" y="8"/>
                  </a:lnTo>
                  <a:lnTo>
                    <a:pt x="1327" y="8"/>
                  </a:lnTo>
                  <a:lnTo>
                    <a:pt x="1319" y="8"/>
                  </a:lnTo>
                  <a:lnTo>
                    <a:pt x="1311" y="8"/>
                  </a:lnTo>
                  <a:lnTo>
                    <a:pt x="1303" y="8"/>
                  </a:lnTo>
                  <a:lnTo>
                    <a:pt x="1303" y="8"/>
                  </a:lnTo>
                  <a:lnTo>
                    <a:pt x="1295" y="8"/>
                  </a:lnTo>
                  <a:lnTo>
                    <a:pt x="1287" y="16"/>
                  </a:lnTo>
                  <a:lnTo>
                    <a:pt x="1271" y="16"/>
                  </a:lnTo>
                  <a:lnTo>
                    <a:pt x="1263" y="16"/>
                  </a:lnTo>
                  <a:lnTo>
                    <a:pt x="1255" y="16"/>
                  </a:lnTo>
                  <a:lnTo>
                    <a:pt x="1247" y="16"/>
                  </a:lnTo>
                  <a:lnTo>
                    <a:pt x="1223" y="16"/>
                  </a:lnTo>
                  <a:lnTo>
                    <a:pt x="1199" y="16"/>
                  </a:lnTo>
                  <a:lnTo>
                    <a:pt x="1175" y="24"/>
                  </a:lnTo>
                  <a:lnTo>
                    <a:pt x="1151" y="24"/>
                  </a:lnTo>
                  <a:lnTo>
                    <a:pt x="1119" y="24"/>
                  </a:lnTo>
                  <a:lnTo>
                    <a:pt x="1095" y="32"/>
                  </a:lnTo>
                  <a:lnTo>
                    <a:pt x="1071" y="32"/>
                  </a:lnTo>
                  <a:lnTo>
                    <a:pt x="1047" y="32"/>
                  </a:lnTo>
                  <a:lnTo>
                    <a:pt x="1023" y="40"/>
                  </a:lnTo>
                  <a:lnTo>
                    <a:pt x="1015" y="40"/>
                  </a:lnTo>
                  <a:lnTo>
                    <a:pt x="1007" y="40"/>
                  </a:lnTo>
                  <a:lnTo>
                    <a:pt x="999" y="40"/>
                  </a:lnTo>
                  <a:lnTo>
                    <a:pt x="991" y="40"/>
                  </a:lnTo>
                  <a:lnTo>
                    <a:pt x="983" y="40"/>
                  </a:lnTo>
                  <a:lnTo>
                    <a:pt x="975" y="48"/>
                  </a:lnTo>
                  <a:lnTo>
                    <a:pt x="951" y="48"/>
                  </a:lnTo>
                  <a:lnTo>
                    <a:pt x="919" y="56"/>
                  </a:lnTo>
                  <a:lnTo>
                    <a:pt x="895" y="56"/>
                  </a:lnTo>
                  <a:lnTo>
                    <a:pt x="880" y="64"/>
                  </a:lnTo>
                  <a:lnTo>
                    <a:pt x="856" y="72"/>
                  </a:lnTo>
                  <a:lnTo>
                    <a:pt x="832" y="80"/>
                  </a:lnTo>
                  <a:lnTo>
                    <a:pt x="816" y="88"/>
                  </a:lnTo>
                  <a:lnTo>
                    <a:pt x="800" y="96"/>
                  </a:lnTo>
                  <a:lnTo>
                    <a:pt x="784" y="104"/>
                  </a:lnTo>
                  <a:lnTo>
                    <a:pt x="768" y="112"/>
                  </a:lnTo>
                  <a:lnTo>
                    <a:pt x="752" y="128"/>
                  </a:lnTo>
                  <a:lnTo>
                    <a:pt x="736" y="136"/>
                  </a:lnTo>
                  <a:lnTo>
                    <a:pt x="720" y="144"/>
                  </a:lnTo>
                  <a:lnTo>
                    <a:pt x="712" y="160"/>
                  </a:lnTo>
                  <a:lnTo>
                    <a:pt x="696" y="176"/>
                  </a:lnTo>
                  <a:lnTo>
                    <a:pt x="688" y="192"/>
                  </a:lnTo>
                  <a:lnTo>
                    <a:pt x="672" y="208"/>
                  </a:lnTo>
                  <a:lnTo>
                    <a:pt x="664" y="224"/>
                  </a:lnTo>
                  <a:lnTo>
                    <a:pt x="656" y="240"/>
                  </a:lnTo>
                  <a:lnTo>
                    <a:pt x="648" y="256"/>
                  </a:lnTo>
                  <a:lnTo>
                    <a:pt x="640" y="280"/>
                  </a:lnTo>
                  <a:lnTo>
                    <a:pt x="632" y="304"/>
                  </a:lnTo>
                  <a:lnTo>
                    <a:pt x="632" y="320"/>
                  </a:lnTo>
                  <a:lnTo>
                    <a:pt x="624" y="343"/>
                  </a:lnTo>
                  <a:lnTo>
                    <a:pt x="616" y="375"/>
                  </a:lnTo>
                  <a:lnTo>
                    <a:pt x="616" y="399"/>
                  </a:lnTo>
                  <a:lnTo>
                    <a:pt x="608" y="423"/>
                  </a:lnTo>
                  <a:lnTo>
                    <a:pt x="608" y="455"/>
                  </a:lnTo>
                  <a:lnTo>
                    <a:pt x="600" y="487"/>
                  </a:lnTo>
                  <a:lnTo>
                    <a:pt x="600" y="519"/>
                  </a:lnTo>
                  <a:lnTo>
                    <a:pt x="592" y="559"/>
                  </a:lnTo>
                  <a:lnTo>
                    <a:pt x="592" y="591"/>
                  </a:lnTo>
                  <a:lnTo>
                    <a:pt x="584" y="671"/>
                  </a:lnTo>
                  <a:lnTo>
                    <a:pt x="296" y="671"/>
                  </a:lnTo>
                  <a:lnTo>
                    <a:pt x="0" y="671"/>
                  </a:lnTo>
                  <a:lnTo>
                    <a:pt x="8" y="559"/>
                  </a:lnTo>
                  <a:lnTo>
                    <a:pt x="8" y="559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5783777" y="1675785"/>
              <a:ext cx="1187853" cy="941123"/>
            </a:xfrm>
            <a:custGeom>
              <a:avLst/>
              <a:gdLst>
                <a:gd name="T0" fmla="*/ 695 w 1271"/>
                <a:gd name="T1" fmla="*/ 935 h 1007"/>
                <a:gd name="T2" fmla="*/ 695 w 1271"/>
                <a:gd name="T3" fmla="*/ 911 h 1007"/>
                <a:gd name="T4" fmla="*/ 695 w 1271"/>
                <a:gd name="T5" fmla="*/ 879 h 1007"/>
                <a:gd name="T6" fmla="*/ 687 w 1271"/>
                <a:gd name="T7" fmla="*/ 807 h 1007"/>
                <a:gd name="T8" fmla="*/ 687 w 1271"/>
                <a:gd name="T9" fmla="*/ 703 h 1007"/>
                <a:gd name="T10" fmla="*/ 679 w 1271"/>
                <a:gd name="T11" fmla="*/ 640 h 1007"/>
                <a:gd name="T12" fmla="*/ 679 w 1271"/>
                <a:gd name="T13" fmla="*/ 616 h 1007"/>
                <a:gd name="T14" fmla="*/ 679 w 1271"/>
                <a:gd name="T15" fmla="*/ 568 h 1007"/>
                <a:gd name="T16" fmla="*/ 671 w 1271"/>
                <a:gd name="T17" fmla="*/ 488 h 1007"/>
                <a:gd name="T18" fmla="*/ 663 w 1271"/>
                <a:gd name="T19" fmla="*/ 416 h 1007"/>
                <a:gd name="T20" fmla="*/ 647 w 1271"/>
                <a:gd name="T21" fmla="*/ 352 h 1007"/>
                <a:gd name="T22" fmla="*/ 639 w 1271"/>
                <a:gd name="T23" fmla="*/ 296 h 1007"/>
                <a:gd name="T24" fmla="*/ 623 w 1271"/>
                <a:gd name="T25" fmla="*/ 256 h 1007"/>
                <a:gd name="T26" fmla="*/ 583 w 1271"/>
                <a:gd name="T27" fmla="*/ 192 h 1007"/>
                <a:gd name="T28" fmla="*/ 535 w 1271"/>
                <a:gd name="T29" fmla="*/ 136 h 1007"/>
                <a:gd name="T30" fmla="*/ 503 w 1271"/>
                <a:gd name="T31" fmla="*/ 112 h 1007"/>
                <a:gd name="T32" fmla="*/ 472 w 1271"/>
                <a:gd name="T33" fmla="*/ 96 h 1007"/>
                <a:gd name="T34" fmla="*/ 424 w 1271"/>
                <a:gd name="T35" fmla="*/ 80 h 1007"/>
                <a:gd name="T36" fmla="*/ 384 w 1271"/>
                <a:gd name="T37" fmla="*/ 64 h 1007"/>
                <a:gd name="T38" fmla="*/ 328 w 1271"/>
                <a:gd name="T39" fmla="*/ 56 h 1007"/>
                <a:gd name="T40" fmla="*/ 272 w 1271"/>
                <a:gd name="T41" fmla="*/ 48 h 1007"/>
                <a:gd name="T42" fmla="*/ 216 w 1271"/>
                <a:gd name="T43" fmla="*/ 40 h 1007"/>
                <a:gd name="T44" fmla="*/ 176 w 1271"/>
                <a:gd name="T45" fmla="*/ 32 h 1007"/>
                <a:gd name="T46" fmla="*/ 120 w 1271"/>
                <a:gd name="T47" fmla="*/ 24 h 1007"/>
                <a:gd name="T48" fmla="*/ 80 w 1271"/>
                <a:gd name="T49" fmla="*/ 24 h 1007"/>
                <a:gd name="T50" fmla="*/ 48 w 1271"/>
                <a:gd name="T51" fmla="*/ 24 h 1007"/>
                <a:gd name="T52" fmla="*/ 32 w 1271"/>
                <a:gd name="T53" fmla="*/ 24 h 1007"/>
                <a:gd name="T54" fmla="*/ 8 w 1271"/>
                <a:gd name="T55" fmla="*/ 24 h 1007"/>
                <a:gd name="T56" fmla="*/ 0 w 1271"/>
                <a:gd name="T57" fmla="*/ 16 h 1007"/>
                <a:gd name="T58" fmla="*/ 0 w 1271"/>
                <a:gd name="T59" fmla="*/ 0 h 1007"/>
                <a:gd name="T60" fmla="*/ 360 w 1271"/>
                <a:gd name="T61" fmla="*/ 0 h 1007"/>
                <a:gd name="T62" fmla="*/ 480 w 1271"/>
                <a:gd name="T63" fmla="*/ 0 h 1007"/>
                <a:gd name="T64" fmla="*/ 591 w 1271"/>
                <a:gd name="T65" fmla="*/ 8 h 1007"/>
                <a:gd name="T66" fmla="*/ 687 w 1271"/>
                <a:gd name="T67" fmla="*/ 8 h 1007"/>
                <a:gd name="T68" fmla="*/ 767 w 1271"/>
                <a:gd name="T69" fmla="*/ 8 h 1007"/>
                <a:gd name="T70" fmla="*/ 839 w 1271"/>
                <a:gd name="T71" fmla="*/ 8 h 1007"/>
                <a:gd name="T72" fmla="*/ 903 w 1271"/>
                <a:gd name="T73" fmla="*/ 16 h 1007"/>
                <a:gd name="T74" fmla="*/ 959 w 1271"/>
                <a:gd name="T75" fmla="*/ 16 h 1007"/>
                <a:gd name="T76" fmla="*/ 999 w 1271"/>
                <a:gd name="T77" fmla="*/ 16 h 1007"/>
                <a:gd name="T78" fmla="*/ 1031 w 1271"/>
                <a:gd name="T79" fmla="*/ 24 h 1007"/>
                <a:gd name="T80" fmla="*/ 1055 w 1271"/>
                <a:gd name="T81" fmla="*/ 24 h 1007"/>
                <a:gd name="T82" fmla="*/ 1087 w 1271"/>
                <a:gd name="T83" fmla="*/ 32 h 1007"/>
                <a:gd name="T84" fmla="*/ 1119 w 1271"/>
                <a:gd name="T85" fmla="*/ 48 h 1007"/>
                <a:gd name="T86" fmla="*/ 1159 w 1271"/>
                <a:gd name="T87" fmla="*/ 72 h 1007"/>
                <a:gd name="T88" fmla="*/ 1183 w 1271"/>
                <a:gd name="T89" fmla="*/ 88 h 1007"/>
                <a:gd name="T90" fmla="*/ 1199 w 1271"/>
                <a:gd name="T91" fmla="*/ 120 h 1007"/>
                <a:gd name="T92" fmla="*/ 1215 w 1271"/>
                <a:gd name="T93" fmla="*/ 152 h 1007"/>
                <a:gd name="T94" fmla="*/ 1231 w 1271"/>
                <a:gd name="T95" fmla="*/ 192 h 1007"/>
                <a:gd name="T96" fmla="*/ 1239 w 1271"/>
                <a:gd name="T97" fmla="*/ 232 h 1007"/>
                <a:gd name="T98" fmla="*/ 1247 w 1271"/>
                <a:gd name="T99" fmla="*/ 288 h 1007"/>
                <a:gd name="T100" fmla="*/ 1255 w 1271"/>
                <a:gd name="T101" fmla="*/ 352 h 1007"/>
                <a:gd name="T102" fmla="*/ 1263 w 1271"/>
                <a:gd name="T103" fmla="*/ 400 h 1007"/>
                <a:gd name="T104" fmla="*/ 1263 w 1271"/>
                <a:gd name="T105" fmla="*/ 456 h 1007"/>
                <a:gd name="T106" fmla="*/ 1271 w 1271"/>
                <a:gd name="T107" fmla="*/ 528 h 1007"/>
                <a:gd name="T108" fmla="*/ 1271 w 1271"/>
                <a:gd name="T109" fmla="*/ 616 h 1007"/>
                <a:gd name="T110" fmla="*/ 1271 w 1271"/>
                <a:gd name="T111" fmla="*/ 679 h 1007"/>
                <a:gd name="T112" fmla="*/ 1271 w 1271"/>
                <a:gd name="T113" fmla="*/ 727 h 1007"/>
                <a:gd name="T114" fmla="*/ 1271 w 1271"/>
                <a:gd name="T115" fmla="*/ 791 h 1007"/>
                <a:gd name="T116" fmla="*/ 695 w 1271"/>
                <a:gd name="T117" fmla="*/ 1007 h 1007"/>
                <a:gd name="T118" fmla="*/ 695 w 1271"/>
                <a:gd name="T119" fmla="*/ 951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1" h="1007">
                  <a:moveTo>
                    <a:pt x="695" y="951"/>
                  </a:moveTo>
                  <a:lnTo>
                    <a:pt x="695" y="943"/>
                  </a:lnTo>
                  <a:lnTo>
                    <a:pt x="695" y="935"/>
                  </a:lnTo>
                  <a:lnTo>
                    <a:pt x="695" y="927"/>
                  </a:lnTo>
                  <a:lnTo>
                    <a:pt x="695" y="919"/>
                  </a:lnTo>
                  <a:lnTo>
                    <a:pt x="695" y="911"/>
                  </a:lnTo>
                  <a:lnTo>
                    <a:pt x="695" y="903"/>
                  </a:lnTo>
                  <a:lnTo>
                    <a:pt x="695" y="895"/>
                  </a:lnTo>
                  <a:lnTo>
                    <a:pt x="695" y="879"/>
                  </a:lnTo>
                  <a:lnTo>
                    <a:pt x="695" y="863"/>
                  </a:lnTo>
                  <a:lnTo>
                    <a:pt x="695" y="839"/>
                  </a:lnTo>
                  <a:lnTo>
                    <a:pt x="687" y="807"/>
                  </a:lnTo>
                  <a:lnTo>
                    <a:pt x="687" y="783"/>
                  </a:lnTo>
                  <a:lnTo>
                    <a:pt x="687" y="727"/>
                  </a:lnTo>
                  <a:lnTo>
                    <a:pt x="687" y="703"/>
                  </a:lnTo>
                  <a:lnTo>
                    <a:pt x="687" y="679"/>
                  </a:lnTo>
                  <a:lnTo>
                    <a:pt x="687" y="656"/>
                  </a:lnTo>
                  <a:lnTo>
                    <a:pt x="679" y="640"/>
                  </a:lnTo>
                  <a:lnTo>
                    <a:pt x="679" y="632"/>
                  </a:lnTo>
                  <a:lnTo>
                    <a:pt x="679" y="624"/>
                  </a:lnTo>
                  <a:lnTo>
                    <a:pt x="679" y="616"/>
                  </a:lnTo>
                  <a:lnTo>
                    <a:pt x="679" y="600"/>
                  </a:lnTo>
                  <a:lnTo>
                    <a:pt x="679" y="592"/>
                  </a:lnTo>
                  <a:lnTo>
                    <a:pt x="679" y="568"/>
                  </a:lnTo>
                  <a:lnTo>
                    <a:pt x="679" y="536"/>
                  </a:lnTo>
                  <a:lnTo>
                    <a:pt x="671" y="512"/>
                  </a:lnTo>
                  <a:lnTo>
                    <a:pt x="671" y="488"/>
                  </a:lnTo>
                  <a:lnTo>
                    <a:pt x="671" y="456"/>
                  </a:lnTo>
                  <a:lnTo>
                    <a:pt x="663" y="432"/>
                  </a:lnTo>
                  <a:lnTo>
                    <a:pt x="663" y="416"/>
                  </a:lnTo>
                  <a:lnTo>
                    <a:pt x="655" y="392"/>
                  </a:lnTo>
                  <a:lnTo>
                    <a:pt x="655" y="368"/>
                  </a:lnTo>
                  <a:lnTo>
                    <a:pt x="647" y="352"/>
                  </a:lnTo>
                  <a:lnTo>
                    <a:pt x="647" y="328"/>
                  </a:lnTo>
                  <a:lnTo>
                    <a:pt x="639" y="312"/>
                  </a:lnTo>
                  <a:lnTo>
                    <a:pt x="639" y="296"/>
                  </a:lnTo>
                  <a:lnTo>
                    <a:pt x="631" y="280"/>
                  </a:lnTo>
                  <a:lnTo>
                    <a:pt x="623" y="272"/>
                  </a:lnTo>
                  <a:lnTo>
                    <a:pt x="623" y="256"/>
                  </a:lnTo>
                  <a:lnTo>
                    <a:pt x="607" y="232"/>
                  </a:lnTo>
                  <a:lnTo>
                    <a:pt x="599" y="208"/>
                  </a:lnTo>
                  <a:lnTo>
                    <a:pt x="583" y="192"/>
                  </a:lnTo>
                  <a:lnTo>
                    <a:pt x="567" y="168"/>
                  </a:lnTo>
                  <a:lnTo>
                    <a:pt x="551" y="152"/>
                  </a:lnTo>
                  <a:lnTo>
                    <a:pt x="535" y="136"/>
                  </a:lnTo>
                  <a:lnTo>
                    <a:pt x="527" y="128"/>
                  </a:lnTo>
                  <a:lnTo>
                    <a:pt x="511" y="120"/>
                  </a:lnTo>
                  <a:lnTo>
                    <a:pt x="503" y="112"/>
                  </a:lnTo>
                  <a:lnTo>
                    <a:pt x="495" y="112"/>
                  </a:lnTo>
                  <a:lnTo>
                    <a:pt x="480" y="104"/>
                  </a:lnTo>
                  <a:lnTo>
                    <a:pt x="472" y="96"/>
                  </a:lnTo>
                  <a:lnTo>
                    <a:pt x="456" y="88"/>
                  </a:lnTo>
                  <a:lnTo>
                    <a:pt x="440" y="88"/>
                  </a:lnTo>
                  <a:lnTo>
                    <a:pt x="424" y="80"/>
                  </a:lnTo>
                  <a:lnTo>
                    <a:pt x="416" y="80"/>
                  </a:lnTo>
                  <a:lnTo>
                    <a:pt x="400" y="72"/>
                  </a:lnTo>
                  <a:lnTo>
                    <a:pt x="384" y="64"/>
                  </a:lnTo>
                  <a:lnTo>
                    <a:pt x="360" y="64"/>
                  </a:lnTo>
                  <a:lnTo>
                    <a:pt x="344" y="56"/>
                  </a:lnTo>
                  <a:lnTo>
                    <a:pt x="328" y="56"/>
                  </a:lnTo>
                  <a:lnTo>
                    <a:pt x="312" y="48"/>
                  </a:lnTo>
                  <a:lnTo>
                    <a:pt x="288" y="48"/>
                  </a:lnTo>
                  <a:lnTo>
                    <a:pt x="272" y="48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200" y="32"/>
                  </a:lnTo>
                  <a:lnTo>
                    <a:pt x="192" y="32"/>
                  </a:lnTo>
                  <a:lnTo>
                    <a:pt x="176" y="32"/>
                  </a:lnTo>
                  <a:lnTo>
                    <a:pt x="160" y="32"/>
                  </a:lnTo>
                  <a:lnTo>
                    <a:pt x="144" y="32"/>
                  </a:lnTo>
                  <a:lnTo>
                    <a:pt x="120" y="24"/>
                  </a:lnTo>
                  <a:lnTo>
                    <a:pt x="104" y="24"/>
                  </a:lnTo>
                  <a:lnTo>
                    <a:pt x="88" y="24"/>
                  </a:lnTo>
                  <a:lnTo>
                    <a:pt x="80" y="24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320" y="0"/>
                  </a:lnTo>
                  <a:lnTo>
                    <a:pt x="360" y="0"/>
                  </a:lnTo>
                  <a:lnTo>
                    <a:pt x="400" y="0"/>
                  </a:lnTo>
                  <a:lnTo>
                    <a:pt x="448" y="0"/>
                  </a:lnTo>
                  <a:lnTo>
                    <a:pt x="480" y="0"/>
                  </a:lnTo>
                  <a:lnTo>
                    <a:pt x="519" y="0"/>
                  </a:lnTo>
                  <a:lnTo>
                    <a:pt x="559" y="8"/>
                  </a:lnTo>
                  <a:lnTo>
                    <a:pt x="591" y="8"/>
                  </a:lnTo>
                  <a:lnTo>
                    <a:pt x="623" y="8"/>
                  </a:lnTo>
                  <a:lnTo>
                    <a:pt x="655" y="8"/>
                  </a:lnTo>
                  <a:lnTo>
                    <a:pt x="687" y="8"/>
                  </a:lnTo>
                  <a:lnTo>
                    <a:pt x="719" y="8"/>
                  </a:lnTo>
                  <a:lnTo>
                    <a:pt x="743" y="8"/>
                  </a:lnTo>
                  <a:lnTo>
                    <a:pt x="767" y="8"/>
                  </a:lnTo>
                  <a:lnTo>
                    <a:pt x="799" y="8"/>
                  </a:lnTo>
                  <a:lnTo>
                    <a:pt x="823" y="8"/>
                  </a:lnTo>
                  <a:lnTo>
                    <a:pt x="839" y="8"/>
                  </a:lnTo>
                  <a:lnTo>
                    <a:pt x="863" y="8"/>
                  </a:lnTo>
                  <a:lnTo>
                    <a:pt x="887" y="8"/>
                  </a:lnTo>
                  <a:lnTo>
                    <a:pt x="903" y="16"/>
                  </a:lnTo>
                  <a:lnTo>
                    <a:pt x="927" y="16"/>
                  </a:lnTo>
                  <a:lnTo>
                    <a:pt x="943" y="16"/>
                  </a:lnTo>
                  <a:lnTo>
                    <a:pt x="959" y="16"/>
                  </a:lnTo>
                  <a:lnTo>
                    <a:pt x="975" y="16"/>
                  </a:lnTo>
                  <a:lnTo>
                    <a:pt x="983" y="16"/>
                  </a:lnTo>
                  <a:lnTo>
                    <a:pt x="999" y="16"/>
                  </a:lnTo>
                  <a:lnTo>
                    <a:pt x="1007" y="16"/>
                  </a:lnTo>
                  <a:lnTo>
                    <a:pt x="1023" y="24"/>
                  </a:lnTo>
                  <a:lnTo>
                    <a:pt x="1031" y="24"/>
                  </a:lnTo>
                  <a:lnTo>
                    <a:pt x="1039" y="24"/>
                  </a:lnTo>
                  <a:lnTo>
                    <a:pt x="1047" y="24"/>
                  </a:lnTo>
                  <a:lnTo>
                    <a:pt x="1055" y="24"/>
                  </a:lnTo>
                  <a:lnTo>
                    <a:pt x="1063" y="32"/>
                  </a:lnTo>
                  <a:lnTo>
                    <a:pt x="1079" y="32"/>
                  </a:lnTo>
                  <a:lnTo>
                    <a:pt x="1087" y="32"/>
                  </a:lnTo>
                  <a:lnTo>
                    <a:pt x="1103" y="40"/>
                  </a:lnTo>
                  <a:lnTo>
                    <a:pt x="1111" y="40"/>
                  </a:lnTo>
                  <a:lnTo>
                    <a:pt x="1119" y="48"/>
                  </a:lnTo>
                  <a:lnTo>
                    <a:pt x="1143" y="56"/>
                  </a:lnTo>
                  <a:lnTo>
                    <a:pt x="1151" y="64"/>
                  </a:lnTo>
                  <a:lnTo>
                    <a:pt x="1159" y="72"/>
                  </a:lnTo>
                  <a:lnTo>
                    <a:pt x="1167" y="80"/>
                  </a:lnTo>
                  <a:lnTo>
                    <a:pt x="1175" y="80"/>
                  </a:lnTo>
                  <a:lnTo>
                    <a:pt x="1183" y="88"/>
                  </a:lnTo>
                  <a:lnTo>
                    <a:pt x="1183" y="104"/>
                  </a:lnTo>
                  <a:lnTo>
                    <a:pt x="1191" y="112"/>
                  </a:lnTo>
                  <a:lnTo>
                    <a:pt x="1199" y="120"/>
                  </a:lnTo>
                  <a:lnTo>
                    <a:pt x="1207" y="128"/>
                  </a:lnTo>
                  <a:lnTo>
                    <a:pt x="1207" y="136"/>
                  </a:lnTo>
                  <a:lnTo>
                    <a:pt x="1215" y="152"/>
                  </a:lnTo>
                  <a:lnTo>
                    <a:pt x="1223" y="160"/>
                  </a:lnTo>
                  <a:lnTo>
                    <a:pt x="1223" y="176"/>
                  </a:lnTo>
                  <a:lnTo>
                    <a:pt x="1231" y="192"/>
                  </a:lnTo>
                  <a:lnTo>
                    <a:pt x="1231" y="208"/>
                  </a:lnTo>
                  <a:lnTo>
                    <a:pt x="1239" y="224"/>
                  </a:lnTo>
                  <a:lnTo>
                    <a:pt x="1239" y="232"/>
                  </a:lnTo>
                  <a:lnTo>
                    <a:pt x="1247" y="256"/>
                  </a:lnTo>
                  <a:lnTo>
                    <a:pt x="1247" y="272"/>
                  </a:lnTo>
                  <a:lnTo>
                    <a:pt x="1247" y="288"/>
                  </a:lnTo>
                  <a:lnTo>
                    <a:pt x="1255" y="312"/>
                  </a:lnTo>
                  <a:lnTo>
                    <a:pt x="1255" y="328"/>
                  </a:lnTo>
                  <a:lnTo>
                    <a:pt x="1255" y="352"/>
                  </a:lnTo>
                  <a:lnTo>
                    <a:pt x="1255" y="368"/>
                  </a:lnTo>
                  <a:lnTo>
                    <a:pt x="1263" y="384"/>
                  </a:lnTo>
                  <a:lnTo>
                    <a:pt x="1263" y="400"/>
                  </a:lnTo>
                  <a:lnTo>
                    <a:pt x="1263" y="416"/>
                  </a:lnTo>
                  <a:lnTo>
                    <a:pt x="1263" y="440"/>
                  </a:lnTo>
                  <a:lnTo>
                    <a:pt x="1263" y="456"/>
                  </a:lnTo>
                  <a:lnTo>
                    <a:pt x="1263" y="480"/>
                  </a:lnTo>
                  <a:lnTo>
                    <a:pt x="1263" y="504"/>
                  </a:lnTo>
                  <a:lnTo>
                    <a:pt x="1271" y="528"/>
                  </a:lnTo>
                  <a:lnTo>
                    <a:pt x="1271" y="552"/>
                  </a:lnTo>
                  <a:lnTo>
                    <a:pt x="1271" y="584"/>
                  </a:lnTo>
                  <a:lnTo>
                    <a:pt x="1271" y="616"/>
                  </a:lnTo>
                  <a:lnTo>
                    <a:pt x="1271" y="640"/>
                  </a:lnTo>
                  <a:lnTo>
                    <a:pt x="1271" y="664"/>
                  </a:lnTo>
                  <a:lnTo>
                    <a:pt x="1271" y="679"/>
                  </a:lnTo>
                  <a:lnTo>
                    <a:pt x="1271" y="695"/>
                  </a:lnTo>
                  <a:lnTo>
                    <a:pt x="1271" y="711"/>
                  </a:lnTo>
                  <a:lnTo>
                    <a:pt x="1271" y="727"/>
                  </a:lnTo>
                  <a:lnTo>
                    <a:pt x="1271" y="751"/>
                  </a:lnTo>
                  <a:lnTo>
                    <a:pt x="1271" y="767"/>
                  </a:lnTo>
                  <a:lnTo>
                    <a:pt x="1271" y="791"/>
                  </a:lnTo>
                  <a:lnTo>
                    <a:pt x="1271" y="1007"/>
                  </a:lnTo>
                  <a:lnTo>
                    <a:pt x="983" y="1007"/>
                  </a:lnTo>
                  <a:lnTo>
                    <a:pt x="695" y="1007"/>
                  </a:lnTo>
                  <a:lnTo>
                    <a:pt x="695" y="951"/>
                  </a:lnTo>
                  <a:lnTo>
                    <a:pt x="695" y="951"/>
                  </a:lnTo>
                  <a:lnTo>
                    <a:pt x="695" y="951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>
              <a:off x="6680040" y="832793"/>
              <a:ext cx="299066" cy="357944"/>
            </a:xfrm>
            <a:custGeom>
              <a:avLst/>
              <a:gdLst>
                <a:gd name="T0" fmla="*/ 24 w 320"/>
                <a:gd name="T1" fmla="*/ 375 h 383"/>
                <a:gd name="T2" fmla="*/ 72 w 320"/>
                <a:gd name="T3" fmla="*/ 367 h 383"/>
                <a:gd name="T4" fmla="*/ 120 w 320"/>
                <a:gd name="T5" fmla="*/ 359 h 383"/>
                <a:gd name="T6" fmla="*/ 144 w 320"/>
                <a:gd name="T7" fmla="*/ 351 h 383"/>
                <a:gd name="T8" fmla="*/ 152 w 320"/>
                <a:gd name="T9" fmla="*/ 351 h 383"/>
                <a:gd name="T10" fmla="*/ 160 w 320"/>
                <a:gd name="T11" fmla="*/ 351 h 383"/>
                <a:gd name="T12" fmla="*/ 168 w 320"/>
                <a:gd name="T13" fmla="*/ 343 h 383"/>
                <a:gd name="T14" fmla="*/ 184 w 320"/>
                <a:gd name="T15" fmla="*/ 335 h 383"/>
                <a:gd name="T16" fmla="*/ 200 w 320"/>
                <a:gd name="T17" fmla="*/ 327 h 383"/>
                <a:gd name="T18" fmla="*/ 208 w 320"/>
                <a:gd name="T19" fmla="*/ 319 h 383"/>
                <a:gd name="T20" fmla="*/ 208 w 320"/>
                <a:gd name="T21" fmla="*/ 319 h 383"/>
                <a:gd name="T22" fmla="*/ 224 w 320"/>
                <a:gd name="T23" fmla="*/ 303 h 383"/>
                <a:gd name="T24" fmla="*/ 232 w 320"/>
                <a:gd name="T25" fmla="*/ 295 h 383"/>
                <a:gd name="T26" fmla="*/ 248 w 320"/>
                <a:gd name="T27" fmla="*/ 279 h 383"/>
                <a:gd name="T28" fmla="*/ 256 w 320"/>
                <a:gd name="T29" fmla="*/ 263 h 383"/>
                <a:gd name="T30" fmla="*/ 264 w 320"/>
                <a:gd name="T31" fmla="*/ 239 h 383"/>
                <a:gd name="T32" fmla="*/ 272 w 320"/>
                <a:gd name="T33" fmla="*/ 223 h 383"/>
                <a:gd name="T34" fmla="*/ 272 w 320"/>
                <a:gd name="T35" fmla="*/ 223 h 383"/>
                <a:gd name="T36" fmla="*/ 272 w 320"/>
                <a:gd name="T37" fmla="*/ 215 h 383"/>
                <a:gd name="T38" fmla="*/ 280 w 320"/>
                <a:gd name="T39" fmla="*/ 207 h 383"/>
                <a:gd name="T40" fmla="*/ 280 w 320"/>
                <a:gd name="T41" fmla="*/ 191 h 383"/>
                <a:gd name="T42" fmla="*/ 288 w 320"/>
                <a:gd name="T43" fmla="*/ 175 h 383"/>
                <a:gd name="T44" fmla="*/ 288 w 320"/>
                <a:gd name="T45" fmla="*/ 159 h 383"/>
                <a:gd name="T46" fmla="*/ 296 w 320"/>
                <a:gd name="T47" fmla="*/ 135 h 383"/>
                <a:gd name="T48" fmla="*/ 296 w 320"/>
                <a:gd name="T49" fmla="*/ 119 h 383"/>
                <a:gd name="T50" fmla="*/ 304 w 320"/>
                <a:gd name="T51" fmla="*/ 103 h 383"/>
                <a:gd name="T52" fmla="*/ 304 w 320"/>
                <a:gd name="T53" fmla="*/ 95 h 383"/>
                <a:gd name="T54" fmla="*/ 304 w 320"/>
                <a:gd name="T55" fmla="*/ 87 h 383"/>
                <a:gd name="T56" fmla="*/ 304 w 320"/>
                <a:gd name="T57" fmla="*/ 64 h 383"/>
                <a:gd name="T58" fmla="*/ 312 w 320"/>
                <a:gd name="T59" fmla="*/ 56 h 383"/>
                <a:gd name="T60" fmla="*/ 312 w 320"/>
                <a:gd name="T61" fmla="*/ 48 h 383"/>
                <a:gd name="T62" fmla="*/ 312 w 320"/>
                <a:gd name="T63" fmla="*/ 24 h 383"/>
                <a:gd name="T64" fmla="*/ 312 w 320"/>
                <a:gd name="T65" fmla="*/ 0 h 383"/>
                <a:gd name="T66" fmla="*/ 312 w 320"/>
                <a:gd name="T67" fmla="*/ 0 h 383"/>
                <a:gd name="T68" fmla="*/ 312 w 320"/>
                <a:gd name="T69" fmla="*/ 0 h 383"/>
                <a:gd name="T70" fmla="*/ 312 w 320"/>
                <a:gd name="T71" fmla="*/ 8 h 383"/>
                <a:gd name="T72" fmla="*/ 312 w 320"/>
                <a:gd name="T73" fmla="*/ 24 h 383"/>
                <a:gd name="T74" fmla="*/ 312 w 320"/>
                <a:gd name="T75" fmla="*/ 64 h 383"/>
                <a:gd name="T76" fmla="*/ 312 w 320"/>
                <a:gd name="T77" fmla="*/ 87 h 383"/>
                <a:gd name="T78" fmla="*/ 312 w 320"/>
                <a:gd name="T79" fmla="*/ 127 h 383"/>
                <a:gd name="T80" fmla="*/ 312 w 320"/>
                <a:gd name="T81" fmla="*/ 175 h 383"/>
                <a:gd name="T82" fmla="*/ 320 w 320"/>
                <a:gd name="T83" fmla="*/ 255 h 383"/>
                <a:gd name="T84" fmla="*/ 144 w 320"/>
                <a:gd name="T85" fmla="*/ 383 h 383"/>
                <a:gd name="T86" fmla="*/ 104 w 320"/>
                <a:gd name="T87" fmla="*/ 383 h 383"/>
                <a:gd name="T88" fmla="*/ 72 w 320"/>
                <a:gd name="T89" fmla="*/ 383 h 383"/>
                <a:gd name="T90" fmla="*/ 40 w 320"/>
                <a:gd name="T91" fmla="*/ 383 h 383"/>
                <a:gd name="T92" fmla="*/ 24 w 320"/>
                <a:gd name="T93" fmla="*/ 375 h 383"/>
                <a:gd name="T94" fmla="*/ 16 w 320"/>
                <a:gd name="T95" fmla="*/ 37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0" h="383">
                  <a:moveTo>
                    <a:pt x="16" y="375"/>
                  </a:moveTo>
                  <a:lnTo>
                    <a:pt x="0" y="375"/>
                  </a:lnTo>
                  <a:lnTo>
                    <a:pt x="24" y="375"/>
                  </a:lnTo>
                  <a:lnTo>
                    <a:pt x="40" y="375"/>
                  </a:lnTo>
                  <a:lnTo>
                    <a:pt x="56" y="375"/>
                  </a:lnTo>
                  <a:lnTo>
                    <a:pt x="72" y="367"/>
                  </a:lnTo>
                  <a:lnTo>
                    <a:pt x="88" y="367"/>
                  </a:lnTo>
                  <a:lnTo>
                    <a:pt x="104" y="367"/>
                  </a:lnTo>
                  <a:lnTo>
                    <a:pt x="120" y="359"/>
                  </a:lnTo>
                  <a:lnTo>
                    <a:pt x="128" y="359"/>
                  </a:lnTo>
                  <a:lnTo>
                    <a:pt x="136" y="359"/>
                  </a:lnTo>
                  <a:lnTo>
                    <a:pt x="144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8" y="343"/>
                  </a:lnTo>
                  <a:lnTo>
                    <a:pt x="176" y="343"/>
                  </a:lnTo>
                  <a:lnTo>
                    <a:pt x="184" y="335"/>
                  </a:lnTo>
                  <a:lnTo>
                    <a:pt x="184" y="335"/>
                  </a:lnTo>
                  <a:lnTo>
                    <a:pt x="192" y="335"/>
                  </a:lnTo>
                  <a:lnTo>
                    <a:pt x="192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6" y="319"/>
                  </a:lnTo>
                  <a:lnTo>
                    <a:pt x="216" y="311"/>
                  </a:lnTo>
                  <a:lnTo>
                    <a:pt x="224" y="303"/>
                  </a:lnTo>
                  <a:lnTo>
                    <a:pt x="232" y="303"/>
                  </a:lnTo>
                  <a:lnTo>
                    <a:pt x="232" y="295"/>
                  </a:lnTo>
                  <a:lnTo>
                    <a:pt x="232" y="295"/>
                  </a:lnTo>
                  <a:lnTo>
                    <a:pt x="240" y="287"/>
                  </a:lnTo>
                  <a:lnTo>
                    <a:pt x="240" y="279"/>
                  </a:lnTo>
                  <a:lnTo>
                    <a:pt x="248" y="279"/>
                  </a:lnTo>
                  <a:lnTo>
                    <a:pt x="248" y="271"/>
                  </a:lnTo>
                  <a:lnTo>
                    <a:pt x="256" y="263"/>
                  </a:lnTo>
                  <a:lnTo>
                    <a:pt x="256" y="263"/>
                  </a:lnTo>
                  <a:lnTo>
                    <a:pt x="256" y="255"/>
                  </a:lnTo>
                  <a:lnTo>
                    <a:pt x="264" y="247"/>
                  </a:lnTo>
                  <a:lnTo>
                    <a:pt x="264" y="239"/>
                  </a:lnTo>
                  <a:lnTo>
                    <a:pt x="264" y="239"/>
                  </a:lnTo>
                  <a:lnTo>
                    <a:pt x="272" y="231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80" y="215"/>
                  </a:lnTo>
                  <a:lnTo>
                    <a:pt x="280" y="207"/>
                  </a:lnTo>
                  <a:lnTo>
                    <a:pt x="280" y="207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0" y="191"/>
                  </a:lnTo>
                  <a:lnTo>
                    <a:pt x="288" y="183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67"/>
                  </a:lnTo>
                  <a:lnTo>
                    <a:pt x="288" y="159"/>
                  </a:lnTo>
                  <a:lnTo>
                    <a:pt x="288" y="159"/>
                  </a:lnTo>
                  <a:lnTo>
                    <a:pt x="296" y="151"/>
                  </a:lnTo>
                  <a:lnTo>
                    <a:pt x="296" y="143"/>
                  </a:lnTo>
                  <a:lnTo>
                    <a:pt x="296" y="135"/>
                  </a:lnTo>
                  <a:lnTo>
                    <a:pt x="296" y="135"/>
                  </a:lnTo>
                  <a:lnTo>
                    <a:pt x="296" y="127"/>
                  </a:lnTo>
                  <a:lnTo>
                    <a:pt x="296" y="119"/>
                  </a:lnTo>
                  <a:lnTo>
                    <a:pt x="296" y="119"/>
                  </a:lnTo>
                  <a:lnTo>
                    <a:pt x="304" y="111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87"/>
                  </a:lnTo>
                  <a:lnTo>
                    <a:pt x="304" y="79"/>
                  </a:lnTo>
                  <a:lnTo>
                    <a:pt x="304" y="71"/>
                  </a:lnTo>
                  <a:lnTo>
                    <a:pt x="304" y="64"/>
                  </a:lnTo>
                  <a:lnTo>
                    <a:pt x="304" y="56"/>
                  </a:lnTo>
                  <a:lnTo>
                    <a:pt x="312" y="56"/>
                  </a:lnTo>
                  <a:lnTo>
                    <a:pt x="312" y="56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0"/>
                  </a:lnTo>
                  <a:lnTo>
                    <a:pt x="312" y="32"/>
                  </a:lnTo>
                  <a:lnTo>
                    <a:pt x="312" y="24"/>
                  </a:lnTo>
                  <a:lnTo>
                    <a:pt x="312" y="16"/>
                  </a:lnTo>
                  <a:lnTo>
                    <a:pt x="312" y="8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12" y="24"/>
                  </a:lnTo>
                  <a:lnTo>
                    <a:pt x="312" y="40"/>
                  </a:lnTo>
                  <a:lnTo>
                    <a:pt x="312" y="48"/>
                  </a:lnTo>
                  <a:lnTo>
                    <a:pt x="312" y="64"/>
                  </a:lnTo>
                  <a:lnTo>
                    <a:pt x="312" y="71"/>
                  </a:lnTo>
                  <a:lnTo>
                    <a:pt x="312" y="79"/>
                  </a:lnTo>
                  <a:lnTo>
                    <a:pt x="312" y="87"/>
                  </a:lnTo>
                  <a:lnTo>
                    <a:pt x="312" y="103"/>
                  </a:lnTo>
                  <a:lnTo>
                    <a:pt x="312" y="111"/>
                  </a:lnTo>
                  <a:lnTo>
                    <a:pt x="312" y="127"/>
                  </a:lnTo>
                  <a:lnTo>
                    <a:pt x="312" y="135"/>
                  </a:lnTo>
                  <a:lnTo>
                    <a:pt x="312" y="151"/>
                  </a:lnTo>
                  <a:lnTo>
                    <a:pt x="312" y="175"/>
                  </a:lnTo>
                  <a:lnTo>
                    <a:pt x="312" y="207"/>
                  </a:lnTo>
                  <a:lnTo>
                    <a:pt x="320" y="231"/>
                  </a:lnTo>
                  <a:lnTo>
                    <a:pt x="320" y="255"/>
                  </a:lnTo>
                  <a:lnTo>
                    <a:pt x="320" y="383"/>
                  </a:lnTo>
                  <a:lnTo>
                    <a:pt x="176" y="383"/>
                  </a:lnTo>
                  <a:lnTo>
                    <a:pt x="144" y="383"/>
                  </a:lnTo>
                  <a:lnTo>
                    <a:pt x="128" y="383"/>
                  </a:lnTo>
                  <a:lnTo>
                    <a:pt x="120" y="383"/>
                  </a:lnTo>
                  <a:lnTo>
                    <a:pt x="104" y="383"/>
                  </a:lnTo>
                  <a:lnTo>
                    <a:pt x="96" y="383"/>
                  </a:lnTo>
                  <a:lnTo>
                    <a:pt x="80" y="383"/>
                  </a:lnTo>
                  <a:lnTo>
                    <a:pt x="72" y="383"/>
                  </a:lnTo>
                  <a:lnTo>
                    <a:pt x="56" y="383"/>
                  </a:lnTo>
                  <a:lnTo>
                    <a:pt x="48" y="383"/>
                  </a:lnTo>
                  <a:lnTo>
                    <a:pt x="40" y="383"/>
                  </a:lnTo>
                  <a:lnTo>
                    <a:pt x="32" y="383"/>
                  </a:lnTo>
                  <a:lnTo>
                    <a:pt x="24" y="383"/>
                  </a:lnTo>
                  <a:lnTo>
                    <a:pt x="24" y="375"/>
                  </a:lnTo>
                  <a:lnTo>
                    <a:pt x="16" y="375"/>
                  </a:lnTo>
                  <a:lnTo>
                    <a:pt x="16" y="375"/>
                  </a:lnTo>
                  <a:lnTo>
                    <a:pt x="16" y="375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7778173" y="2004757"/>
              <a:ext cx="709347" cy="612150"/>
            </a:xfrm>
            <a:custGeom>
              <a:avLst/>
              <a:gdLst>
                <a:gd name="T0" fmla="*/ 0 w 759"/>
                <a:gd name="T1" fmla="*/ 655 h 655"/>
                <a:gd name="T2" fmla="*/ 8 w 759"/>
                <a:gd name="T3" fmla="*/ 639 h 655"/>
                <a:gd name="T4" fmla="*/ 8 w 759"/>
                <a:gd name="T5" fmla="*/ 631 h 655"/>
                <a:gd name="T6" fmla="*/ 8 w 759"/>
                <a:gd name="T7" fmla="*/ 607 h 655"/>
                <a:gd name="T8" fmla="*/ 8 w 759"/>
                <a:gd name="T9" fmla="*/ 583 h 655"/>
                <a:gd name="T10" fmla="*/ 8 w 759"/>
                <a:gd name="T11" fmla="*/ 559 h 655"/>
                <a:gd name="T12" fmla="*/ 8 w 759"/>
                <a:gd name="T13" fmla="*/ 527 h 655"/>
                <a:gd name="T14" fmla="*/ 16 w 759"/>
                <a:gd name="T15" fmla="*/ 511 h 655"/>
                <a:gd name="T16" fmla="*/ 16 w 759"/>
                <a:gd name="T17" fmla="*/ 495 h 655"/>
                <a:gd name="T18" fmla="*/ 16 w 759"/>
                <a:gd name="T19" fmla="*/ 455 h 655"/>
                <a:gd name="T20" fmla="*/ 24 w 759"/>
                <a:gd name="T21" fmla="*/ 431 h 655"/>
                <a:gd name="T22" fmla="*/ 24 w 759"/>
                <a:gd name="T23" fmla="*/ 407 h 655"/>
                <a:gd name="T24" fmla="*/ 24 w 759"/>
                <a:gd name="T25" fmla="*/ 391 h 655"/>
                <a:gd name="T26" fmla="*/ 32 w 759"/>
                <a:gd name="T27" fmla="*/ 375 h 655"/>
                <a:gd name="T28" fmla="*/ 32 w 759"/>
                <a:gd name="T29" fmla="*/ 359 h 655"/>
                <a:gd name="T30" fmla="*/ 40 w 759"/>
                <a:gd name="T31" fmla="*/ 343 h 655"/>
                <a:gd name="T32" fmla="*/ 40 w 759"/>
                <a:gd name="T33" fmla="*/ 312 h 655"/>
                <a:gd name="T34" fmla="*/ 56 w 759"/>
                <a:gd name="T35" fmla="*/ 280 h 655"/>
                <a:gd name="T36" fmla="*/ 64 w 759"/>
                <a:gd name="T37" fmla="*/ 240 h 655"/>
                <a:gd name="T38" fmla="*/ 80 w 759"/>
                <a:gd name="T39" fmla="*/ 216 h 655"/>
                <a:gd name="T40" fmla="*/ 96 w 759"/>
                <a:gd name="T41" fmla="*/ 184 h 655"/>
                <a:gd name="T42" fmla="*/ 104 w 759"/>
                <a:gd name="T43" fmla="*/ 168 h 655"/>
                <a:gd name="T44" fmla="*/ 120 w 759"/>
                <a:gd name="T45" fmla="*/ 152 h 655"/>
                <a:gd name="T46" fmla="*/ 144 w 759"/>
                <a:gd name="T47" fmla="*/ 128 h 655"/>
                <a:gd name="T48" fmla="*/ 176 w 759"/>
                <a:gd name="T49" fmla="*/ 104 h 655"/>
                <a:gd name="T50" fmla="*/ 200 w 759"/>
                <a:gd name="T51" fmla="*/ 88 h 655"/>
                <a:gd name="T52" fmla="*/ 224 w 759"/>
                <a:gd name="T53" fmla="*/ 80 h 655"/>
                <a:gd name="T54" fmla="*/ 248 w 759"/>
                <a:gd name="T55" fmla="*/ 72 h 655"/>
                <a:gd name="T56" fmla="*/ 296 w 759"/>
                <a:gd name="T57" fmla="*/ 56 h 655"/>
                <a:gd name="T58" fmla="*/ 335 w 759"/>
                <a:gd name="T59" fmla="*/ 48 h 655"/>
                <a:gd name="T60" fmla="*/ 359 w 759"/>
                <a:gd name="T61" fmla="*/ 40 h 655"/>
                <a:gd name="T62" fmla="*/ 383 w 759"/>
                <a:gd name="T63" fmla="*/ 32 h 655"/>
                <a:gd name="T64" fmla="*/ 447 w 759"/>
                <a:gd name="T65" fmla="*/ 24 h 655"/>
                <a:gd name="T66" fmla="*/ 495 w 759"/>
                <a:gd name="T67" fmla="*/ 16 h 655"/>
                <a:gd name="T68" fmla="*/ 559 w 759"/>
                <a:gd name="T69" fmla="*/ 16 h 655"/>
                <a:gd name="T70" fmla="*/ 639 w 759"/>
                <a:gd name="T71" fmla="*/ 8 h 655"/>
                <a:gd name="T72" fmla="*/ 727 w 759"/>
                <a:gd name="T7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655">
                  <a:moveTo>
                    <a:pt x="0" y="655"/>
                  </a:moveTo>
                  <a:lnTo>
                    <a:pt x="0" y="655"/>
                  </a:lnTo>
                  <a:lnTo>
                    <a:pt x="0" y="647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07"/>
                  </a:lnTo>
                  <a:lnTo>
                    <a:pt x="8" y="599"/>
                  </a:lnTo>
                  <a:lnTo>
                    <a:pt x="8" y="583"/>
                  </a:lnTo>
                  <a:lnTo>
                    <a:pt x="8" y="567"/>
                  </a:lnTo>
                  <a:lnTo>
                    <a:pt x="8" y="559"/>
                  </a:lnTo>
                  <a:lnTo>
                    <a:pt x="8" y="551"/>
                  </a:lnTo>
                  <a:lnTo>
                    <a:pt x="8" y="527"/>
                  </a:lnTo>
                  <a:lnTo>
                    <a:pt x="16" y="519"/>
                  </a:lnTo>
                  <a:lnTo>
                    <a:pt x="16" y="511"/>
                  </a:lnTo>
                  <a:lnTo>
                    <a:pt x="16" y="503"/>
                  </a:lnTo>
                  <a:lnTo>
                    <a:pt x="16" y="495"/>
                  </a:lnTo>
                  <a:lnTo>
                    <a:pt x="16" y="479"/>
                  </a:lnTo>
                  <a:lnTo>
                    <a:pt x="16" y="455"/>
                  </a:lnTo>
                  <a:lnTo>
                    <a:pt x="24" y="447"/>
                  </a:lnTo>
                  <a:lnTo>
                    <a:pt x="24" y="431"/>
                  </a:lnTo>
                  <a:lnTo>
                    <a:pt x="24" y="415"/>
                  </a:lnTo>
                  <a:lnTo>
                    <a:pt x="24" y="407"/>
                  </a:lnTo>
                  <a:lnTo>
                    <a:pt x="24" y="399"/>
                  </a:lnTo>
                  <a:lnTo>
                    <a:pt x="24" y="391"/>
                  </a:lnTo>
                  <a:lnTo>
                    <a:pt x="32" y="383"/>
                  </a:lnTo>
                  <a:lnTo>
                    <a:pt x="32" y="375"/>
                  </a:lnTo>
                  <a:lnTo>
                    <a:pt x="32" y="367"/>
                  </a:lnTo>
                  <a:lnTo>
                    <a:pt x="32" y="359"/>
                  </a:lnTo>
                  <a:lnTo>
                    <a:pt x="32" y="351"/>
                  </a:lnTo>
                  <a:lnTo>
                    <a:pt x="40" y="343"/>
                  </a:lnTo>
                  <a:lnTo>
                    <a:pt x="40" y="327"/>
                  </a:lnTo>
                  <a:lnTo>
                    <a:pt x="40" y="312"/>
                  </a:lnTo>
                  <a:lnTo>
                    <a:pt x="48" y="288"/>
                  </a:lnTo>
                  <a:lnTo>
                    <a:pt x="56" y="280"/>
                  </a:lnTo>
                  <a:lnTo>
                    <a:pt x="56" y="264"/>
                  </a:lnTo>
                  <a:lnTo>
                    <a:pt x="64" y="240"/>
                  </a:lnTo>
                  <a:lnTo>
                    <a:pt x="72" y="224"/>
                  </a:lnTo>
                  <a:lnTo>
                    <a:pt x="80" y="216"/>
                  </a:lnTo>
                  <a:lnTo>
                    <a:pt x="88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04" y="168"/>
                  </a:lnTo>
                  <a:lnTo>
                    <a:pt x="112" y="160"/>
                  </a:lnTo>
                  <a:lnTo>
                    <a:pt x="120" y="152"/>
                  </a:lnTo>
                  <a:lnTo>
                    <a:pt x="128" y="144"/>
                  </a:lnTo>
                  <a:lnTo>
                    <a:pt x="144" y="128"/>
                  </a:lnTo>
                  <a:lnTo>
                    <a:pt x="160" y="112"/>
                  </a:lnTo>
                  <a:lnTo>
                    <a:pt x="176" y="104"/>
                  </a:lnTo>
                  <a:lnTo>
                    <a:pt x="184" y="96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24" y="80"/>
                  </a:lnTo>
                  <a:lnTo>
                    <a:pt x="232" y="72"/>
                  </a:lnTo>
                  <a:lnTo>
                    <a:pt x="248" y="72"/>
                  </a:lnTo>
                  <a:lnTo>
                    <a:pt x="280" y="56"/>
                  </a:lnTo>
                  <a:lnTo>
                    <a:pt x="296" y="56"/>
                  </a:lnTo>
                  <a:lnTo>
                    <a:pt x="319" y="48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9" y="40"/>
                  </a:lnTo>
                  <a:lnTo>
                    <a:pt x="375" y="40"/>
                  </a:lnTo>
                  <a:lnTo>
                    <a:pt x="383" y="32"/>
                  </a:lnTo>
                  <a:lnTo>
                    <a:pt x="415" y="32"/>
                  </a:lnTo>
                  <a:lnTo>
                    <a:pt x="447" y="24"/>
                  </a:lnTo>
                  <a:lnTo>
                    <a:pt x="479" y="24"/>
                  </a:lnTo>
                  <a:lnTo>
                    <a:pt x="495" y="16"/>
                  </a:lnTo>
                  <a:lnTo>
                    <a:pt x="519" y="16"/>
                  </a:lnTo>
                  <a:lnTo>
                    <a:pt x="559" y="16"/>
                  </a:lnTo>
                  <a:lnTo>
                    <a:pt x="599" y="8"/>
                  </a:lnTo>
                  <a:lnTo>
                    <a:pt x="639" y="8"/>
                  </a:lnTo>
                  <a:lnTo>
                    <a:pt x="703" y="0"/>
                  </a:lnTo>
                  <a:lnTo>
                    <a:pt x="727" y="0"/>
                  </a:lnTo>
                  <a:lnTo>
                    <a:pt x="759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6" name="Line 95"/>
            <p:cNvSpPr>
              <a:spLocks noChangeShapeType="1"/>
            </p:cNvSpPr>
            <p:nvPr/>
          </p:nvSpPr>
          <p:spPr bwMode="auto">
            <a:xfrm flipH="1">
              <a:off x="7217425" y="1982327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7" name="Line 96"/>
            <p:cNvSpPr>
              <a:spLocks noChangeShapeType="1"/>
            </p:cNvSpPr>
            <p:nvPr/>
          </p:nvSpPr>
          <p:spPr bwMode="auto">
            <a:xfrm>
              <a:off x="5776300" y="1668308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8" name="Line 97"/>
            <p:cNvSpPr>
              <a:spLocks noChangeShapeType="1"/>
            </p:cNvSpPr>
            <p:nvPr/>
          </p:nvSpPr>
          <p:spPr bwMode="auto">
            <a:xfrm>
              <a:off x="7217425" y="1504756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9" name="Line 98"/>
            <p:cNvSpPr>
              <a:spLocks noChangeShapeType="1"/>
            </p:cNvSpPr>
            <p:nvPr/>
          </p:nvSpPr>
          <p:spPr bwMode="auto">
            <a:xfrm flipH="1">
              <a:off x="5776300" y="1190737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0" name="Freeform 99"/>
            <p:cNvSpPr>
              <a:spLocks/>
            </p:cNvSpPr>
            <p:nvPr/>
          </p:nvSpPr>
          <p:spPr bwMode="auto">
            <a:xfrm>
              <a:off x="7770697" y="548680"/>
              <a:ext cx="716824" cy="926169"/>
            </a:xfrm>
            <a:custGeom>
              <a:avLst/>
              <a:gdLst>
                <a:gd name="T0" fmla="*/ 703 w 767"/>
                <a:gd name="T1" fmla="*/ 991 h 991"/>
                <a:gd name="T2" fmla="*/ 575 w 767"/>
                <a:gd name="T3" fmla="*/ 983 h 991"/>
                <a:gd name="T4" fmla="*/ 471 w 767"/>
                <a:gd name="T5" fmla="*/ 967 h 991"/>
                <a:gd name="T6" fmla="*/ 399 w 767"/>
                <a:gd name="T7" fmla="*/ 959 h 991"/>
                <a:gd name="T8" fmla="*/ 367 w 767"/>
                <a:gd name="T9" fmla="*/ 951 h 991"/>
                <a:gd name="T10" fmla="*/ 319 w 767"/>
                <a:gd name="T11" fmla="*/ 943 h 991"/>
                <a:gd name="T12" fmla="*/ 280 w 767"/>
                <a:gd name="T13" fmla="*/ 935 h 991"/>
                <a:gd name="T14" fmla="*/ 232 w 767"/>
                <a:gd name="T15" fmla="*/ 911 h 991"/>
                <a:gd name="T16" fmla="*/ 184 w 767"/>
                <a:gd name="T17" fmla="*/ 887 h 991"/>
                <a:gd name="T18" fmla="*/ 152 w 767"/>
                <a:gd name="T19" fmla="*/ 863 h 991"/>
                <a:gd name="T20" fmla="*/ 128 w 767"/>
                <a:gd name="T21" fmla="*/ 839 h 991"/>
                <a:gd name="T22" fmla="*/ 104 w 767"/>
                <a:gd name="T23" fmla="*/ 807 h 991"/>
                <a:gd name="T24" fmla="*/ 88 w 767"/>
                <a:gd name="T25" fmla="*/ 791 h 991"/>
                <a:gd name="T26" fmla="*/ 80 w 767"/>
                <a:gd name="T27" fmla="*/ 759 h 991"/>
                <a:gd name="T28" fmla="*/ 64 w 767"/>
                <a:gd name="T29" fmla="*/ 727 h 991"/>
                <a:gd name="T30" fmla="*/ 56 w 767"/>
                <a:gd name="T31" fmla="*/ 703 h 991"/>
                <a:gd name="T32" fmla="*/ 48 w 767"/>
                <a:gd name="T33" fmla="*/ 671 h 991"/>
                <a:gd name="T34" fmla="*/ 40 w 767"/>
                <a:gd name="T35" fmla="*/ 639 h 991"/>
                <a:gd name="T36" fmla="*/ 40 w 767"/>
                <a:gd name="T37" fmla="*/ 607 h 991"/>
                <a:gd name="T38" fmla="*/ 32 w 767"/>
                <a:gd name="T39" fmla="*/ 575 h 991"/>
                <a:gd name="T40" fmla="*/ 24 w 767"/>
                <a:gd name="T41" fmla="*/ 543 h 991"/>
                <a:gd name="T42" fmla="*/ 24 w 767"/>
                <a:gd name="T43" fmla="*/ 471 h 991"/>
                <a:gd name="T44" fmla="*/ 16 w 767"/>
                <a:gd name="T45" fmla="*/ 391 h 991"/>
                <a:gd name="T46" fmla="*/ 8 w 767"/>
                <a:gd name="T47" fmla="*/ 328 h 991"/>
                <a:gd name="T48" fmla="*/ 8 w 767"/>
                <a:gd name="T49" fmla="*/ 296 h 991"/>
                <a:gd name="T50" fmla="*/ 8 w 767"/>
                <a:gd name="T51" fmla="*/ 240 h 991"/>
                <a:gd name="T52" fmla="*/ 8 w 767"/>
                <a:gd name="T53" fmla="*/ 208 h 991"/>
                <a:gd name="T54" fmla="*/ 8 w 767"/>
                <a:gd name="T55" fmla="*/ 184 h 991"/>
                <a:gd name="T56" fmla="*/ 0 w 767"/>
                <a:gd name="T57" fmla="*/ 144 h 991"/>
                <a:gd name="T58" fmla="*/ 0 w 767"/>
                <a:gd name="T59" fmla="*/ 104 h 991"/>
                <a:gd name="T60" fmla="*/ 0 w 767"/>
                <a:gd name="T61" fmla="*/ 88 h 991"/>
                <a:gd name="T62" fmla="*/ 0 w 767"/>
                <a:gd name="T63" fmla="*/ 48 h 991"/>
                <a:gd name="T64" fmla="*/ 0 w 767"/>
                <a:gd name="T65" fmla="*/ 3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7" h="991">
                  <a:moveTo>
                    <a:pt x="767" y="991"/>
                  </a:moveTo>
                  <a:lnTo>
                    <a:pt x="703" y="991"/>
                  </a:lnTo>
                  <a:lnTo>
                    <a:pt x="639" y="983"/>
                  </a:lnTo>
                  <a:lnTo>
                    <a:pt x="575" y="983"/>
                  </a:lnTo>
                  <a:lnTo>
                    <a:pt x="511" y="975"/>
                  </a:lnTo>
                  <a:lnTo>
                    <a:pt x="471" y="967"/>
                  </a:lnTo>
                  <a:lnTo>
                    <a:pt x="439" y="967"/>
                  </a:lnTo>
                  <a:lnTo>
                    <a:pt x="399" y="959"/>
                  </a:lnTo>
                  <a:lnTo>
                    <a:pt x="383" y="959"/>
                  </a:lnTo>
                  <a:lnTo>
                    <a:pt x="367" y="951"/>
                  </a:lnTo>
                  <a:lnTo>
                    <a:pt x="343" y="951"/>
                  </a:lnTo>
                  <a:lnTo>
                    <a:pt x="319" y="943"/>
                  </a:lnTo>
                  <a:lnTo>
                    <a:pt x="296" y="935"/>
                  </a:lnTo>
                  <a:lnTo>
                    <a:pt x="280" y="935"/>
                  </a:lnTo>
                  <a:lnTo>
                    <a:pt x="256" y="927"/>
                  </a:lnTo>
                  <a:lnTo>
                    <a:pt x="232" y="911"/>
                  </a:lnTo>
                  <a:lnTo>
                    <a:pt x="208" y="903"/>
                  </a:lnTo>
                  <a:lnTo>
                    <a:pt x="184" y="887"/>
                  </a:lnTo>
                  <a:lnTo>
                    <a:pt x="160" y="871"/>
                  </a:lnTo>
                  <a:lnTo>
                    <a:pt x="152" y="863"/>
                  </a:lnTo>
                  <a:lnTo>
                    <a:pt x="136" y="855"/>
                  </a:lnTo>
                  <a:lnTo>
                    <a:pt x="128" y="839"/>
                  </a:lnTo>
                  <a:lnTo>
                    <a:pt x="112" y="823"/>
                  </a:lnTo>
                  <a:lnTo>
                    <a:pt x="104" y="807"/>
                  </a:lnTo>
                  <a:lnTo>
                    <a:pt x="96" y="799"/>
                  </a:lnTo>
                  <a:lnTo>
                    <a:pt x="88" y="791"/>
                  </a:lnTo>
                  <a:lnTo>
                    <a:pt x="80" y="775"/>
                  </a:lnTo>
                  <a:lnTo>
                    <a:pt x="80" y="759"/>
                  </a:lnTo>
                  <a:lnTo>
                    <a:pt x="72" y="743"/>
                  </a:lnTo>
                  <a:lnTo>
                    <a:pt x="64" y="727"/>
                  </a:lnTo>
                  <a:lnTo>
                    <a:pt x="56" y="711"/>
                  </a:lnTo>
                  <a:lnTo>
                    <a:pt x="56" y="703"/>
                  </a:lnTo>
                  <a:lnTo>
                    <a:pt x="56" y="687"/>
                  </a:lnTo>
                  <a:lnTo>
                    <a:pt x="48" y="671"/>
                  </a:lnTo>
                  <a:lnTo>
                    <a:pt x="48" y="655"/>
                  </a:lnTo>
                  <a:lnTo>
                    <a:pt x="40" y="639"/>
                  </a:lnTo>
                  <a:lnTo>
                    <a:pt x="40" y="623"/>
                  </a:lnTo>
                  <a:lnTo>
                    <a:pt x="40" y="607"/>
                  </a:lnTo>
                  <a:lnTo>
                    <a:pt x="32" y="591"/>
                  </a:lnTo>
                  <a:lnTo>
                    <a:pt x="32" y="575"/>
                  </a:lnTo>
                  <a:lnTo>
                    <a:pt x="32" y="559"/>
                  </a:lnTo>
                  <a:lnTo>
                    <a:pt x="24" y="543"/>
                  </a:lnTo>
                  <a:lnTo>
                    <a:pt x="24" y="511"/>
                  </a:lnTo>
                  <a:lnTo>
                    <a:pt x="24" y="471"/>
                  </a:lnTo>
                  <a:lnTo>
                    <a:pt x="16" y="431"/>
                  </a:lnTo>
                  <a:lnTo>
                    <a:pt x="16" y="391"/>
                  </a:lnTo>
                  <a:lnTo>
                    <a:pt x="16" y="352"/>
                  </a:lnTo>
                  <a:lnTo>
                    <a:pt x="8" y="328"/>
                  </a:lnTo>
                  <a:lnTo>
                    <a:pt x="8" y="312"/>
                  </a:lnTo>
                  <a:lnTo>
                    <a:pt x="8" y="296"/>
                  </a:lnTo>
                  <a:lnTo>
                    <a:pt x="8" y="272"/>
                  </a:lnTo>
                  <a:lnTo>
                    <a:pt x="8" y="240"/>
                  </a:lnTo>
                  <a:lnTo>
                    <a:pt x="8" y="224"/>
                  </a:lnTo>
                  <a:lnTo>
                    <a:pt x="8" y="208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8" y="160"/>
                  </a:lnTo>
                  <a:lnTo>
                    <a:pt x="0" y="144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5776300" y="548680"/>
              <a:ext cx="642057" cy="612150"/>
            </a:xfrm>
            <a:custGeom>
              <a:avLst/>
              <a:gdLst>
                <a:gd name="T0" fmla="*/ 40 w 687"/>
                <a:gd name="T1" fmla="*/ 655 h 655"/>
                <a:gd name="T2" fmla="*/ 152 w 687"/>
                <a:gd name="T3" fmla="*/ 647 h 655"/>
                <a:gd name="T4" fmla="*/ 264 w 687"/>
                <a:gd name="T5" fmla="*/ 631 h 655"/>
                <a:gd name="T6" fmla="*/ 360 w 687"/>
                <a:gd name="T7" fmla="*/ 615 h 655"/>
                <a:gd name="T8" fmla="*/ 400 w 687"/>
                <a:gd name="T9" fmla="*/ 607 h 655"/>
                <a:gd name="T10" fmla="*/ 432 w 687"/>
                <a:gd name="T11" fmla="*/ 599 h 655"/>
                <a:gd name="T12" fmla="*/ 456 w 687"/>
                <a:gd name="T13" fmla="*/ 583 h 655"/>
                <a:gd name="T14" fmla="*/ 488 w 687"/>
                <a:gd name="T15" fmla="*/ 575 h 655"/>
                <a:gd name="T16" fmla="*/ 503 w 687"/>
                <a:gd name="T17" fmla="*/ 567 h 655"/>
                <a:gd name="T18" fmla="*/ 519 w 687"/>
                <a:gd name="T19" fmla="*/ 559 h 655"/>
                <a:gd name="T20" fmla="*/ 527 w 687"/>
                <a:gd name="T21" fmla="*/ 551 h 655"/>
                <a:gd name="T22" fmla="*/ 535 w 687"/>
                <a:gd name="T23" fmla="*/ 543 h 655"/>
                <a:gd name="T24" fmla="*/ 543 w 687"/>
                <a:gd name="T25" fmla="*/ 535 h 655"/>
                <a:gd name="T26" fmla="*/ 567 w 687"/>
                <a:gd name="T27" fmla="*/ 519 h 655"/>
                <a:gd name="T28" fmla="*/ 599 w 687"/>
                <a:gd name="T29" fmla="*/ 479 h 655"/>
                <a:gd name="T30" fmla="*/ 615 w 687"/>
                <a:gd name="T31" fmla="*/ 439 h 655"/>
                <a:gd name="T32" fmla="*/ 631 w 687"/>
                <a:gd name="T33" fmla="*/ 415 h 655"/>
                <a:gd name="T34" fmla="*/ 639 w 687"/>
                <a:gd name="T35" fmla="*/ 383 h 655"/>
                <a:gd name="T36" fmla="*/ 639 w 687"/>
                <a:gd name="T37" fmla="*/ 368 h 655"/>
                <a:gd name="T38" fmla="*/ 647 w 687"/>
                <a:gd name="T39" fmla="*/ 344 h 655"/>
                <a:gd name="T40" fmla="*/ 647 w 687"/>
                <a:gd name="T41" fmla="*/ 336 h 655"/>
                <a:gd name="T42" fmla="*/ 655 w 687"/>
                <a:gd name="T43" fmla="*/ 304 h 655"/>
                <a:gd name="T44" fmla="*/ 663 w 687"/>
                <a:gd name="T45" fmla="*/ 264 h 655"/>
                <a:gd name="T46" fmla="*/ 663 w 687"/>
                <a:gd name="T47" fmla="*/ 240 h 655"/>
                <a:gd name="T48" fmla="*/ 671 w 687"/>
                <a:gd name="T49" fmla="*/ 216 h 655"/>
                <a:gd name="T50" fmla="*/ 671 w 687"/>
                <a:gd name="T51" fmla="*/ 192 h 655"/>
                <a:gd name="T52" fmla="*/ 679 w 687"/>
                <a:gd name="T53" fmla="*/ 168 h 655"/>
                <a:gd name="T54" fmla="*/ 679 w 687"/>
                <a:gd name="T55" fmla="*/ 144 h 655"/>
                <a:gd name="T56" fmla="*/ 679 w 687"/>
                <a:gd name="T57" fmla="*/ 120 h 655"/>
                <a:gd name="T58" fmla="*/ 679 w 687"/>
                <a:gd name="T59" fmla="*/ 104 h 655"/>
                <a:gd name="T60" fmla="*/ 679 w 687"/>
                <a:gd name="T61" fmla="*/ 64 h 655"/>
                <a:gd name="T62" fmla="*/ 687 w 687"/>
                <a:gd name="T63" fmla="*/ 32 h 655"/>
                <a:gd name="T64" fmla="*/ 687 w 687"/>
                <a:gd name="T65" fmla="*/ 16 h 655"/>
                <a:gd name="T66" fmla="*/ 687 w 687"/>
                <a:gd name="T6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7" h="655">
                  <a:moveTo>
                    <a:pt x="0" y="655"/>
                  </a:moveTo>
                  <a:lnTo>
                    <a:pt x="40" y="655"/>
                  </a:lnTo>
                  <a:lnTo>
                    <a:pt x="80" y="655"/>
                  </a:lnTo>
                  <a:lnTo>
                    <a:pt x="152" y="647"/>
                  </a:lnTo>
                  <a:lnTo>
                    <a:pt x="208" y="639"/>
                  </a:lnTo>
                  <a:lnTo>
                    <a:pt x="264" y="631"/>
                  </a:lnTo>
                  <a:lnTo>
                    <a:pt x="312" y="623"/>
                  </a:lnTo>
                  <a:lnTo>
                    <a:pt x="360" y="615"/>
                  </a:lnTo>
                  <a:lnTo>
                    <a:pt x="376" y="615"/>
                  </a:lnTo>
                  <a:lnTo>
                    <a:pt x="400" y="607"/>
                  </a:lnTo>
                  <a:lnTo>
                    <a:pt x="416" y="599"/>
                  </a:lnTo>
                  <a:lnTo>
                    <a:pt x="432" y="599"/>
                  </a:lnTo>
                  <a:lnTo>
                    <a:pt x="448" y="591"/>
                  </a:lnTo>
                  <a:lnTo>
                    <a:pt x="456" y="583"/>
                  </a:lnTo>
                  <a:lnTo>
                    <a:pt x="472" y="583"/>
                  </a:lnTo>
                  <a:lnTo>
                    <a:pt x="488" y="575"/>
                  </a:lnTo>
                  <a:lnTo>
                    <a:pt x="495" y="567"/>
                  </a:lnTo>
                  <a:lnTo>
                    <a:pt x="503" y="567"/>
                  </a:lnTo>
                  <a:lnTo>
                    <a:pt x="511" y="559"/>
                  </a:lnTo>
                  <a:lnTo>
                    <a:pt x="519" y="559"/>
                  </a:lnTo>
                  <a:lnTo>
                    <a:pt x="519" y="551"/>
                  </a:lnTo>
                  <a:lnTo>
                    <a:pt x="527" y="551"/>
                  </a:lnTo>
                  <a:lnTo>
                    <a:pt x="527" y="551"/>
                  </a:lnTo>
                  <a:lnTo>
                    <a:pt x="535" y="543"/>
                  </a:lnTo>
                  <a:lnTo>
                    <a:pt x="543" y="543"/>
                  </a:lnTo>
                  <a:lnTo>
                    <a:pt x="543" y="535"/>
                  </a:lnTo>
                  <a:lnTo>
                    <a:pt x="559" y="527"/>
                  </a:lnTo>
                  <a:lnTo>
                    <a:pt x="567" y="519"/>
                  </a:lnTo>
                  <a:lnTo>
                    <a:pt x="583" y="495"/>
                  </a:lnTo>
                  <a:lnTo>
                    <a:pt x="599" y="479"/>
                  </a:lnTo>
                  <a:lnTo>
                    <a:pt x="607" y="455"/>
                  </a:lnTo>
                  <a:lnTo>
                    <a:pt x="615" y="439"/>
                  </a:lnTo>
                  <a:lnTo>
                    <a:pt x="623" y="431"/>
                  </a:lnTo>
                  <a:lnTo>
                    <a:pt x="631" y="415"/>
                  </a:lnTo>
                  <a:lnTo>
                    <a:pt x="631" y="399"/>
                  </a:lnTo>
                  <a:lnTo>
                    <a:pt x="639" y="383"/>
                  </a:lnTo>
                  <a:lnTo>
                    <a:pt x="639" y="375"/>
                  </a:lnTo>
                  <a:lnTo>
                    <a:pt x="639" y="368"/>
                  </a:lnTo>
                  <a:lnTo>
                    <a:pt x="647" y="352"/>
                  </a:lnTo>
                  <a:lnTo>
                    <a:pt x="647" y="344"/>
                  </a:lnTo>
                  <a:lnTo>
                    <a:pt x="647" y="336"/>
                  </a:lnTo>
                  <a:lnTo>
                    <a:pt x="647" y="336"/>
                  </a:lnTo>
                  <a:lnTo>
                    <a:pt x="655" y="328"/>
                  </a:lnTo>
                  <a:lnTo>
                    <a:pt x="655" y="304"/>
                  </a:lnTo>
                  <a:lnTo>
                    <a:pt x="663" y="280"/>
                  </a:lnTo>
                  <a:lnTo>
                    <a:pt x="663" y="264"/>
                  </a:lnTo>
                  <a:lnTo>
                    <a:pt x="663" y="248"/>
                  </a:lnTo>
                  <a:lnTo>
                    <a:pt x="663" y="240"/>
                  </a:lnTo>
                  <a:lnTo>
                    <a:pt x="671" y="232"/>
                  </a:lnTo>
                  <a:lnTo>
                    <a:pt x="671" y="216"/>
                  </a:lnTo>
                  <a:lnTo>
                    <a:pt x="671" y="200"/>
                  </a:lnTo>
                  <a:lnTo>
                    <a:pt x="671" y="192"/>
                  </a:lnTo>
                  <a:lnTo>
                    <a:pt x="671" y="184"/>
                  </a:lnTo>
                  <a:lnTo>
                    <a:pt x="679" y="168"/>
                  </a:lnTo>
                  <a:lnTo>
                    <a:pt x="679" y="152"/>
                  </a:lnTo>
                  <a:lnTo>
                    <a:pt x="679" y="144"/>
                  </a:lnTo>
                  <a:lnTo>
                    <a:pt x="679" y="128"/>
                  </a:lnTo>
                  <a:lnTo>
                    <a:pt x="679" y="120"/>
                  </a:lnTo>
                  <a:lnTo>
                    <a:pt x="679" y="112"/>
                  </a:lnTo>
                  <a:lnTo>
                    <a:pt x="679" y="104"/>
                  </a:lnTo>
                  <a:lnTo>
                    <a:pt x="679" y="80"/>
                  </a:lnTo>
                  <a:lnTo>
                    <a:pt x="679" y="64"/>
                  </a:lnTo>
                  <a:lnTo>
                    <a:pt x="687" y="40"/>
                  </a:lnTo>
                  <a:lnTo>
                    <a:pt x="687" y="32"/>
                  </a:lnTo>
                  <a:lnTo>
                    <a:pt x="687" y="24"/>
                  </a:lnTo>
                  <a:lnTo>
                    <a:pt x="687" y="16"/>
                  </a:lnTo>
                  <a:lnTo>
                    <a:pt x="687" y="8"/>
                  </a:lnTo>
                  <a:lnTo>
                    <a:pt x="6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2" name="Freeform 101"/>
            <p:cNvSpPr>
              <a:spLocks/>
            </p:cNvSpPr>
            <p:nvPr/>
          </p:nvSpPr>
          <p:spPr bwMode="auto">
            <a:xfrm>
              <a:off x="7217425" y="548680"/>
              <a:ext cx="948600" cy="956076"/>
            </a:xfrm>
            <a:custGeom>
              <a:avLst/>
              <a:gdLst>
                <a:gd name="T0" fmla="*/ 0 w 1015"/>
                <a:gd name="T1" fmla="*/ 1023 h 1023"/>
                <a:gd name="T2" fmla="*/ 1015 w 1015"/>
                <a:gd name="T3" fmla="*/ 1015 h 1023"/>
                <a:gd name="T4" fmla="*/ 927 w 1015"/>
                <a:gd name="T5" fmla="*/ 1015 h 1023"/>
                <a:gd name="T6" fmla="*/ 832 w 1015"/>
                <a:gd name="T7" fmla="*/ 1015 h 1023"/>
                <a:gd name="T8" fmla="*/ 744 w 1015"/>
                <a:gd name="T9" fmla="*/ 1015 h 1023"/>
                <a:gd name="T10" fmla="*/ 648 w 1015"/>
                <a:gd name="T11" fmla="*/ 1015 h 1023"/>
                <a:gd name="T12" fmla="*/ 560 w 1015"/>
                <a:gd name="T13" fmla="*/ 1015 h 1023"/>
                <a:gd name="T14" fmla="*/ 472 w 1015"/>
                <a:gd name="T15" fmla="*/ 1015 h 1023"/>
                <a:gd name="T16" fmla="*/ 376 w 1015"/>
                <a:gd name="T17" fmla="*/ 1007 h 1023"/>
                <a:gd name="T18" fmla="*/ 336 w 1015"/>
                <a:gd name="T19" fmla="*/ 1007 h 1023"/>
                <a:gd name="T20" fmla="*/ 288 w 1015"/>
                <a:gd name="T21" fmla="*/ 1007 h 1023"/>
                <a:gd name="T22" fmla="*/ 256 w 1015"/>
                <a:gd name="T23" fmla="*/ 999 h 1023"/>
                <a:gd name="T24" fmla="*/ 248 w 1015"/>
                <a:gd name="T25" fmla="*/ 999 h 1023"/>
                <a:gd name="T26" fmla="*/ 232 w 1015"/>
                <a:gd name="T27" fmla="*/ 999 h 1023"/>
                <a:gd name="T28" fmla="*/ 216 w 1015"/>
                <a:gd name="T29" fmla="*/ 991 h 1023"/>
                <a:gd name="T30" fmla="*/ 200 w 1015"/>
                <a:gd name="T31" fmla="*/ 991 h 1023"/>
                <a:gd name="T32" fmla="*/ 184 w 1015"/>
                <a:gd name="T33" fmla="*/ 983 h 1023"/>
                <a:gd name="T34" fmla="*/ 168 w 1015"/>
                <a:gd name="T35" fmla="*/ 983 h 1023"/>
                <a:gd name="T36" fmla="*/ 160 w 1015"/>
                <a:gd name="T37" fmla="*/ 975 h 1023"/>
                <a:gd name="T38" fmla="*/ 144 w 1015"/>
                <a:gd name="T39" fmla="*/ 967 h 1023"/>
                <a:gd name="T40" fmla="*/ 136 w 1015"/>
                <a:gd name="T41" fmla="*/ 959 h 1023"/>
                <a:gd name="T42" fmla="*/ 120 w 1015"/>
                <a:gd name="T43" fmla="*/ 951 h 1023"/>
                <a:gd name="T44" fmla="*/ 112 w 1015"/>
                <a:gd name="T45" fmla="*/ 943 h 1023"/>
                <a:gd name="T46" fmla="*/ 96 w 1015"/>
                <a:gd name="T47" fmla="*/ 935 h 1023"/>
                <a:gd name="T48" fmla="*/ 88 w 1015"/>
                <a:gd name="T49" fmla="*/ 919 h 1023"/>
                <a:gd name="T50" fmla="*/ 80 w 1015"/>
                <a:gd name="T51" fmla="*/ 911 h 1023"/>
                <a:gd name="T52" fmla="*/ 72 w 1015"/>
                <a:gd name="T53" fmla="*/ 895 h 1023"/>
                <a:gd name="T54" fmla="*/ 64 w 1015"/>
                <a:gd name="T55" fmla="*/ 879 h 1023"/>
                <a:gd name="T56" fmla="*/ 64 w 1015"/>
                <a:gd name="T57" fmla="*/ 863 h 1023"/>
                <a:gd name="T58" fmla="*/ 56 w 1015"/>
                <a:gd name="T59" fmla="*/ 855 h 1023"/>
                <a:gd name="T60" fmla="*/ 48 w 1015"/>
                <a:gd name="T61" fmla="*/ 839 h 1023"/>
                <a:gd name="T62" fmla="*/ 48 w 1015"/>
                <a:gd name="T63" fmla="*/ 823 h 1023"/>
                <a:gd name="T64" fmla="*/ 40 w 1015"/>
                <a:gd name="T65" fmla="*/ 807 h 1023"/>
                <a:gd name="T66" fmla="*/ 40 w 1015"/>
                <a:gd name="T67" fmla="*/ 791 h 1023"/>
                <a:gd name="T68" fmla="*/ 32 w 1015"/>
                <a:gd name="T69" fmla="*/ 759 h 1023"/>
                <a:gd name="T70" fmla="*/ 24 w 1015"/>
                <a:gd name="T71" fmla="*/ 735 h 1023"/>
                <a:gd name="T72" fmla="*/ 24 w 1015"/>
                <a:gd name="T73" fmla="*/ 703 h 1023"/>
                <a:gd name="T74" fmla="*/ 16 w 1015"/>
                <a:gd name="T75" fmla="*/ 671 h 1023"/>
                <a:gd name="T76" fmla="*/ 16 w 1015"/>
                <a:gd name="T77" fmla="*/ 599 h 1023"/>
                <a:gd name="T78" fmla="*/ 8 w 1015"/>
                <a:gd name="T79" fmla="*/ 535 h 1023"/>
                <a:gd name="T80" fmla="*/ 8 w 1015"/>
                <a:gd name="T81" fmla="*/ 463 h 1023"/>
                <a:gd name="T82" fmla="*/ 8 w 1015"/>
                <a:gd name="T83" fmla="*/ 391 h 1023"/>
                <a:gd name="T84" fmla="*/ 8 w 1015"/>
                <a:gd name="T85" fmla="*/ 320 h 1023"/>
                <a:gd name="T86" fmla="*/ 0 w 1015"/>
                <a:gd name="T87" fmla="*/ 256 h 1023"/>
                <a:gd name="T88" fmla="*/ 0 w 1015"/>
                <a:gd name="T89" fmla="*/ 112 h 1023"/>
                <a:gd name="T90" fmla="*/ 0 w 1015"/>
                <a:gd name="T91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5" h="1023">
                  <a:moveTo>
                    <a:pt x="0" y="1023"/>
                  </a:moveTo>
                  <a:lnTo>
                    <a:pt x="1015" y="1015"/>
                  </a:lnTo>
                  <a:lnTo>
                    <a:pt x="927" y="1015"/>
                  </a:lnTo>
                  <a:lnTo>
                    <a:pt x="832" y="1015"/>
                  </a:lnTo>
                  <a:lnTo>
                    <a:pt x="744" y="1015"/>
                  </a:lnTo>
                  <a:lnTo>
                    <a:pt x="648" y="1015"/>
                  </a:lnTo>
                  <a:lnTo>
                    <a:pt x="560" y="1015"/>
                  </a:lnTo>
                  <a:lnTo>
                    <a:pt x="472" y="1015"/>
                  </a:lnTo>
                  <a:lnTo>
                    <a:pt x="376" y="1007"/>
                  </a:lnTo>
                  <a:lnTo>
                    <a:pt x="336" y="1007"/>
                  </a:lnTo>
                  <a:lnTo>
                    <a:pt x="288" y="1007"/>
                  </a:lnTo>
                  <a:lnTo>
                    <a:pt x="256" y="999"/>
                  </a:lnTo>
                  <a:lnTo>
                    <a:pt x="248" y="999"/>
                  </a:lnTo>
                  <a:lnTo>
                    <a:pt x="232" y="999"/>
                  </a:lnTo>
                  <a:lnTo>
                    <a:pt x="216" y="991"/>
                  </a:lnTo>
                  <a:lnTo>
                    <a:pt x="200" y="991"/>
                  </a:lnTo>
                  <a:lnTo>
                    <a:pt x="184" y="983"/>
                  </a:lnTo>
                  <a:lnTo>
                    <a:pt x="168" y="983"/>
                  </a:lnTo>
                  <a:lnTo>
                    <a:pt x="160" y="975"/>
                  </a:lnTo>
                  <a:lnTo>
                    <a:pt x="144" y="967"/>
                  </a:lnTo>
                  <a:lnTo>
                    <a:pt x="136" y="959"/>
                  </a:lnTo>
                  <a:lnTo>
                    <a:pt x="120" y="951"/>
                  </a:lnTo>
                  <a:lnTo>
                    <a:pt x="112" y="943"/>
                  </a:lnTo>
                  <a:lnTo>
                    <a:pt x="96" y="935"/>
                  </a:lnTo>
                  <a:lnTo>
                    <a:pt x="88" y="919"/>
                  </a:lnTo>
                  <a:lnTo>
                    <a:pt x="80" y="911"/>
                  </a:lnTo>
                  <a:lnTo>
                    <a:pt x="72" y="895"/>
                  </a:lnTo>
                  <a:lnTo>
                    <a:pt x="64" y="879"/>
                  </a:lnTo>
                  <a:lnTo>
                    <a:pt x="64" y="863"/>
                  </a:lnTo>
                  <a:lnTo>
                    <a:pt x="56" y="855"/>
                  </a:lnTo>
                  <a:lnTo>
                    <a:pt x="48" y="839"/>
                  </a:lnTo>
                  <a:lnTo>
                    <a:pt x="48" y="823"/>
                  </a:lnTo>
                  <a:lnTo>
                    <a:pt x="40" y="807"/>
                  </a:lnTo>
                  <a:lnTo>
                    <a:pt x="40" y="791"/>
                  </a:lnTo>
                  <a:lnTo>
                    <a:pt x="32" y="759"/>
                  </a:lnTo>
                  <a:lnTo>
                    <a:pt x="24" y="735"/>
                  </a:lnTo>
                  <a:lnTo>
                    <a:pt x="24" y="703"/>
                  </a:lnTo>
                  <a:lnTo>
                    <a:pt x="16" y="671"/>
                  </a:lnTo>
                  <a:lnTo>
                    <a:pt x="16" y="599"/>
                  </a:lnTo>
                  <a:lnTo>
                    <a:pt x="8" y="535"/>
                  </a:lnTo>
                  <a:lnTo>
                    <a:pt x="8" y="463"/>
                  </a:lnTo>
                  <a:lnTo>
                    <a:pt x="8" y="391"/>
                  </a:lnTo>
                  <a:lnTo>
                    <a:pt x="8" y="320"/>
                  </a:lnTo>
                  <a:lnTo>
                    <a:pt x="0" y="256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3" name="Freeform 102"/>
            <p:cNvSpPr>
              <a:spLocks/>
            </p:cNvSpPr>
            <p:nvPr/>
          </p:nvSpPr>
          <p:spPr bwMode="auto">
            <a:xfrm>
              <a:off x="7217425" y="1982327"/>
              <a:ext cx="948600" cy="627104"/>
            </a:xfrm>
            <a:custGeom>
              <a:avLst/>
              <a:gdLst>
                <a:gd name="T0" fmla="*/ 0 w 1015"/>
                <a:gd name="T1" fmla="*/ 655 h 671"/>
                <a:gd name="T2" fmla="*/ 0 w 1015"/>
                <a:gd name="T3" fmla="*/ 663 h 671"/>
                <a:gd name="T4" fmla="*/ 0 w 1015"/>
                <a:gd name="T5" fmla="*/ 663 h 671"/>
                <a:gd name="T6" fmla="*/ 0 w 1015"/>
                <a:gd name="T7" fmla="*/ 671 h 671"/>
                <a:gd name="T8" fmla="*/ 0 w 1015"/>
                <a:gd name="T9" fmla="*/ 671 h 671"/>
                <a:gd name="T10" fmla="*/ 0 w 1015"/>
                <a:gd name="T11" fmla="*/ 671 h 671"/>
                <a:gd name="T12" fmla="*/ 0 w 1015"/>
                <a:gd name="T13" fmla="*/ 671 h 671"/>
                <a:gd name="T14" fmla="*/ 0 w 1015"/>
                <a:gd name="T15" fmla="*/ 671 h 671"/>
                <a:gd name="T16" fmla="*/ 0 w 1015"/>
                <a:gd name="T17" fmla="*/ 671 h 671"/>
                <a:gd name="T18" fmla="*/ 8 w 1015"/>
                <a:gd name="T19" fmla="*/ 671 h 671"/>
                <a:gd name="T20" fmla="*/ 8 w 1015"/>
                <a:gd name="T21" fmla="*/ 671 h 671"/>
                <a:gd name="T22" fmla="*/ 8 w 1015"/>
                <a:gd name="T23" fmla="*/ 663 h 671"/>
                <a:gd name="T24" fmla="*/ 8 w 1015"/>
                <a:gd name="T25" fmla="*/ 655 h 671"/>
                <a:gd name="T26" fmla="*/ 8 w 1015"/>
                <a:gd name="T27" fmla="*/ 655 h 671"/>
                <a:gd name="T28" fmla="*/ 8 w 1015"/>
                <a:gd name="T29" fmla="*/ 639 h 671"/>
                <a:gd name="T30" fmla="*/ 8 w 1015"/>
                <a:gd name="T31" fmla="*/ 631 h 671"/>
                <a:gd name="T32" fmla="*/ 8 w 1015"/>
                <a:gd name="T33" fmla="*/ 623 h 671"/>
                <a:gd name="T34" fmla="*/ 8 w 1015"/>
                <a:gd name="T35" fmla="*/ 623 h 671"/>
                <a:gd name="T36" fmla="*/ 8 w 1015"/>
                <a:gd name="T37" fmla="*/ 615 h 671"/>
                <a:gd name="T38" fmla="*/ 8 w 1015"/>
                <a:gd name="T39" fmla="*/ 615 h 671"/>
                <a:gd name="T40" fmla="*/ 8 w 1015"/>
                <a:gd name="T41" fmla="*/ 615 h 671"/>
                <a:gd name="T42" fmla="*/ 8 w 1015"/>
                <a:gd name="T43" fmla="*/ 615 h 671"/>
                <a:gd name="T44" fmla="*/ 8 w 1015"/>
                <a:gd name="T45" fmla="*/ 615 h 671"/>
                <a:gd name="T46" fmla="*/ 8 w 1015"/>
                <a:gd name="T47" fmla="*/ 615 h 671"/>
                <a:gd name="T48" fmla="*/ 8 w 1015"/>
                <a:gd name="T49" fmla="*/ 519 h 671"/>
                <a:gd name="T50" fmla="*/ 8 w 1015"/>
                <a:gd name="T51" fmla="*/ 471 h 671"/>
                <a:gd name="T52" fmla="*/ 8 w 1015"/>
                <a:gd name="T53" fmla="*/ 423 h 671"/>
                <a:gd name="T54" fmla="*/ 16 w 1015"/>
                <a:gd name="T55" fmla="*/ 375 h 671"/>
                <a:gd name="T56" fmla="*/ 24 w 1015"/>
                <a:gd name="T57" fmla="*/ 328 h 671"/>
                <a:gd name="T58" fmla="*/ 24 w 1015"/>
                <a:gd name="T59" fmla="*/ 304 h 671"/>
                <a:gd name="T60" fmla="*/ 24 w 1015"/>
                <a:gd name="T61" fmla="*/ 280 h 671"/>
                <a:gd name="T62" fmla="*/ 32 w 1015"/>
                <a:gd name="T63" fmla="*/ 256 h 671"/>
                <a:gd name="T64" fmla="*/ 40 w 1015"/>
                <a:gd name="T65" fmla="*/ 232 h 671"/>
                <a:gd name="T66" fmla="*/ 40 w 1015"/>
                <a:gd name="T67" fmla="*/ 200 h 671"/>
                <a:gd name="T68" fmla="*/ 48 w 1015"/>
                <a:gd name="T69" fmla="*/ 176 h 671"/>
                <a:gd name="T70" fmla="*/ 56 w 1015"/>
                <a:gd name="T71" fmla="*/ 160 h 671"/>
                <a:gd name="T72" fmla="*/ 64 w 1015"/>
                <a:gd name="T73" fmla="*/ 152 h 671"/>
                <a:gd name="T74" fmla="*/ 64 w 1015"/>
                <a:gd name="T75" fmla="*/ 136 h 671"/>
                <a:gd name="T76" fmla="*/ 72 w 1015"/>
                <a:gd name="T77" fmla="*/ 120 h 671"/>
                <a:gd name="T78" fmla="*/ 80 w 1015"/>
                <a:gd name="T79" fmla="*/ 112 h 671"/>
                <a:gd name="T80" fmla="*/ 88 w 1015"/>
                <a:gd name="T81" fmla="*/ 104 h 671"/>
                <a:gd name="T82" fmla="*/ 96 w 1015"/>
                <a:gd name="T83" fmla="*/ 88 h 671"/>
                <a:gd name="T84" fmla="*/ 104 w 1015"/>
                <a:gd name="T85" fmla="*/ 80 h 671"/>
                <a:gd name="T86" fmla="*/ 112 w 1015"/>
                <a:gd name="T87" fmla="*/ 72 h 671"/>
                <a:gd name="T88" fmla="*/ 128 w 1015"/>
                <a:gd name="T89" fmla="*/ 64 h 671"/>
                <a:gd name="T90" fmla="*/ 136 w 1015"/>
                <a:gd name="T91" fmla="*/ 56 h 671"/>
                <a:gd name="T92" fmla="*/ 152 w 1015"/>
                <a:gd name="T93" fmla="*/ 48 h 671"/>
                <a:gd name="T94" fmla="*/ 168 w 1015"/>
                <a:gd name="T95" fmla="*/ 40 h 671"/>
                <a:gd name="T96" fmla="*/ 184 w 1015"/>
                <a:gd name="T97" fmla="*/ 32 h 671"/>
                <a:gd name="T98" fmla="*/ 208 w 1015"/>
                <a:gd name="T99" fmla="*/ 24 h 671"/>
                <a:gd name="T100" fmla="*/ 224 w 1015"/>
                <a:gd name="T101" fmla="*/ 24 h 671"/>
                <a:gd name="T102" fmla="*/ 240 w 1015"/>
                <a:gd name="T103" fmla="*/ 16 h 671"/>
                <a:gd name="T104" fmla="*/ 264 w 1015"/>
                <a:gd name="T105" fmla="*/ 16 h 671"/>
                <a:gd name="T106" fmla="*/ 280 w 1015"/>
                <a:gd name="T107" fmla="*/ 16 h 671"/>
                <a:gd name="T108" fmla="*/ 304 w 1015"/>
                <a:gd name="T109" fmla="*/ 16 h 671"/>
                <a:gd name="T110" fmla="*/ 336 w 1015"/>
                <a:gd name="T111" fmla="*/ 8 h 671"/>
                <a:gd name="T112" fmla="*/ 376 w 1015"/>
                <a:gd name="T113" fmla="*/ 8 h 671"/>
                <a:gd name="T114" fmla="*/ 416 w 1015"/>
                <a:gd name="T115" fmla="*/ 8 h 671"/>
                <a:gd name="T116" fmla="*/ 456 w 1015"/>
                <a:gd name="T117" fmla="*/ 8 h 671"/>
                <a:gd name="T118" fmla="*/ 592 w 1015"/>
                <a:gd name="T119" fmla="*/ 0 h 671"/>
                <a:gd name="T120" fmla="*/ 736 w 1015"/>
                <a:gd name="T121" fmla="*/ 0 h 671"/>
                <a:gd name="T122" fmla="*/ 872 w 1015"/>
                <a:gd name="T123" fmla="*/ 0 h 671"/>
                <a:gd name="T124" fmla="*/ 1015 w 1015"/>
                <a:gd name="T125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5" h="671">
                  <a:moveTo>
                    <a:pt x="0" y="655"/>
                  </a:moveTo>
                  <a:lnTo>
                    <a:pt x="0" y="663"/>
                  </a:lnTo>
                  <a:lnTo>
                    <a:pt x="0" y="663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8" y="671"/>
                  </a:lnTo>
                  <a:lnTo>
                    <a:pt x="8" y="671"/>
                  </a:lnTo>
                  <a:lnTo>
                    <a:pt x="8" y="663"/>
                  </a:lnTo>
                  <a:lnTo>
                    <a:pt x="8" y="655"/>
                  </a:lnTo>
                  <a:lnTo>
                    <a:pt x="8" y="655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23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519"/>
                  </a:lnTo>
                  <a:lnTo>
                    <a:pt x="8" y="471"/>
                  </a:lnTo>
                  <a:lnTo>
                    <a:pt x="8" y="423"/>
                  </a:lnTo>
                  <a:lnTo>
                    <a:pt x="16" y="375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40" y="232"/>
                  </a:lnTo>
                  <a:lnTo>
                    <a:pt x="40" y="200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52"/>
                  </a:lnTo>
                  <a:lnTo>
                    <a:pt x="64" y="136"/>
                  </a:lnTo>
                  <a:lnTo>
                    <a:pt x="72" y="120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96" y="88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8" y="64"/>
                  </a:lnTo>
                  <a:lnTo>
                    <a:pt x="136" y="56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84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64" y="16"/>
                  </a:lnTo>
                  <a:lnTo>
                    <a:pt x="280" y="16"/>
                  </a:lnTo>
                  <a:lnTo>
                    <a:pt x="304" y="16"/>
                  </a:lnTo>
                  <a:lnTo>
                    <a:pt x="336" y="8"/>
                  </a:lnTo>
                  <a:lnTo>
                    <a:pt x="376" y="8"/>
                  </a:lnTo>
                  <a:lnTo>
                    <a:pt x="416" y="8"/>
                  </a:lnTo>
                  <a:lnTo>
                    <a:pt x="456" y="8"/>
                  </a:lnTo>
                  <a:lnTo>
                    <a:pt x="592" y="0"/>
                  </a:lnTo>
                  <a:lnTo>
                    <a:pt x="736" y="0"/>
                  </a:lnTo>
                  <a:lnTo>
                    <a:pt x="872" y="0"/>
                  </a:lnTo>
                  <a:lnTo>
                    <a:pt x="1015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6030506" y="548680"/>
              <a:ext cx="948600" cy="642057"/>
            </a:xfrm>
            <a:custGeom>
              <a:avLst/>
              <a:gdLst>
                <a:gd name="T0" fmla="*/ 1015 w 1015"/>
                <a:gd name="T1" fmla="*/ 687 h 687"/>
                <a:gd name="T2" fmla="*/ 0 w 1015"/>
                <a:gd name="T3" fmla="*/ 687 h 687"/>
                <a:gd name="T4" fmla="*/ 88 w 1015"/>
                <a:gd name="T5" fmla="*/ 687 h 687"/>
                <a:gd name="T6" fmla="*/ 176 w 1015"/>
                <a:gd name="T7" fmla="*/ 687 h 687"/>
                <a:gd name="T8" fmla="*/ 351 w 1015"/>
                <a:gd name="T9" fmla="*/ 687 h 687"/>
                <a:gd name="T10" fmla="*/ 439 w 1015"/>
                <a:gd name="T11" fmla="*/ 687 h 687"/>
                <a:gd name="T12" fmla="*/ 527 w 1015"/>
                <a:gd name="T13" fmla="*/ 679 h 687"/>
                <a:gd name="T14" fmla="*/ 615 w 1015"/>
                <a:gd name="T15" fmla="*/ 679 h 687"/>
                <a:gd name="T16" fmla="*/ 695 w 1015"/>
                <a:gd name="T17" fmla="*/ 679 h 687"/>
                <a:gd name="T18" fmla="*/ 743 w 1015"/>
                <a:gd name="T19" fmla="*/ 671 h 687"/>
                <a:gd name="T20" fmla="*/ 759 w 1015"/>
                <a:gd name="T21" fmla="*/ 671 h 687"/>
                <a:gd name="T22" fmla="*/ 783 w 1015"/>
                <a:gd name="T23" fmla="*/ 663 h 687"/>
                <a:gd name="T24" fmla="*/ 799 w 1015"/>
                <a:gd name="T25" fmla="*/ 663 h 687"/>
                <a:gd name="T26" fmla="*/ 823 w 1015"/>
                <a:gd name="T27" fmla="*/ 655 h 687"/>
                <a:gd name="T28" fmla="*/ 839 w 1015"/>
                <a:gd name="T29" fmla="*/ 655 h 687"/>
                <a:gd name="T30" fmla="*/ 863 w 1015"/>
                <a:gd name="T31" fmla="*/ 647 h 687"/>
                <a:gd name="T32" fmla="*/ 879 w 1015"/>
                <a:gd name="T33" fmla="*/ 631 h 687"/>
                <a:gd name="T34" fmla="*/ 895 w 1015"/>
                <a:gd name="T35" fmla="*/ 623 h 687"/>
                <a:gd name="T36" fmla="*/ 903 w 1015"/>
                <a:gd name="T37" fmla="*/ 615 h 687"/>
                <a:gd name="T38" fmla="*/ 919 w 1015"/>
                <a:gd name="T39" fmla="*/ 599 h 687"/>
                <a:gd name="T40" fmla="*/ 927 w 1015"/>
                <a:gd name="T41" fmla="*/ 583 h 687"/>
                <a:gd name="T42" fmla="*/ 943 w 1015"/>
                <a:gd name="T43" fmla="*/ 567 h 687"/>
                <a:gd name="T44" fmla="*/ 951 w 1015"/>
                <a:gd name="T45" fmla="*/ 551 h 687"/>
                <a:gd name="T46" fmla="*/ 959 w 1015"/>
                <a:gd name="T47" fmla="*/ 535 h 687"/>
                <a:gd name="T48" fmla="*/ 959 w 1015"/>
                <a:gd name="T49" fmla="*/ 519 h 687"/>
                <a:gd name="T50" fmla="*/ 967 w 1015"/>
                <a:gd name="T51" fmla="*/ 511 h 687"/>
                <a:gd name="T52" fmla="*/ 975 w 1015"/>
                <a:gd name="T53" fmla="*/ 495 h 687"/>
                <a:gd name="T54" fmla="*/ 975 w 1015"/>
                <a:gd name="T55" fmla="*/ 487 h 687"/>
                <a:gd name="T56" fmla="*/ 983 w 1015"/>
                <a:gd name="T57" fmla="*/ 471 h 687"/>
                <a:gd name="T58" fmla="*/ 983 w 1015"/>
                <a:gd name="T59" fmla="*/ 455 h 687"/>
                <a:gd name="T60" fmla="*/ 991 w 1015"/>
                <a:gd name="T61" fmla="*/ 423 h 687"/>
                <a:gd name="T62" fmla="*/ 991 w 1015"/>
                <a:gd name="T63" fmla="*/ 383 h 687"/>
                <a:gd name="T64" fmla="*/ 999 w 1015"/>
                <a:gd name="T65" fmla="*/ 368 h 687"/>
                <a:gd name="T66" fmla="*/ 999 w 1015"/>
                <a:gd name="T67" fmla="*/ 352 h 687"/>
                <a:gd name="T68" fmla="*/ 999 w 1015"/>
                <a:gd name="T69" fmla="*/ 336 h 687"/>
                <a:gd name="T70" fmla="*/ 999 w 1015"/>
                <a:gd name="T71" fmla="*/ 312 h 687"/>
                <a:gd name="T72" fmla="*/ 1007 w 1015"/>
                <a:gd name="T73" fmla="*/ 280 h 687"/>
                <a:gd name="T74" fmla="*/ 1007 w 1015"/>
                <a:gd name="T75" fmla="*/ 264 h 687"/>
                <a:gd name="T76" fmla="*/ 1007 w 1015"/>
                <a:gd name="T77" fmla="*/ 248 h 687"/>
                <a:gd name="T78" fmla="*/ 1007 w 1015"/>
                <a:gd name="T79" fmla="*/ 232 h 687"/>
                <a:gd name="T80" fmla="*/ 1007 w 1015"/>
                <a:gd name="T81" fmla="*/ 216 h 687"/>
                <a:gd name="T82" fmla="*/ 1007 w 1015"/>
                <a:gd name="T83" fmla="*/ 192 h 687"/>
                <a:gd name="T84" fmla="*/ 1007 w 1015"/>
                <a:gd name="T85" fmla="*/ 160 h 687"/>
                <a:gd name="T86" fmla="*/ 1015 w 1015"/>
                <a:gd name="T87" fmla="*/ 136 h 687"/>
                <a:gd name="T88" fmla="*/ 1015 w 1015"/>
                <a:gd name="T89" fmla="*/ 104 h 687"/>
                <a:gd name="T90" fmla="*/ 1015 w 1015"/>
                <a:gd name="T91" fmla="*/ 96 h 687"/>
                <a:gd name="T92" fmla="*/ 1015 w 1015"/>
                <a:gd name="T93" fmla="*/ 80 h 687"/>
                <a:gd name="T94" fmla="*/ 1015 w 1015"/>
                <a:gd name="T95" fmla="*/ 56 h 687"/>
                <a:gd name="T96" fmla="*/ 1015 w 1015"/>
                <a:gd name="T97" fmla="*/ 32 h 687"/>
                <a:gd name="T98" fmla="*/ 1015 w 1015"/>
                <a:gd name="T9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687">
                  <a:moveTo>
                    <a:pt x="1015" y="687"/>
                  </a:moveTo>
                  <a:lnTo>
                    <a:pt x="0" y="687"/>
                  </a:lnTo>
                  <a:lnTo>
                    <a:pt x="88" y="687"/>
                  </a:lnTo>
                  <a:lnTo>
                    <a:pt x="176" y="687"/>
                  </a:lnTo>
                  <a:lnTo>
                    <a:pt x="351" y="687"/>
                  </a:lnTo>
                  <a:lnTo>
                    <a:pt x="439" y="687"/>
                  </a:lnTo>
                  <a:lnTo>
                    <a:pt x="527" y="679"/>
                  </a:lnTo>
                  <a:lnTo>
                    <a:pt x="615" y="679"/>
                  </a:lnTo>
                  <a:lnTo>
                    <a:pt x="695" y="679"/>
                  </a:lnTo>
                  <a:lnTo>
                    <a:pt x="743" y="671"/>
                  </a:lnTo>
                  <a:lnTo>
                    <a:pt x="759" y="671"/>
                  </a:lnTo>
                  <a:lnTo>
                    <a:pt x="783" y="663"/>
                  </a:lnTo>
                  <a:lnTo>
                    <a:pt x="799" y="663"/>
                  </a:lnTo>
                  <a:lnTo>
                    <a:pt x="823" y="655"/>
                  </a:lnTo>
                  <a:lnTo>
                    <a:pt x="839" y="655"/>
                  </a:lnTo>
                  <a:lnTo>
                    <a:pt x="863" y="647"/>
                  </a:lnTo>
                  <a:lnTo>
                    <a:pt x="879" y="631"/>
                  </a:lnTo>
                  <a:lnTo>
                    <a:pt x="895" y="623"/>
                  </a:lnTo>
                  <a:lnTo>
                    <a:pt x="903" y="615"/>
                  </a:lnTo>
                  <a:lnTo>
                    <a:pt x="919" y="599"/>
                  </a:lnTo>
                  <a:lnTo>
                    <a:pt x="927" y="583"/>
                  </a:lnTo>
                  <a:lnTo>
                    <a:pt x="943" y="567"/>
                  </a:lnTo>
                  <a:lnTo>
                    <a:pt x="951" y="551"/>
                  </a:lnTo>
                  <a:lnTo>
                    <a:pt x="959" y="535"/>
                  </a:lnTo>
                  <a:lnTo>
                    <a:pt x="959" y="519"/>
                  </a:lnTo>
                  <a:lnTo>
                    <a:pt x="967" y="511"/>
                  </a:lnTo>
                  <a:lnTo>
                    <a:pt x="975" y="495"/>
                  </a:lnTo>
                  <a:lnTo>
                    <a:pt x="975" y="487"/>
                  </a:lnTo>
                  <a:lnTo>
                    <a:pt x="983" y="471"/>
                  </a:lnTo>
                  <a:lnTo>
                    <a:pt x="983" y="455"/>
                  </a:lnTo>
                  <a:lnTo>
                    <a:pt x="991" y="423"/>
                  </a:lnTo>
                  <a:lnTo>
                    <a:pt x="991" y="383"/>
                  </a:lnTo>
                  <a:lnTo>
                    <a:pt x="999" y="368"/>
                  </a:lnTo>
                  <a:lnTo>
                    <a:pt x="999" y="352"/>
                  </a:lnTo>
                  <a:lnTo>
                    <a:pt x="999" y="336"/>
                  </a:lnTo>
                  <a:lnTo>
                    <a:pt x="999" y="312"/>
                  </a:lnTo>
                  <a:lnTo>
                    <a:pt x="1007" y="280"/>
                  </a:lnTo>
                  <a:lnTo>
                    <a:pt x="1007" y="264"/>
                  </a:lnTo>
                  <a:lnTo>
                    <a:pt x="1007" y="248"/>
                  </a:lnTo>
                  <a:lnTo>
                    <a:pt x="1007" y="232"/>
                  </a:lnTo>
                  <a:lnTo>
                    <a:pt x="1007" y="216"/>
                  </a:lnTo>
                  <a:lnTo>
                    <a:pt x="1007" y="192"/>
                  </a:lnTo>
                  <a:lnTo>
                    <a:pt x="1007" y="160"/>
                  </a:lnTo>
                  <a:lnTo>
                    <a:pt x="1015" y="136"/>
                  </a:lnTo>
                  <a:lnTo>
                    <a:pt x="1015" y="104"/>
                  </a:lnTo>
                  <a:lnTo>
                    <a:pt x="1015" y="96"/>
                  </a:lnTo>
                  <a:lnTo>
                    <a:pt x="1015" y="80"/>
                  </a:lnTo>
                  <a:lnTo>
                    <a:pt x="1015" y="56"/>
                  </a:lnTo>
                  <a:lnTo>
                    <a:pt x="1015" y="32"/>
                  </a:lnTo>
                  <a:lnTo>
                    <a:pt x="101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5776300" y="1668308"/>
              <a:ext cx="1202806" cy="948599"/>
            </a:xfrm>
            <a:custGeom>
              <a:avLst/>
              <a:gdLst>
                <a:gd name="T0" fmla="*/ 1287 w 1287"/>
                <a:gd name="T1" fmla="*/ 1015 h 1015"/>
                <a:gd name="T2" fmla="*/ 1287 w 1287"/>
                <a:gd name="T3" fmla="*/ 983 h 1015"/>
                <a:gd name="T4" fmla="*/ 1287 w 1287"/>
                <a:gd name="T5" fmla="*/ 943 h 1015"/>
                <a:gd name="T6" fmla="*/ 1287 w 1287"/>
                <a:gd name="T7" fmla="*/ 903 h 1015"/>
                <a:gd name="T8" fmla="*/ 1287 w 1287"/>
                <a:gd name="T9" fmla="*/ 863 h 1015"/>
                <a:gd name="T10" fmla="*/ 1287 w 1287"/>
                <a:gd name="T11" fmla="*/ 791 h 1015"/>
                <a:gd name="T12" fmla="*/ 1287 w 1287"/>
                <a:gd name="T13" fmla="*/ 751 h 1015"/>
                <a:gd name="T14" fmla="*/ 1287 w 1287"/>
                <a:gd name="T15" fmla="*/ 711 h 1015"/>
                <a:gd name="T16" fmla="*/ 1287 w 1287"/>
                <a:gd name="T17" fmla="*/ 656 h 1015"/>
                <a:gd name="T18" fmla="*/ 1287 w 1287"/>
                <a:gd name="T19" fmla="*/ 608 h 1015"/>
                <a:gd name="T20" fmla="*/ 1279 w 1287"/>
                <a:gd name="T21" fmla="*/ 496 h 1015"/>
                <a:gd name="T22" fmla="*/ 1279 w 1287"/>
                <a:gd name="T23" fmla="*/ 472 h 1015"/>
                <a:gd name="T24" fmla="*/ 1279 w 1287"/>
                <a:gd name="T25" fmla="*/ 440 h 1015"/>
                <a:gd name="T26" fmla="*/ 1279 w 1287"/>
                <a:gd name="T27" fmla="*/ 416 h 1015"/>
                <a:gd name="T28" fmla="*/ 1271 w 1287"/>
                <a:gd name="T29" fmla="*/ 384 h 1015"/>
                <a:gd name="T30" fmla="*/ 1271 w 1287"/>
                <a:gd name="T31" fmla="*/ 352 h 1015"/>
                <a:gd name="T32" fmla="*/ 1271 w 1287"/>
                <a:gd name="T33" fmla="*/ 320 h 1015"/>
                <a:gd name="T34" fmla="*/ 1263 w 1287"/>
                <a:gd name="T35" fmla="*/ 288 h 1015"/>
                <a:gd name="T36" fmla="*/ 1255 w 1287"/>
                <a:gd name="T37" fmla="*/ 248 h 1015"/>
                <a:gd name="T38" fmla="*/ 1255 w 1287"/>
                <a:gd name="T39" fmla="*/ 224 h 1015"/>
                <a:gd name="T40" fmla="*/ 1247 w 1287"/>
                <a:gd name="T41" fmla="*/ 192 h 1015"/>
                <a:gd name="T42" fmla="*/ 1239 w 1287"/>
                <a:gd name="T43" fmla="*/ 184 h 1015"/>
                <a:gd name="T44" fmla="*/ 1231 w 1287"/>
                <a:gd name="T45" fmla="*/ 168 h 1015"/>
                <a:gd name="T46" fmla="*/ 1231 w 1287"/>
                <a:gd name="T47" fmla="*/ 152 h 1015"/>
                <a:gd name="T48" fmla="*/ 1223 w 1287"/>
                <a:gd name="T49" fmla="*/ 144 h 1015"/>
                <a:gd name="T50" fmla="*/ 1215 w 1287"/>
                <a:gd name="T51" fmla="*/ 128 h 1015"/>
                <a:gd name="T52" fmla="*/ 1215 w 1287"/>
                <a:gd name="T53" fmla="*/ 120 h 1015"/>
                <a:gd name="T54" fmla="*/ 1207 w 1287"/>
                <a:gd name="T55" fmla="*/ 112 h 1015"/>
                <a:gd name="T56" fmla="*/ 1199 w 1287"/>
                <a:gd name="T57" fmla="*/ 104 h 1015"/>
                <a:gd name="T58" fmla="*/ 1191 w 1287"/>
                <a:gd name="T59" fmla="*/ 96 h 1015"/>
                <a:gd name="T60" fmla="*/ 1183 w 1287"/>
                <a:gd name="T61" fmla="*/ 88 h 1015"/>
                <a:gd name="T62" fmla="*/ 1175 w 1287"/>
                <a:gd name="T63" fmla="*/ 72 h 1015"/>
                <a:gd name="T64" fmla="*/ 1159 w 1287"/>
                <a:gd name="T65" fmla="*/ 64 h 1015"/>
                <a:gd name="T66" fmla="*/ 1151 w 1287"/>
                <a:gd name="T67" fmla="*/ 56 h 1015"/>
                <a:gd name="T68" fmla="*/ 1143 w 1287"/>
                <a:gd name="T69" fmla="*/ 56 h 1015"/>
                <a:gd name="T70" fmla="*/ 1135 w 1287"/>
                <a:gd name="T71" fmla="*/ 48 h 1015"/>
                <a:gd name="T72" fmla="*/ 1119 w 1287"/>
                <a:gd name="T73" fmla="*/ 40 h 1015"/>
                <a:gd name="T74" fmla="*/ 1111 w 1287"/>
                <a:gd name="T75" fmla="*/ 40 h 1015"/>
                <a:gd name="T76" fmla="*/ 1087 w 1287"/>
                <a:gd name="T77" fmla="*/ 32 h 1015"/>
                <a:gd name="T78" fmla="*/ 1071 w 1287"/>
                <a:gd name="T79" fmla="*/ 24 h 1015"/>
                <a:gd name="T80" fmla="*/ 1047 w 1287"/>
                <a:gd name="T81" fmla="*/ 24 h 1015"/>
                <a:gd name="T82" fmla="*/ 1023 w 1287"/>
                <a:gd name="T83" fmla="*/ 24 h 1015"/>
                <a:gd name="T84" fmla="*/ 999 w 1287"/>
                <a:gd name="T85" fmla="*/ 16 h 1015"/>
                <a:gd name="T86" fmla="*/ 959 w 1287"/>
                <a:gd name="T87" fmla="*/ 16 h 1015"/>
                <a:gd name="T88" fmla="*/ 919 w 1287"/>
                <a:gd name="T89" fmla="*/ 16 h 1015"/>
                <a:gd name="T90" fmla="*/ 839 w 1287"/>
                <a:gd name="T91" fmla="*/ 8 h 1015"/>
                <a:gd name="T92" fmla="*/ 751 w 1287"/>
                <a:gd name="T93" fmla="*/ 8 h 1015"/>
                <a:gd name="T94" fmla="*/ 671 w 1287"/>
                <a:gd name="T95" fmla="*/ 8 h 1015"/>
                <a:gd name="T96" fmla="*/ 591 w 1287"/>
                <a:gd name="T97" fmla="*/ 8 h 1015"/>
                <a:gd name="T98" fmla="*/ 503 w 1287"/>
                <a:gd name="T99" fmla="*/ 8 h 1015"/>
                <a:gd name="T100" fmla="*/ 424 w 1287"/>
                <a:gd name="T101" fmla="*/ 8 h 1015"/>
                <a:gd name="T102" fmla="*/ 344 w 1287"/>
                <a:gd name="T103" fmla="*/ 8 h 1015"/>
                <a:gd name="T104" fmla="*/ 0 w 1287"/>
                <a:gd name="T105" fmla="*/ 0 h 1015"/>
                <a:gd name="T106" fmla="*/ 647 w 1287"/>
                <a:gd name="T107" fmla="*/ 0 h 1015"/>
                <a:gd name="T108" fmla="*/ 1287 w 1287"/>
                <a:gd name="T109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7" h="1015">
                  <a:moveTo>
                    <a:pt x="1287" y="1015"/>
                  </a:moveTo>
                  <a:lnTo>
                    <a:pt x="1287" y="983"/>
                  </a:lnTo>
                  <a:lnTo>
                    <a:pt x="1287" y="943"/>
                  </a:lnTo>
                  <a:lnTo>
                    <a:pt x="1287" y="903"/>
                  </a:lnTo>
                  <a:lnTo>
                    <a:pt x="1287" y="863"/>
                  </a:lnTo>
                  <a:lnTo>
                    <a:pt x="1287" y="791"/>
                  </a:lnTo>
                  <a:lnTo>
                    <a:pt x="1287" y="751"/>
                  </a:lnTo>
                  <a:lnTo>
                    <a:pt x="1287" y="711"/>
                  </a:lnTo>
                  <a:lnTo>
                    <a:pt x="1287" y="656"/>
                  </a:lnTo>
                  <a:lnTo>
                    <a:pt x="1287" y="608"/>
                  </a:lnTo>
                  <a:lnTo>
                    <a:pt x="1279" y="496"/>
                  </a:lnTo>
                  <a:lnTo>
                    <a:pt x="1279" y="472"/>
                  </a:lnTo>
                  <a:lnTo>
                    <a:pt x="1279" y="440"/>
                  </a:lnTo>
                  <a:lnTo>
                    <a:pt x="1279" y="416"/>
                  </a:lnTo>
                  <a:lnTo>
                    <a:pt x="1271" y="384"/>
                  </a:lnTo>
                  <a:lnTo>
                    <a:pt x="1271" y="352"/>
                  </a:lnTo>
                  <a:lnTo>
                    <a:pt x="1271" y="320"/>
                  </a:lnTo>
                  <a:lnTo>
                    <a:pt x="1263" y="288"/>
                  </a:lnTo>
                  <a:lnTo>
                    <a:pt x="1255" y="248"/>
                  </a:lnTo>
                  <a:lnTo>
                    <a:pt x="1255" y="224"/>
                  </a:lnTo>
                  <a:lnTo>
                    <a:pt x="1247" y="192"/>
                  </a:lnTo>
                  <a:lnTo>
                    <a:pt x="1239" y="184"/>
                  </a:lnTo>
                  <a:lnTo>
                    <a:pt x="1231" y="168"/>
                  </a:lnTo>
                  <a:lnTo>
                    <a:pt x="1231" y="152"/>
                  </a:lnTo>
                  <a:lnTo>
                    <a:pt x="1223" y="144"/>
                  </a:lnTo>
                  <a:lnTo>
                    <a:pt x="1215" y="128"/>
                  </a:lnTo>
                  <a:lnTo>
                    <a:pt x="1215" y="120"/>
                  </a:lnTo>
                  <a:lnTo>
                    <a:pt x="1207" y="112"/>
                  </a:lnTo>
                  <a:lnTo>
                    <a:pt x="1199" y="104"/>
                  </a:lnTo>
                  <a:lnTo>
                    <a:pt x="1191" y="96"/>
                  </a:lnTo>
                  <a:lnTo>
                    <a:pt x="1183" y="88"/>
                  </a:lnTo>
                  <a:lnTo>
                    <a:pt x="1175" y="72"/>
                  </a:lnTo>
                  <a:lnTo>
                    <a:pt x="1159" y="64"/>
                  </a:lnTo>
                  <a:lnTo>
                    <a:pt x="1151" y="56"/>
                  </a:lnTo>
                  <a:lnTo>
                    <a:pt x="1143" y="56"/>
                  </a:lnTo>
                  <a:lnTo>
                    <a:pt x="1135" y="48"/>
                  </a:lnTo>
                  <a:lnTo>
                    <a:pt x="1119" y="40"/>
                  </a:lnTo>
                  <a:lnTo>
                    <a:pt x="1111" y="40"/>
                  </a:lnTo>
                  <a:lnTo>
                    <a:pt x="1087" y="32"/>
                  </a:lnTo>
                  <a:lnTo>
                    <a:pt x="1071" y="24"/>
                  </a:lnTo>
                  <a:lnTo>
                    <a:pt x="1047" y="24"/>
                  </a:lnTo>
                  <a:lnTo>
                    <a:pt x="1023" y="24"/>
                  </a:lnTo>
                  <a:lnTo>
                    <a:pt x="999" y="16"/>
                  </a:lnTo>
                  <a:lnTo>
                    <a:pt x="959" y="16"/>
                  </a:lnTo>
                  <a:lnTo>
                    <a:pt x="919" y="16"/>
                  </a:lnTo>
                  <a:lnTo>
                    <a:pt x="839" y="8"/>
                  </a:lnTo>
                  <a:lnTo>
                    <a:pt x="751" y="8"/>
                  </a:lnTo>
                  <a:lnTo>
                    <a:pt x="671" y="8"/>
                  </a:lnTo>
                  <a:lnTo>
                    <a:pt x="591" y="8"/>
                  </a:lnTo>
                  <a:lnTo>
                    <a:pt x="503" y="8"/>
                  </a:lnTo>
                  <a:lnTo>
                    <a:pt x="424" y="8"/>
                  </a:lnTo>
                  <a:lnTo>
                    <a:pt x="344" y="8"/>
                  </a:lnTo>
                  <a:lnTo>
                    <a:pt x="0" y="0"/>
                  </a:lnTo>
                  <a:lnTo>
                    <a:pt x="647" y="0"/>
                  </a:lnTo>
                  <a:lnTo>
                    <a:pt x="12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5776300" y="1698215"/>
              <a:ext cx="649534" cy="918693"/>
            </a:xfrm>
            <a:custGeom>
              <a:avLst/>
              <a:gdLst>
                <a:gd name="T0" fmla="*/ 695 w 695"/>
                <a:gd name="T1" fmla="*/ 983 h 983"/>
                <a:gd name="T2" fmla="*/ 695 w 695"/>
                <a:gd name="T3" fmla="*/ 967 h 983"/>
                <a:gd name="T4" fmla="*/ 695 w 695"/>
                <a:gd name="T5" fmla="*/ 951 h 983"/>
                <a:gd name="T6" fmla="*/ 695 w 695"/>
                <a:gd name="T7" fmla="*/ 911 h 983"/>
                <a:gd name="T8" fmla="*/ 695 w 695"/>
                <a:gd name="T9" fmla="*/ 879 h 983"/>
                <a:gd name="T10" fmla="*/ 695 w 695"/>
                <a:gd name="T11" fmla="*/ 855 h 983"/>
                <a:gd name="T12" fmla="*/ 695 w 695"/>
                <a:gd name="T13" fmla="*/ 839 h 983"/>
                <a:gd name="T14" fmla="*/ 695 w 695"/>
                <a:gd name="T15" fmla="*/ 815 h 983"/>
                <a:gd name="T16" fmla="*/ 695 w 695"/>
                <a:gd name="T17" fmla="*/ 783 h 983"/>
                <a:gd name="T18" fmla="*/ 687 w 695"/>
                <a:gd name="T19" fmla="*/ 759 h 983"/>
                <a:gd name="T20" fmla="*/ 687 w 695"/>
                <a:gd name="T21" fmla="*/ 735 h 983"/>
                <a:gd name="T22" fmla="*/ 687 w 695"/>
                <a:gd name="T23" fmla="*/ 687 h 983"/>
                <a:gd name="T24" fmla="*/ 687 w 695"/>
                <a:gd name="T25" fmla="*/ 647 h 983"/>
                <a:gd name="T26" fmla="*/ 687 w 695"/>
                <a:gd name="T27" fmla="*/ 608 h 983"/>
                <a:gd name="T28" fmla="*/ 679 w 695"/>
                <a:gd name="T29" fmla="*/ 560 h 983"/>
                <a:gd name="T30" fmla="*/ 679 w 695"/>
                <a:gd name="T31" fmla="*/ 536 h 983"/>
                <a:gd name="T32" fmla="*/ 679 w 695"/>
                <a:gd name="T33" fmla="*/ 504 h 983"/>
                <a:gd name="T34" fmla="*/ 671 w 695"/>
                <a:gd name="T35" fmla="*/ 472 h 983"/>
                <a:gd name="T36" fmla="*/ 671 w 695"/>
                <a:gd name="T37" fmla="*/ 440 h 983"/>
                <a:gd name="T38" fmla="*/ 663 w 695"/>
                <a:gd name="T39" fmla="*/ 416 h 983"/>
                <a:gd name="T40" fmla="*/ 663 w 695"/>
                <a:gd name="T41" fmla="*/ 392 h 983"/>
                <a:gd name="T42" fmla="*/ 655 w 695"/>
                <a:gd name="T43" fmla="*/ 360 h 983"/>
                <a:gd name="T44" fmla="*/ 655 w 695"/>
                <a:gd name="T45" fmla="*/ 344 h 983"/>
                <a:gd name="T46" fmla="*/ 655 w 695"/>
                <a:gd name="T47" fmla="*/ 336 h 983"/>
                <a:gd name="T48" fmla="*/ 647 w 695"/>
                <a:gd name="T49" fmla="*/ 312 h 983"/>
                <a:gd name="T50" fmla="*/ 639 w 695"/>
                <a:gd name="T51" fmla="*/ 296 h 983"/>
                <a:gd name="T52" fmla="*/ 639 w 695"/>
                <a:gd name="T53" fmla="*/ 272 h 983"/>
                <a:gd name="T54" fmla="*/ 631 w 695"/>
                <a:gd name="T55" fmla="*/ 256 h 983"/>
                <a:gd name="T56" fmla="*/ 623 w 695"/>
                <a:gd name="T57" fmla="*/ 240 h 983"/>
                <a:gd name="T58" fmla="*/ 615 w 695"/>
                <a:gd name="T59" fmla="*/ 216 h 983"/>
                <a:gd name="T60" fmla="*/ 607 w 695"/>
                <a:gd name="T61" fmla="*/ 200 h 983"/>
                <a:gd name="T62" fmla="*/ 599 w 695"/>
                <a:gd name="T63" fmla="*/ 184 h 983"/>
                <a:gd name="T64" fmla="*/ 583 w 695"/>
                <a:gd name="T65" fmla="*/ 168 h 983"/>
                <a:gd name="T66" fmla="*/ 575 w 695"/>
                <a:gd name="T67" fmla="*/ 152 h 983"/>
                <a:gd name="T68" fmla="*/ 559 w 695"/>
                <a:gd name="T69" fmla="*/ 136 h 983"/>
                <a:gd name="T70" fmla="*/ 551 w 695"/>
                <a:gd name="T71" fmla="*/ 128 h 983"/>
                <a:gd name="T72" fmla="*/ 535 w 695"/>
                <a:gd name="T73" fmla="*/ 112 h 983"/>
                <a:gd name="T74" fmla="*/ 519 w 695"/>
                <a:gd name="T75" fmla="*/ 104 h 983"/>
                <a:gd name="T76" fmla="*/ 503 w 695"/>
                <a:gd name="T77" fmla="*/ 96 h 983"/>
                <a:gd name="T78" fmla="*/ 488 w 695"/>
                <a:gd name="T79" fmla="*/ 88 h 983"/>
                <a:gd name="T80" fmla="*/ 464 w 695"/>
                <a:gd name="T81" fmla="*/ 72 h 983"/>
                <a:gd name="T82" fmla="*/ 440 w 695"/>
                <a:gd name="T83" fmla="*/ 64 h 983"/>
                <a:gd name="T84" fmla="*/ 416 w 695"/>
                <a:gd name="T85" fmla="*/ 56 h 983"/>
                <a:gd name="T86" fmla="*/ 384 w 695"/>
                <a:gd name="T87" fmla="*/ 48 h 983"/>
                <a:gd name="T88" fmla="*/ 360 w 695"/>
                <a:gd name="T89" fmla="*/ 40 h 983"/>
                <a:gd name="T90" fmla="*/ 336 w 695"/>
                <a:gd name="T91" fmla="*/ 40 h 983"/>
                <a:gd name="T92" fmla="*/ 312 w 695"/>
                <a:gd name="T93" fmla="*/ 32 h 983"/>
                <a:gd name="T94" fmla="*/ 288 w 695"/>
                <a:gd name="T95" fmla="*/ 32 h 983"/>
                <a:gd name="T96" fmla="*/ 216 w 695"/>
                <a:gd name="T97" fmla="*/ 16 h 983"/>
                <a:gd name="T98" fmla="*/ 144 w 695"/>
                <a:gd name="T99" fmla="*/ 8 h 983"/>
                <a:gd name="T100" fmla="*/ 72 w 695"/>
                <a:gd name="T101" fmla="*/ 8 h 983"/>
                <a:gd name="T102" fmla="*/ 0 w 695"/>
                <a:gd name="T10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5" h="983">
                  <a:moveTo>
                    <a:pt x="695" y="983"/>
                  </a:moveTo>
                  <a:lnTo>
                    <a:pt x="695" y="967"/>
                  </a:lnTo>
                  <a:lnTo>
                    <a:pt x="695" y="951"/>
                  </a:lnTo>
                  <a:lnTo>
                    <a:pt x="695" y="911"/>
                  </a:lnTo>
                  <a:lnTo>
                    <a:pt x="695" y="879"/>
                  </a:lnTo>
                  <a:lnTo>
                    <a:pt x="695" y="855"/>
                  </a:lnTo>
                  <a:lnTo>
                    <a:pt x="695" y="839"/>
                  </a:lnTo>
                  <a:lnTo>
                    <a:pt x="695" y="815"/>
                  </a:lnTo>
                  <a:lnTo>
                    <a:pt x="695" y="783"/>
                  </a:lnTo>
                  <a:lnTo>
                    <a:pt x="687" y="759"/>
                  </a:lnTo>
                  <a:lnTo>
                    <a:pt x="687" y="735"/>
                  </a:lnTo>
                  <a:lnTo>
                    <a:pt x="687" y="687"/>
                  </a:lnTo>
                  <a:lnTo>
                    <a:pt x="687" y="647"/>
                  </a:lnTo>
                  <a:lnTo>
                    <a:pt x="687" y="608"/>
                  </a:lnTo>
                  <a:lnTo>
                    <a:pt x="679" y="560"/>
                  </a:lnTo>
                  <a:lnTo>
                    <a:pt x="679" y="536"/>
                  </a:lnTo>
                  <a:lnTo>
                    <a:pt x="679" y="504"/>
                  </a:lnTo>
                  <a:lnTo>
                    <a:pt x="671" y="472"/>
                  </a:lnTo>
                  <a:lnTo>
                    <a:pt x="671" y="440"/>
                  </a:lnTo>
                  <a:lnTo>
                    <a:pt x="663" y="416"/>
                  </a:lnTo>
                  <a:lnTo>
                    <a:pt x="663" y="392"/>
                  </a:lnTo>
                  <a:lnTo>
                    <a:pt x="655" y="360"/>
                  </a:lnTo>
                  <a:lnTo>
                    <a:pt x="655" y="344"/>
                  </a:lnTo>
                  <a:lnTo>
                    <a:pt x="655" y="336"/>
                  </a:lnTo>
                  <a:lnTo>
                    <a:pt x="647" y="312"/>
                  </a:lnTo>
                  <a:lnTo>
                    <a:pt x="639" y="296"/>
                  </a:lnTo>
                  <a:lnTo>
                    <a:pt x="639" y="272"/>
                  </a:lnTo>
                  <a:lnTo>
                    <a:pt x="631" y="256"/>
                  </a:lnTo>
                  <a:lnTo>
                    <a:pt x="623" y="240"/>
                  </a:lnTo>
                  <a:lnTo>
                    <a:pt x="615" y="216"/>
                  </a:lnTo>
                  <a:lnTo>
                    <a:pt x="607" y="200"/>
                  </a:lnTo>
                  <a:lnTo>
                    <a:pt x="599" y="184"/>
                  </a:lnTo>
                  <a:lnTo>
                    <a:pt x="583" y="168"/>
                  </a:lnTo>
                  <a:lnTo>
                    <a:pt x="575" y="152"/>
                  </a:lnTo>
                  <a:lnTo>
                    <a:pt x="559" y="136"/>
                  </a:lnTo>
                  <a:lnTo>
                    <a:pt x="551" y="128"/>
                  </a:lnTo>
                  <a:lnTo>
                    <a:pt x="535" y="112"/>
                  </a:lnTo>
                  <a:lnTo>
                    <a:pt x="519" y="104"/>
                  </a:lnTo>
                  <a:lnTo>
                    <a:pt x="503" y="96"/>
                  </a:lnTo>
                  <a:lnTo>
                    <a:pt x="488" y="88"/>
                  </a:lnTo>
                  <a:lnTo>
                    <a:pt x="464" y="72"/>
                  </a:lnTo>
                  <a:lnTo>
                    <a:pt x="440" y="64"/>
                  </a:lnTo>
                  <a:lnTo>
                    <a:pt x="416" y="56"/>
                  </a:lnTo>
                  <a:lnTo>
                    <a:pt x="384" y="48"/>
                  </a:lnTo>
                  <a:lnTo>
                    <a:pt x="360" y="40"/>
                  </a:lnTo>
                  <a:lnTo>
                    <a:pt x="336" y="40"/>
                  </a:lnTo>
                  <a:lnTo>
                    <a:pt x="312" y="32"/>
                  </a:lnTo>
                  <a:lnTo>
                    <a:pt x="288" y="32"/>
                  </a:lnTo>
                  <a:lnTo>
                    <a:pt x="216" y="16"/>
                  </a:lnTo>
                  <a:lnTo>
                    <a:pt x="144" y="8"/>
                  </a:lnTo>
                  <a:lnTo>
                    <a:pt x="72" y="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7" name="Line 108"/>
            <p:cNvSpPr>
              <a:spLocks noChangeShapeType="1"/>
            </p:cNvSpPr>
            <p:nvPr/>
          </p:nvSpPr>
          <p:spPr bwMode="auto">
            <a:xfrm>
              <a:off x="6979106" y="548680"/>
              <a:ext cx="0" cy="20757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8" name="Line 110"/>
            <p:cNvSpPr>
              <a:spLocks noChangeShapeType="1"/>
            </p:cNvSpPr>
            <p:nvPr/>
          </p:nvSpPr>
          <p:spPr bwMode="auto">
            <a:xfrm>
              <a:off x="7217425" y="548680"/>
              <a:ext cx="0" cy="20682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9" name="Line 114"/>
            <p:cNvSpPr>
              <a:spLocks noChangeShapeType="1"/>
            </p:cNvSpPr>
            <p:nvPr/>
          </p:nvSpPr>
          <p:spPr bwMode="auto">
            <a:xfrm flipV="1">
              <a:off x="5874763" y="1429990"/>
              <a:ext cx="1104343" cy="32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50" name="Line 115"/>
            <p:cNvSpPr>
              <a:spLocks noChangeShapeType="1"/>
            </p:cNvSpPr>
            <p:nvPr/>
          </p:nvSpPr>
          <p:spPr bwMode="auto">
            <a:xfrm>
              <a:off x="7217425" y="1735598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5996628" y="1343569"/>
              <a:ext cx="264224" cy="169568"/>
              <a:chOff x="2483768" y="4725144"/>
              <a:chExt cx="448816" cy="288032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370435" y="1345908"/>
              <a:ext cx="264224" cy="169568"/>
              <a:chOff x="2483768" y="4725144"/>
              <a:chExt cx="448816" cy="288032"/>
            </a:xfrm>
          </p:grpSpPr>
          <p:sp>
            <p:nvSpPr>
              <p:cNvPr id="102" name="円/楕円 10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3" name="円/楕円 102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7539804" y="1654081"/>
              <a:ext cx="264224" cy="169568"/>
              <a:chOff x="2483768" y="4725144"/>
              <a:chExt cx="448816" cy="288032"/>
            </a:xfrm>
          </p:grpSpPr>
          <p:sp>
            <p:nvSpPr>
              <p:cNvPr id="99" name="円/楕円 9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0" name="円/楕円 9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1" name="円/楕円 10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913564" y="1653321"/>
              <a:ext cx="264224" cy="169568"/>
              <a:chOff x="2483768" y="4725144"/>
              <a:chExt cx="448816" cy="288032"/>
            </a:xfrm>
          </p:grpSpPr>
          <p:sp>
            <p:nvSpPr>
              <p:cNvPr id="96" name="円/楕円 95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5966385" y="1148345"/>
              <a:ext cx="240008" cy="84784"/>
              <a:chOff x="2555776" y="4797152"/>
              <a:chExt cx="407683" cy="144016"/>
            </a:xfrm>
          </p:grpSpPr>
          <p:sp>
            <p:nvSpPr>
              <p:cNvPr id="94" name="円/楕円 93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6731621" y="1139267"/>
              <a:ext cx="240008" cy="84784"/>
              <a:chOff x="2555776" y="4797152"/>
              <a:chExt cx="407683" cy="144016"/>
            </a:xfrm>
          </p:grpSpPr>
          <p:sp>
            <p:nvSpPr>
              <p:cNvPr id="92" name="円/楕円 9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58" name="正方形/長方形 57"/>
            <p:cNvSpPr/>
            <p:nvPr/>
          </p:nvSpPr>
          <p:spPr>
            <a:xfrm>
              <a:off x="5391997" y="1244857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2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6364917" y="1143336"/>
              <a:ext cx="240008" cy="84784"/>
              <a:chOff x="2555776" y="4797152"/>
              <a:chExt cx="407683" cy="144016"/>
            </a:xfrm>
          </p:grpSpPr>
          <p:sp>
            <p:nvSpPr>
              <p:cNvPr id="90" name="円/楕円 8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cxnSp>
          <p:nvCxnSpPr>
            <p:cNvPr id="60" name="直線矢印コネクタ 59"/>
            <p:cNvCxnSpPr>
              <a:stCxn id="105" idx="0"/>
              <a:endCxn id="94" idx="4"/>
            </p:cNvCxnSpPr>
            <p:nvPr/>
          </p:nvCxnSpPr>
          <p:spPr bwMode="auto">
            <a:xfrm flipH="1" flipV="1">
              <a:off x="6008778" y="1233129"/>
              <a:ext cx="72634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/>
            <p:cNvCxnSpPr>
              <a:stCxn id="106" idx="0"/>
              <a:endCxn id="95" idx="4"/>
            </p:cNvCxnSpPr>
            <p:nvPr/>
          </p:nvCxnSpPr>
          <p:spPr bwMode="auto">
            <a:xfrm flipH="1" flipV="1">
              <a:off x="6164001" y="1233129"/>
              <a:ext cx="7130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102" idx="0"/>
              <a:endCxn id="90" idx="4"/>
            </p:cNvCxnSpPr>
            <p:nvPr/>
          </p:nvCxnSpPr>
          <p:spPr bwMode="auto">
            <a:xfrm flipH="1" flipV="1">
              <a:off x="6407309" y="1228120"/>
              <a:ext cx="47910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矢印コネクタ 82"/>
            <p:cNvCxnSpPr>
              <a:stCxn id="103" idx="0"/>
              <a:endCxn id="91" idx="4"/>
            </p:cNvCxnSpPr>
            <p:nvPr/>
          </p:nvCxnSpPr>
          <p:spPr bwMode="auto">
            <a:xfrm flipV="1">
              <a:off x="6544939" y="1228120"/>
              <a:ext cx="17594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4" name="Freeform 82"/>
            <p:cNvSpPr>
              <a:spLocks/>
            </p:cNvSpPr>
            <p:nvPr/>
          </p:nvSpPr>
          <p:spPr bwMode="auto">
            <a:xfrm rot="18824774">
              <a:off x="5455751" y="1823500"/>
              <a:ext cx="1027076" cy="12907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sp>
          <p:nvSpPr>
            <p:cNvPr id="85" name="円弧 84"/>
            <p:cNvSpPr/>
            <p:nvPr/>
          </p:nvSpPr>
          <p:spPr>
            <a:xfrm>
              <a:off x="6468251" y="1037124"/>
              <a:ext cx="1208912" cy="543254"/>
            </a:xfrm>
            <a:prstGeom prst="arc">
              <a:avLst>
                <a:gd name="adj1" fmla="val 11786342"/>
                <a:gd name="adj2" fmla="val 20847495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86" name="円弧 85"/>
            <p:cNvSpPr/>
            <p:nvPr/>
          </p:nvSpPr>
          <p:spPr>
            <a:xfrm>
              <a:off x="6371022" y="949036"/>
              <a:ext cx="1368699" cy="627883"/>
            </a:xfrm>
            <a:prstGeom prst="arc">
              <a:avLst>
                <a:gd name="adj1" fmla="val 11345035"/>
                <a:gd name="adj2" fmla="val 21247380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cxnSp>
          <p:nvCxnSpPr>
            <p:cNvPr id="87" name="直線矢印コネクタ 86"/>
            <p:cNvCxnSpPr>
              <a:stCxn id="37" idx="0"/>
              <a:endCxn id="39" idx="1"/>
            </p:cNvCxnSpPr>
            <p:nvPr/>
          </p:nvCxnSpPr>
          <p:spPr bwMode="auto">
            <a:xfrm flipV="1">
              <a:off x="5776300" y="1190738"/>
              <a:ext cx="0" cy="47757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正方形/長方形 87"/>
            <p:cNvSpPr/>
            <p:nvPr/>
          </p:nvSpPr>
          <p:spPr>
            <a:xfrm>
              <a:off x="7182071" y="371491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107712" y="1982326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N</a:t>
              </a:r>
              <a:r>
                <a:rPr lang="en-US" altLang="ja-JP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(E)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08" name="正方形/長方形 107"/>
          <p:cNvSpPr/>
          <p:nvPr/>
        </p:nvSpPr>
        <p:spPr>
          <a:xfrm>
            <a:off x="5417791" y="3875410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7260302" y="388341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624977" y="4162539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Insulator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1" name="Line 7"/>
          <p:cNvSpPr>
            <a:spLocks noChangeShapeType="1"/>
          </p:cNvSpPr>
          <p:nvPr/>
        </p:nvSpPr>
        <p:spPr bwMode="auto">
          <a:xfrm flipV="1">
            <a:off x="7091372" y="3849653"/>
            <a:ext cx="0" cy="3784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12" name="グループ化 111"/>
          <p:cNvGrpSpPr/>
          <p:nvPr/>
        </p:nvGrpSpPr>
        <p:grpSpPr>
          <a:xfrm>
            <a:off x="92896" y="2049663"/>
            <a:ext cx="5020178" cy="2387157"/>
            <a:chOff x="136073" y="2996952"/>
            <a:chExt cx="5975571" cy="2841458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971600" y="2996952"/>
              <a:ext cx="4393500" cy="2841458"/>
              <a:chOff x="251520" y="1818536"/>
              <a:chExt cx="4393500" cy="2841458"/>
            </a:xfrm>
          </p:grpSpPr>
          <p:sp>
            <p:nvSpPr>
              <p:cNvPr id="127" name="正方形/長方形 126"/>
              <p:cNvSpPr/>
              <p:nvPr/>
            </p:nvSpPr>
            <p:spPr>
              <a:xfrm>
                <a:off x="251520" y="1818536"/>
                <a:ext cx="4393500" cy="284145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708031" y="2427390"/>
                <a:ext cx="42302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478721" y="2276236"/>
                <a:ext cx="271234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4191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1274631" y="1954937"/>
                <a:ext cx="2209205" cy="200669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533620" y="2113747"/>
                <a:ext cx="1656184" cy="156404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12700" prstMaterial="softEdge">
                <a:bevelT w="6350"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529286" y="1844381"/>
                <a:ext cx="1656184" cy="156404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94295" y="3129216"/>
                <a:ext cx="1044647" cy="265516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682739" y="2081813"/>
                <a:ext cx="111694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136073" y="3791058"/>
              <a:ext cx="1158580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chemeClr val="accent6">
                      <a:lumMod val="75000"/>
                    </a:schemeClr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Insulator</a:t>
              </a:r>
              <a:endParaRPr lang="ja-JP" altLang="en-US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81313" y="3369935"/>
              <a:ext cx="1942799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Superconductor</a:t>
              </a:r>
              <a:endParaRPr lang="ja-JP" altLang="en-US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>
              <a:off x="1214375" y="3765369"/>
              <a:ext cx="398655" cy="456365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7" name="Line 7"/>
            <p:cNvSpPr>
              <a:spLocks noChangeShapeType="1"/>
            </p:cNvSpPr>
            <p:nvPr/>
          </p:nvSpPr>
          <p:spPr bwMode="auto">
            <a:xfrm>
              <a:off x="1210042" y="3765369"/>
              <a:ext cx="740958" cy="85649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8" name="Line 7"/>
            <p:cNvSpPr>
              <a:spLocks noChangeShapeType="1"/>
            </p:cNvSpPr>
            <p:nvPr/>
          </p:nvSpPr>
          <p:spPr bwMode="auto">
            <a:xfrm>
              <a:off x="1210042" y="4024567"/>
              <a:ext cx="749626" cy="1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4564774" y="4428383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2685044" y="4811900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/>
            <p:nvPr/>
          </p:nvCxnSpPr>
          <p:spPr>
            <a:xfrm flipV="1">
              <a:off x="3624252" y="4826921"/>
              <a:ext cx="1709480" cy="36008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正方形/長方形 121"/>
            <p:cNvSpPr/>
            <p:nvPr/>
          </p:nvSpPr>
          <p:spPr>
            <a:xfrm rot="20891472">
              <a:off x="4159883" y="4941990"/>
              <a:ext cx="876187" cy="366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100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23" name="直線コネクタ 122"/>
            <p:cNvCxnSpPr/>
            <p:nvPr/>
          </p:nvCxnSpPr>
          <p:spPr>
            <a:xfrm flipV="1">
              <a:off x="4183040" y="3512238"/>
              <a:ext cx="1556738" cy="3219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V="1">
              <a:off x="4578537" y="4189347"/>
              <a:ext cx="1165959" cy="23903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矢印コネクタ 124"/>
            <p:cNvCxnSpPr/>
            <p:nvPr/>
          </p:nvCxnSpPr>
          <p:spPr>
            <a:xfrm flipH="1" flipV="1">
              <a:off x="5654017" y="3561513"/>
              <a:ext cx="1" cy="62311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5196390" y="3683024"/>
              <a:ext cx="915254" cy="36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300</a:t>
              </a:r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n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35" name="Freeform 82"/>
          <p:cNvSpPr>
            <a:spLocks/>
          </p:cNvSpPr>
          <p:nvPr/>
        </p:nvSpPr>
        <p:spPr bwMode="auto">
          <a:xfrm rot="2794463">
            <a:off x="1482576" y="2176638"/>
            <a:ext cx="1161922" cy="14602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1050"/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350271" y="5807005"/>
            <a:ext cx="82849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Much lower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gap energy (</a:t>
            </a:r>
            <a:r>
              <a:rPr kumimoji="0" lang="en-GB" altLang="ja-JP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Δ) </a:t>
            </a:r>
            <a:r>
              <a:rPr kumimoji="0" lang="en-GB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than FIR photon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Can detect FIR photon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Fast response (~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s)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Suitable for single-photon detection 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16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46427</TotalTime>
  <Words>1963</Words>
  <Application>Microsoft Office PowerPoint</Application>
  <PresentationFormat>画面に合わせる (4:3)</PresentationFormat>
  <Paragraphs>446</Paragraphs>
  <Slides>25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8" baseType="lpstr">
      <vt:lpstr>Arial Unicode MS</vt:lpstr>
      <vt:lpstr>HG-MinchoL-Sun</vt:lpstr>
      <vt:lpstr>ＭＳ Ｐゴシック</vt:lpstr>
      <vt:lpstr>Osaka</vt:lpstr>
      <vt:lpstr>Arial</vt:lpstr>
      <vt:lpstr>Calibri</vt:lpstr>
      <vt:lpstr>Cambria Math</vt:lpstr>
      <vt:lpstr>Symbol</vt:lpstr>
      <vt:lpstr>Tahoma</vt:lpstr>
      <vt:lpstr>Times</vt:lpstr>
      <vt:lpstr>Times New Roman</vt:lpstr>
      <vt:lpstr>Wingdings</vt:lpstr>
      <vt:lpstr>Office テーマ</vt:lpstr>
      <vt:lpstr>Development of far-infrared single-photon spectrometers based on superconducting tunnel junction for search for the cosmic background neutrino decay</vt:lpstr>
      <vt:lpstr>Contents</vt:lpstr>
      <vt:lpstr>Neutrino </vt:lpstr>
      <vt:lpstr>Cosmic neutrino background (CνB)</vt:lpstr>
      <vt:lpstr>Motivation of -decay search in CB</vt:lpstr>
      <vt:lpstr>Photon Energy (Wavelength) in Neutrino Decay</vt:lpstr>
      <vt:lpstr>CνB decay signal and Backgrounds</vt:lpstr>
      <vt:lpstr>Detector requirements for neutrino decay search</vt:lpstr>
      <vt:lpstr>Superconducting Tunnel Junction (STJ) Detector</vt:lpstr>
      <vt:lpstr>PowerPoint プレゼンテーション</vt:lpstr>
      <vt:lpstr>PowerPoint プレゼンテーション</vt:lpstr>
      <vt:lpstr>Expected precision in the spectrum measurement</vt:lpstr>
      <vt:lpstr>Sensitivity to neutrino decay</vt:lpstr>
      <vt:lpstr>Status of Nb/Al-STJ photon detector development </vt:lpstr>
      <vt:lpstr>100x100m2 Nb/Al-STJ response to 465nm multi-photons</vt:lpstr>
      <vt:lpstr>Development of SOI-STJ</vt:lpstr>
      <vt:lpstr>FD-SOI on which STJ is fabricated</vt:lpstr>
      <vt:lpstr>Pre-amplifier development</vt:lpstr>
      <vt:lpstr>Hf-STJ development</vt:lpstr>
      <vt:lpstr>Hf-STJ Response to DC-like VIS light</vt:lpstr>
      <vt:lpstr>Summary</vt:lpstr>
      <vt:lpstr>Backup</vt:lpstr>
      <vt:lpstr>Energy/Wavelength/Frequency</vt:lpstr>
      <vt:lpstr>STJ I-V curve</vt:lpstr>
      <vt:lpstr>STJ back-tunneling effect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武内勇司</cp:lastModifiedBy>
  <cp:revision>847</cp:revision>
  <dcterms:created xsi:type="dcterms:W3CDTF">2012-12-07T05:48:16Z</dcterms:created>
  <dcterms:modified xsi:type="dcterms:W3CDTF">2015-09-30T06:00:22Z</dcterms:modified>
</cp:coreProperties>
</file>